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50" r:id="rId2"/>
    <p:sldMasterId id="2147483649" r:id="rId3"/>
  </p:sldMasterIdLst>
  <p:notesMasterIdLst>
    <p:notesMasterId r:id="rId22"/>
  </p:notesMasterIdLst>
  <p:handoutMasterIdLst>
    <p:handoutMasterId r:id="rId23"/>
  </p:handoutMasterIdLst>
  <p:sldIdLst>
    <p:sldId id="257" r:id="rId4"/>
    <p:sldId id="600" r:id="rId5"/>
    <p:sldId id="602" r:id="rId6"/>
    <p:sldId id="603" r:id="rId7"/>
    <p:sldId id="604" r:id="rId8"/>
    <p:sldId id="586" r:id="rId9"/>
    <p:sldId id="605" r:id="rId10"/>
    <p:sldId id="607" r:id="rId11"/>
    <p:sldId id="587" r:id="rId12"/>
    <p:sldId id="614" r:id="rId13"/>
    <p:sldId id="596" r:id="rId14"/>
    <p:sldId id="595" r:id="rId15"/>
    <p:sldId id="590" r:id="rId16"/>
    <p:sldId id="591" r:id="rId17"/>
    <p:sldId id="612" r:id="rId18"/>
    <p:sldId id="608" r:id="rId19"/>
    <p:sldId id="609" r:id="rId20"/>
    <p:sldId id="545" r:id="rId21"/>
  </p:sldIdLst>
  <p:sldSz cx="9144000" cy="6858000" type="screen4x3"/>
  <p:notesSz cx="6669088" cy="9926638"/>
  <p:embeddedFontLst>
    <p:embeddedFont>
      <p:font typeface="Wingdings 3" pitchFamily="18" charset="2"/>
      <p:regular r:id="rId24"/>
    </p:embeddedFont>
  </p:embeddedFontLst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jaMadrid" initials="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8000"/>
    <a:srgbClr val="669900"/>
    <a:srgbClr val="0099FF"/>
    <a:srgbClr val="CCCC00"/>
    <a:srgbClr val="66FF66"/>
    <a:srgbClr val="00FF00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919" autoAdjust="0"/>
  </p:normalViewPr>
  <p:slideViewPr>
    <p:cSldViewPr>
      <p:cViewPr>
        <p:scale>
          <a:sx n="66" d="100"/>
          <a:sy n="66" d="100"/>
        </p:scale>
        <p:origin x="-762" y="-60"/>
      </p:cViewPr>
      <p:guideLst>
        <p:guide orient="horz" pos="2205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1452" y="1110"/>
      </p:cViewPr>
      <p:guideLst>
        <p:guide orient="horz" pos="3081"/>
        <p:guide pos="21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font" Target="fonts/font1.fntdata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1251C8-5ADF-4C29-A35D-8BA63A4650B0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3288"/>
            <a:ext cx="5335588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842F63-52CB-405B-B30D-688E3E343F91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D5EF05-6F6E-471C-966A-2387EEBFA881}" type="slidenum">
              <a:rPr lang="es-ES"/>
              <a:pPr/>
              <a:t>1</a:t>
            </a:fld>
            <a:endParaRPr lang="es-ES"/>
          </a:p>
        </p:txBody>
      </p:sp>
      <p:sp>
        <p:nvSpPr>
          <p:cNvPr id="2375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85825" y="714375"/>
            <a:ext cx="4965700" cy="3724275"/>
          </a:xfrm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FB629-04EB-4DB2-9887-E1A241768644}" type="slidenum">
              <a:rPr lang="es-ES"/>
              <a:pPr/>
              <a:t>11</a:t>
            </a:fld>
            <a:endParaRPr lang="es-ES"/>
          </a:p>
        </p:txBody>
      </p:sp>
      <p:sp>
        <p:nvSpPr>
          <p:cNvPr id="869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C416FE-2EAE-4BBB-BD56-58F4AA8AC243}" type="slidenum">
              <a:rPr lang="es-ES"/>
              <a:pPr/>
              <a:t>12</a:t>
            </a:fld>
            <a:endParaRPr lang="es-ES"/>
          </a:p>
        </p:txBody>
      </p:sp>
      <p:sp>
        <p:nvSpPr>
          <p:cNvPr id="870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7E747D-DADB-4836-AFFD-91B89E4A96BC}" type="slidenum">
              <a:rPr lang="es-ES"/>
              <a:pPr/>
              <a:t>13</a:t>
            </a:fld>
            <a:endParaRPr lang="es-ES"/>
          </a:p>
        </p:txBody>
      </p:sp>
      <p:sp>
        <p:nvSpPr>
          <p:cNvPr id="8529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</p:spPr>
        <p:txBody>
          <a:bodyPr/>
          <a:lstStyle/>
          <a:p>
            <a:pPr algn="just"/>
            <a:endParaRPr lang="es-ES_tradnl" b="1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3C9345-7BB9-4DD9-B251-F246B1CDEE4B}" type="slidenum">
              <a:rPr lang="es-ES"/>
              <a:pPr/>
              <a:t>14</a:t>
            </a:fld>
            <a:endParaRPr lang="es-ES"/>
          </a:p>
        </p:txBody>
      </p:sp>
      <p:sp>
        <p:nvSpPr>
          <p:cNvPr id="8560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62013" y="744538"/>
            <a:ext cx="4964112" cy="3722687"/>
          </a:xfrm>
          <a:ln/>
        </p:spPr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46625"/>
            <a:ext cx="5181600" cy="4435475"/>
          </a:xfrm>
        </p:spPr>
        <p:txBody>
          <a:bodyPr/>
          <a:lstStyle/>
          <a:p>
            <a:pPr algn="just"/>
            <a:endParaRPr lang="es-ES_tradnl"/>
          </a:p>
          <a:p>
            <a:pPr algn="just"/>
            <a:endParaRPr lang="es-ES_tradnl"/>
          </a:p>
          <a:p>
            <a:pPr algn="just"/>
            <a:endParaRPr lang="es-ES_tradnl"/>
          </a:p>
          <a:p>
            <a:pPr algn="just"/>
            <a:endParaRPr lang="es-ES_trad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67331F-9D2D-4C3D-BE11-E5729E71F1D0}" type="slidenum">
              <a:rPr lang="es-ES"/>
              <a:pPr/>
              <a:t>15</a:t>
            </a:fld>
            <a:endParaRPr lang="es-ES"/>
          </a:p>
        </p:txBody>
      </p:sp>
      <p:sp>
        <p:nvSpPr>
          <p:cNvPr id="9072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62013" y="744538"/>
            <a:ext cx="4965700" cy="3724275"/>
          </a:xfrm>
          <a:ln/>
        </p:spPr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5637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593BFB-AC75-4575-AC31-40ECFF2DDBAC}" type="slidenum">
              <a:rPr lang="es-ES"/>
              <a:pPr/>
              <a:t>16</a:t>
            </a:fld>
            <a:endParaRPr lang="es-ES"/>
          </a:p>
        </p:txBody>
      </p:sp>
      <p:sp>
        <p:nvSpPr>
          <p:cNvPr id="9000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92C131-B28A-4723-8B0A-11FC12834149}" type="slidenum">
              <a:rPr lang="es-ES"/>
              <a:pPr/>
              <a:t>18</a:t>
            </a:fld>
            <a:endParaRPr lang="es-ES"/>
          </a:p>
        </p:txBody>
      </p:sp>
      <p:sp>
        <p:nvSpPr>
          <p:cNvPr id="7659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62013" y="744538"/>
            <a:ext cx="4965700" cy="3724275"/>
          </a:xfrm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5637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ABC06A-111A-4EAA-9B94-83970F620A4A}" type="slidenum">
              <a:rPr lang="es-ES"/>
              <a:pPr/>
              <a:t>2</a:t>
            </a:fld>
            <a:endParaRPr lang="es-ES"/>
          </a:p>
        </p:txBody>
      </p:sp>
      <p:sp>
        <p:nvSpPr>
          <p:cNvPr id="883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A276A7-E8E0-4D38-879C-B551E752828C}" type="slidenum">
              <a:rPr lang="es-ES"/>
              <a:pPr/>
              <a:t>3</a:t>
            </a:fld>
            <a:endParaRPr lang="es-ES"/>
          </a:p>
        </p:txBody>
      </p:sp>
      <p:sp>
        <p:nvSpPr>
          <p:cNvPr id="8878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88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563" y="4819650"/>
            <a:ext cx="6051550" cy="436245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69CA2E-25CB-458D-98B7-4CFC6683567B}" type="slidenum">
              <a:rPr lang="es-ES"/>
              <a:pPr/>
              <a:t>4</a:t>
            </a:fld>
            <a:endParaRPr lang="es-ES"/>
          </a:p>
        </p:txBody>
      </p:sp>
      <p:sp>
        <p:nvSpPr>
          <p:cNvPr id="889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676775"/>
            <a:ext cx="5476875" cy="4505325"/>
          </a:xfrm>
        </p:spPr>
        <p:txBody>
          <a:bodyPr/>
          <a:lstStyle/>
          <a:p>
            <a:pPr algn="just"/>
            <a:r>
              <a:rPr lang="es-ES_tradnl"/>
              <a:t>Evolución del número de clientes </a:t>
            </a:r>
            <a:r>
              <a:rPr lang="es-ES_tradnl" b="1"/>
              <a:t>Extranjeros Laborales.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E07983-95FC-4445-9E85-41B1833DD5F7}" type="slidenum">
              <a:rPr lang="es-ES"/>
              <a:pPr/>
              <a:t>5</a:t>
            </a:fld>
            <a:endParaRPr lang="es-ES"/>
          </a:p>
        </p:txBody>
      </p:sp>
      <p:sp>
        <p:nvSpPr>
          <p:cNvPr id="891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FE8C6A-DDAD-4EF9-9C8D-8E1018720C3B}" type="slidenum">
              <a:rPr lang="es-ES"/>
              <a:pPr/>
              <a:t>6</a:t>
            </a:fld>
            <a:endParaRPr lang="es-ES"/>
          </a:p>
        </p:txBody>
      </p:sp>
      <p:sp>
        <p:nvSpPr>
          <p:cNvPr id="8437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84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675188"/>
            <a:ext cx="5692775" cy="4506912"/>
          </a:xfrm>
        </p:spPr>
        <p:txBody>
          <a:bodyPr/>
          <a:lstStyle/>
          <a:p>
            <a:endParaRPr lang="es-ES_tradnl" b="1" i="1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B2AA1D-CAFB-400E-B65B-F43D05BB837C}" type="slidenum">
              <a:rPr lang="es-ES"/>
              <a:pPr/>
              <a:t>7</a:t>
            </a:fld>
            <a:endParaRPr lang="es-ES"/>
          </a:p>
        </p:txBody>
      </p:sp>
      <p:sp>
        <p:nvSpPr>
          <p:cNvPr id="8939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1D5D0E-9258-4078-A9BA-1125FB3B7857}" type="slidenum">
              <a:rPr lang="es-ES"/>
              <a:pPr/>
              <a:t>8</a:t>
            </a:fld>
            <a:endParaRPr lang="es-ES"/>
          </a:p>
        </p:txBody>
      </p:sp>
      <p:sp>
        <p:nvSpPr>
          <p:cNvPr id="8980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62013" y="744538"/>
            <a:ext cx="4965700" cy="3724275"/>
          </a:xfrm>
          <a:ln/>
        </p:spPr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5637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EE9DD-2600-49A3-AA92-5FDAEBAC3BE9}" type="slidenum">
              <a:rPr lang="es-ES"/>
              <a:pPr/>
              <a:t>9</a:t>
            </a:fld>
            <a:endParaRPr lang="es-ES"/>
          </a:p>
        </p:txBody>
      </p:sp>
      <p:sp>
        <p:nvSpPr>
          <p:cNvPr id="84582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rtererere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EEA73A1-A0A2-45DA-AC43-3D1D30B4546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A3FA7-C8C3-4EB9-B754-FD9A95414DB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C7A31-E5D9-47E7-996C-812E1B65DB9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DBA6D-8886-414E-9C84-324D333320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24DE4-42B2-4C4D-9087-70D98756C84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B2B25-B2D3-402E-AE50-41CA55221FF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2805B-66B2-45D6-A82E-FD4B11B6CC8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4B90AA-725B-4523-9C83-8B7DEB68B8B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F650C-8F66-48E6-92B5-6DC518338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A9511-28AB-4E2B-8122-855DB0F867E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965BB-2F08-4862-BC32-1C581BF269B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Rectangle 129"/>
          <p:cNvSpPr>
            <a:spLocks noChangeArrowheads="1"/>
          </p:cNvSpPr>
          <p:nvPr/>
        </p:nvSpPr>
        <p:spPr bwMode="auto">
          <a:xfrm>
            <a:off x="0" y="0"/>
            <a:ext cx="5724525" cy="765175"/>
          </a:xfrm>
          <a:prstGeom prst="rect">
            <a:avLst/>
          </a:prstGeom>
          <a:solidFill>
            <a:srgbClr val="E1FFE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49" name="Picture 125" descr="np1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1187450" cy="765175"/>
          </a:xfrm>
          <a:prstGeom prst="rect">
            <a:avLst/>
          </a:prstGeom>
          <a:noFill/>
        </p:spPr>
      </p:pic>
      <p:pic>
        <p:nvPicPr>
          <p:cNvPr id="1146" name="Picture 122" descr="nj1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276600" y="0"/>
            <a:ext cx="1366838" cy="808038"/>
          </a:xfrm>
          <a:prstGeom prst="rect">
            <a:avLst/>
          </a:prstGeom>
          <a:noFill/>
        </p:spPr>
      </p:pic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5580063" y="0"/>
            <a:ext cx="3563937" cy="7651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6375400"/>
            <a:ext cx="9144000" cy="4826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s-ES_tradnl" sz="2400" b="1">
              <a:solidFill>
                <a:schemeClr val="bg1"/>
              </a:solidFill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8243888" y="6381750"/>
            <a:ext cx="9001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fld id="{FDF4DADA-0190-4AFE-B575-AF7A165921D1}" type="slidenum">
              <a:rPr lang="es-ES" sz="1200" b="1">
                <a:solidFill>
                  <a:srgbClr val="99FF99"/>
                </a:solidFill>
              </a:rPr>
              <a:pPr/>
              <a:t>‹#›</a:t>
            </a:fld>
            <a:endParaRPr lang="es-ES" sz="1200" b="1">
              <a:solidFill>
                <a:srgbClr val="99FF99"/>
              </a:solidFill>
            </a:endParaRPr>
          </a:p>
        </p:txBody>
      </p:sp>
      <p:sp>
        <p:nvSpPr>
          <p:cNvPr id="1079" name="AutoShape 55"/>
          <p:cNvSpPr>
            <a:spLocks noChangeArrowheads="1"/>
          </p:cNvSpPr>
          <p:nvPr/>
        </p:nvSpPr>
        <p:spPr bwMode="auto">
          <a:xfrm rot="10800000">
            <a:off x="4787900" y="0"/>
            <a:ext cx="792163" cy="765175"/>
          </a:xfrm>
          <a:prstGeom prst="rtTriangle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" name="Text Box 42"/>
          <p:cNvSpPr txBox="1">
            <a:spLocks noChangeArrowheads="1"/>
          </p:cNvSpPr>
          <p:nvPr/>
        </p:nvSpPr>
        <p:spPr bwMode="auto">
          <a:xfrm>
            <a:off x="0" y="765175"/>
            <a:ext cx="9144000" cy="366713"/>
          </a:xfrm>
          <a:prstGeom prst="rect">
            <a:avLst/>
          </a:prstGeom>
          <a:solidFill>
            <a:srgbClr val="01532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_tradnl">
              <a:solidFill>
                <a:srgbClr val="004813"/>
              </a:solidFill>
            </a:endParaRPr>
          </a:p>
        </p:txBody>
      </p:sp>
      <p:pic>
        <p:nvPicPr>
          <p:cNvPr id="1144" name="Picture 120" descr="na1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547813" y="0"/>
            <a:ext cx="1295400" cy="765175"/>
          </a:xfrm>
          <a:prstGeom prst="rect">
            <a:avLst/>
          </a:prstGeom>
          <a:noFill/>
        </p:spPr>
      </p:pic>
      <p:pic>
        <p:nvPicPr>
          <p:cNvPr id="1158" name="Picture 134" descr="logo_cajaMadrid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4211638" y="6413500"/>
            <a:ext cx="576262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60" name="WordArt 136"/>
          <p:cNvSpPr>
            <a:spLocks noChangeArrowheads="1" noChangeShapeType="1" noTextEdit="1"/>
          </p:cNvSpPr>
          <p:nvPr/>
        </p:nvSpPr>
        <p:spPr bwMode="auto">
          <a:xfrm>
            <a:off x="5435600" y="188913"/>
            <a:ext cx="3600450" cy="539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kern="1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A.Particulares / G.Marketing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84" r:id="rId12"/>
    <p:sldLayoutId id="2147483685" r:id="rId13"/>
    <p:sldLayoutId id="2147483686" r:id="rId14"/>
    <p:sldLayoutId id="2147483687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rgbClr val="00FF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00FF00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00FF00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00FF00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00FF00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FF00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FF00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FF00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FF00"/>
          </a:solidFill>
          <a:latin typeface="Arial" pitchFamily="34" charset="0"/>
        </a:defRPr>
      </a:lvl9pPr>
    </p:titleStyle>
    <p:bodyStyle>
      <a:lvl1pPr marL="536575" indent="-536575" algn="l" rtl="0" fontAlgn="base">
        <a:spcBef>
          <a:spcPct val="20000"/>
        </a:spcBef>
        <a:spcAft>
          <a:spcPct val="0"/>
        </a:spcAft>
        <a:buFont typeface="Wingdings 3" pitchFamily="18" charset="2"/>
        <a:buChar char="_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1173163" indent="-457200" algn="l" rtl="0" fontAlgn="base">
        <a:spcBef>
          <a:spcPct val="20000"/>
        </a:spcBef>
        <a:spcAft>
          <a:spcPct val="0"/>
        </a:spcAft>
        <a:buFont typeface="Wingdings 3" pitchFamily="18" charset="2"/>
        <a:buChar char="}"/>
        <a:defRPr sz="2800">
          <a:solidFill>
            <a:schemeClr val="tx1"/>
          </a:solidFill>
          <a:latin typeface="+mn-lt"/>
        </a:defRPr>
      </a:lvl2pPr>
      <a:lvl3pPr marL="1698625" indent="-346075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2243138" indent="-365125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700338" indent="-2778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3157538" indent="-2778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614738" indent="-2778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4071938" indent="-2778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529138" indent="-2778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s-E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0DB45D-0725-4B81-AD1E-829D51805D9E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9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21.jpeg"/><Relationship Id="rId10" Type="http://schemas.openxmlformats.org/officeDocument/2006/relationships/image" Target="../media/image10.png"/><Relationship Id="rId4" Type="http://schemas.openxmlformats.org/officeDocument/2006/relationships/image" Target="../media/image20.jpe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4.wmf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ucasadetroncos.4t.com/imagenes/casa.jpg" TargetMode="External"/><Relationship Id="rId4" Type="http://schemas.openxmlformats.org/officeDocument/2006/relationships/image" Target="../media/image2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emf"/><Relationship Id="rId5" Type="http://schemas.openxmlformats.org/officeDocument/2006/relationships/image" Target="../media/image29.png"/><Relationship Id="rId4" Type="http://schemas.openxmlformats.org/officeDocument/2006/relationships/image" Target="../media/image28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0" y="765175"/>
            <a:ext cx="9144000" cy="5616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 3" pitchFamily="18" charset="2"/>
              <a:buNone/>
            </a:pPr>
            <a:endParaRPr lang="es-ES" sz="3200" b="1">
              <a:solidFill>
                <a:srgbClr val="00FF00"/>
              </a:solidFill>
            </a:endParaRPr>
          </a:p>
          <a:p>
            <a:pPr marL="342900" indent="-342900" algn="l">
              <a:spcBef>
                <a:spcPct val="20000"/>
              </a:spcBef>
              <a:buFont typeface="Wingdings 3" pitchFamily="18" charset="2"/>
              <a:buNone/>
            </a:pPr>
            <a:endParaRPr lang="es-ES" sz="3200" b="1">
              <a:solidFill>
                <a:srgbClr val="01532A"/>
              </a:solidFill>
            </a:endParaRPr>
          </a:p>
          <a:p>
            <a:pPr marL="342900" indent="-342900" algn="l">
              <a:spcBef>
                <a:spcPct val="20000"/>
              </a:spcBef>
              <a:buFont typeface="Wingdings 3" pitchFamily="18" charset="2"/>
              <a:buNone/>
            </a:pPr>
            <a:endParaRPr lang="es-ES" sz="2400" b="1">
              <a:solidFill>
                <a:srgbClr val="00FF00"/>
              </a:solidFill>
            </a:endParaRPr>
          </a:p>
          <a:p>
            <a:pPr marL="342900" indent="-342900">
              <a:spcBef>
                <a:spcPct val="20000"/>
              </a:spcBef>
              <a:buFont typeface="Wingdings 3" pitchFamily="18" charset="2"/>
              <a:buNone/>
            </a:pPr>
            <a:endParaRPr lang="es-ES" sz="3200" b="1">
              <a:solidFill>
                <a:srgbClr val="01532A"/>
              </a:solidFill>
            </a:endParaRPr>
          </a:p>
          <a:p>
            <a:pPr marL="342900" indent="-342900">
              <a:spcBef>
                <a:spcPct val="20000"/>
              </a:spcBef>
              <a:buFont typeface="Wingdings 3" pitchFamily="18" charset="2"/>
              <a:buNone/>
            </a:pPr>
            <a:r>
              <a:rPr lang="es-ES" sz="3200" b="1">
                <a:solidFill>
                  <a:srgbClr val="01532A"/>
                </a:solidFill>
              </a:rPr>
              <a:t>Clientes Inmigrantes</a:t>
            </a:r>
          </a:p>
          <a:p>
            <a:pPr marL="342900" indent="-342900">
              <a:spcBef>
                <a:spcPct val="20000"/>
              </a:spcBef>
              <a:buFont typeface="Wingdings 3" pitchFamily="18" charset="2"/>
              <a:buNone/>
            </a:pPr>
            <a:r>
              <a:rPr lang="es-ES_tradnl" sz="3200" b="1">
                <a:solidFill>
                  <a:srgbClr val="01532A"/>
                </a:solidFill>
              </a:rPr>
              <a:t>“Remesas y Bancarización en España”</a:t>
            </a:r>
            <a:endParaRPr lang="es-ES" sz="3200" b="1">
              <a:solidFill>
                <a:srgbClr val="01532A"/>
              </a:solidFill>
            </a:endParaRPr>
          </a:p>
          <a:p>
            <a:pPr marL="342900" indent="-342900">
              <a:spcBef>
                <a:spcPct val="20000"/>
              </a:spcBef>
              <a:buFont typeface="Wingdings 3" pitchFamily="18" charset="2"/>
              <a:buNone/>
            </a:pPr>
            <a:endParaRPr lang="es-ES" sz="3200" b="1">
              <a:solidFill>
                <a:srgbClr val="01532A"/>
              </a:solidFill>
            </a:endParaRPr>
          </a:p>
        </p:txBody>
      </p: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3902075" y="608647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Wingdings 3" pitchFamily="18" charset="2"/>
              <a:buNone/>
            </a:pPr>
            <a:r>
              <a:rPr lang="es-ES" b="1">
                <a:solidFill>
                  <a:srgbClr val="01532A"/>
                </a:solidFill>
              </a:rPr>
              <a:t>Junio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Oval 2"/>
          <p:cNvSpPr>
            <a:spLocks noChangeArrowheads="1"/>
          </p:cNvSpPr>
          <p:nvPr/>
        </p:nvSpPr>
        <p:spPr bwMode="auto">
          <a:xfrm>
            <a:off x="3492500" y="1268413"/>
            <a:ext cx="5616575" cy="4752975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_tradnl" sz="2400">
              <a:latin typeface="Times New Roman" pitchFamily="18" charset="0"/>
            </a:endParaRPr>
          </a:p>
        </p:txBody>
      </p:sp>
      <p:sp>
        <p:nvSpPr>
          <p:cNvPr id="911363" name="Oval 3"/>
          <p:cNvSpPr>
            <a:spLocks noChangeArrowheads="1"/>
          </p:cNvSpPr>
          <p:nvPr/>
        </p:nvSpPr>
        <p:spPr bwMode="auto">
          <a:xfrm>
            <a:off x="0" y="1412875"/>
            <a:ext cx="5616575" cy="4752975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1074738" algn="l">
              <a:spcBef>
                <a:spcPct val="20000"/>
              </a:spcBef>
            </a:pPr>
            <a:r>
              <a:rPr lang="es-ES_tradnl">
                <a:solidFill>
                  <a:srgbClr val="006600"/>
                </a:solidFill>
              </a:rPr>
              <a:t>Tarjetas Débito</a:t>
            </a:r>
          </a:p>
          <a:p>
            <a:pPr marL="1074738" algn="l">
              <a:spcBef>
                <a:spcPct val="20000"/>
              </a:spcBef>
            </a:pPr>
            <a:r>
              <a:rPr lang="es-ES_tradnl">
                <a:solidFill>
                  <a:srgbClr val="006600"/>
                </a:solidFill>
              </a:rPr>
              <a:t>Tarjetas Crédito</a:t>
            </a:r>
          </a:p>
          <a:p>
            <a:pPr marL="1074738" algn="l">
              <a:spcBef>
                <a:spcPct val="20000"/>
              </a:spcBef>
            </a:pPr>
            <a:r>
              <a:rPr lang="es-ES_tradnl">
                <a:solidFill>
                  <a:srgbClr val="006600"/>
                </a:solidFill>
              </a:rPr>
              <a:t>Domiciliación Nómina</a:t>
            </a:r>
          </a:p>
          <a:p>
            <a:pPr marL="1074738" algn="l">
              <a:spcBef>
                <a:spcPct val="20000"/>
              </a:spcBef>
            </a:pPr>
            <a:r>
              <a:rPr lang="es-ES_tradnl">
                <a:solidFill>
                  <a:srgbClr val="006600"/>
                </a:solidFill>
              </a:rPr>
              <a:t>Préstamo Hipotecario</a:t>
            </a:r>
          </a:p>
          <a:p>
            <a:pPr marL="1074738" algn="l">
              <a:spcBef>
                <a:spcPct val="20000"/>
              </a:spcBef>
            </a:pPr>
            <a:r>
              <a:rPr lang="es-ES_tradnl">
                <a:solidFill>
                  <a:srgbClr val="006600"/>
                </a:solidFill>
              </a:rPr>
              <a:t>Préstamo Consumo</a:t>
            </a:r>
          </a:p>
          <a:p>
            <a:pPr marL="1074738" algn="l">
              <a:spcBef>
                <a:spcPct val="20000"/>
              </a:spcBef>
            </a:pPr>
            <a:r>
              <a:rPr lang="es-ES_tradnl">
                <a:solidFill>
                  <a:srgbClr val="006600"/>
                </a:solidFill>
              </a:rPr>
              <a:t>Seguro Hogar </a:t>
            </a:r>
          </a:p>
          <a:p>
            <a:pPr marL="1074738" algn="l">
              <a:spcBef>
                <a:spcPct val="20000"/>
              </a:spcBef>
            </a:pPr>
            <a:r>
              <a:rPr lang="es-ES_tradnl">
                <a:solidFill>
                  <a:srgbClr val="006600"/>
                </a:solidFill>
              </a:rPr>
              <a:t>Seguro Decesos</a:t>
            </a:r>
          </a:p>
          <a:p>
            <a:pPr marL="1074738" algn="l">
              <a:spcBef>
                <a:spcPct val="20000"/>
              </a:spcBef>
            </a:pPr>
            <a:r>
              <a:rPr lang="es-ES_tradnl">
                <a:solidFill>
                  <a:srgbClr val="006600"/>
                </a:solidFill>
              </a:rPr>
              <a:t>Seguros Salud</a:t>
            </a:r>
          </a:p>
          <a:p>
            <a:pPr marL="1074738" algn="l">
              <a:spcBef>
                <a:spcPct val="20000"/>
              </a:spcBef>
            </a:pPr>
            <a:r>
              <a:rPr lang="es-ES_tradnl">
                <a:solidFill>
                  <a:srgbClr val="006600"/>
                </a:solidFill>
              </a:rPr>
              <a:t>Seguro Dental</a:t>
            </a:r>
          </a:p>
          <a:p>
            <a:pPr marL="1074738" algn="l">
              <a:spcBef>
                <a:spcPct val="20000"/>
              </a:spcBef>
            </a:pPr>
            <a:r>
              <a:rPr lang="es-ES_tradnl">
                <a:solidFill>
                  <a:srgbClr val="006600"/>
                </a:solidFill>
              </a:rPr>
              <a:t>Seguro Autos</a:t>
            </a:r>
          </a:p>
          <a:p>
            <a:pPr marL="1074738" algn="l">
              <a:spcBef>
                <a:spcPct val="20000"/>
              </a:spcBef>
            </a:pPr>
            <a:r>
              <a:rPr lang="es-ES_tradnl">
                <a:solidFill>
                  <a:srgbClr val="006600"/>
                </a:solidFill>
              </a:rPr>
              <a:t>Alertas a móviles.........</a:t>
            </a:r>
            <a:endParaRPr lang="es-ES" sz="2400">
              <a:latin typeface="Times New Roman" pitchFamily="18" charset="0"/>
            </a:endParaRPr>
          </a:p>
        </p:txBody>
      </p:sp>
      <p:sp>
        <p:nvSpPr>
          <p:cNvPr id="911364" name="Oval 4"/>
          <p:cNvSpPr>
            <a:spLocks noChangeArrowheads="1"/>
          </p:cNvSpPr>
          <p:nvPr/>
        </p:nvSpPr>
        <p:spPr bwMode="auto">
          <a:xfrm>
            <a:off x="4572000" y="1196975"/>
            <a:ext cx="4032250" cy="504031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s-ES_tradnl" sz="2000">
              <a:latin typeface="Times New Roman" pitchFamily="18" charset="0"/>
            </a:endParaRPr>
          </a:p>
        </p:txBody>
      </p:sp>
      <p:pic>
        <p:nvPicPr>
          <p:cNvPr id="911365" name="Picture 5" descr="inmigrantes_1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33798" r="34544" b="68384"/>
          <a:stretch>
            <a:fillRect/>
          </a:stretch>
        </p:blipFill>
        <p:spPr bwMode="auto">
          <a:xfrm>
            <a:off x="6732588" y="1557338"/>
            <a:ext cx="788987" cy="790575"/>
          </a:xfrm>
          <a:prstGeom prst="rect">
            <a:avLst/>
          </a:prstGeom>
          <a:noFill/>
        </p:spPr>
      </p:pic>
      <p:pic>
        <p:nvPicPr>
          <p:cNvPr id="911366" name="Picture 6" descr="inmigrantes_1"/>
          <p:cNvPicPr>
            <a:picLocks noChangeAspect="1" noChangeArrowheads="1"/>
          </p:cNvPicPr>
          <p:nvPr/>
        </p:nvPicPr>
        <p:blipFill>
          <a:blip r:embed="rId2" cstate="print">
            <a:lum bright="70000" contrast="-84000"/>
          </a:blip>
          <a:srcRect l="67567" t="33690" r="-1372" b="34637"/>
          <a:stretch>
            <a:fillRect/>
          </a:stretch>
        </p:blipFill>
        <p:spPr bwMode="auto">
          <a:xfrm>
            <a:off x="5364163" y="1700213"/>
            <a:ext cx="863600" cy="811212"/>
          </a:xfrm>
          <a:prstGeom prst="rect">
            <a:avLst/>
          </a:prstGeom>
          <a:noFill/>
        </p:spPr>
      </p:pic>
      <p:sp>
        <p:nvSpPr>
          <p:cNvPr id="911367" name="Text Box 7"/>
          <p:cNvSpPr txBox="1">
            <a:spLocks noChangeArrowheads="1"/>
          </p:cNvSpPr>
          <p:nvPr/>
        </p:nvSpPr>
        <p:spPr bwMode="auto">
          <a:xfrm>
            <a:off x="-36513" y="714375"/>
            <a:ext cx="9036051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s-ES" sz="2800" b="1">
                <a:solidFill>
                  <a:srgbClr val="66FF66"/>
                </a:solidFill>
              </a:rPr>
              <a:t>Clientes Inmigrantes: Productos</a:t>
            </a:r>
          </a:p>
        </p:txBody>
      </p:sp>
      <p:sp>
        <p:nvSpPr>
          <p:cNvPr id="911368" name="Rectangle 8"/>
          <p:cNvSpPr>
            <a:spLocks noChangeArrowheads="1"/>
          </p:cNvSpPr>
          <p:nvPr/>
        </p:nvSpPr>
        <p:spPr bwMode="auto">
          <a:xfrm>
            <a:off x="5291138" y="1557338"/>
            <a:ext cx="295275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61938" indent="-261938" algn="l">
              <a:spcBef>
                <a:spcPct val="20000"/>
              </a:spcBef>
              <a:buClr>
                <a:srgbClr val="008000"/>
              </a:buClr>
              <a:buFont typeface="Wingdings" pitchFamily="2" charset="2"/>
              <a:buNone/>
            </a:pPr>
            <a:endParaRPr lang="es-ES_tradnl">
              <a:solidFill>
                <a:schemeClr val="accent2"/>
              </a:solidFill>
            </a:endParaRPr>
          </a:p>
          <a:p>
            <a:pPr marL="261938" indent="-261938" algn="l">
              <a:spcBef>
                <a:spcPct val="20000"/>
              </a:spcBef>
              <a:buClr>
                <a:srgbClr val="008000"/>
              </a:buClr>
              <a:buFont typeface="Wingdings" pitchFamily="2" charset="2"/>
              <a:buNone/>
            </a:pPr>
            <a:endParaRPr lang="es-ES_tradnl">
              <a:solidFill>
                <a:schemeClr val="accent2"/>
              </a:solidFill>
            </a:endParaRPr>
          </a:p>
          <a:p>
            <a:pPr marL="261938" indent="-261938" algn="l">
              <a:spcBef>
                <a:spcPct val="20000"/>
              </a:spcBef>
              <a:buClr>
                <a:srgbClr val="008000"/>
              </a:buClr>
              <a:buFont typeface="Wingdings" pitchFamily="2" charset="2"/>
              <a:buNone/>
            </a:pPr>
            <a:endParaRPr lang="es-ES_tradnl">
              <a:solidFill>
                <a:schemeClr val="accent2"/>
              </a:solidFill>
            </a:endParaRPr>
          </a:p>
          <a:p>
            <a:pPr marL="261938" indent="-261938" algn="l">
              <a:spcBef>
                <a:spcPct val="20000"/>
              </a:spcBef>
              <a:buClr>
                <a:srgbClr val="008000"/>
              </a:buClr>
              <a:buFont typeface="Wingdings" pitchFamily="2" charset="2"/>
              <a:buNone/>
            </a:pPr>
            <a:r>
              <a:rPr lang="es-ES_tradnl">
                <a:solidFill>
                  <a:schemeClr val="accent2"/>
                </a:solidFill>
              </a:rPr>
              <a:t>Seguro Repatriación</a:t>
            </a:r>
          </a:p>
          <a:p>
            <a:pPr marL="261938" indent="-261938" algn="l">
              <a:spcBef>
                <a:spcPct val="20000"/>
              </a:spcBef>
              <a:buClr>
                <a:srgbClr val="008000"/>
              </a:buClr>
              <a:buFont typeface="Wingdings" pitchFamily="2" charset="2"/>
              <a:buNone/>
            </a:pPr>
            <a:r>
              <a:rPr lang="es-ES_tradnl">
                <a:solidFill>
                  <a:schemeClr val="accent2"/>
                </a:solidFill>
              </a:rPr>
              <a:t>Préstamo adquisición vivienda país origen</a:t>
            </a:r>
          </a:p>
          <a:p>
            <a:pPr marL="261938" indent="-261938" algn="l">
              <a:spcBef>
                <a:spcPct val="20000"/>
              </a:spcBef>
              <a:buClr>
                <a:srgbClr val="008000"/>
              </a:buClr>
              <a:buFont typeface="Wingdings" pitchFamily="2" charset="2"/>
              <a:buNone/>
            </a:pPr>
            <a:r>
              <a:rPr lang="es-ES_tradnl">
                <a:solidFill>
                  <a:schemeClr val="accent2"/>
                </a:solidFill>
              </a:rPr>
              <a:t>Envío de dinero</a:t>
            </a:r>
          </a:p>
          <a:p>
            <a:pPr marL="630238" lvl="1" algn="l">
              <a:spcBef>
                <a:spcPct val="20000"/>
              </a:spcBef>
              <a:buClr>
                <a:srgbClr val="0099FF"/>
              </a:buClr>
              <a:buFont typeface="Wingdings" pitchFamily="2" charset="2"/>
              <a:buChar char="Ä"/>
            </a:pPr>
            <a:r>
              <a:rPr lang="es-ES_tradnl">
                <a:solidFill>
                  <a:schemeClr val="accent2"/>
                </a:solidFill>
              </a:rPr>
              <a:t>Oficina	</a:t>
            </a:r>
          </a:p>
          <a:p>
            <a:pPr marL="630238" lvl="1" algn="l">
              <a:spcBef>
                <a:spcPct val="20000"/>
              </a:spcBef>
              <a:buClr>
                <a:srgbClr val="0099FF"/>
              </a:buClr>
              <a:buFont typeface="Wingdings" pitchFamily="2" charset="2"/>
              <a:buChar char="Ä"/>
            </a:pPr>
            <a:r>
              <a:rPr lang="es-ES_tradnl">
                <a:solidFill>
                  <a:schemeClr val="accent2"/>
                </a:solidFill>
              </a:rPr>
              <a:t>Cajeros</a:t>
            </a:r>
          </a:p>
          <a:p>
            <a:pPr marL="630238" lvl="1" algn="l">
              <a:spcBef>
                <a:spcPct val="20000"/>
              </a:spcBef>
              <a:buClr>
                <a:srgbClr val="0099FF"/>
              </a:buClr>
              <a:buFont typeface="Wingdings" pitchFamily="2" charset="2"/>
              <a:buChar char="Ä"/>
            </a:pPr>
            <a:r>
              <a:rPr lang="es-ES_tradnl">
                <a:solidFill>
                  <a:schemeClr val="accent2"/>
                </a:solidFill>
              </a:rPr>
              <a:t>Internet	</a:t>
            </a:r>
          </a:p>
          <a:p>
            <a:pPr marL="630238" lvl="1" algn="l">
              <a:spcBef>
                <a:spcPct val="20000"/>
              </a:spcBef>
              <a:buClr>
                <a:srgbClr val="0099FF"/>
              </a:buClr>
              <a:buFont typeface="Wingdings" pitchFamily="2" charset="2"/>
              <a:buChar char="Ä"/>
            </a:pPr>
            <a:r>
              <a:rPr lang="es-ES_tradnl">
                <a:solidFill>
                  <a:schemeClr val="accent2"/>
                </a:solidFill>
              </a:rPr>
              <a:t>Tarjetas</a:t>
            </a:r>
          </a:p>
          <a:p>
            <a:pPr marL="630238" lvl="1" algn="l">
              <a:spcBef>
                <a:spcPct val="20000"/>
              </a:spcBef>
              <a:buClr>
                <a:srgbClr val="0099FF"/>
              </a:buClr>
              <a:buFont typeface="Wingdings" pitchFamily="2" charset="2"/>
              <a:buChar char="Ä"/>
            </a:pPr>
            <a:r>
              <a:rPr lang="es-ES_tradnl">
                <a:solidFill>
                  <a:schemeClr val="accent2"/>
                </a:solidFill>
              </a:rPr>
              <a:t>Móvil</a:t>
            </a:r>
          </a:p>
          <a:p>
            <a:pPr marL="261938" indent="-261938" algn="l">
              <a:spcBef>
                <a:spcPct val="20000"/>
              </a:spcBef>
              <a:buClr>
                <a:srgbClr val="0099FF"/>
              </a:buClr>
              <a:buFont typeface="Wingdings" pitchFamily="2" charset="2"/>
              <a:buNone/>
            </a:pPr>
            <a:r>
              <a:rPr lang="es-ES_tradnl">
                <a:solidFill>
                  <a:schemeClr val="accent2"/>
                </a:solidFill>
              </a:rPr>
              <a:t>Tramitación documentos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AutoShape 2"/>
          <p:cNvSpPr>
            <a:spLocks noChangeArrowheads="1"/>
          </p:cNvSpPr>
          <p:nvPr/>
        </p:nvSpPr>
        <p:spPr bwMode="auto">
          <a:xfrm>
            <a:off x="395288" y="1485900"/>
            <a:ext cx="8137525" cy="5032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99"/>
              </a:gs>
              <a:gs pos="100000">
                <a:schemeClr val="folHlink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s-ES" sz="2400" b="1">
                <a:solidFill>
                  <a:schemeClr val="bg1"/>
                </a:solidFill>
              </a:rPr>
              <a:t>Ciclo de vida de las remesas</a:t>
            </a:r>
            <a:endParaRPr lang="es-ES_tradnl" sz="2400" b="1">
              <a:solidFill>
                <a:srgbClr val="006600"/>
              </a:solidFill>
            </a:endParaRPr>
          </a:p>
        </p:txBody>
      </p:sp>
      <p:sp>
        <p:nvSpPr>
          <p:cNvPr id="863235" name="Text Box 3"/>
          <p:cNvSpPr txBox="1">
            <a:spLocks noChangeArrowheads="1"/>
          </p:cNvSpPr>
          <p:nvPr/>
        </p:nvSpPr>
        <p:spPr bwMode="auto">
          <a:xfrm>
            <a:off x="107950" y="692150"/>
            <a:ext cx="84248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" sz="3000" b="1">
                <a:solidFill>
                  <a:srgbClr val="00FF00"/>
                </a:solidFill>
              </a:rPr>
              <a:t>Clientes inmigrantes: remesas</a:t>
            </a:r>
          </a:p>
        </p:txBody>
      </p:sp>
      <p:sp>
        <p:nvSpPr>
          <p:cNvPr id="863236" name="Text Box 4"/>
          <p:cNvSpPr txBox="1">
            <a:spLocks noChangeArrowheads="1"/>
          </p:cNvSpPr>
          <p:nvPr/>
        </p:nvSpPr>
        <p:spPr bwMode="auto">
          <a:xfrm>
            <a:off x="233363" y="2060575"/>
            <a:ext cx="85153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>
              <a:spcBef>
                <a:spcPct val="50000"/>
              </a:spcBef>
            </a:pPr>
            <a:r>
              <a:rPr lang="es-ES_tradnl" sz="2400">
                <a:solidFill>
                  <a:srgbClr val="008000"/>
                </a:solidFill>
              </a:rPr>
              <a:t>Las remesas:</a:t>
            </a:r>
            <a:endParaRPr lang="es-ES" sz="2400">
              <a:solidFill>
                <a:srgbClr val="008000"/>
              </a:solidFill>
            </a:endParaRPr>
          </a:p>
          <a:p>
            <a:pPr marL="361950" indent="-361950" algn="just">
              <a:spcBef>
                <a:spcPct val="50000"/>
              </a:spcBef>
              <a:buFontTx/>
              <a:buChar char="•"/>
            </a:pPr>
            <a:r>
              <a:rPr lang="es-ES" sz="2400">
                <a:solidFill>
                  <a:srgbClr val="008000"/>
                </a:solidFill>
              </a:rPr>
              <a:t>inicialmente sirven para pagar los gastos de viaje e instalación en el país de destino,</a:t>
            </a:r>
          </a:p>
          <a:p>
            <a:pPr marL="361950" indent="-361950" algn="just">
              <a:spcBef>
                <a:spcPct val="50000"/>
              </a:spcBef>
              <a:buFontTx/>
              <a:buChar char="•"/>
            </a:pPr>
            <a:r>
              <a:rPr lang="es-ES" sz="2400">
                <a:solidFill>
                  <a:srgbClr val="008000"/>
                </a:solidFill>
              </a:rPr>
              <a:t>después para ayudar a la familia y algunos gastos de consumo, </a:t>
            </a:r>
          </a:p>
          <a:p>
            <a:pPr marL="361950" indent="-361950" algn="just">
              <a:spcBef>
                <a:spcPct val="50000"/>
              </a:spcBef>
              <a:buFontTx/>
              <a:buChar char="•"/>
            </a:pPr>
            <a:r>
              <a:rPr lang="es-ES" sz="2400">
                <a:solidFill>
                  <a:srgbClr val="008000"/>
                </a:solidFill>
              </a:rPr>
              <a:t>más tarde para empezar a ahorrar, </a:t>
            </a:r>
          </a:p>
          <a:p>
            <a:pPr marL="361950" indent="-361950" algn="just">
              <a:spcBef>
                <a:spcPct val="50000"/>
              </a:spcBef>
              <a:buFontTx/>
              <a:buChar char="•"/>
            </a:pPr>
            <a:r>
              <a:rPr lang="es-ES" sz="2400">
                <a:solidFill>
                  <a:srgbClr val="008000"/>
                </a:solidFill>
              </a:rPr>
              <a:t>y finalmente para invertir.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2210" name="Group 2"/>
          <p:cNvGrpSpPr>
            <a:grpSpLocks/>
          </p:cNvGrpSpPr>
          <p:nvPr/>
        </p:nvGrpSpPr>
        <p:grpSpPr bwMode="auto">
          <a:xfrm>
            <a:off x="144463" y="2708275"/>
            <a:ext cx="2124075" cy="727075"/>
            <a:chOff x="204" y="2160"/>
            <a:chExt cx="1225" cy="348"/>
          </a:xfrm>
        </p:grpSpPr>
        <p:sp>
          <p:nvSpPr>
            <p:cNvPr id="862211" name="AutoShape 3"/>
            <p:cNvSpPr>
              <a:spLocks noChangeArrowheads="1"/>
            </p:cNvSpPr>
            <p:nvPr/>
          </p:nvSpPr>
          <p:spPr bwMode="auto">
            <a:xfrm>
              <a:off x="204" y="2160"/>
              <a:ext cx="1225" cy="31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FF99"/>
                </a:gs>
                <a:gs pos="100000">
                  <a:schemeClr val="folHlink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_tradnl" sz="2400" b="1">
                <a:solidFill>
                  <a:srgbClr val="006600"/>
                </a:solidFill>
              </a:endParaRPr>
            </a:p>
          </p:txBody>
        </p:sp>
        <p:sp>
          <p:nvSpPr>
            <p:cNvPr id="862212" name="Text Box 4"/>
            <p:cNvSpPr txBox="1">
              <a:spLocks noChangeArrowheads="1"/>
            </p:cNvSpPr>
            <p:nvPr/>
          </p:nvSpPr>
          <p:spPr bwMode="auto">
            <a:xfrm>
              <a:off x="204" y="2201"/>
              <a:ext cx="1179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b="1"/>
                <a:t>Disponible y seguro</a:t>
              </a:r>
              <a:endParaRPr lang="es-ES" b="1"/>
            </a:p>
          </p:txBody>
        </p:sp>
      </p:grpSp>
      <p:grpSp>
        <p:nvGrpSpPr>
          <p:cNvPr id="862213" name="Group 5"/>
          <p:cNvGrpSpPr>
            <a:grpSpLocks/>
          </p:cNvGrpSpPr>
          <p:nvPr/>
        </p:nvGrpSpPr>
        <p:grpSpPr bwMode="auto">
          <a:xfrm>
            <a:off x="2627313" y="2781300"/>
            <a:ext cx="6264275" cy="576263"/>
            <a:chOff x="1565" y="1661"/>
            <a:chExt cx="3946" cy="363"/>
          </a:xfrm>
        </p:grpSpPr>
        <p:sp>
          <p:nvSpPr>
            <p:cNvPr id="862214" name="AutoShape 6"/>
            <p:cNvSpPr>
              <a:spLocks noChangeArrowheads="1"/>
            </p:cNvSpPr>
            <p:nvPr/>
          </p:nvSpPr>
          <p:spPr bwMode="auto">
            <a:xfrm>
              <a:off x="1565" y="1661"/>
              <a:ext cx="3810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12700" algn="ctr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_tradnl" sz="2400" b="1">
                <a:solidFill>
                  <a:srgbClr val="006600"/>
                </a:solidFill>
              </a:endParaRPr>
            </a:p>
          </p:txBody>
        </p:sp>
        <p:sp>
          <p:nvSpPr>
            <p:cNvPr id="862215" name="Text Box 7"/>
            <p:cNvSpPr txBox="1">
              <a:spLocks noChangeArrowheads="1"/>
            </p:cNvSpPr>
            <p:nvPr/>
          </p:nvSpPr>
          <p:spPr bwMode="auto">
            <a:xfrm>
              <a:off x="1565" y="1741"/>
              <a:ext cx="394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266700" indent="-266700" algn="l">
                <a:spcBef>
                  <a:spcPct val="50000"/>
                </a:spcBef>
                <a:buClr>
                  <a:srgbClr val="66FF33"/>
                </a:buClr>
                <a:buFont typeface="Wingdings 3" pitchFamily="18" charset="2"/>
                <a:buChar char="Æ"/>
              </a:pPr>
              <a:r>
                <a:rPr lang="es-ES_tradnl" sz="1400" b="1"/>
                <a:t>24 horas del día, 365 días del año, operando con tarjeta de débito.</a:t>
              </a:r>
              <a:endParaRPr lang="es-ES" sz="1400" b="1"/>
            </a:p>
          </p:txBody>
        </p:sp>
      </p:grpSp>
      <p:grpSp>
        <p:nvGrpSpPr>
          <p:cNvPr id="862216" name="Group 8"/>
          <p:cNvGrpSpPr>
            <a:grpSpLocks/>
          </p:cNvGrpSpPr>
          <p:nvPr/>
        </p:nvGrpSpPr>
        <p:grpSpPr bwMode="auto">
          <a:xfrm>
            <a:off x="179388" y="3500438"/>
            <a:ext cx="2089150" cy="720725"/>
            <a:chOff x="159" y="2523"/>
            <a:chExt cx="1270" cy="454"/>
          </a:xfrm>
        </p:grpSpPr>
        <p:sp>
          <p:nvSpPr>
            <p:cNvPr id="862217" name="AutoShape 9"/>
            <p:cNvSpPr>
              <a:spLocks noChangeArrowheads="1"/>
            </p:cNvSpPr>
            <p:nvPr/>
          </p:nvSpPr>
          <p:spPr bwMode="auto">
            <a:xfrm>
              <a:off x="159" y="2523"/>
              <a:ext cx="1270" cy="45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FF99"/>
                </a:gs>
                <a:gs pos="100000">
                  <a:schemeClr val="folHlink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_tradnl" sz="2400" b="1">
                <a:solidFill>
                  <a:srgbClr val="006600"/>
                </a:solidFill>
              </a:endParaRPr>
            </a:p>
          </p:txBody>
        </p:sp>
        <p:sp>
          <p:nvSpPr>
            <p:cNvPr id="862218" name="Text Box 10"/>
            <p:cNvSpPr txBox="1">
              <a:spLocks noChangeArrowheads="1"/>
            </p:cNvSpPr>
            <p:nvPr/>
          </p:nvSpPr>
          <p:spPr bwMode="auto">
            <a:xfrm>
              <a:off x="249" y="2568"/>
              <a:ext cx="108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b="1"/>
                <a:t>Sencillez  y comodidad</a:t>
              </a:r>
              <a:endParaRPr lang="es-ES" b="1"/>
            </a:p>
          </p:txBody>
        </p:sp>
      </p:grpSp>
      <p:grpSp>
        <p:nvGrpSpPr>
          <p:cNvPr id="862219" name="Group 11"/>
          <p:cNvGrpSpPr>
            <a:grpSpLocks/>
          </p:cNvGrpSpPr>
          <p:nvPr/>
        </p:nvGrpSpPr>
        <p:grpSpPr bwMode="auto">
          <a:xfrm>
            <a:off x="2627313" y="4364038"/>
            <a:ext cx="6048375" cy="649287"/>
            <a:chOff x="1564" y="3020"/>
            <a:chExt cx="3947" cy="455"/>
          </a:xfrm>
        </p:grpSpPr>
        <p:sp>
          <p:nvSpPr>
            <p:cNvPr id="862220" name="AutoShape 12"/>
            <p:cNvSpPr>
              <a:spLocks noChangeArrowheads="1"/>
            </p:cNvSpPr>
            <p:nvPr/>
          </p:nvSpPr>
          <p:spPr bwMode="auto">
            <a:xfrm>
              <a:off x="1564" y="3020"/>
              <a:ext cx="3947" cy="455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12700" algn="ctr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_tradnl" sz="2400" b="1">
                <a:solidFill>
                  <a:srgbClr val="006600"/>
                </a:solidFill>
              </a:endParaRPr>
            </a:p>
          </p:txBody>
        </p:sp>
        <p:sp>
          <p:nvSpPr>
            <p:cNvPr id="862221" name="Text Box 13"/>
            <p:cNvSpPr txBox="1">
              <a:spLocks noChangeArrowheads="1"/>
            </p:cNvSpPr>
            <p:nvPr/>
          </p:nvSpPr>
          <p:spPr bwMode="auto">
            <a:xfrm>
              <a:off x="1565" y="3037"/>
              <a:ext cx="3674" cy="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266700" indent="-266700" algn="l">
                <a:spcBef>
                  <a:spcPct val="10000"/>
                </a:spcBef>
                <a:buClr>
                  <a:srgbClr val="66FF33"/>
                </a:buClr>
                <a:buFont typeface="Wingdings 3" pitchFamily="18" charset="2"/>
                <a:buChar char="Æ"/>
              </a:pPr>
              <a:r>
                <a:rPr lang="es-ES_tradnl" sz="1400" b="1"/>
                <a:t> Consultar operaciones de los últimos 6 meses</a:t>
              </a:r>
            </a:p>
            <a:p>
              <a:pPr marL="266700" indent="-266700" algn="l">
                <a:spcBef>
                  <a:spcPct val="10000"/>
                </a:spcBef>
                <a:buClr>
                  <a:srgbClr val="66FF33"/>
                </a:buClr>
                <a:buFont typeface="Wingdings 3" pitchFamily="18" charset="2"/>
                <a:buChar char="Æ"/>
              </a:pPr>
              <a:r>
                <a:rPr lang="es-ES_tradnl" sz="1400" b="1"/>
                <a:t> Integrada con el resto de su operativa.</a:t>
              </a:r>
            </a:p>
          </p:txBody>
        </p:sp>
      </p:grpSp>
      <p:grpSp>
        <p:nvGrpSpPr>
          <p:cNvPr id="862222" name="Group 14"/>
          <p:cNvGrpSpPr>
            <a:grpSpLocks/>
          </p:cNvGrpSpPr>
          <p:nvPr/>
        </p:nvGrpSpPr>
        <p:grpSpPr bwMode="auto">
          <a:xfrm>
            <a:off x="179388" y="4365625"/>
            <a:ext cx="2089150" cy="576263"/>
            <a:chOff x="159" y="3067"/>
            <a:chExt cx="1270" cy="454"/>
          </a:xfrm>
        </p:grpSpPr>
        <p:sp>
          <p:nvSpPr>
            <p:cNvPr id="862223" name="AutoShape 15"/>
            <p:cNvSpPr>
              <a:spLocks noChangeArrowheads="1"/>
            </p:cNvSpPr>
            <p:nvPr/>
          </p:nvSpPr>
          <p:spPr bwMode="auto">
            <a:xfrm>
              <a:off x="159" y="3067"/>
              <a:ext cx="1270" cy="45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FF99"/>
                </a:gs>
                <a:gs pos="100000">
                  <a:schemeClr val="folHlink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_tradnl" sz="2400" b="1">
                <a:solidFill>
                  <a:srgbClr val="006600"/>
                </a:solidFill>
              </a:endParaRPr>
            </a:p>
          </p:txBody>
        </p:sp>
        <p:sp>
          <p:nvSpPr>
            <p:cNvPr id="862224" name="Text Box 16"/>
            <p:cNvSpPr txBox="1">
              <a:spLocks noChangeArrowheads="1"/>
            </p:cNvSpPr>
            <p:nvPr/>
          </p:nvSpPr>
          <p:spPr bwMode="auto">
            <a:xfrm>
              <a:off x="204" y="3182"/>
              <a:ext cx="1225" cy="2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b="1"/>
                <a:t>Más servicios</a:t>
              </a:r>
              <a:endParaRPr lang="es-ES" b="1"/>
            </a:p>
          </p:txBody>
        </p:sp>
      </p:grpSp>
      <p:grpSp>
        <p:nvGrpSpPr>
          <p:cNvPr id="862225" name="Group 17"/>
          <p:cNvGrpSpPr>
            <a:grpSpLocks/>
          </p:cNvGrpSpPr>
          <p:nvPr/>
        </p:nvGrpSpPr>
        <p:grpSpPr bwMode="auto">
          <a:xfrm>
            <a:off x="2627313" y="3500438"/>
            <a:ext cx="6408737" cy="719137"/>
            <a:chOff x="1565" y="2342"/>
            <a:chExt cx="4037" cy="453"/>
          </a:xfrm>
        </p:grpSpPr>
        <p:sp>
          <p:nvSpPr>
            <p:cNvPr id="862226" name="AutoShape 18"/>
            <p:cNvSpPr>
              <a:spLocks noChangeArrowheads="1"/>
            </p:cNvSpPr>
            <p:nvPr/>
          </p:nvSpPr>
          <p:spPr bwMode="auto">
            <a:xfrm>
              <a:off x="1565" y="2342"/>
              <a:ext cx="3810" cy="45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12700" algn="ctr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_tradnl" sz="2400" b="1">
                <a:solidFill>
                  <a:srgbClr val="006600"/>
                </a:solidFill>
              </a:endParaRPr>
            </a:p>
          </p:txBody>
        </p:sp>
        <p:sp>
          <p:nvSpPr>
            <p:cNvPr id="862227" name="Text Box 19"/>
            <p:cNvSpPr txBox="1">
              <a:spLocks noChangeArrowheads="1"/>
            </p:cNvSpPr>
            <p:nvPr/>
          </p:nvSpPr>
          <p:spPr bwMode="auto">
            <a:xfrm>
              <a:off x="1565" y="2432"/>
              <a:ext cx="4037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266700" indent="-266700" algn="l">
                <a:spcBef>
                  <a:spcPct val="50000"/>
                </a:spcBef>
                <a:buClr>
                  <a:srgbClr val="66FF33"/>
                </a:buClr>
                <a:buFont typeface="Wingdings 3" pitchFamily="18" charset="2"/>
                <a:buChar char="Æ"/>
              </a:pPr>
              <a:r>
                <a:rPr lang="es-ES_tradnl" sz="1400" b="1"/>
                <a:t>Tan sólo hay que realizar la primera operación en oficina. Se selecciona la operación y el cliente indica el importe.</a:t>
              </a:r>
            </a:p>
          </p:txBody>
        </p:sp>
      </p:grpSp>
      <p:grpSp>
        <p:nvGrpSpPr>
          <p:cNvPr id="862228" name="Group 20"/>
          <p:cNvGrpSpPr>
            <a:grpSpLocks/>
          </p:cNvGrpSpPr>
          <p:nvPr/>
        </p:nvGrpSpPr>
        <p:grpSpPr bwMode="auto">
          <a:xfrm>
            <a:off x="179388" y="5084763"/>
            <a:ext cx="2089150" cy="576262"/>
            <a:chOff x="158" y="3612"/>
            <a:chExt cx="1271" cy="408"/>
          </a:xfrm>
        </p:grpSpPr>
        <p:sp>
          <p:nvSpPr>
            <p:cNvPr id="862229" name="AutoShape 21"/>
            <p:cNvSpPr>
              <a:spLocks noChangeArrowheads="1"/>
            </p:cNvSpPr>
            <p:nvPr/>
          </p:nvSpPr>
          <p:spPr bwMode="auto">
            <a:xfrm>
              <a:off x="158" y="3612"/>
              <a:ext cx="1271" cy="40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FF99"/>
                </a:gs>
                <a:gs pos="100000">
                  <a:schemeClr val="folHlink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_tradnl" sz="2400" b="1">
                <a:solidFill>
                  <a:srgbClr val="006600"/>
                </a:solidFill>
              </a:endParaRPr>
            </a:p>
          </p:txBody>
        </p:sp>
        <p:sp>
          <p:nvSpPr>
            <p:cNvPr id="862230" name="Text Box 22"/>
            <p:cNvSpPr txBox="1">
              <a:spLocks noChangeArrowheads="1"/>
            </p:cNvSpPr>
            <p:nvPr/>
          </p:nvSpPr>
          <p:spPr bwMode="auto">
            <a:xfrm>
              <a:off x="295" y="3699"/>
              <a:ext cx="998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b="1"/>
                <a:t>Inmediatez</a:t>
              </a:r>
              <a:endParaRPr lang="es-ES" b="1"/>
            </a:p>
          </p:txBody>
        </p:sp>
      </p:grpSp>
      <p:grpSp>
        <p:nvGrpSpPr>
          <p:cNvPr id="862231" name="Group 23"/>
          <p:cNvGrpSpPr>
            <a:grpSpLocks/>
          </p:cNvGrpSpPr>
          <p:nvPr/>
        </p:nvGrpSpPr>
        <p:grpSpPr bwMode="auto">
          <a:xfrm>
            <a:off x="2627313" y="5157788"/>
            <a:ext cx="6048375" cy="433387"/>
            <a:chOff x="1565" y="3658"/>
            <a:chExt cx="3765" cy="362"/>
          </a:xfrm>
        </p:grpSpPr>
        <p:sp>
          <p:nvSpPr>
            <p:cNvPr id="862232" name="AutoShape 24"/>
            <p:cNvSpPr>
              <a:spLocks noChangeArrowheads="1"/>
            </p:cNvSpPr>
            <p:nvPr/>
          </p:nvSpPr>
          <p:spPr bwMode="auto">
            <a:xfrm>
              <a:off x="1565" y="3658"/>
              <a:ext cx="3765" cy="362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12700" algn="ctr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_tradnl" sz="2400" b="1">
                <a:solidFill>
                  <a:srgbClr val="006600"/>
                </a:solidFill>
              </a:endParaRPr>
            </a:p>
          </p:txBody>
        </p:sp>
        <p:sp>
          <p:nvSpPr>
            <p:cNvPr id="862233" name="Text Box 25"/>
            <p:cNvSpPr txBox="1">
              <a:spLocks noChangeArrowheads="1"/>
            </p:cNvSpPr>
            <p:nvPr/>
          </p:nvSpPr>
          <p:spPr bwMode="auto">
            <a:xfrm>
              <a:off x="1565" y="3738"/>
              <a:ext cx="2834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177800" indent="-177800" algn="l">
                <a:spcBef>
                  <a:spcPct val="50000"/>
                </a:spcBef>
                <a:buClr>
                  <a:srgbClr val="66FF33"/>
                </a:buClr>
                <a:buFont typeface="Wingdings 3" pitchFamily="18" charset="2"/>
                <a:buChar char="Æ"/>
              </a:pPr>
              <a:r>
                <a:rPr lang="es-ES_tradnl" sz="1400" b="1"/>
                <a:t> Desde 10 minutos. </a:t>
              </a:r>
            </a:p>
          </p:txBody>
        </p:sp>
      </p:grpSp>
      <p:pic>
        <p:nvPicPr>
          <p:cNvPr id="862234" name="Picture 26" descr="ofiint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284288"/>
            <a:ext cx="2447925" cy="488950"/>
          </a:xfrm>
          <a:noFill/>
          <a:ln>
            <a:miter lim="800000"/>
            <a:headEnd/>
            <a:tailEnd/>
          </a:ln>
        </p:spPr>
      </p:pic>
      <p:pic>
        <p:nvPicPr>
          <p:cNvPr id="862235" name="Picture 27" descr="cajero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1268413"/>
            <a:ext cx="2097087" cy="576262"/>
          </a:xfrm>
          <a:noFill/>
          <a:ln>
            <a:miter lim="800000"/>
            <a:headEnd/>
            <a:tailEnd/>
          </a:ln>
        </p:spPr>
      </p:pic>
      <p:sp>
        <p:nvSpPr>
          <p:cNvPr id="862236" name="Rectangle 28"/>
          <p:cNvSpPr>
            <a:spLocks noChangeArrowheads="1"/>
          </p:cNvSpPr>
          <p:nvPr/>
        </p:nvSpPr>
        <p:spPr bwMode="auto">
          <a:xfrm>
            <a:off x="0" y="547688"/>
            <a:ext cx="9144000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" sz="2800" b="1">
                <a:solidFill>
                  <a:srgbClr val="00FF00"/>
                </a:solidFill>
              </a:rPr>
              <a:t> Envío de dinero: Canales </a:t>
            </a:r>
          </a:p>
        </p:txBody>
      </p:sp>
      <p:grpSp>
        <p:nvGrpSpPr>
          <p:cNvPr id="862237" name="Group 29"/>
          <p:cNvGrpSpPr>
            <a:grpSpLocks/>
          </p:cNvGrpSpPr>
          <p:nvPr/>
        </p:nvGrpSpPr>
        <p:grpSpPr bwMode="auto">
          <a:xfrm>
            <a:off x="2771775" y="1268413"/>
            <a:ext cx="2317750" cy="588962"/>
            <a:chOff x="604" y="1290"/>
            <a:chExt cx="1460" cy="371"/>
          </a:xfrm>
        </p:grpSpPr>
        <p:pic>
          <p:nvPicPr>
            <p:cNvPr id="862238" name="Picture 30" descr="logo om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44041"/>
            <a:stretch>
              <a:fillRect/>
            </a:stretch>
          </p:blipFill>
          <p:spPr bwMode="auto">
            <a:xfrm>
              <a:off x="1247" y="1290"/>
              <a:ext cx="817" cy="371"/>
            </a:xfrm>
            <a:prstGeom prst="rect">
              <a:avLst/>
            </a:prstGeom>
            <a:noFill/>
          </p:spPr>
        </p:pic>
        <p:pic>
          <p:nvPicPr>
            <p:cNvPr id="862239" name="Picture 31" descr="logo om"/>
            <p:cNvPicPr>
              <a:picLocks noChangeAspect="1" noChangeArrowheads="1"/>
            </p:cNvPicPr>
            <p:nvPr/>
          </p:nvPicPr>
          <p:blipFill>
            <a:blip r:embed="rId5" cstate="print"/>
            <a:srcRect t="75471"/>
            <a:stretch>
              <a:fillRect/>
            </a:stretch>
          </p:blipFill>
          <p:spPr bwMode="auto">
            <a:xfrm>
              <a:off x="604" y="1570"/>
              <a:ext cx="1460" cy="91"/>
            </a:xfrm>
            <a:prstGeom prst="rect">
              <a:avLst/>
            </a:prstGeom>
            <a:noFill/>
          </p:spPr>
        </p:pic>
      </p:grpSp>
      <p:pic>
        <p:nvPicPr>
          <p:cNvPr id="862240" name="Picture 3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8763" y="1989138"/>
            <a:ext cx="863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2241" name="Picture 3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4650" y="1989138"/>
            <a:ext cx="865188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2242" name="Picture 3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40650" y="1989138"/>
            <a:ext cx="862013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2243" name="Picture 3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43663" y="1989138"/>
            <a:ext cx="863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2244" name="Picture 3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725" y="1989138"/>
            <a:ext cx="863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62245" name="Group 37"/>
          <p:cNvGrpSpPr>
            <a:grpSpLocks/>
          </p:cNvGrpSpPr>
          <p:nvPr/>
        </p:nvGrpSpPr>
        <p:grpSpPr bwMode="auto">
          <a:xfrm>
            <a:off x="107950" y="1917700"/>
            <a:ext cx="2160588" cy="719138"/>
            <a:chOff x="0" y="1162"/>
            <a:chExt cx="1361" cy="453"/>
          </a:xfrm>
        </p:grpSpPr>
        <p:sp>
          <p:nvSpPr>
            <p:cNvPr id="862246" name="AutoShape 38"/>
            <p:cNvSpPr>
              <a:spLocks noChangeArrowheads="1"/>
            </p:cNvSpPr>
            <p:nvPr/>
          </p:nvSpPr>
          <p:spPr bwMode="auto">
            <a:xfrm>
              <a:off x="23" y="1162"/>
              <a:ext cx="1315" cy="45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FF99"/>
                </a:gs>
                <a:gs pos="100000">
                  <a:schemeClr val="folHlink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_tradnl" sz="2400" b="1">
                <a:solidFill>
                  <a:srgbClr val="006600"/>
                </a:solidFill>
              </a:endParaRPr>
            </a:p>
          </p:txBody>
        </p:sp>
        <p:sp>
          <p:nvSpPr>
            <p:cNvPr id="862247" name="Text Box 39"/>
            <p:cNvSpPr txBox="1">
              <a:spLocks noChangeArrowheads="1"/>
            </p:cNvSpPr>
            <p:nvPr/>
          </p:nvSpPr>
          <p:spPr bwMode="auto">
            <a:xfrm>
              <a:off x="0" y="1207"/>
              <a:ext cx="1361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b="1"/>
                <a:t>Amplitud países de destino</a:t>
              </a:r>
              <a:endParaRPr lang="es-ES" b="1"/>
            </a:p>
          </p:txBody>
        </p:sp>
      </p:grpSp>
      <p:grpSp>
        <p:nvGrpSpPr>
          <p:cNvPr id="862248" name="Group 40"/>
          <p:cNvGrpSpPr>
            <a:grpSpLocks/>
          </p:cNvGrpSpPr>
          <p:nvPr/>
        </p:nvGrpSpPr>
        <p:grpSpPr bwMode="auto">
          <a:xfrm>
            <a:off x="179388" y="5732463"/>
            <a:ext cx="2089150" cy="576262"/>
            <a:chOff x="158" y="3612"/>
            <a:chExt cx="1271" cy="408"/>
          </a:xfrm>
        </p:grpSpPr>
        <p:sp>
          <p:nvSpPr>
            <p:cNvPr id="862249" name="AutoShape 41"/>
            <p:cNvSpPr>
              <a:spLocks noChangeArrowheads="1"/>
            </p:cNvSpPr>
            <p:nvPr/>
          </p:nvSpPr>
          <p:spPr bwMode="auto">
            <a:xfrm>
              <a:off x="158" y="3612"/>
              <a:ext cx="1271" cy="40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FF99"/>
                </a:gs>
                <a:gs pos="100000">
                  <a:schemeClr val="folHlink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_tradnl" sz="2400" b="1">
                <a:solidFill>
                  <a:srgbClr val="006600"/>
                </a:solidFill>
              </a:endParaRPr>
            </a:p>
          </p:txBody>
        </p:sp>
        <p:sp>
          <p:nvSpPr>
            <p:cNvPr id="862250" name="Text Box 42"/>
            <p:cNvSpPr txBox="1">
              <a:spLocks noChangeArrowheads="1"/>
            </p:cNvSpPr>
            <p:nvPr/>
          </p:nvSpPr>
          <p:spPr bwMode="auto">
            <a:xfrm>
              <a:off x="295" y="3699"/>
              <a:ext cx="998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b="1"/>
                <a:t>Económico</a:t>
              </a:r>
              <a:endParaRPr lang="es-ES" b="1"/>
            </a:p>
          </p:txBody>
        </p:sp>
      </p:grpSp>
      <p:grpSp>
        <p:nvGrpSpPr>
          <p:cNvPr id="862251" name="Group 43"/>
          <p:cNvGrpSpPr>
            <a:grpSpLocks/>
          </p:cNvGrpSpPr>
          <p:nvPr/>
        </p:nvGrpSpPr>
        <p:grpSpPr bwMode="auto">
          <a:xfrm>
            <a:off x="2627313" y="5805488"/>
            <a:ext cx="6048375" cy="433387"/>
            <a:chOff x="1565" y="3658"/>
            <a:chExt cx="3765" cy="362"/>
          </a:xfrm>
        </p:grpSpPr>
        <p:sp>
          <p:nvSpPr>
            <p:cNvPr id="862252" name="AutoShape 44"/>
            <p:cNvSpPr>
              <a:spLocks noChangeArrowheads="1"/>
            </p:cNvSpPr>
            <p:nvPr/>
          </p:nvSpPr>
          <p:spPr bwMode="auto">
            <a:xfrm>
              <a:off x="1565" y="3658"/>
              <a:ext cx="3765" cy="362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12700" algn="ctr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_tradnl" sz="2400" b="1">
                <a:solidFill>
                  <a:srgbClr val="006600"/>
                </a:solidFill>
              </a:endParaRPr>
            </a:p>
          </p:txBody>
        </p:sp>
        <p:sp>
          <p:nvSpPr>
            <p:cNvPr id="862253" name="Text Box 45"/>
            <p:cNvSpPr txBox="1">
              <a:spLocks noChangeArrowheads="1"/>
            </p:cNvSpPr>
            <p:nvPr/>
          </p:nvSpPr>
          <p:spPr bwMode="auto">
            <a:xfrm>
              <a:off x="1565" y="3738"/>
              <a:ext cx="2834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177800" indent="-177800" algn="l">
                <a:spcBef>
                  <a:spcPct val="50000"/>
                </a:spcBef>
                <a:buClr>
                  <a:srgbClr val="66FF33"/>
                </a:buClr>
                <a:buFont typeface="Wingdings 3" pitchFamily="18" charset="2"/>
                <a:buChar char="Æ"/>
              </a:pPr>
              <a:r>
                <a:rPr lang="es-ES_tradnl" sz="1400" b="1"/>
                <a:t> Desde 3 euros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19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lum bright="34000" contrast="-40000"/>
          </a:blip>
          <a:srcRect/>
          <a:stretch>
            <a:fillRect/>
          </a:stretch>
        </p:blipFill>
        <p:spPr bwMode="auto">
          <a:xfrm>
            <a:off x="4140200" y="3086100"/>
            <a:ext cx="4824413" cy="3222625"/>
          </a:xfrm>
          <a:noFill/>
          <a:ln>
            <a:miter lim="800000"/>
            <a:headEnd/>
            <a:tailEnd/>
          </a:ln>
        </p:spPr>
      </p:pic>
      <p:pic>
        <p:nvPicPr>
          <p:cNvPr id="851971" name="Picture 3" descr="mapamundi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0"/>
            <a:grayscl/>
          </a:blip>
          <a:srcRect/>
          <a:stretch>
            <a:fillRect/>
          </a:stretch>
        </p:blipFill>
        <p:spPr bwMode="auto">
          <a:xfrm>
            <a:off x="3635375" y="3498850"/>
            <a:ext cx="5435600" cy="2738438"/>
          </a:xfrm>
          <a:noFill/>
          <a:ln>
            <a:miter lim="800000"/>
            <a:headEnd/>
            <a:tailEnd/>
          </a:ln>
        </p:spPr>
      </p:pic>
      <p:sp>
        <p:nvSpPr>
          <p:cNvPr id="851972" name="Text Box 4"/>
          <p:cNvSpPr txBox="1">
            <a:spLocks noChangeArrowheads="1"/>
          </p:cNvSpPr>
          <p:nvPr/>
        </p:nvSpPr>
        <p:spPr bwMode="auto">
          <a:xfrm>
            <a:off x="-107950" y="692150"/>
            <a:ext cx="96123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" sz="2800" b="1">
                <a:solidFill>
                  <a:srgbClr val="00FF00"/>
                </a:solidFill>
              </a:rPr>
              <a:t> Financiación Vivienda País Origen</a:t>
            </a:r>
          </a:p>
        </p:txBody>
      </p:sp>
      <p:sp>
        <p:nvSpPr>
          <p:cNvPr id="851973" name="Line 5"/>
          <p:cNvSpPr>
            <a:spLocks noChangeShapeType="1"/>
          </p:cNvSpPr>
          <p:nvPr/>
        </p:nvSpPr>
        <p:spPr bwMode="auto">
          <a:xfrm flipH="1">
            <a:off x="4572000" y="4292600"/>
            <a:ext cx="1368425" cy="865188"/>
          </a:xfrm>
          <a:prstGeom prst="line">
            <a:avLst/>
          </a:prstGeom>
          <a:noFill/>
          <a:ln w="25400">
            <a:solidFill>
              <a:srgbClr val="FF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1974" name="Line 6"/>
          <p:cNvSpPr>
            <a:spLocks noChangeShapeType="1"/>
          </p:cNvSpPr>
          <p:nvPr/>
        </p:nvSpPr>
        <p:spPr bwMode="auto">
          <a:xfrm flipV="1">
            <a:off x="6011863" y="4149725"/>
            <a:ext cx="360362" cy="142875"/>
          </a:xfrm>
          <a:prstGeom prst="line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51975" name="Picture 7" descr="MCj0330846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5163" y="1557338"/>
            <a:ext cx="1804987" cy="1514475"/>
          </a:xfrm>
          <a:noFill/>
          <a:ln>
            <a:miter lim="800000"/>
            <a:headEnd/>
            <a:tailEnd/>
          </a:ln>
        </p:spPr>
      </p:pic>
      <p:sp>
        <p:nvSpPr>
          <p:cNvPr id="851976" name="Text Box 8"/>
          <p:cNvSpPr txBox="1">
            <a:spLocks noChangeArrowheads="1"/>
          </p:cNvSpPr>
          <p:nvPr/>
        </p:nvSpPr>
        <p:spPr bwMode="auto">
          <a:xfrm>
            <a:off x="250825" y="1916113"/>
            <a:ext cx="6624638" cy="835025"/>
          </a:xfrm>
          <a:prstGeom prst="rect">
            <a:avLst/>
          </a:prstGeom>
          <a:solidFill>
            <a:srgbClr val="DCE11D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es-ES" sz="1600">
                <a:solidFill>
                  <a:srgbClr val="008000"/>
                </a:solidFill>
              </a:rPr>
              <a:t>Financiación a clientes inmigrantes residentes para la adquisición de vivienda en su país de origen, con condiciones económicas similares a las de un préstamo personal.</a:t>
            </a:r>
          </a:p>
        </p:txBody>
      </p:sp>
      <p:sp>
        <p:nvSpPr>
          <p:cNvPr id="851977" name="Line 9"/>
          <p:cNvSpPr>
            <a:spLocks noChangeShapeType="1"/>
          </p:cNvSpPr>
          <p:nvPr/>
        </p:nvSpPr>
        <p:spPr bwMode="auto">
          <a:xfrm flipH="1">
            <a:off x="4643438" y="4292600"/>
            <a:ext cx="1296987" cy="1081088"/>
          </a:xfrm>
          <a:prstGeom prst="line">
            <a:avLst/>
          </a:prstGeom>
          <a:noFill/>
          <a:ln w="25400">
            <a:solidFill>
              <a:srgbClr val="FF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1978" name="Line 10"/>
          <p:cNvSpPr>
            <a:spLocks noChangeShapeType="1"/>
          </p:cNvSpPr>
          <p:nvPr/>
        </p:nvSpPr>
        <p:spPr bwMode="auto">
          <a:xfrm flipH="1">
            <a:off x="4643438" y="4292600"/>
            <a:ext cx="1296987" cy="720725"/>
          </a:xfrm>
          <a:prstGeom prst="line">
            <a:avLst/>
          </a:prstGeom>
          <a:noFill/>
          <a:ln w="25400">
            <a:solidFill>
              <a:srgbClr val="FF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1979" name="Text Box 11"/>
          <p:cNvSpPr txBox="1">
            <a:spLocks noChangeArrowheads="1"/>
          </p:cNvSpPr>
          <p:nvPr/>
        </p:nvSpPr>
        <p:spPr bwMode="auto">
          <a:xfrm>
            <a:off x="215900" y="4076700"/>
            <a:ext cx="3851275" cy="1323975"/>
          </a:xfrm>
          <a:prstGeom prst="rect">
            <a:avLst/>
          </a:prstGeom>
          <a:solidFill>
            <a:srgbClr val="FFFF99"/>
          </a:solidFill>
          <a:ln w="9525">
            <a:solidFill>
              <a:srgbClr val="DCE11D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es-ES" sz="1600" b="1">
                <a:solidFill>
                  <a:srgbClr val="006600"/>
                </a:solidFill>
              </a:rPr>
              <a:t>Disponible Inicialmente para:</a:t>
            </a:r>
          </a:p>
          <a:p>
            <a:pPr algn="just">
              <a:buFont typeface="Wingdings" pitchFamily="2" charset="2"/>
              <a:buChar char="ü"/>
            </a:pPr>
            <a:r>
              <a:rPr lang="es-ES" sz="1600">
                <a:solidFill>
                  <a:srgbClr val="006600"/>
                </a:solidFill>
              </a:rPr>
              <a:t>Colombia</a:t>
            </a:r>
          </a:p>
          <a:p>
            <a:pPr algn="just">
              <a:buFont typeface="Wingdings" pitchFamily="2" charset="2"/>
              <a:buChar char="ü"/>
            </a:pPr>
            <a:r>
              <a:rPr lang="es-ES" sz="1600">
                <a:solidFill>
                  <a:srgbClr val="006600"/>
                </a:solidFill>
              </a:rPr>
              <a:t>Ecuador</a:t>
            </a:r>
          </a:p>
          <a:p>
            <a:pPr algn="just">
              <a:buFont typeface="Wingdings" pitchFamily="2" charset="2"/>
              <a:buChar char="ü"/>
            </a:pPr>
            <a:r>
              <a:rPr lang="es-ES" sz="1600">
                <a:solidFill>
                  <a:srgbClr val="006600"/>
                </a:solidFill>
              </a:rPr>
              <a:t>Perú</a:t>
            </a:r>
          </a:p>
          <a:p>
            <a:pPr algn="just">
              <a:buFont typeface="Wingdings" pitchFamily="2" charset="2"/>
              <a:buChar char="ü"/>
            </a:pPr>
            <a:r>
              <a:rPr lang="es-ES" sz="1600">
                <a:solidFill>
                  <a:srgbClr val="006600"/>
                </a:solidFill>
              </a:rPr>
              <a:t>Rumania</a:t>
            </a:r>
          </a:p>
        </p:txBody>
      </p:sp>
      <p:sp>
        <p:nvSpPr>
          <p:cNvPr id="851980" name="Text Box 12"/>
          <p:cNvSpPr txBox="1">
            <a:spLocks noChangeArrowheads="1"/>
          </p:cNvSpPr>
          <p:nvPr/>
        </p:nvSpPr>
        <p:spPr bwMode="auto">
          <a:xfrm>
            <a:off x="2195513" y="1268413"/>
            <a:ext cx="4681537" cy="346075"/>
          </a:xfrm>
          <a:prstGeom prst="rect">
            <a:avLst/>
          </a:prstGeom>
          <a:solidFill>
            <a:srgbClr val="DCE11D">
              <a:alpha val="55000"/>
            </a:srgb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 sz="1600">
                <a:solidFill>
                  <a:srgbClr val="008000"/>
                </a:solidFill>
              </a:rPr>
              <a:t>Servicio cada vez más demandado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504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063" y="2565400"/>
            <a:ext cx="3097212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550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450" y="1477963"/>
            <a:ext cx="7632700" cy="475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55043" name="Text Box 3"/>
          <p:cNvSpPr txBox="1">
            <a:spLocks noChangeArrowheads="1"/>
          </p:cNvSpPr>
          <p:nvPr/>
        </p:nvSpPr>
        <p:spPr bwMode="auto">
          <a:xfrm>
            <a:off x="0" y="692150"/>
            <a:ext cx="9144000" cy="504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" sz="3000" b="1">
                <a:solidFill>
                  <a:srgbClr val="00FF00"/>
                </a:solidFill>
              </a:rPr>
              <a:t>Clientes Inmigrantes: Operaciones Hipotecarias</a:t>
            </a:r>
            <a:endParaRPr lang="es-ES_tradnl" sz="3000" b="1">
              <a:solidFill>
                <a:srgbClr val="00FF00"/>
              </a:solidFill>
            </a:endParaRPr>
          </a:p>
        </p:txBody>
      </p:sp>
      <p:sp>
        <p:nvSpPr>
          <p:cNvPr id="855045" name="AutoShape 5"/>
          <p:cNvSpPr>
            <a:spLocks noChangeArrowheads="1"/>
          </p:cNvSpPr>
          <p:nvPr/>
        </p:nvSpPr>
        <p:spPr bwMode="auto">
          <a:xfrm>
            <a:off x="468313" y="1412875"/>
            <a:ext cx="4103687" cy="1152525"/>
          </a:xfrm>
          <a:prstGeom prst="homePlate">
            <a:avLst>
              <a:gd name="adj" fmla="val 89015"/>
            </a:avLst>
          </a:prstGeom>
          <a:solidFill>
            <a:srgbClr val="DCE11D">
              <a:alpha val="50000"/>
            </a:srgbClr>
          </a:solidFill>
          <a:ln w="12700">
            <a:solidFill>
              <a:srgbClr val="993366"/>
            </a:solidFill>
            <a:miter lim="800000"/>
            <a:headEnd/>
            <a:tailEnd/>
          </a:ln>
          <a:effectLst>
            <a:outerShdw dist="107763" dir="13500000" algn="ctr" rotWithShape="0">
              <a:srgbClr val="993366">
                <a:alpha val="50000"/>
              </a:srgbClr>
            </a:outerShdw>
          </a:effectLst>
        </p:spPr>
        <p:txBody>
          <a:bodyPr wrap="none" anchor="ctr"/>
          <a:lstStyle/>
          <a:p>
            <a:endParaRPr lang="es-ES_tradnl">
              <a:solidFill>
                <a:srgbClr val="008000"/>
              </a:solidFill>
            </a:endParaRPr>
          </a:p>
          <a:p>
            <a:endParaRPr lang="es-ES_tradnl">
              <a:solidFill>
                <a:srgbClr val="008000"/>
              </a:solidFill>
            </a:endParaRPr>
          </a:p>
        </p:txBody>
      </p:sp>
      <p:sp>
        <p:nvSpPr>
          <p:cNvPr id="855046" name="Text Box 6"/>
          <p:cNvSpPr txBox="1">
            <a:spLocks noChangeArrowheads="1"/>
          </p:cNvSpPr>
          <p:nvPr/>
        </p:nvSpPr>
        <p:spPr bwMode="auto">
          <a:xfrm>
            <a:off x="539750" y="1484313"/>
            <a:ext cx="35274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Crecimiento</a:t>
            </a:r>
          </a:p>
          <a:p>
            <a:r>
              <a:rPr lang="es-ES_tradnl" sz="1400">
                <a:solidFill>
                  <a:srgbClr val="008000"/>
                </a:solidFill>
              </a:rPr>
              <a:t>En 2006, los inmigrantes han formalizado el 18% de los préstamos hipotecarios.</a:t>
            </a:r>
          </a:p>
        </p:txBody>
      </p:sp>
      <p:sp>
        <p:nvSpPr>
          <p:cNvPr id="855048" name="AutoShape 8" descr="casa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3952875" y="3024188"/>
            <a:ext cx="1238250" cy="8096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6249" name="Picture 9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468313" y="1268413"/>
            <a:ext cx="24479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624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16325" y="2794000"/>
            <a:ext cx="56356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6250" name="Picture 10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971550" y="3357563"/>
            <a:ext cx="263207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06242" name="Text Box 2"/>
          <p:cNvSpPr txBox="1">
            <a:spLocks noChangeArrowheads="1"/>
          </p:cNvSpPr>
          <p:nvPr/>
        </p:nvSpPr>
        <p:spPr bwMode="auto">
          <a:xfrm>
            <a:off x="0" y="692150"/>
            <a:ext cx="9144000" cy="504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" sz="2800" b="1">
                <a:solidFill>
                  <a:srgbClr val="00FF00"/>
                </a:solidFill>
              </a:rPr>
              <a:t>Clientes Inmigrantes: Evolución consumo</a:t>
            </a:r>
            <a:endParaRPr lang="es-ES_tradnl" sz="2800" b="1">
              <a:solidFill>
                <a:srgbClr val="00FF00"/>
              </a:solidFill>
            </a:endParaRPr>
          </a:p>
        </p:txBody>
      </p:sp>
      <p:sp>
        <p:nvSpPr>
          <p:cNvPr id="906243" name="Text Box 3"/>
          <p:cNvSpPr txBox="1">
            <a:spLocks noChangeArrowheads="1"/>
          </p:cNvSpPr>
          <p:nvPr/>
        </p:nvSpPr>
        <p:spPr bwMode="auto">
          <a:xfrm>
            <a:off x="-36513" y="6189663"/>
            <a:ext cx="4824413" cy="2635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lnSpc>
                <a:spcPct val="14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None/>
            </a:pPr>
            <a:r>
              <a:rPr lang="es-ES" sz="800"/>
              <a:t>Fuente: Sistema de información de Marketing.  Clientes Activos.  Diciembre 2006</a:t>
            </a:r>
          </a:p>
        </p:txBody>
      </p:sp>
      <p:sp>
        <p:nvSpPr>
          <p:cNvPr id="906244" name="AutoShape 4"/>
          <p:cNvSpPr>
            <a:spLocks noChangeArrowheads="1"/>
          </p:cNvSpPr>
          <p:nvPr/>
        </p:nvSpPr>
        <p:spPr bwMode="auto">
          <a:xfrm>
            <a:off x="1042988" y="1989138"/>
            <a:ext cx="1512887" cy="792162"/>
          </a:xfrm>
          <a:prstGeom prst="rightArrow">
            <a:avLst>
              <a:gd name="adj1" fmla="val 50000"/>
              <a:gd name="adj2" fmla="val 4774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es-ES_tradnl" sz="1400">
                <a:solidFill>
                  <a:srgbClr val="006600"/>
                </a:solidFill>
              </a:rPr>
              <a:t>Nº operaciones</a:t>
            </a:r>
            <a:endParaRPr lang="es-ES" sz="1400">
              <a:solidFill>
                <a:srgbClr val="006600"/>
              </a:solidFill>
            </a:endParaRPr>
          </a:p>
        </p:txBody>
      </p:sp>
      <p:sp>
        <p:nvSpPr>
          <p:cNvPr id="906245" name="AutoShape 5"/>
          <p:cNvSpPr>
            <a:spLocks noChangeArrowheads="1"/>
          </p:cNvSpPr>
          <p:nvPr/>
        </p:nvSpPr>
        <p:spPr bwMode="auto">
          <a:xfrm>
            <a:off x="1258888" y="5013325"/>
            <a:ext cx="1512887" cy="792163"/>
          </a:xfrm>
          <a:prstGeom prst="rightArrow">
            <a:avLst>
              <a:gd name="adj1" fmla="val 50000"/>
              <a:gd name="adj2" fmla="val 47745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es-ES_tradnl" sz="1400">
                <a:solidFill>
                  <a:srgbClr val="006600"/>
                </a:solidFill>
              </a:rPr>
              <a:t>Importes</a:t>
            </a:r>
            <a:endParaRPr lang="es-ES" sz="1400">
              <a:solidFill>
                <a:srgbClr val="006600"/>
              </a:solidFill>
            </a:endParaRPr>
          </a:p>
        </p:txBody>
      </p:sp>
      <p:sp>
        <p:nvSpPr>
          <p:cNvPr id="906246" name="Text Box 6"/>
          <p:cNvSpPr txBox="1">
            <a:spLocks noChangeArrowheads="1"/>
          </p:cNvSpPr>
          <p:nvPr/>
        </p:nvSpPr>
        <p:spPr bwMode="auto">
          <a:xfrm>
            <a:off x="6251575" y="1844675"/>
            <a:ext cx="2568575" cy="11557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r>
              <a:rPr lang="es-ES_tradnl" sz="1400" b="1">
                <a:solidFill>
                  <a:srgbClr val="006600"/>
                </a:solidFill>
              </a:rPr>
              <a:t>% de Préstamos formalizados por los  inmigrantes sobre el total de préstamos formalizados por los particulares. </a:t>
            </a:r>
          </a:p>
        </p:txBody>
      </p:sp>
      <p:pic>
        <p:nvPicPr>
          <p:cNvPr id="906248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188" y="1196975"/>
            <a:ext cx="5545137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ChangeArrowheads="1"/>
          </p:cNvSpPr>
          <p:nvPr/>
        </p:nvSpPr>
        <p:spPr bwMode="auto">
          <a:xfrm>
            <a:off x="-180975" y="647700"/>
            <a:ext cx="9324975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3000" b="1">
                <a:solidFill>
                  <a:srgbClr val="00FF00"/>
                </a:solidFill>
              </a:rPr>
              <a:t>  Certificados No Residencia</a:t>
            </a:r>
          </a:p>
        </p:txBody>
      </p:sp>
      <p:sp>
        <p:nvSpPr>
          <p:cNvPr id="899075" name="Text Box 3"/>
          <p:cNvSpPr txBox="1">
            <a:spLocks noChangeArrowheads="1"/>
          </p:cNvSpPr>
          <p:nvPr/>
        </p:nvSpPr>
        <p:spPr bwMode="auto">
          <a:xfrm>
            <a:off x="827088" y="2852738"/>
            <a:ext cx="7272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_tradnl"/>
          </a:p>
        </p:txBody>
      </p:sp>
      <p:sp>
        <p:nvSpPr>
          <p:cNvPr id="899076" name="Text Box 4"/>
          <p:cNvSpPr txBox="1">
            <a:spLocks noChangeArrowheads="1"/>
          </p:cNvSpPr>
          <p:nvPr/>
        </p:nvSpPr>
        <p:spPr bwMode="auto">
          <a:xfrm>
            <a:off x="1635125" y="1690688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_tradnl" sz="1400" b="1">
              <a:latin typeface="Times New Roman" pitchFamily="18" charset="0"/>
            </a:endParaRPr>
          </a:p>
        </p:txBody>
      </p:sp>
      <p:sp>
        <p:nvSpPr>
          <p:cNvPr id="899077" name="AutoShape 5"/>
          <p:cNvSpPr>
            <a:spLocks noChangeArrowheads="1"/>
          </p:cNvSpPr>
          <p:nvPr/>
        </p:nvSpPr>
        <p:spPr bwMode="auto">
          <a:xfrm>
            <a:off x="323850" y="1341438"/>
            <a:ext cx="8351838" cy="719137"/>
          </a:xfrm>
          <a:prstGeom prst="roundRect">
            <a:avLst>
              <a:gd name="adj" fmla="val 9079"/>
            </a:avLst>
          </a:prstGeom>
          <a:noFill/>
          <a:ln w="2857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78" name="AutoShape 6"/>
          <p:cNvSpPr>
            <a:spLocks noChangeArrowheads="1"/>
          </p:cNvSpPr>
          <p:nvPr/>
        </p:nvSpPr>
        <p:spPr bwMode="auto">
          <a:xfrm>
            <a:off x="3059113" y="1557338"/>
            <a:ext cx="5000625" cy="914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rgbClr val="008000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None/>
            </a:pPr>
            <a:r>
              <a:rPr lang="es-ES_tradnl" sz="1600">
                <a:solidFill>
                  <a:srgbClr val="008000"/>
                </a:solidFill>
              </a:rPr>
              <a:t>Obtención de la acreditación para la correcta identificación de clientes inmigrantes No Residentes según la legislación vigente.</a:t>
            </a:r>
          </a:p>
        </p:txBody>
      </p:sp>
      <p:sp>
        <p:nvSpPr>
          <p:cNvPr id="899079" name="AutoShape 7"/>
          <p:cNvSpPr>
            <a:spLocks noChangeArrowheads="1"/>
          </p:cNvSpPr>
          <p:nvPr/>
        </p:nvSpPr>
        <p:spPr bwMode="auto">
          <a:xfrm>
            <a:off x="3059113" y="4303713"/>
            <a:ext cx="5030787" cy="186531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rgbClr val="008000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Char char="Ø"/>
            </a:pPr>
            <a:r>
              <a:rPr lang="es-ES_tradnl" sz="1600" b="1">
                <a:solidFill>
                  <a:srgbClr val="008000"/>
                </a:solidFill>
              </a:rPr>
              <a:t> </a:t>
            </a:r>
            <a:r>
              <a:rPr lang="es-ES_tradnl" sz="1600">
                <a:solidFill>
                  <a:srgbClr val="008000"/>
                </a:solidFill>
              </a:rPr>
              <a:t>Circuito establecido para poder dar de alta a clientes No Residentes en el momento de la apertura de una cuenta.</a:t>
            </a:r>
          </a:p>
          <a:p>
            <a:pPr algn="l">
              <a:spcBef>
                <a:spcPct val="50000"/>
              </a:spcBef>
              <a:buFont typeface="Wingdings" pitchFamily="2" charset="2"/>
              <a:buChar char="Ø"/>
            </a:pPr>
            <a:r>
              <a:rPr lang="es-ES_tradnl" sz="1600">
                <a:solidFill>
                  <a:srgbClr val="008000"/>
                </a:solidFill>
              </a:rPr>
              <a:t>Facilitar la renovación del certificado antes de su vencimiento, informando sobre esta circunstancia al cliente de forma automática.</a:t>
            </a:r>
            <a:endParaRPr lang="es-ES_tradnl" sz="1600" b="1">
              <a:solidFill>
                <a:srgbClr val="008000"/>
              </a:solidFill>
            </a:endParaRPr>
          </a:p>
        </p:txBody>
      </p:sp>
      <p:sp>
        <p:nvSpPr>
          <p:cNvPr id="899080" name="AutoShape 8"/>
          <p:cNvSpPr>
            <a:spLocks noChangeArrowheads="1"/>
          </p:cNvSpPr>
          <p:nvPr/>
        </p:nvSpPr>
        <p:spPr bwMode="auto">
          <a:xfrm>
            <a:off x="3070225" y="3071813"/>
            <a:ext cx="5030788" cy="6445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rgbClr val="008000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None/>
            </a:pPr>
            <a:r>
              <a:rPr lang="es-ES_tradnl" sz="1600" b="1" u="sng">
                <a:solidFill>
                  <a:srgbClr val="008000"/>
                </a:solidFill>
              </a:rPr>
              <a:t>Prestar un servicio para evitar desplazamientos y pérdida de tiempo a nuestros clientes.</a:t>
            </a:r>
            <a:endParaRPr lang="es-ES_tradnl" sz="1600">
              <a:solidFill>
                <a:srgbClr val="008000"/>
              </a:solidFill>
            </a:endParaRPr>
          </a:p>
        </p:txBody>
      </p:sp>
      <p:sp>
        <p:nvSpPr>
          <p:cNvPr id="899081" name="AutoShape 9"/>
          <p:cNvSpPr>
            <a:spLocks noChangeArrowheads="1"/>
          </p:cNvSpPr>
          <p:nvPr/>
        </p:nvSpPr>
        <p:spPr bwMode="auto">
          <a:xfrm>
            <a:off x="323850" y="1555750"/>
            <a:ext cx="2447925" cy="93662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82" name="Text Box 10"/>
          <p:cNvSpPr txBox="1">
            <a:spLocks noChangeArrowheads="1"/>
          </p:cNvSpPr>
          <p:nvPr/>
        </p:nvSpPr>
        <p:spPr bwMode="auto">
          <a:xfrm>
            <a:off x="684213" y="183832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DESCRIPCIÓN</a:t>
            </a:r>
          </a:p>
        </p:txBody>
      </p:sp>
      <p:sp>
        <p:nvSpPr>
          <p:cNvPr id="899083" name="AutoShape 11"/>
          <p:cNvSpPr>
            <a:spLocks noChangeArrowheads="1"/>
          </p:cNvSpPr>
          <p:nvPr/>
        </p:nvSpPr>
        <p:spPr bwMode="auto">
          <a:xfrm>
            <a:off x="323850" y="2924175"/>
            <a:ext cx="2447925" cy="93662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84" name="AutoShape 12"/>
          <p:cNvSpPr>
            <a:spLocks noChangeArrowheads="1"/>
          </p:cNvSpPr>
          <p:nvPr/>
        </p:nvSpPr>
        <p:spPr bwMode="auto">
          <a:xfrm>
            <a:off x="323850" y="4724400"/>
            <a:ext cx="2447925" cy="93662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85" name="Text Box 13"/>
          <p:cNvSpPr txBox="1">
            <a:spLocks noChangeArrowheads="1"/>
          </p:cNvSpPr>
          <p:nvPr/>
        </p:nvSpPr>
        <p:spPr bwMode="auto">
          <a:xfrm>
            <a:off x="827088" y="3206750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OBJETIVO</a:t>
            </a:r>
          </a:p>
        </p:txBody>
      </p:sp>
      <p:sp>
        <p:nvSpPr>
          <p:cNvPr id="899086" name="Text Box 14"/>
          <p:cNvSpPr txBox="1">
            <a:spLocks noChangeArrowheads="1"/>
          </p:cNvSpPr>
          <p:nvPr/>
        </p:nvSpPr>
        <p:spPr bwMode="auto">
          <a:xfrm>
            <a:off x="684213" y="5006975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OPERATIVA</a:t>
            </a:r>
          </a:p>
        </p:txBody>
      </p:sp>
      <p:pic>
        <p:nvPicPr>
          <p:cNvPr id="899087" name="Picture 15" descr="MCj02510630000[1]"/>
          <p:cNvPicPr>
            <a:picLocks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3163888"/>
            <a:ext cx="1844675" cy="1920875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ChangeArrowheads="1"/>
          </p:cNvSpPr>
          <p:nvPr/>
        </p:nvSpPr>
        <p:spPr bwMode="auto">
          <a:xfrm>
            <a:off x="0" y="6207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" sz="3000" b="1">
                <a:solidFill>
                  <a:srgbClr val="00FF00"/>
                </a:solidFill>
              </a:rPr>
              <a:t> Seguro de Repatriación </a:t>
            </a:r>
          </a:p>
        </p:txBody>
      </p:sp>
      <p:sp>
        <p:nvSpPr>
          <p:cNvPr id="901123" name="AutoShape 3"/>
          <p:cNvSpPr>
            <a:spLocks noChangeArrowheads="1"/>
          </p:cNvSpPr>
          <p:nvPr/>
        </p:nvSpPr>
        <p:spPr bwMode="auto">
          <a:xfrm>
            <a:off x="468313" y="4725988"/>
            <a:ext cx="2016125" cy="14398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99FF99"/>
              </a:gs>
              <a:gs pos="100000">
                <a:schemeClr val="folHlink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s-ES" sz="2000" b="1">
                <a:solidFill>
                  <a:srgbClr val="006600"/>
                </a:solidFill>
              </a:rPr>
              <a:t>Garantías </a:t>
            </a:r>
          </a:p>
          <a:p>
            <a:r>
              <a:rPr lang="es-ES" sz="2000" b="1">
                <a:solidFill>
                  <a:srgbClr val="006600"/>
                </a:solidFill>
              </a:rPr>
              <a:t>Opcionales</a:t>
            </a:r>
          </a:p>
        </p:txBody>
      </p:sp>
      <p:sp>
        <p:nvSpPr>
          <p:cNvPr id="901124" name="Text Box 4"/>
          <p:cNvSpPr txBox="1">
            <a:spLocks noChangeArrowheads="1"/>
          </p:cNvSpPr>
          <p:nvPr/>
        </p:nvSpPr>
        <p:spPr bwMode="auto">
          <a:xfrm>
            <a:off x="2555875" y="4868863"/>
            <a:ext cx="5400675" cy="1200150"/>
          </a:xfrm>
          <a:prstGeom prst="rect">
            <a:avLst/>
          </a:prstGeom>
          <a:solidFill>
            <a:srgbClr val="CCFFCC"/>
          </a:soli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95350" lvl="3" indent="-277813" algn="l">
              <a:buFont typeface="Wingdings" pitchFamily="2" charset="2"/>
              <a:buChar char="ü"/>
            </a:pPr>
            <a:r>
              <a:rPr lang="es-ES">
                <a:solidFill>
                  <a:srgbClr val="336600"/>
                </a:solidFill>
              </a:rPr>
              <a:t> Ampliación asistencia inmigrantes: billete ida y vuelta acompañante.</a:t>
            </a:r>
          </a:p>
          <a:p>
            <a:pPr marL="895350" lvl="3" indent="-277813" algn="l">
              <a:buFont typeface="Wingdings" pitchFamily="2" charset="2"/>
              <a:buChar char="ü"/>
            </a:pPr>
            <a:r>
              <a:rPr lang="es-ES">
                <a:solidFill>
                  <a:srgbClr val="336600"/>
                </a:solidFill>
              </a:rPr>
              <a:t>Accidentes.</a:t>
            </a:r>
          </a:p>
          <a:p>
            <a:pPr marL="895350" lvl="3" indent="-277813" algn="l">
              <a:buFont typeface="Wingdings" pitchFamily="2" charset="2"/>
              <a:buChar char="ü"/>
            </a:pPr>
            <a:r>
              <a:rPr lang="es-ES">
                <a:solidFill>
                  <a:srgbClr val="336600"/>
                </a:solidFill>
              </a:rPr>
              <a:t>Tanatorio.</a:t>
            </a:r>
          </a:p>
        </p:txBody>
      </p:sp>
      <p:sp>
        <p:nvSpPr>
          <p:cNvPr id="901125" name="AutoShape 5"/>
          <p:cNvSpPr>
            <a:spLocks noChangeArrowheads="1"/>
          </p:cNvSpPr>
          <p:nvPr/>
        </p:nvSpPr>
        <p:spPr bwMode="auto">
          <a:xfrm>
            <a:off x="468313" y="1196975"/>
            <a:ext cx="2016125" cy="14398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99FF99"/>
              </a:gs>
              <a:gs pos="100000">
                <a:schemeClr val="folHlink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s-ES" sz="2000" b="1">
                <a:solidFill>
                  <a:srgbClr val="006600"/>
                </a:solidFill>
              </a:rPr>
              <a:t>Dirigido a</a:t>
            </a:r>
          </a:p>
        </p:txBody>
      </p:sp>
      <p:sp>
        <p:nvSpPr>
          <p:cNvPr id="901126" name="AutoShape 6"/>
          <p:cNvSpPr>
            <a:spLocks noChangeArrowheads="1"/>
          </p:cNvSpPr>
          <p:nvPr/>
        </p:nvSpPr>
        <p:spPr bwMode="auto">
          <a:xfrm>
            <a:off x="468313" y="2997200"/>
            <a:ext cx="2016125" cy="14398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99FF99"/>
              </a:gs>
              <a:gs pos="100000">
                <a:schemeClr val="folHlink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s-ES" sz="2000" b="1">
                <a:solidFill>
                  <a:srgbClr val="006600"/>
                </a:solidFill>
              </a:rPr>
              <a:t>Garantías </a:t>
            </a:r>
          </a:p>
          <a:p>
            <a:r>
              <a:rPr lang="es-ES" sz="2000" b="1">
                <a:solidFill>
                  <a:srgbClr val="006600"/>
                </a:solidFill>
              </a:rPr>
              <a:t>Básicas</a:t>
            </a:r>
          </a:p>
        </p:txBody>
      </p:sp>
      <p:sp>
        <p:nvSpPr>
          <p:cNvPr id="901127" name="Text Box 7"/>
          <p:cNvSpPr txBox="1">
            <a:spLocks noChangeArrowheads="1"/>
          </p:cNvSpPr>
          <p:nvPr/>
        </p:nvSpPr>
        <p:spPr bwMode="auto">
          <a:xfrm>
            <a:off x="2555875" y="2557463"/>
            <a:ext cx="6049963" cy="2024062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8163" lvl="3" algn="l">
              <a:buFont typeface="Wingdings" pitchFamily="2" charset="2"/>
              <a:buChar char="ü"/>
            </a:pPr>
            <a:r>
              <a:rPr lang="es-ES" b="1">
                <a:solidFill>
                  <a:srgbClr val="336600"/>
                </a:solidFill>
              </a:rPr>
              <a:t> Decesos: </a:t>
            </a:r>
            <a:r>
              <a:rPr lang="es-ES">
                <a:solidFill>
                  <a:srgbClr val="336600"/>
                </a:solidFill>
              </a:rPr>
              <a:t>Servicio y complementos de inhumación.</a:t>
            </a:r>
          </a:p>
          <a:p>
            <a:pPr marL="538163" lvl="3" algn="l">
              <a:buFont typeface="Wingdings" pitchFamily="2" charset="2"/>
              <a:buChar char="ü"/>
            </a:pPr>
            <a:r>
              <a:rPr lang="es-ES" b="1">
                <a:solidFill>
                  <a:srgbClr val="336600"/>
                </a:solidFill>
              </a:rPr>
              <a:t> Asistencia especial inmigrantes</a:t>
            </a:r>
          </a:p>
          <a:p>
            <a:pPr marL="538163" lvl="3" algn="l">
              <a:buFont typeface="Wingdings" pitchFamily="2" charset="2"/>
              <a:buChar char="ü"/>
            </a:pPr>
            <a:r>
              <a:rPr lang="es-ES">
                <a:solidFill>
                  <a:srgbClr val="336600"/>
                </a:solidFill>
              </a:rPr>
              <a:t>Repatriación o envío de cenizas al aeropuerto internacional más cercano al lugar de origen</a:t>
            </a:r>
          </a:p>
          <a:p>
            <a:pPr marL="538163" lvl="3" algn="l">
              <a:buFont typeface="Wingdings" pitchFamily="2" charset="2"/>
              <a:buChar char="ü"/>
            </a:pPr>
            <a:r>
              <a:rPr lang="es-ES">
                <a:solidFill>
                  <a:srgbClr val="336600"/>
                </a:solidFill>
              </a:rPr>
              <a:t>Traslado al lugar de inhumación en su país de origen </a:t>
            </a:r>
            <a:endParaRPr lang="es-ES"/>
          </a:p>
        </p:txBody>
      </p:sp>
      <p:sp>
        <p:nvSpPr>
          <p:cNvPr id="901128" name="Text Box 8"/>
          <p:cNvSpPr txBox="1">
            <a:spLocks noChangeArrowheads="1"/>
          </p:cNvSpPr>
          <p:nvPr/>
        </p:nvSpPr>
        <p:spPr bwMode="auto">
          <a:xfrm>
            <a:off x="2555875" y="1628775"/>
            <a:ext cx="6049963" cy="650875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8163" lvl="3" algn="l">
              <a:buFont typeface="Wingdings" pitchFamily="2" charset="2"/>
              <a:buNone/>
            </a:pPr>
            <a:r>
              <a:rPr lang="es-ES">
                <a:solidFill>
                  <a:srgbClr val="336600"/>
                </a:solidFill>
              </a:rPr>
              <a:t>Inmigrantes que deseen ser repatriados a su país de origen en caso de fallecimiento.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Text Box 2"/>
          <p:cNvSpPr txBox="1">
            <a:spLocks noChangeArrowheads="1"/>
          </p:cNvSpPr>
          <p:nvPr/>
        </p:nvSpPr>
        <p:spPr bwMode="auto">
          <a:xfrm>
            <a:off x="0" y="692150"/>
            <a:ext cx="9144000" cy="504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" sz="3000" b="1">
                <a:solidFill>
                  <a:srgbClr val="00FF00"/>
                </a:solidFill>
              </a:rPr>
              <a:t>Clientes Inmigrantes</a:t>
            </a:r>
            <a:endParaRPr lang="es-ES_tradnl" sz="3000" b="1">
              <a:solidFill>
                <a:srgbClr val="00FF00"/>
              </a:solidFill>
            </a:endParaRPr>
          </a:p>
        </p:txBody>
      </p:sp>
      <p:pic>
        <p:nvPicPr>
          <p:cNvPr id="764931" name="Picture 3" descr="inmigrantes_1"/>
          <p:cNvPicPr>
            <a:picLocks noChangeAspect="1" noChangeArrowheads="1"/>
          </p:cNvPicPr>
          <p:nvPr/>
        </p:nvPicPr>
        <p:blipFill>
          <a:blip r:embed="rId3" cstate="print">
            <a:lum bright="82000" contrast="-70000"/>
          </a:blip>
          <a:srcRect/>
          <a:stretch>
            <a:fillRect/>
          </a:stretch>
        </p:blipFill>
        <p:spPr bwMode="auto">
          <a:xfrm>
            <a:off x="2771775" y="2073275"/>
            <a:ext cx="3409950" cy="3419475"/>
          </a:xfrm>
          <a:prstGeom prst="rect">
            <a:avLst/>
          </a:prstGeom>
          <a:noFill/>
        </p:spPr>
      </p:pic>
      <p:pic>
        <p:nvPicPr>
          <p:cNvPr id="76493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050" y="2060575"/>
            <a:ext cx="4752975" cy="344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26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3792538"/>
            <a:ext cx="1008062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82691" name="Text Box 3"/>
          <p:cNvSpPr txBox="1">
            <a:spLocks noChangeArrowheads="1"/>
          </p:cNvSpPr>
          <p:nvPr/>
        </p:nvSpPr>
        <p:spPr bwMode="auto">
          <a:xfrm>
            <a:off x="0" y="765175"/>
            <a:ext cx="9144000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/>
          </a:p>
        </p:txBody>
      </p:sp>
      <p:sp>
        <p:nvSpPr>
          <p:cNvPr id="882692" name="Rectangle 4"/>
          <p:cNvSpPr>
            <a:spLocks noChangeArrowheads="1"/>
          </p:cNvSpPr>
          <p:nvPr/>
        </p:nvSpPr>
        <p:spPr bwMode="auto">
          <a:xfrm>
            <a:off x="2124075" y="981075"/>
            <a:ext cx="4789488" cy="396875"/>
          </a:xfrm>
          <a:prstGeom prst="rect">
            <a:avLst/>
          </a:prstGeom>
          <a:gradFill rotWithShape="1">
            <a:gsLst>
              <a:gs pos="0">
                <a:srgbClr val="DCE11D">
                  <a:gamma/>
                  <a:shade val="46275"/>
                  <a:invGamma/>
                </a:srgbClr>
              </a:gs>
              <a:gs pos="100000">
                <a:srgbClr val="DCE11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2000" b="1">
                <a:solidFill>
                  <a:srgbClr val="00FF00"/>
                </a:solidFill>
              </a:rPr>
              <a:t>Inmigrante</a:t>
            </a:r>
            <a:endParaRPr lang="es-ES_tradnl" sz="2000" b="1">
              <a:solidFill>
                <a:srgbClr val="00FF00"/>
              </a:solidFill>
            </a:endParaRPr>
          </a:p>
        </p:txBody>
      </p:sp>
      <p:sp>
        <p:nvSpPr>
          <p:cNvPr id="882693" name="Rectangle 5"/>
          <p:cNvSpPr>
            <a:spLocks noChangeArrowheads="1"/>
          </p:cNvSpPr>
          <p:nvPr/>
        </p:nvSpPr>
        <p:spPr bwMode="auto">
          <a:xfrm>
            <a:off x="611188" y="1538288"/>
            <a:ext cx="7848600" cy="954087"/>
          </a:xfrm>
          <a:prstGeom prst="rect">
            <a:avLst/>
          </a:prstGeom>
          <a:noFill/>
          <a:ln w="38100">
            <a:solidFill>
              <a:srgbClr val="808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9388" lvl="1" algn="just">
              <a:buFont typeface="Wingdings 3" pitchFamily="18" charset="2"/>
              <a:buNone/>
            </a:pPr>
            <a:r>
              <a:rPr lang="es-ES">
                <a:solidFill>
                  <a:srgbClr val="008000"/>
                </a:solidFill>
              </a:rPr>
              <a:t>Persona que se encuentra en España por motivos principalmente económicos y que mantiene por regla general familia en su país de origen. </a:t>
            </a:r>
          </a:p>
        </p:txBody>
      </p:sp>
      <p:sp>
        <p:nvSpPr>
          <p:cNvPr id="882694" name="Rectangle 6"/>
          <p:cNvSpPr>
            <a:spLocks noChangeArrowheads="1"/>
          </p:cNvSpPr>
          <p:nvPr/>
        </p:nvSpPr>
        <p:spPr bwMode="auto">
          <a:xfrm>
            <a:off x="2176463" y="2814638"/>
            <a:ext cx="4789487" cy="396875"/>
          </a:xfrm>
          <a:prstGeom prst="rect">
            <a:avLst/>
          </a:prstGeom>
          <a:gradFill rotWithShape="1">
            <a:gsLst>
              <a:gs pos="0">
                <a:srgbClr val="DCE11D">
                  <a:gamma/>
                  <a:shade val="46275"/>
                  <a:invGamma/>
                </a:srgbClr>
              </a:gs>
              <a:gs pos="100000">
                <a:srgbClr val="DCE11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2000" b="1">
                <a:solidFill>
                  <a:srgbClr val="00FF00"/>
                </a:solidFill>
              </a:rPr>
              <a:t>Principales Nacionalidades</a:t>
            </a:r>
            <a:endParaRPr lang="es-ES_tradnl" sz="2000" b="1">
              <a:solidFill>
                <a:srgbClr val="00FF00"/>
              </a:solidFill>
            </a:endParaRPr>
          </a:p>
        </p:txBody>
      </p:sp>
      <p:sp>
        <p:nvSpPr>
          <p:cNvPr id="882695" name="Rectangle 7"/>
          <p:cNvSpPr>
            <a:spLocks noChangeArrowheads="1"/>
          </p:cNvSpPr>
          <p:nvPr/>
        </p:nvSpPr>
        <p:spPr bwMode="auto">
          <a:xfrm>
            <a:off x="2916238" y="3724275"/>
            <a:ext cx="59769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s-ES" sz="2000">
                <a:solidFill>
                  <a:srgbClr val="008000"/>
                </a:solidFill>
              </a:rPr>
              <a:t>Ecuador		R. Dominicana</a:t>
            </a:r>
          </a:p>
          <a:p>
            <a:pPr lvl="2"/>
            <a:r>
              <a:rPr lang="es-ES" sz="2000">
                <a:solidFill>
                  <a:srgbClr val="008000"/>
                </a:solidFill>
              </a:rPr>
              <a:t>Colombia		Bulgaria	</a:t>
            </a:r>
          </a:p>
          <a:p>
            <a:pPr lvl="2"/>
            <a:r>
              <a:rPr lang="es-ES" sz="2000">
                <a:solidFill>
                  <a:srgbClr val="008000"/>
                </a:solidFill>
              </a:rPr>
              <a:t>Rumania		Filipinas</a:t>
            </a:r>
          </a:p>
          <a:p>
            <a:pPr lvl="2"/>
            <a:r>
              <a:rPr lang="es-ES" sz="2000">
                <a:solidFill>
                  <a:srgbClr val="008000"/>
                </a:solidFill>
              </a:rPr>
              <a:t>Marruecos		Polonia</a:t>
            </a:r>
          </a:p>
          <a:p>
            <a:pPr lvl="2"/>
            <a:r>
              <a:rPr lang="es-ES" sz="2000">
                <a:solidFill>
                  <a:srgbClr val="008000"/>
                </a:solidFill>
              </a:rPr>
              <a:t>Perú		Ucrania</a:t>
            </a:r>
          </a:p>
          <a:p>
            <a:pPr lvl="2"/>
            <a:r>
              <a:rPr lang="es-ES" sz="2000">
                <a:solidFill>
                  <a:srgbClr val="008000"/>
                </a:solidFill>
              </a:rPr>
              <a:t>Bolivia		Cuba</a:t>
            </a:r>
          </a:p>
          <a:p>
            <a:pPr lvl="2"/>
            <a:r>
              <a:rPr lang="es-ES" sz="2000">
                <a:solidFill>
                  <a:srgbClr val="008000"/>
                </a:solidFill>
              </a:rPr>
              <a:t>China		Rusia</a:t>
            </a:r>
          </a:p>
        </p:txBody>
      </p:sp>
      <p:pic>
        <p:nvPicPr>
          <p:cNvPr id="882697" name="Picture 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4140200"/>
            <a:ext cx="990600" cy="657225"/>
          </a:xfrm>
          <a:noFill/>
          <a:ln>
            <a:miter lim="800000"/>
            <a:headEnd/>
            <a:tailEnd/>
          </a:ln>
        </p:spPr>
      </p:pic>
      <p:pic>
        <p:nvPicPr>
          <p:cNvPr id="882698" name="Picture 1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8888" y="4365625"/>
            <a:ext cx="1008062" cy="671513"/>
          </a:xfrm>
          <a:noFill/>
          <a:ln>
            <a:miter lim="800000"/>
            <a:headEnd/>
            <a:tailEnd/>
          </a:ln>
        </p:spPr>
      </p:pic>
      <p:pic>
        <p:nvPicPr>
          <p:cNvPr id="882699" name="Picture 11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4788" y="4581525"/>
            <a:ext cx="1008062" cy="666750"/>
          </a:xfrm>
          <a:noFill/>
          <a:ln>
            <a:miter lim="800000"/>
            <a:headEnd/>
            <a:tailEnd/>
          </a:ln>
        </p:spPr>
      </p:pic>
      <p:pic>
        <p:nvPicPr>
          <p:cNvPr id="882700" name="Picture 1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2125" y="4870450"/>
            <a:ext cx="1008063" cy="666750"/>
          </a:xfrm>
          <a:noFill/>
          <a:ln>
            <a:miter lim="800000"/>
            <a:headEnd/>
            <a:tailEnd/>
          </a:ln>
        </p:spPr>
      </p:pic>
      <p:pic>
        <p:nvPicPr>
          <p:cNvPr id="882701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51050" y="5086350"/>
            <a:ext cx="10080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2702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17750" y="5373688"/>
            <a:ext cx="1028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2703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3794125"/>
            <a:ext cx="100806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2704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4141788"/>
            <a:ext cx="9906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2705" name="Picture 1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4788" y="4583113"/>
            <a:ext cx="100806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2706" name="Picture 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2125" y="4872038"/>
            <a:ext cx="10080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2707" name="Picture 1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51050" y="5087938"/>
            <a:ext cx="10080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786" name="Text Box 1026"/>
          <p:cNvSpPr txBox="1">
            <a:spLocks noChangeArrowheads="1"/>
          </p:cNvSpPr>
          <p:nvPr/>
        </p:nvSpPr>
        <p:spPr bwMode="auto">
          <a:xfrm>
            <a:off x="5292725" y="1484313"/>
            <a:ext cx="2808288" cy="366712"/>
          </a:xfrm>
          <a:prstGeom prst="rect">
            <a:avLst/>
          </a:prstGeom>
          <a:solidFill>
            <a:srgbClr val="DCE11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Comunidad de Madrid</a:t>
            </a:r>
          </a:p>
        </p:txBody>
      </p:sp>
      <p:sp>
        <p:nvSpPr>
          <p:cNvPr id="886787" name="Text Box 1027"/>
          <p:cNvSpPr txBox="1">
            <a:spLocks noChangeArrowheads="1"/>
          </p:cNvSpPr>
          <p:nvPr/>
        </p:nvSpPr>
        <p:spPr bwMode="auto">
          <a:xfrm>
            <a:off x="971550" y="1484313"/>
            <a:ext cx="2808288" cy="366712"/>
          </a:xfrm>
          <a:prstGeom prst="rect">
            <a:avLst/>
          </a:prstGeom>
          <a:solidFill>
            <a:srgbClr val="DCE11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Nacional</a:t>
            </a:r>
          </a:p>
        </p:txBody>
      </p:sp>
      <p:sp>
        <p:nvSpPr>
          <p:cNvPr id="886788" name="Text Box 1028"/>
          <p:cNvSpPr txBox="1">
            <a:spLocks noChangeArrowheads="1"/>
          </p:cNvSpPr>
          <p:nvPr/>
        </p:nvSpPr>
        <p:spPr bwMode="auto">
          <a:xfrm>
            <a:off x="971550" y="2276475"/>
            <a:ext cx="2808288" cy="6508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Caja Madrid ha alcanzado en Abril 2007</a:t>
            </a:r>
          </a:p>
        </p:txBody>
      </p:sp>
      <p:sp>
        <p:nvSpPr>
          <p:cNvPr id="886789" name="Text Box 1029"/>
          <p:cNvSpPr txBox="1">
            <a:spLocks noChangeArrowheads="1"/>
          </p:cNvSpPr>
          <p:nvPr/>
        </p:nvSpPr>
        <p:spPr bwMode="auto">
          <a:xfrm>
            <a:off x="971550" y="3784600"/>
            <a:ext cx="2808288" cy="6508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703.500 Clientes Extranjeros</a:t>
            </a:r>
          </a:p>
        </p:txBody>
      </p:sp>
      <p:sp>
        <p:nvSpPr>
          <p:cNvPr id="886790" name="Line 1030"/>
          <p:cNvSpPr>
            <a:spLocks noChangeShapeType="1"/>
          </p:cNvSpPr>
          <p:nvPr/>
        </p:nvSpPr>
        <p:spPr bwMode="auto">
          <a:xfrm>
            <a:off x="2339975" y="3209925"/>
            <a:ext cx="0" cy="576263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6791" name="Line 1031"/>
          <p:cNvSpPr>
            <a:spLocks noChangeShapeType="1"/>
          </p:cNvSpPr>
          <p:nvPr/>
        </p:nvSpPr>
        <p:spPr bwMode="auto">
          <a:xfrm>
            <a:off x="2339975" y="4435475"/>
            <a:ext cx="0" cy="576263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6792" name="Text Box 1032"/>
          <p:cNvSpPr txBox="1">
            <a:spLocks noChangeArrowheads="1"/>
          </p:cNvSpPr>
          <p:nvPr/>
        </p:nvSpPr>
        <p:spPr bwMode="auto">
          <a:xfrm>
            <a:off x="971550" y="5010150"/>
            <a:ext cx="2808288" cy="6508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511.000 Clientes Inmigrantes</a:t>
            </a:r>
          </a:p>
        </p:txBody>
      </p:sp>
      <p:sp>
        <p:nvSpPr>
          <p:cNvPr id="886793" name="Text Box 1033"/>
          <p:cNvSpPr txBox="1">
            <a:spLocks noChangeArrowheads="1"/>
          </p:cNvSpPr>
          <p:nvPr/>
        </p:nvSpPr>
        <p:spPr bwMode="auto">
          <a:xfrm>
            <a:off x="5292725" y="2276475"/>
            <a:ext cx="2808288" cy="6508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Caja Madrid ha alcanzado en Abril 2007 </a:t>
            </a:r>
          </a:p>
        </p:txBody>
      </p:sp>
      <p:sp>
        <p:nvSpPr>
          <p:cNvPr id="886794" name="Text Box 1034"/>
          <p:cNvSpPr txBox="1">
            <a:spLocks noChangeArrowheads="1"/>
          </p:cNvSpPr>
          <p:nvPr/>
        </p:nvSpPr>
        <p:spPr bwMode="auto">
          <a:xfrm>
            <a:off x="5292725" y="3784600"/>
            <a:ext cx="2808288" cy="6508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451.600 Clientes Extranjeros</a:t>
            </a:r>
          </a:p>
        </p:txBody>
      </p:sp>
      <p:sp>
        <p:nvSpPr>
          <p:cNvPr id="886795" name="Line 1035"/>
          <p:cNvSpPr>
            <a:spLocks noChangeShapeType="1"/>
          </p:cNvSpPr>
          <p:nvPr/>
        </p:nvSpPr>
        <p:spPr bwMode="auto">
          <a:xfrm>
            <a:off x="6659563" y="3209925"/>
            <a:ext cx="0" cy="576263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6796" name="Line 1036"/>
          <p:cNvSpPr>
            <a:spLocks noChangeShapeType="1"/>
          </p:cNvSpPr>
          <p:nvPr/>
        </p:nvSpPr>
        <p:spPr bwMode="auto">
          <a:xfrm>
            <a:off x="6661150" y="4435475"/>
            <a:ext cx="0" cy="576263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6797" name="Text Box 1037"/>
          <p:cNvSpPr txBox="1">
            <a:spLocks noChangeArrowheads="1"/>
          </p:cNvSpPr>
          <p:nvPr/>
        </p:nvSpPr>
        <p:spPr bwMode="auto">
          <a:xfrm>
            <a:off x="5292725" y="5010150"/>
            <a:ext cx="2808288" cy="6508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350.000 Clientes Inmigrantes</a:t>
            </a:r>
          </a:p>
        </p:txBody>
      </p:sp>
      <p:sp>
        <p:nvSpPr>
          <p:cNvPr id="886798" name="Text Box 1038"/>
          <p:cNvSpPr txBox="1">
            <a:spLocks noChangeArrowheads="1"/>
          </p:cNvSpPr>
          <p:nvPr/>
        </p:nvSpPr>
        <p:spPr bwMode="auto">
          <a:xfrm>
            <a:off x="34925" y="685800"/>
            <a:ext cx="91090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_tradnl" sz="2800" b="1">
                <a:solidFill>
                  <a:srgbClr val="00FF00"/>
                </a:solidFill>
              </a:rPr>
              <a:t>Extranjeros: Clientes</a:t>
            </a:r>
            <a:endParaRPr lang="es-ES" sz="2800" b="1">
              <a:solidFill>
                <a:srgbClr val="00FF00"/>
              </a:solidFill>
            </a:endParaRPr>
          </a:p>
        </p:txBody>
      </p:sp>
      <p:sp>
        <p:nvSpPr>
          <p:cNvPr id="886811" name="Text Box 1051"/>
          <p:cNvSpPr txBox="1">
            <a:spLocks noChangeArrowheads="1"/>
          </p:cNvSpPr>
          <p:nvPr/>
        </p:nvSpPr>
        <p:spPr bwMode="auto">
          <a:xfrm>
            <a:off x="34925" y="6216650"/>
            <a:ext cx="25066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800"/>
              <a:t>Número de Clientes activos e inactivos a abril 2007</a:t>
            </a:r>
            <a:endParaRPr lang="es-E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88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0" y="1052513"/>
            <a:ext cx="73914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88835" name="Rectangle 3"/>
          <p:cNvSpPr>
            <a:spLocks noChangeArrowheads="1"/>
          </p:cNvSpPr>
          <p:nvPr/>
        </p:nvSpPr>
        <p:spPr bwMode="auto">
          <a:xfrm>
            <a:off x="0" y="404813"/>
            <a:ext cx="838835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" sz="3000" b="1">
                <a:solidFill>
                  <a:srgbClr val="00FF00"/>
                </a:solidFill>
              </a:rPr>
              <a:t>Clientes Inmigrantes: Evolución</a:t>
            </a:r>
          </a:p>
        </p:txBody>
      </p:sp>
      <p:sp>
        <p:nvSpPr>
          <p:cNvPr id="888836" name="AutoShape 4"/>
          <p:cNvSpPr>
            <a:spLocks noChangeArrowheads="1"/>
          </p:cNvSpPr>
          <p:nvPr/>
        </p:nvSpPr>
        <p:spPr bwMode="auto">
          <a:xfrm>
            <a:off x="395288" y="1268413"/>
            <a:ext cx="4103687" cy="1655762"/>
          </a:xfrm>
          <a:prstGeom prst="homePlate">
            <a:avLst>
              <a:gd name="adj" fmla="val 61961"/>
            </a:avLst>
          </a:prstGeom>
          <a:solidFill>
            <a:srgbClr val="DCE11D">
              <a:alpha val="50000"/>
            </a:srgbClr>
          </a:solidFill>
          <a:ln w="12700">
            <a:solidFill>
              <a:srgbClr val="993366"/>
            </a:solidFill>
            <a:miter lim="800000"/>
            <a:headEnd/>
            <a:tailEnd/>
          </a:ln>
          <a:effectLst>
            <a:outerShdw dist="107763" dir="13500000" algn="ctr" rotWithShape="0">
              <a:srgbClr val="993366">
                <a:alpha val="50000"/>
              </a:srgbClr>
            </a:outerShdw>
          </a:effectLst>
        </p:spPr>
        <p:txBody>
          <a:bodyPr wrap="none" anchor="ctr"/>
          <a:lstStyle/>
          <a:p>
            <a:endParaRPr lang="es-ES_tradnl">
              <a:solidFill>
                <a:srgbClr val="008000"/>
              </a:solidFill>
            </a:endParaRPr>
          </a:p>
          <a:p>
            <a:endParaRPr lang="es-ES_tradnl">
              <a:solidFill>
                <a:srgbClr val="008000"/>
              </a:solidFill>
            </a:endParaRPr>
          </a:p>
        </p:txBody>
      </p:sp>
      <p:sp>
        <p:nvSpPr>
          <p:cNvPr id="888837" name="Text Box 5"/>
          <p:cNvSpPr txBox="1">
            <a:spLocks noChangeArrowheads="1"/>
          </p:cNvSpPr>
          <p:nvPr/>
        </p:nvSpPr>
        <p:spPr bwMode="auto">
          <a:xfrm>
            <a:off x="1028700" y="1341438"/>
            <a:ext cx="205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Incremento 2006 </a:t>
            </a:r>
          </a:p>
        </p:txBody>
      </p:sp>
      <p:sp>
        <p:nvSpPr>
          <p:cNvPr id="888838" name="Rectangle 6"/>
          <p:cNvSpPr>
            <a:spLocks noChangeArrowheads="1"/>
          </p:cNvSpPr>
          <p:nvPr/>
        </p:nvSpPr>
        <p:spPr bwMode="auto">
          <a:xfrm>
            <a:off x="565150" y="1909763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>
                <a:solidFill>
                  <a:srgbClr val="008000"/>
                </a:solidFill>
              </a:rPr>
              <a:t>Nacional</a:t>
            </a:r>
          </a:p>
        </p:txBody>
      </p:sp>
      <p:sp>
        <p:nvSpPr>
          <p:cNvPr id="888839" name="Rectangle 7"/>
          <p:cNvSpPr>
            <a:spLocks noChangeArrowheads="1"/>
          </p:cNvSpPr>
          <p:nvPr/>
        </p:nvSpPr>
        <p:spPr bwMode="auto">
          <a:xfrm>
            <a:off x="539750" y="2343150"/>
            <a:ext cx="211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>
                <a:solidFill>
                  <a:srgbClr val="008000"/>
                </a:solidFill>
              </a:rPr>
              <a:t>Comunidad Madrid</a:t>
            </a:r>
          </a:p>
        </p:txBody>
      </p:sp>
      <p:sp>
        <p:nvSpPr>
          <p:cNvPr id="888840" name="Rectangle 8"/>
          <p:cNvSpPr>
            <a:spLocks noChangeArrowheads="1"/>
          </p:cNvSpPr>
          <p:nvPr/>
        </p:nvSpPr>
        <p:spPr bwMode="auto">
          <a:xfrm>
            <a:off x="2852738" y="234315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>
                <a:solidFill>
                  <a:srgbClr val="008000"/>
                </a:solidFill>
              </a:rPr>
              <a:t>16%</a:t>
            </a:r>
          </a:p>
        </p:txBody>
      </p:sp>
      <p:sp>
        <p:nvSpPr>
          <p:cNvPr id="888841" name="Rectangle 9"/>
          <p:cNvSpPr>
            <a:spLocks noChangeArrowheads="1"/>
          </p:cNvSpPr>
          <p:nvPr/>
        </p:nvSpPr>
        <p:spPr bwMode="auto">
          <a:xfrm>
            <a:off x="2852738" y="1909763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>
                <a:solidFill>
                  <a:srgbClr val="008000"/>
                </a:solidFill>
              </a:rPr>
              <a:t>21%</a:t>
            </a:r>
          </a:p>
        </p:txBody>
      </p:sp>
      <p:sp>
        <p:nvSpPr>
          <p:cNvPr id="888842" name="Text Box 10"/>
          <p:cNvSpPr txBox="1">
            <a:spLocks noChangeArrowheads="1"/>
          </p:cNvSpPr>
          <p:nvPr/>
        </p:nvSpPr>
        <p:spPr bwMode="auto">
          <a:xfrm>
            <a:off x="34925" y="6237288"/>
            <a:ext cx="32004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>
            <a:spAutoFit/>
          </a:bodyPr>
          <a:lstStyle/>
          <a:p>
            <a:r>
              <a:rPr lang="es-ES_tradnl" sz="800"/>
              <a:t> Fuente: Almacén de datos. Clientes Activos e Inactivos a diciembre.</a:t>
            </a:r>
          </a:p>
        </p:txBody>
      </p:sp>
      <p:sp>
        <p:nvSpPr>
          <p:cNvPr id="888843" name="Text Box 11"/>
          <p:cNvSpPr txBox="1">
            <a:spLocks noChangeArrowheads="1"/>
          </p:cNvSpPr>
          <p:nvPr/>
        </p:nvSpPr>
        <p:spPr bwMode="auto">
          <a:xfrm>
            <a:off x="755650" y="5661025"/>
            <a:ext cx="7085013" cy="52705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1400">
                <a:solidFill>
                  <a:srgbClr val="008000"/>
                </a:solidFill>
              </a:rPr>
              <a:t>Importante incremento de clientes, pero más moderado que el experimentado en 2005, </a:t>
            </a:r>
          </a:p>
          <a:p>
            <a:r>
              <a:rPr lang="es-ES_tradnl" sz="1400">
                <a:solidFill>
                  <a:srgbClr val="008000"/>
                </a:solidFill>
              </a:rPr>
              <a:t>año en que se produjo el proceso de regulación extraordinario de extranjeros.</a:t>
            </a:r>
            <a:endParaRPr lang="es-ES" sz="140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82" name="Rectangle 2"/>
          <p:cNvSpPr>
            <a:spLocks noChangeArrowheads="1"/>
          </p:cNvSpPr>
          <p:nvPr/>
        </p:nvSpPr>
        <p:spPr bwMode="auto">
          <a:xfrm>
            <a:off x="0" y="404813"/>
            <a:ext cx="9540875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" sz="2800" b="1">
                <a:solidFill>
                  <a:srgbClr val="00FF00"/>
                </a:solidFill>
              </a:rPr>
              <a:t>Nuevos Clientes Inmigrantes. Distribución</a:t>
            </a:r>
          </a:p>
        </p:txBody>
      </p:sp>
      <p:sp>
        <p:nvSpPr>
          <p:cNvPr id="890883" name="Text Box 3"/>
          <p:cNvSpPr txBox="1">
            <a:spLocks noChangeArrowheads="1"/>
          </p:cNvSpPr>
          <p:nvPr/>
        </p:nvSpPr>
        <p:spPr bwMode="auto">
          <a:xfrm>
            <a:off x="539750" y="3740150"/>
            <a:ext cx="3529013" cy="120015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1532A"/>
                </a:solidFill>
              </a:rPr>
              <a:t>Ecuador,</a:t>
            </a:r>
            <a:r>
              <a:rPr lang="es-ES_tradnl">
                <a:solidFill>
                  <a:srgbClr val="01532A"/>
                </a:solidFill>
              </a:rPr>
              <a:t> </a:t>
            </a:r>
            <a:r>
              <a:rPr lang="es-ES_tradnl" b="1">
                <a:solidFill>
                  <a:srgbClr val="01532A"/>
                </a:solidFill>
              </a:rPr>
              <a:t>Rumania </a:t>
            </a:r>
          </a:p>
          <a:p>
            <a:r>
              <a:rPr lang="es-ES_tradnl" b="1">
                <a:solidFill>
                  <a:srgbClr val="01532A"/>
                </a:solidFill>
              </a:rPr>
              <a:t>Colombia y </a:t>
            </a:r>
            <a:r>
              <a:rPr lang="es-ES_tradnl">
                <a:solidFill>
                  <a:srgbClr val="01532A"/>
                </a:solidFill>
              </a:rPr>
              <a:t> </a:t>
            </a:r>
            <a:r>
              <a:rPr lang="es-ES_tradnl" b="1">
                <a:solidFill>
                  <a:srgbClr val="01532A"/>
                </a:solidFill>
              </a:rPr>
              <a:t>Marruecos:</a:t>
            </a:r>
          </a:p>
          <a:p>
            <a:r>
              <a:rPr lang="es-ES_tradnl">
                <a:solidFill>
                  <a:srgbClr val="01532A"/>
                </a:solidFill>
              </a:rPr>
              <a:t>70% de los nuevos clientes inmigrantes</a:t>
            </a:r>
          </a:p>
        </p:txBody>
      </p:sp>
      <p:sp>
        <p:nvSpPr>
          <p:cNvPr id="890884" name="Text Box 4"/>
          <p:cNvSpPr txBox="1">
            <a:spLocks noChangeArrowheads="1"/>
          </p:cNvSpPr>
          <p:nvPr/>
        </p:nvSpPr>
        <p:spPr bwMode="auto">
          <a:xfrm>
            <a:off x="5292725" y="1341438"/>
            <a:ext cx="2808288" cy="366712"/>
          </a:xfrm>
          <a:prstGeom prst="rect">
            <a:avLst/>
          </a:prstGeom>
          <a:solidFill>
            <a:srgbClr val="DCE11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Nacional</a:t>
            </a:r>
          </a:p>
        </p:txBody>
      </p:sp>
      <p:sp>
        <p:nvSpPr>
          <p:cNvPr id="890886" name="Text Box 6"/>
          <p:cNvSpPr txBox="1">
            <a:spLocks noChangeArrowheads="1"/>
          </p:cNvSpPr>
          <p:nvPr/>
        </p:nvSpPr>
        <p:spPr bwMode="auto">
          <a:xfrm>
            <a:off x="539750" y="1916113"/>
            <a:ext cx="3529013" cy="120015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>
                <a:solidFill>
                  <a:srgbClr val="01532A"/>
                </a:solidFill>
              </a:rPr>
              <a:t>El 24% de los nuevos clientes es inmigrante (1 de cada 4). Mientras que en diciembre de 2005 era 1 de cada 5 clientes.</a:t>
            </a:r>
          </a:p>
        </p:txBody>
      </p:sp>
      <p:pic>
        <p:nvPicPr>
          <p:cNvPr id="89088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4300" y="2266950"/>
            <a:ext cx="5327650" cy="332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90888" name="Text Box 8"/>
          <p:cNvSpPr txBox="1">
            <a:spLocks noChangeArrowheads="1"/>
          </p:cNvSpPr>
          <p:nvPr/>
        </p:nvSpPr>
        <p:spPr bwMode="auto">
          <a:xfrm>
            <a:off x="71438" y="6237288"/>
            <a:ext cx="3995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>
            <a:spAutoFit/>
          </a:bodyPr>
          <a:lstStyle/>
          <a:p>
            <a:r>
              <a:rPr lang="es-ES_tradnl" sz="800"/>
              <a:t> Fuente: Almacén de datos. Altas brutas. Clientes activos e inactivos. Diciembre 2006.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WordArt 2"/>
          <p:cNvSpPr>
            <a:spLocks noChangeArrowheads="1" noChangeShapeType="1" noTextEdit="1"/>
          </p:cNvSpPr>
          <p:nvPr/>
        </p:nvSpPr>
        <p:spPr bwMode="auto">
          <a:xfrm>
            <a:off x="684213" y="3717925"/>
            <a:ext cx="7848600" cy="230346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r>
              <a:rPr lang="en-US" sz="3600" kern="10" spc="-180">
                <a:ln w="9525">
                  <a:solidFill>
                    <a:srgbClr val="99FF99"/>
                  </a:solidFill>
                  <a:round/>
                  <a:headEnd/>
                  <a:tailEnd/>
                </a:ln>
                <a:solidFill>
                  <a:srgbClr val="99FF99">
                    <a:alpha val="36000"/>
                  </a:srgbClr>
                </a:solidFill>
                <a:effectLst>
                  <a:prstShdw prst="shdw13" dist="53882" dir="13500000">
                    <a:srgbClr val="99FF99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Confianza</a:t>
            </a:r>
          </a:p>
        </p:txBody>
      </p:sp>
      <p:sp>
        <p:nvSpPr>
          <p:cNvPr id="842755" name="Rectangle 3"/>
          <p:cNvSpPr>
            <a:spLocks noChangeArrowheads="1"/>
          </p:cNvSpPr>
          <p:nvPr/>
        </p:nvSpPr>
        <p:spPr bwMode="auto">
          <a:xfrm>
            <a:off x="323850" y="2006600"/>
            <a:ext cx="856932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35000"/>
              </a:spcBef>
              <a:buFont typeface="Wingdings 3" pitchFamily="18" charset="2"/>
              <a:buBlip>
                <a:blip r:embed="rId3"/>
              </a:buBlip>
            </a:pPr>
            <a:r>
              <a:rPr lang="es-ES" sz="2000">
                <a:solidFill>
                  <a:srgbClr val="008000"/>
                </a:solidFill>
              </a:rPr>
              <a:t>No oficinas especializadas. Mismo trato que a un cliente nacional. </a:t>
            </a:r>
          </a:p>
          <a:p>
            <a:pPr marL="342900" indent="-342900" algn="l">
              <a:spcBef>
                <a:spcPct val="35000"/>
              </a:spcBef>
              <a:buFont typeface="Wingdings 3" pitchFamily="18" charset="2"/>
              <a:buBlip>
                <a:blip r:embed="rId3"/>
              </a:buBlip>
            </a:pPr>
            <a:r>
              <a:rPr lang="es-ES" sz="2000">
                <a:solidFill>
                  <a:srgbClr val="008000"/>
                </a:solidFill>
              </a:rPr>
              <a:t>Pero:</a:t>
            </a:r>
          </a:p>
          <a:p>
            <a:pPr marL="742950" lvl="1" indent="-285750" algn="just">
              <a:spcBef>
                <a:spcPct val="35000"/>
              </a:spcBef>
              <a:buFont typeface="Wingdings 3" pitchFamily="18" charset="2"/>
              <a:buBlip>
                <a:blip r:embed="rId4"/>
              </a:buBlip>
            </a:pPr>
            <a:r>
              <a:rPr lang="es-ES_tradnl" sz="2000">
                <a:solidFill>
                  <a:srgbClr val="008000"/>
                </a:solidFill>
              </a:rPr>
              <a:t>Cubrimos sus necesidades con productos y servicios específicos.</a:t>
            </a:r>
            <a:endParaRPr lang="es-ES" sz="2000">
              <a:solidFill>
                <a:srgbClr val="008000"/>
              </a:solidFill>
            </a:endParaRPr>
          </a:p>
          <a:p>
            <a:pPr marL="342900" indent="-342900" algn="just">
              <a:spcBef>
                <a:spcPct val="35000"/>
              </a:spcBef>
              <a:buFont typeface="Wingdings 3" pitchFamily="18" charset="2"/>
              <a:buBlip>
                <a:blip r:embed="rId3"/>
              </a:buBlip>
            </a:pPr>
            <a:r>
              <a:rPr lang="es-ES" sz="2000">
                <a:solidFill>
                  <a:srgbClr val="008000"/>
                </a:solidFill>
              </a:rPr>
              <a:t>Generamos confianza.</a:t>
            </a:r>
          </a:p>
          <a:p>
            <a:pPr marL="342900" indent="-342900" algn="just">
              <a:spcBef>
                <a:spcPct val="35000"/>
              </a:spcBef>
              <a:buFont typeface="Wingdings 3" pitchFamily="18" charset="2"/>
              <a:buBlip>
                <a:blip r:embed="rId3"/>
              </a:buBlip>
            </a:pPr>
            <a:r>
              <a:rPr lang="es-ES" sz="2000">
                <a:solidFill>
                  <a:srgbClr val="008000"/>
                </a:solidFill>
              </a:rPr>
              <a:t>Conseguimos clientes satisfechos (Índice de casi un 9 sobre 10).</a:t>
            </a:r>
          </a:p>
        </p:txBody>
      </p:sp>
      <p:sp>
        <p:nvSpPr>
          <p:cNvPr id="842756" name="Rectangle 4"/>
          <p:cNvSpPr>
            <a:spLocks noChangeArrowheads="1"/>
          </p:cNvSpPr>
          <p:nvPr/>
        </p:nvSpPr>
        <p:spPr bwMode="auto">
          <a:xfrm>
            <a:off x="0" y="404813"/>
            <a:ext cx="882015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endParaRPr lang="es-ES_tradnl" sz="3000" b="1">
              <a:solidFill>
                <a:srgbClr val="00FF00"/>
              </a:solidFill>
            </a:endParaRPr>
          </a:p>
        </p:txBody>
      </p:sp>
      <p:sp>
        <p:nvSpPr>
          <p:cNvPr id="842757" name="AutoShape 5"/>
          <p:cNvSpPr>
            <a:spLocks noChangeArrowheads="1"/>
          </p:cNvSpPr>
          <p:nvPr/>
        </p:nvSpPr>
        <p:spPr bwMode="auto">
          <a:xfrm>
            <a:off x="250825" y="1412875"/>
            <a:ext cx="8713788" cy="2873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99"/>
              </a:gs>
              <a:gs pos="100000">
                <a:schemeClr val="folHlink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s-ES" sz="2000" b="1">
                <a:solidFill>
                  <a:schemeClr val="bg1"/>
                </a:solidFill>
              </a:rPr>
              <a:t>Estrategia</a:t>
            </a:r>
            <a:endParaRPr lang="es-ES_tradnl" sz="2000" b="1">
              <a:solidFill>
                <a:srgbClr val="006600"/>
              </a:solidFill>
            </a:endParaRPr>
          </a:p>
        </p:txBody>
      </p:sp>
      <p:sp>
        <p:nvSpPr>
          <p:cNvPr id="842758" name="Rectangle 6"/>
          <p:cNvSpPr>
            <a:spLocks noChangeArrowheads="1"/>
          </p:cNvSpPr>
          <p:nvPr/>
        </p:nvSpPr>
        <p:spPr bwMode="auto">
          <a:xfrm>
            <a:off x="0" y="765175"/>
            <a:ext cx="9144000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" sz="2800" b="1">
                <a:solidFill>
                  <a:srgbClr val="00FF00"/>
                </a:solidFill>
              </a:rPr>
              <a:t>Experiencia  Caja Madrid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Rectangle 2"/>
          <p:cNvSpPr>
            <a:spLocks noChangeArrowheads="1"/>
          </p:cNvSpPr>
          <p:nvPr/>
        </p:nvSpPr>
        <p:spPr bwMode="auto">
          <a:xfrm>
            <a:off x="0" y="404813"/>
            <a:ext cx="91440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" sz="3000" b="1">
                <a:solidFill>
                  <a:srgbClr val="00FF00"/>
                </a:solidFill>
              </a:rPr>
              <a:t>Clientes Inmigrantes: Posicionamiento</a:t>
            </a:r>
          </a:p>
        </p:txBody>
      </p:sp>
      <p:sp>
        <p:nvSpPr>
          <p:cNvPr id="892931" name="Text Box 3"/>
          <p:cNvSpPr txBox="1">
            <a:spLocks noChangeArrowheads="1"/>
          </p:cNvSpPr>
          <p:nvPr/>
        </p:nvSpPr>
        <p:spPr bwMode="auto">
          <a:xfrm>
            <a:off x="34925" y="6237288"/>
            <a:ext cx="4419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>
            <a:spAutoFit/>
          </a:bodyPr>
          <a:lstStyle/>
          <a:p>
            <a:r>
              <a:rPr lang="es-ES_tradnl" sz="800"/>
              <a:t> Fuente: Comportamiento Financiero de lo Extranjeros Laborales. Octubre 2005. FRS/INMARK.</a:t>
            </a:r>
          </a:p>
        </p:txBody>
      </p:sp>
      <p:sp>
        <p:nvSpPr>
          <p:cNvPr id="892932" name="Oval 4"/>
          <p:cNvSpPr>
            <a:spLocks noChangeArrowheads="1"/>
          </p:cNvSpPr>
          <p:nvPr/>
        </p:nvSpPr>
        <p:spPr bwMode="auto">
          <a:xfrm>
            <a:off x="2681288" y="1701800"/>
            <a:ext cx="1619250" cy="719138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s-ES_tradnl" b="1">
                <a:solidFill>
                  <a:srgbClr val="008000"/>
                </a:solidFill>
              </a:rPr>
              <a:t>86%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2933" name="Text Box 5"/>
          <p:cNvSpPr txBox="1">
            <a:spLocks noChangeArrowheads="1"/>
          </p:cNvSpPr>
          <p:nvPr/>
        </p:nvSpPr>
        <p:spPr bwMode="auto">
          <a:xfrm>
            <a:off x="827088" y="3414713"/>
            <a:ext cx="2095500" cy="3762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>
            <a:prstShdw prst="shdw17" dist="17961" dir="2700000">
              <a:srgbClr val="008000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Exclusividad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2934" name="Oval 6"/>
          <p:cNvSpPr>
            <a:spLocks noChangeArrowheads="1"/>
          </p:cNvSpPr>
          <p:nvPr/>
        </p:nvSpPr>
        <p:spPr bwMode="auto">
          <a:xfrm>
            <a:off x="3570288" y="3214688"/>
            <a:ext cx="1619250" cy="719137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s-ES_tradnl" b="1">
                <a:solidFill>
                  <a:srgbClr val="008000"/>
                </a:solidFill>
              </a:rPr>
              <a:t>69%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2935" name="Text Box 7"/>
          <p:cNvSpPr txBox="1">
            <a:spLocks noChangeArrowheads="1"/>
          </p:cNvSpPr>
          <p:nvPr/>
        </p:nvSpPr>
        <p:spPr bwMode="auto">
          <a:xfrm>
            <a:off x="1619250" y="4797425"/>
            <a:ext cx="2197100" cy="376238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>
            <a:prstShdw prst="shdw17" dist="17961" dir="2700000">
              <a:srgbClr val="008000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Nivel satisfacción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2936" name="Oval 8"/>
          <p:cNvSpPr>
            <a:spLocks noChangeArrowheads="1"/>
          </p:cNvSpPr>
          <p:nvPr/>
        </p:nvSpPr>
        <p:spPr bwMode="auto">
          <a:xfrm>
            <a:off x="4283075" y="4581525"/>
            <a:ext cx="1619250" cy="719138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s-ES_tradnl" b="1">
                <a:solidFill>
                  <a:srgbClr val="008000"/>
                </a:solidFill>
              </a:rPr>
              <a:t>8,6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2937" name="Text Box 9"/>
          <p:cNvSpPr txBox="1">
            <a:spLocks noChangeArrowheads="1"/>
          </p:cNvSpPr>
          <p:nvPr/>
        </p:nvSpPr>
        <p:spPr bwMode="auto">
          <a:xfrm>
            <a:off x="323850" y="1773238"/>
            <a:ext cx="2089150" cy="3762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>
            <a:prstShdw prst="shdw17" dist="17961" dir="2700000">
              <a:srgbClr val="008000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Vinculación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2938" name="Text Box 10"/>
          <p:cNvSpPr txBox="1">
            <a:spLocks noChangeArrowheads="1"/>
          </p:cNvSpPr>
          <p:nvPr/>
        </p:nvSpPr>
        <p:spPr bwMode="auto">
          <a:xfrm>
            <a:off x="5651500" y="1557338"/>
            <a:ext cx="184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_tradnl"/>
          </a:p>
        </p:txBody>
      </p:sp>
      <p:sp>
        <p:nvSpPr>
          <p:cNvPr id="892939" name="Text Box 11"/>
          <p:cNvSpPr txBox="1">
            <a:spLocks noChangeArrowheads="1"/>
          </p:cNvSpPr>
          <p:nvPr/>
        </p:nvSpPr>
        <p:spPr bwMode="auto">
          <a:xfrm>
            <a:off x="4449763" y="1698625"/>
            <a:ext cx="4083050" cy="650875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/>
              <a:t>Clientes que consideran a Caja Madrid su principal entidad.</a:t>
            </a:r>
            <a:endParaRPr lang="es-ES"/>
          </a:p>
        </p:txBody>
      </p:sp>
      <p:sp>
        <p:nvSpPr>
          <p:cNvPr id="892940" name="Text Box 12"/>
          <p:cNvSpPr txBox="1">
            <a:spLocks noChangeArrowheads="1"/>
          </p:cNvSpPr>
          <p:nvPr/>
        </p:nvSpPr>
        <p:spPr bwMode="auto">
          <a:xfrm>
            <a:off x="5291138" y="3211513"/>
            <a:ext cx="3289300" cy="650875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/>
              <a:t>Clientes que trabajan sólo con Caja Madrid.</a:t>
            </a:r>
            <a:endParaRPr lang="es-ES"/>
          </a:p>
        </p:txBody>
      </p:sp>
      <p:sp>
        <p:nvSpPr>
          <p:cNvPr id="892941" name="Text Box 13"/>
          <p:cNvSpPr txBox="1">
            <a:spLocks noChangeArrowheads="1"/>
          </p:cNvSpPr>
          <p:nvPr/>
        </p:nvSpPr>
        <p:spPr bwMode="auto">
          <a:xfrm>
            <a:off x="6156325" y="4581525"/>
            <a:ext cx="2808288" cy="650875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/>
              <a:t>Escala de valoración</a:t>
            </a:r>
          </a:p>
          <a:p>
            <a:r>
              <a:rPr lang="es-ES_tradnl"/>
              <a:t> de 1 a 10.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6" name="Text Box 2"/>
          <p:cNvSpPr txBox="1">
            <a:spLocks noChangeArrowheads="1"/>
          </p:cNvSpPr>
          <p:nvPr/>
        </p:nvSpPr>
        <p:spPr bwMode="auto">
          <a:xfrm>
            <a:off x="0" y="692150"/>
            <a:ext cx="9144000" cy="504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" sz="2800" b="1">
                <a:solidFill>
                  <a:srgbClr val="00FF00"/>
                </a:solidFill>
              </a:rPr>
              <a:t>Clientes Inmigrantes: ¿qué representan?</a:t>
            </a:r>
            <a:endParaRPr lang="es-ES_tradnl" sz="2800" b="1">
              <a:solidFill>
                <a:srgbClr val="00FF00"/>
              </a:solidFill>
            </a:endParaRPr>
          </a:p>
        </p:txBody>
      </p:sp>
      <p:sp>
        <p:nvSpPr>
          <p:cNvPr id="897027" name="Text Box 3"/>
          <p:cNvSpPr txBox="1">
            <a:spLocks noChangeArrowheads="1"/>
          </p:cNvSpPr>
          <p:nvPr/>
        </p:nvSpPr>
        <p:spPr bwMode="auto">
          <a:xfrm>
            <a:off x="-36513" y="6189663"/>
            <a:ext cx="4824413" cy="2635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lnSpc>
                <a:spcPct val="14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None/>
            </a:pPr>
            <a:r>
              <a:rPr lang="es-ES" sz="800"/>
              <a:t>Fuente: Gerencia Marketing BC. Clientes Activos + Inactivos. Diciembre  2006. Comunidad de Madrid</a:t>
            </a:r>
          </a:p>
        </p:txBody>
      </p:sp>
      <p:sp>
        <p:nvSpPr>
          <p:cNvPr id="897028" name="Oval 4"/>
          <p:cNvSpPr>
            <a:spLocks noChangeArrowheads="1"/>
          </p:cNvSpPr>
          <p:nvPr/>
        </p:nvSpPr>
        <p:spPr bwMode="auto">
          <a:xfrm>
            <a:off x="1116013" y="2133600"/>
            <a:ext cx="1619250" cy="719138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_tradnl" b="1">
              <a:solidFill>
                <a:srgbClr val="008000"/>
              </a:solidFill>
            </a:endParaRPr>
          </a:p>
        </p:txBody>
      </p:sp>
      <p:sp>
        <p:nvSpPr>
          <p:cNvPr id="897029" name="Text Box 5"/>
          <p:cNvSpPr txBox="1">
            <a:spLocks noChangeArrowheads="1"/>
          </p:cNvSpPr>
          <p:nvPr/>
        </p:nvSpPr>
        <p:spPr bwMode="auto">
          <a:xfrm>
            <a:off x="827088" y="1773238"/>
            <a:ext cx="2089150" cy="3762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>
            <a:prstShdw prst="shdw17" dist="17961" dir="2700000">
              <a:srgbClr val="008000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Clientes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7030" name="Oval 6"/>
          <p:cNvSpPr>
            <a:spLocks noChangeArrowheads="1"/>
          </p:cNvSpPr>
          <p:nvPr/>
        </p:nvSpPr>
        <p:spPr bwMode="auto">
          <a:xfrm>
            <a:off x="1220788" y="5157788"/>
            <a:ext cx="1619250" cy="719137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s-ES_tradnl" b="1">
                <a:solidFill>
                  <a:srgbClr val="008000"/>
                </a:solidFill>
              </a:rPr>
              <a:t>7,7%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7031" name="Text Box 7"/>
          <p:cNvSpPr txBox="1">
            <a:spLocks noChangeArrowheads="1"/>
          </p:cNvSpPr>
          <p:nvPr/>
        </p:nvSpPr>
        <p:spPr bwMode="auto">
          <a:xfrm>
            <a:off x="539750" y="4725988"/>
            <a:ext cx="3133725" cy="3762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>
            <a:prstShdw prst="shdw17" dist="17961" dir="2700000">
              <a:srgbClr val="008000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Volumen de Negocio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7032" name="AutoShape 8"/>
          <p:cNvSpPr>
            <a:spLocks noChangeArrowheads="1"/>
          </p:cNvSpPr>
          <p:nvPr/>
        </p:nvSpPr>
        <p:spPr bwMode="auto">
          <a:xfrm rot="5400000">
            <a:off x="1223963" y="3752850"/>
            <a:ext cx="1439862" cy="71438"/>
          </a:xfrm>
          <a:prstGeom prst="rightArrow">
            <a:avLst>
              <a:gd name="adj1" fmla="val 50000"/>
              <a:gd name="adj2" fmla="val 503885"/>
            </a:avLst>
          </a:prstGeom>
          <a:solidFill>
            <a:srgbClr val="FFCC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9703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4005263"/>
            <a:ext cx="4032250" cy="2422525"/>
          </a:xfrm>
          <a:prstGeom prst="rect">
            <a:avLst/>
          </a:prstGeom>
          <a:noFill/>
        </p:spPr>
      </p:pic>
      <p:pic>
        <p:nvPicPr>
          <p:cNvPr id="89703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412875"/>
            <a:ext cx="4176713" cy="2509838"/>
          </a:xfrm>
          <a:prstGeom prst="rect">
            <a:avLst/>
          </a:prstGeom>
          <a:noFill/>
        </p:spPr>
      </p:pic>
      <p:sp>
        <p:nvSpPr>
          <p:cNvPr id="897035" name="Text Box 11"/>
          <p:cNvSpPr txBox="1">
            <a:spLocks noChangeArrowheads="1"/>
          </p:cNvSpPr>
          <p:nvPr/>
        </p:nvSpPr>
        <p:spPr bwMode="auto">
          <a:xfrm>
            <a:off x="7740650" y="1268413"/>
            <a:ext cx="946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Ahorro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7036" name="Text Box 12"/>
          <p:cNvSpPr txBox="1">
            <a:spLocks noChangeArrowheads="1"/>
          </p:cNvSpPr>
          <p:nvPr/>
        </p:nvSpPr>
        <p:spPr bwMode="auto">
          <a:xfrm>
            <a:off x="6951663" y="4141788"/>
            <a:ext cx="158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Financiación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7037" name="Rectangle 13"/>
          <p:cNvSpPr>
            <a:spLocks noChangeArrowheads="1"/>
          </p:cNvSpPr>
          <p:nvPr/>
        </p:nvSpPr>
        <p:spPr bwMode="auto">
          <a:xfrm>
            <a:off x="8243888" y="2492375"/>
            <a:ext cx="514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1%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7038" name="Rectangle 14"/>
          <p:cNvSpPr>
            <a:spLocks noChangeArrowheads="1"/>
          </p:cNvSpPr>
          <p:nvPr/>
        </p:nvSpPr>
        <p:spPr bwMode="auto">
          <a:xfrm>
            <a:off x="1524000" y="2349500"/>
            <a:ext cx="7048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8,6%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7039" name="Rectangle 15"/>
          <p:cNvSpPr>
            <a:spLocks noChangeArrowheads="1"/>
          </p:cNvSpPr>
          <p:nvPr/>
        </p:nvSpPr>
        <p:spPr bwMode="auto">
          <a:xfrm>
            <a:off x="5580063" y="4941888"/>
            <a:ext cx="6413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18%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7040" name="Rectangle 16"/>
          <p:cNvSpPr>
            <a:spLocks noChangeArrowheads="1"/>
          </p:cNvSpPr>
          <p:nvPr/>
        </p:nvSpPr>
        <p:spPr bwMode="auto">
          <a:xfrm>
            <a:off x="8459788" y="4565650"/>
            <a:ext cx="650875" cy="376238"/>
          </a:xfrm>
          <a:prstGeom prst="rect">
            <a:avLst/>
          </a:prstGeom>
          <a:noFill/>
          <a:ln w="9525" algn="ctr">
            <a:solidFill>
              <a:srgbClr val="8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17%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7041" name="AutoShape 17"/>
          <p:cNvSpPr>
            <a:spLocks noChangeArrowheads="1"/>
          </p:cNvSpPr>
          <p:nvPr/>
        </p:nvSpPr>
        <p:spPr bwMode="auto">
          <a:xfrm>
            <a:off x="7019925" y="4510088"/>
            <a:ext cx="1512888" cy="503237"/>
          </a:xfrm>
          <a:prstGeom prst="rightArrow">
            <a:avLst>
              <a:gd name="adj1" fmla="val 50000"/>
              <a:gd name="adj2" fmla="val 75158"/>
            </a:avLst>
          </a:prstGeom>
          <a:solidFill>
            <a:srgbClr val="FFCC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s-ES_tradnl">
                <a:solidFill>
                  <a:srgbClr val="008000"/>
                </a:solidFill>
              </a:rPr>
              <a:t>Hipotecas</a:t>
            </a:r>
            <a:endParaRPr lang="es-ES">
              <a:solidFill>
                <a:srgbClr val="008000"/>
              </a:solidFill>
            </a:endParaRPr>
          </a:p>
        </p:txBody>
      </p:sp>
      <p:sp>
        <p:nvSpPr>
          <p:cNvPr id="897042" name="Rectangle 18"/>
          <p:cNvSpPr>
            <a:spLocks noChangeArrowheads="1"/>
          </p:cNvSpPr>
          <p:nvPr/>
        </p:nvSpPr>
        <p:spPr bwMode="auto">
          <a:xfrm>
            <a:off x="6456363" y="4575175"/>
            <a:ext cx="523875" cy="376238"/>
          </a:xfrm>
          <a:prstGeom prst="rect">
            <a:avLst/>
          </a:prstGeom>
          <a:noFill/>
          <a:ln w="9525" algn="ctr">
            <a:solidFill>
              <a:srgbClr val="8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3%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7043" name="Line 19"/>
          <p:cNvSpPr>
            <a:spLocks noChangeShapeType="1"/>
          </p:cNvSpPr>
          <p:nvPr/>
        </p:nvSpPr>
        <p:spPr bwMode="auto">
          <a:xfrm>
            <a:off x="3924300" y="1125538"/>
            <a:ext cx="0" cy="532765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7044" name="Rectangle 20"/>
          <p:cNvSpPr>
            <a:spLocks noChangeArrowheads="1"/>
          </p:cNvSpPr>
          <p:nvPr/>
        </p:nvSpPr>
        <p:spPr bwMode="auto">
          <a:xfrm>
            <a:off x="8458200" y="5284788"/>
            <a:ext cx="650875" cy="376237"/>
          </a:xfrm>
          <a:prstGeom prst="rect">
            <a:avLst/>
          </a:prstGeom>
          <a:noFill/>
          <a:ln w="9525" algn="ctr">
            <a:solidFill>
              <a:srgbClr val="8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33%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7045" name="AutoShape 21"/>
          <p:cNvSpPr>
            <a:spLocks noChangeArrowheads="1"/>
          </p:cNvSpPr>
          <p:nvPr/>
        </p:nvSpPr>
        <p:spPr bwMode="auto">
          <a:xfrm>
            <a:off x="7018338" y="5229225"/>
            <a:ext cx="1512887" cy="503238"/>
          </a:xfrm>
          <a:prstGeom prst="rightArrow">
            <a:avLst>
              <a:gd name="adj1" fmla="val 50000"/>
              <a:gd name="adj2" fmla="val 75158"/>
            </a:avLst>
          </a:prstGeom>
          <a:solidFill>
            <a:srgbClr val="FFCC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s-ES_tradnl">
                <a:solidFill>
                  <a:srgbClr val="008000"/>
                </a:solidFill>
              </a:rPr>
              <a:t>Consumo</a:t>
            </a:r>
            <a:endParaRPr lang="es-ES">
              <a:solidFill>
                <a:srgbClr val="008000"/>
              </a:solidFill>
            </a:endParaRPr>
          </a:p>
        </p:txBody>
      </p:sp>
      <p:sp>
        <p:nvSpPr>
          <p:cNvPr id="897046" name="Rectangle 22"/>
          <p:cNvSpPr>
            <a:spLocks noChangeArrowheads="1"/>
          </p:cNvSpPr>
          <p:nvPr/>
        </p:nvSpPr>
        <p:spPr bwMode="auto">
          <a:xfrm>
            <a:off x="6443663" y="5300663"/>
            <a:ext cx="523875" cy="376237"/>
          </a:xfrm>
          <a:prstGeom prst="rect">
            <a:avLst/>
          </a:prstGeom>
          <a:noFill/>
          <a:ln w="9525" algn="ctr">
            <a:solidFill>
              <a:srgbClr val="8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>
                <a:solidFill>
                  <a:srgbClr val="008000"/>
                </a:solidFill>
              </a:rPr>
              <a:t>4%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897047" name="Text Box 23"/>
          <p:cNvSpPr txBox="1">
            <a:spLocks noChangeArrowheads="1"/>
          </p:cNvSpPr>
          <p:nvPr/>
        </p:nvSpPr>
        <p:spPr bwMode="auto">
          <a:xfrm>
            <a:off x="8451850" y="4149725"/>
            <a:ext cx="692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2006</a:t>
            </a:r>
          </a:p>
        </p:txBody>
      </p:sp>
      <p:sp>
        <p:nvSpPr>
          <p:cNvPr id="897048" name="Text Box 24"/>
          <p:cNvSpPr txBox="1">
            <a:spLocks noChangeArrowheads="1"/>
          </p:cNvSpPr>
          <p:nvPr/>
        </p:nvSpPr>
        <p:spPr bwMode="auto">
          <a:xfrm>
            <a:off x="6372225" y="4149725"/>
            <a:ext cx="692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2001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2" name="Oval 2"/>
          <p:cNvSpPr>
            <a:spLocks noChangeArrowheads="1"/>
          </p:cNvSpPr>
          <p:nvPr/>
        </p:nvSpPr>
        <p:spPr bwMode="auto">
          <a:xfrm>
            <a:off x="323850" y="4435475"/>
            <a:ext cx="3673475" cy="1514475"/>
          </a:xfrm>
          <a:prstGeom prst="ellipse">
            <a:avLst/>
          </a:prstGeom>
          <a:gradFill rotWithShape="1">
            <a:gsLst>
              <a:gs pos="0">
                <a:srgbClr val="CCFFCC">
                  <a:gamma/>
                  <a:shade val="46275"/>
                  <a:invGamma/>
                </a:srgbClr>
              </a:gs>
              <a:gs pos="50000">
                <a:srgbClr val="CCFFCC">
                  <a:alpha val="53000"/>
                </a:srgbClr>
              </a:gs>
              <a:gs pos="100000">
                <a:srgbClr val="CCFFCC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s-ES_tradnl" sz="2000" b="1">
                <a:solidFill>
                  <a:srgbClr val="006600"/>
                </a:solidFill>
              </a:rPr>
              <a:t>Financiación</a:t>
            </a:r>
          </a:p>
          <a:p>
            <a:r>
              <a:rPr lang="es-ES_tradnl">
                <a:solidFill>
                  <a:srgbClr val="006600"/>
                </a:solidFill>
              </a:rPr>
              <a:t>Medios de pago (crédito)</a:t>
            </a:r>
          </a:p>
          <a:p>
            <a:r>
              <a:rPr lang="es-ES_tradnl">
                <a:solidFill>
                  <a:srgbClr val="006600"/>
                </a:solidFill>
              </a:rPr>
              <a:t>Crece domiciliación nómina</a:t>
            </a:r>
          </a:p>
          <a:p>
            <a:r>
              <a:rPr lang="es-ES_tradnl">
                <a:solidFill>
                  <a:srgbClr val="006600"/>
                </a:solidFill>
              </a:rPr>
              <a:t>Aumento de productos</a:t>
            </a:r>
          </a:p>
        </p:txBody>
      </p:sp>
      <p:sp>
        <p:nvSpPr>
          <p:cNvPr id="844803" name="Oval 3"/>
          <p:cNvSpPr>
            <a:spLocks noChangeArrowheads="1"/>
          </p:cNvSpPr>
          <p:nvPr/>
        </p:nvSpPr>
        <p:spPr bwMode="auto">
          <a:xfrm>
            <a:off x="323850" y="2420938"/>
            <a:ext cx="3527425" cy="1296987"/>
          </a:xfrm>
          <a:prstGeom prst="ellipse">
            <a:avLst/>
          </a:prstGeom>
          <a:gradFill rotWithShape="1">
            <a:gsLst>
              <a:gs pos="0">
                <a:srgbClr val="CCFFCC">
                  <a:gamma/>
                  <a:shade val="46275"/>
                  <a:invGamma/>
                </a:srgbClr>
              </a:gs>
              <a:gs pos="50000">
                <a:srgbClr val="CCFFCC">
                  <a:alpha val="53000"/>
                </a:srgbClr>
              </a:gs>
              <a:gs pos="100000">
                <a:srgbClr val="CCFFCC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s-ES_tradnl">
                <a:solidFill>
                  <a:srgbClr val="006600"/>
                </a:solidFill>
              </a:rPr>
              <a:t>Saldos reducidos</a:t>
            </a:r>
          </a:p>
          <a:p>
            <a:r>
              <a:rPr lang="es-ES_tradnl">
                <a:solidFill>
                  <a:srgbClr val="006600"/>
                </a:solidFill>
              </a:rPr>
              <a:t>Pocos productos</a:t>
            </a:r>
          </a:p>
          <a:p>
            <a:r>
              <a:rPr lang="es-ES">
                <a:solidFill>
                  <a:srgbClr val="006600"/>
                </a:solidFill>
              </a:rPr>
              <a:t>Envío de Remesas</a:t>
            </a:r>
            <a:endParaRPr lang="es-ES_tradnl">
              <a:solidFill>
                <a:srgbClr val="006600"/>
              </a:solidFill>
            </a:endParaRPr>
          </a:p>
        </p:txBody>
      </p:sp>
      <p:sp>
        <p:nvSpPr>
          <p:cNvPr id="844805" name="Text Box 5"/>
          <p:cNvSpPr txBox="1">
            <a:spLocks noChangeArrowheads="1"/>
          </p:cNvSpPr>
          <p:nvPr/>
        </p:nvSpPr>
        <p:spPr bwMode="auto">
          <a:xfrm>
            <a:off x="539750" y="2133600"/>
            <a:ext cx="3168650" cy="457200"/>
          </a:xfrm>
          <a:prstGeom prst="rect">
            <a:avLst/>
          </a:prstGeom>
          <a:gradFill rotWithShape="1">
            <a:gsLst>
              <a:gs pos="0">
                <a:srgbClr val="339966">
                  <a:gamma/>
                  <a:shade val="46275"/>
                  <a:invGamma/>
                </a:srgbClr>
              </a:gs>
              <a:gs pos="5000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2400" b="1">
                <a:solidFill>
                  <a:srgbClr val="66FF66"/>
                </a:solidFill>
              </a:rPr>
              <a:t>Inicio</a:t>
            </a:r>
          </a:p>
        </p:txBody>
      </p:sp>
      <p:sp>
        <p:nvSpPr>
          <p:cNvPr id="844806" name="Text Box 6"/>
          <p:cNvSpPr txBox="1">
            <a:spLocks noChangeArrowheads="1"/>
          </p:cNvSpPr>
          <p:nvPr/>
        </p:nvSpPr>
        <p:spPr bwMode="auto">
          <a:xfrm>
            <a:off x="539750" y="4148138"/>
            <a:ext cx="3168650" cy="457200"/>
          </a:xfrm>
          <a:prstGeom prst="rect">
            <a:avLst/>
          </a:prstGeom>
          <a:gradFill rotWithShape="1">
            <a:gsLst>
              <a:gs pos="0">
                <a:srgbClr val="339966">
                  <a:gamma/>
                  <a:shade val="46275"/>
                  <a:invGamma/>
                </a:srgbClr>
              </a:gs>
              <a:gs pos="5000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2400" b="1">
                <a:solidFill>
                  <a:srgbClr val="66FF66"/>
                </a:solidFill>
              </a:rPr>
              <a:t>Año 3</a:t>
            </a:r>
          </a:p>
        </p:txBody>
      </p:sp>
      <p:sp>
        <p:nvSpPr>
          <p:cNvPr id="844807" name="Oval 7"/>
          <p:cNvSpPr>
            <a:spLocks noChangeArrowheads="1"/>
          </p:cNvSpPr>
          <p:nvPr/>
        </p:nvSpPr>
        <p:spPr bwMode="auto">
          <a:xfrm>
            <a:off x="5148263" y="4437063"/>
            <a:ext cx="3527425" cy="1296987"/>
          </a:xfrm>
          <a:prstGeom prst="ellipse">
            <a:avLst/>
          </a:prstGeom>
          <a:gradFill rotWithShape="1">
            <a:gsLst>
              <a:gs pos="0">
                <a:srgbClr val="CCFFCC">
                  <a:gamma/>
                  <a:shade val="46275"/>
                  <a:invGamma/>
                </a:srgbClr>
              </a:gs>
              <a:gs pos="50000">
                <a:srgbClr val="CCFFCC">
                  <a:alpha val="53000"/>
                </a:srgbClr>
              </a:gs>
              <a:gs pos="100000">
                <a:srgbClr val="CCFFCC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s-ES_tradnl" sz="2000" b="1">
                <a:solidFill>
                  <a:srgbClr val="006600"/>
                </a:solidFill>
              </a:rPr>
              <a:t>Ahorro</a:t>
            </a:r>
          </a:p>
          <a:p>
            <a:r>
              <a:rPr lang="es-ES_tradnl">
                <a:solidFill>
                  <a:srgbClr val="006600"/>
                </a:solidFill>
              </a:rPr>
              <a:t>Incremento saldos ahorro</a:t>
            </a:r>
          </a:p>
          <a:p>
            <a:r>
              <a:rPr lang="es-ES_tradnl">
                <a:solidFill>
                  <a:srgbClr val="006600"/>
                </a:solidFill>
              </a:rPr>
              <a:t>Financiación</a:t>
            </a:r>
          </a:p>
        </p:txBody>
      </p:sp>
      <p:sp>
        <p:nvSpPr>
          <p:cNvPr id="844808" name="Text Box 8"/>
          <p:cNvSpPr txBox="1">
            <a:spLocks noChangeArrowheads="1"/>
          </p:cNvSpPr>
          <p:nvPr/>
        </p:nvSpPr>
        <p:spPr bwMode="auto">
          <a:xfrm>
            <a:off x="5364163" y="4149725"/>
            <a:ext cx="3168650" cy="457200"/>
          </a:xfrm>
          <a:prstGeom prst="rect">
            <a:avLst/>
          </a:prstGeom>
          <a:gradFill rotWithShape="1">
            <a:gsLst>
              <a:gs pos="0">
                <a:srgbClr val="339966">
                  <a:gamma/>
                  <a:shade val="46275"/>
                  <a:invGamma/>
                </a:srgbClr>
              </a:gs>
              <a:gs pos="5000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2400" b="1">
                <a:solidFill>
                  <a:srgbClr val="66FF66"/>
                </a:solidFill>
              </a:rPr>
              <a:t>Año 5</a:t>
            </a:r>
          </a:p>
        </p:txBody>
      </p:sp>
      <p:sp>
        <p:nvSpPr>
          <p:cNvPr id="844809" name="Oval 9"/>
          <p:cNvSpPr>
            <a:spLocks noChangeArrowheads="1"/>
          </p:cNvSpPr>
          <p:nvPr/>
        </p:nvSpPr>
        <p:spPr bwMode="auto">
          <a:xfrm>
            <a:off x="5146675" y="2419350"/>
            <a:ext cx="3673475" cy="1514475"/>
          </a:xfrm>
          <a:prstGeom prst="ellipse">
            <a:avLst/>
          </a:prstGeom>
          <a:gradFill rotWithShape="1">
            <a:gsLst>
              <a:gs pos="0">
                <a:srgbClr val="CCFFCC">
                  <a:gamma/>
                  <a:shade val="46275"/>
                  <a:invGamma/>
                </a:srgbClr>
              </a:gs>
              <a:gs pos="50000">
                <a:srgbClr val="CCFFCC">
                  <a:alpha val="53000"/>
                </a:srgbClr>
              </a:gs>
              <a:gs pos="100000">
                <a:srgbClr val="CCFFCC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s-ES_tradnl">
                <a:solidFill>
                  <a:srgbClr val="006600"/>
                </a:solidFill>
              </a:rPr>
              <a:t>Aumento de productos</a:t>
            </a:r>
          </a:p>
          <a:p>
            <a:r>
              <a:rPr lang="es-ES_tradnl">
                <a:solidFill>
                  <a:srgbClr val="006600"/>
                </a:solidFill>
              </a:rPr>
              <a:t>Incremento saldos</a:t>
            </a:r>
          </a:p>
          <a:p>
            <a:r>
              <a:rPr lang="es-ES_tradnl" sz="2000" b="1">
                <a:solidFill>
                  <a:srgbClr val="006600"/>
                </a:solidFill>
              </a:rPr>
              <a:t>Domiciliación nómina</a:t>
            </a:r>
            <a:endParaRPr lang="es-ES_tradnl">
              <a:solidFill>
                <a:srgbClr val="006600"/>
              </a:solidFill>
            </a:endParaRPr>
          </a:p>
        </p:txBody>
      </p:sp>
      <p:sp>
        <p:nvSpPr>
          <p:cNvPr id="844810" name="Text Box 10"/>
          <p:cNvSpPr txBox="1">
            <a:spLocks noChangeArrowheads="1"/>
          </p:cNvSpPr>
          <p:nvPr/>
        </p:nvSpPr>
        <p:spPr bwMode="auto">
          <a:xfrm>
            <a:off x="5362575" y="2133600"/>
            <a:ext cx="3168650" cy="457200"/>
          </a:xfrm>
          <a:prstGeom prst="rect">
            <a:avLst/>
          </a:prstGeom>
          <a:gradFill rotWithShape="1">
            <a:gsLst>
              <a:gs pos="0">
                <a:srgbClr val="339966">
                  <a:gamma/>
                  <a:shade val="46275"/>
                  <a:invGamma/>
                </a:srgbClr>
              </a:gs>
              <a:gs pos="5000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2400" b="1">
                <a:solidFill>
                  <a:srgbClr val="66FF66"/>
                </a:solidFill>
              </a:rPr>
              <a:t>Año 1</a:t>
            </a:r>
          </a:p>
        </p:txBody>
      </p:sp>
      <p:sp>
        <p:nvSpPr>
          <p:cNvPr id="844811" name="Rectangle 11"/>
          <p:cNvSpPr>
            <a:spLocks noChangeArrowheads="1"/>
          </p:cNvSpPr>
          <p:nvPr/>
        </p:nvSpPr>
        <p:spPr bwMode="auto">
          <a:xfrm>
            <a:off x="0" y="765175"/>
            <a:ext cx="9144000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s-ES" sz="2800" b="1">
                <a:solidFill>
                  <a:srgbClr val="00FF00"/>
                </a:solidFill>
              </a:rPr>
              <a:t>Experiencia  Caja Madrid</a:t>
            </a:r>
          </a:p>
        </p:txBody>
      </p:sp>
      <p:sp>
        <p:nvSpPr>
          <p:cNvPr id="844812" name="AutoShape 12"/>
          <p:cNvSpPr>
            <a:spLocks noChangeArrowheads="1"/>
          </p:cNvSpPr>
          <p:nvPr/>
        </p:nvSpPr>
        <p:spPr bwMode="auto">
          <a:xfrm>
            <a:off x="250825" y="1412875"/>
            <a:ext cx="8713788" cy="2873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99"/>
              </a:gs>
              <a:gs pos="100000">
                <a:schemeClr val="folHlink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s-ES" sz="2000" b="1">
                <a:solidFill>
                  <a:schemeClr val="bg1"/>
                </a:solidFill>
              </a:rPr>
              <a:t>Comportamiento financiero como cliente: Etapas.</a:t>
            </a:r>
            <a:endParaRPr lang="es-ES_tradnl" sz="2000" b="1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positivas">
  <a:themeElements>
    <a:clrScheme name="diapositiva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positiv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iapositiva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sitiva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sitiva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sitiva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sitiva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sitiva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sitiva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sitiva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sitiva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sitiva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sitiva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sitiva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ersonalizado">
  <a:themeElements>
    <a:clrScheme name="1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28292</TotalTime>
  <Words>861</Words>
  <Application>Microsoft Office PowerPoint</Application>
  <PresentationFormat>On-screen Show (4:3)</PresentationFormat>
  <Paragraphs>202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Wingdings 3</vt:lpstr>
      <vt:lpstr>Times New Roman</vt:lpstr>
      <vt:lpstr>Wingdings</vt:lpstr>
      <vt:lpstr>diapositivas</vt:lpstr>
      <vt:lpstr>1_Diseño personalizado</vt:lpstr>
      <vt:lpstr>Diseño personalizado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CajaMadrid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CajaMadrid</dc:creator>
  <dc:description>Corregido el dato de porcentaje de clientes sobre el total de solicitudes aceptadas._x000d_
(No entregado a Antonio Román?)</dc:description>
  <cp:lastModifiedBy>anarod</cp:lastModifiedBy>
  <cp:revision>763</cp:revision>
  <dcterms:created xsi:type="dcterms:W3CDTF">2004-07-29T08:55:32Z</dcterms:created>
  <dcterms:modified xsi:type="dcterms:W3CDTF">2010-07-12T04:33:39Z</dcterms:modified>
</cp:coreProperties>
</file>