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72" r:id="rId2"/>
    <p:sldId id="474" r:id="rId3"/>
    <p:sldId id="459" r:id="rId4"/>
    <p:sldId id="460" r:id="rId5"/>
    <p:sldId id="462" r:id="rId6"/>
    <p:sldId id="463" r:id="rId7"/>
    <p:sldId id="465" r:id="rId8"/>
    <p:sldId id="467" r:id="rId9"/>
    <p:sldId id="468" r:id="rId10"/>
    <p:sldId id="469" r:id="rId11"/>
    <p:sldId id="470" r:id="rId12"/>
    <p:sldId id="473" r:id="rId13"/>
    <p:sldId id="452" r:id="rId14"/>
    <p:sldId id="404" r:id="rId15"/>
    <p:sldId id="453" r:id="rId16"/>
    <p:sldId id="451" r:id="rId17"/>
    <p:sldId id="454" r:id="rId18"/>
    <p:sldId id="417" r:id="rId19"/>
  </p:sldIdLst>
  <p:sldSz cx="9144000" cy="6858000" type="screen4x3"/>
  <p:notesSz cx="9223375" cy="7004050"/>
  <p:embeddedFontLst>
    <p:embeddedFont>
      <p:font typeface="Arial Narrow" pitchFamily="34" charset="0"/>
      <p:regular r:id="rId22"/>
      <p:bold r:id="rId23"/>
      <p:italic r:id="rId24"/>
      <p:boldItalic r:id="rId25"/>
    </p:embeddedFont>
    <p:embeddedFont>
      <p:font typeface="Verdana" pitchFamily="34" charset="0"/>
      <p:regular r:id="rId26"/>
      <p:bold r:id="rId27"/>
      <p:italic r:id="rId28"/>
      <p:boldItalic r:id="rId29"/>
    </p:embeddedFont>
    <p:embeddedFont>
      <p:font typeface="Tahoma" pitchFamily="34" charset="0"/>
      <p:regular r:id="rId30"/>
      <p:bold r:id="rId31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FF33"/>
    <a:srgbClr val="3333FF"/>
    <a:srgbClr val="B6D8FE"/>
    <a:srgbClr val="FC8E74"/>
    <a:srgbClr val="000099"/>
    <a:srgbClr val="008000"/>
    <a:srgbClr val="FFFF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870" y="-72"/>
      </p:cViewPr>
      <p:guideLst>
        <p:guide orient="horz" pos="2207"/>
        <p:guide pos="29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957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5" rIns="92689" bIns="46345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7638" y="0"/>
            <a:ext cx="39957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5" rIns="92689" bIns="46345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4800"/>
            <a:ext cx="3995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5" rIns="92689" bIns="46345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7638" y="6654800"/>
            <a:ext cx="3995737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89" tIns="46345" rIns="92689" bIns="46345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19398181-BEB7-4B4E-8654-9B7C59130BE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719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94300" y="0"/>
            <a:ext cx="4049713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857500" y="544513"/>
            <a:ext cx="3529013" cy="2646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2375" y="3346450"/>
            <a:ext cx="6799263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94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15113"/>
            <a:ext cx="39719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94300" y="6615113"/>
            <a:ext cx="404971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0" tIns="46195" rIns="92390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smtClean="0"/>
            </a:lvl1pPr>
          </a:lstStyle>
          <a:p>
            <a:pPr>
              <a:defRPr/>
            </a:pPr>
            <a:fld id="{11EFEF44-E856-4BC2-8B12-E8C50D7D02C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7D7690-DF91-4CD0-B71E-F8A0479598E8}" type="slidenum">
              <a:rPr lang="es-ES"/>
              <a:pPr/>
              <a:t>8</a:t>
            </a:fld>
            <a:endParaRPr lang="es-E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62263" y="525463"/>
            <a:ext cx="3500437" cy="26257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3327400"/>
            <a:ext cx="6762750" cy="3151188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A1048A-9E52-483D-88FE-E0FD0997FDC4}" type="slidenum">
              <a:rPr lang="es-ES"/>
              <a:pPr/>
              <a:t>10</a:t>
            </a:fld>
            <a:endParaRPr lang="es-E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62263" y="525463"/>
            <a:ext cx="3500437" cy="26257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3327400"/>
            <a:ext cx="6762750" cy="3151188"/>
          </a:xfrm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A814F-C626-457A-992E-C78C1B931C47}" type="slidenum">
              <a:rPr lang="es-ES"/>
              <a:pPr/>
              <a:t>11</a:t>
            </a:fld>
            <a:endParaRPr lang="es-E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62263" y="525463"/>
            <a:ext cx="3500437" cy="26257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3327400"/>
            <a:ext cx="6762750" cy="3151188"/>
          </a:xfrm>
          <a:noFill/>
          <a:ln/>
        </p:spPr>
        <p:txBody>
          <a:bodyPr lIns="91746" tIns="45873" rIns="91746" bIns="45873"/>
          <a:lstStyle/>
          <a:p>
            <a:pPr eaLnBrk="1" hangingPunct="1"/>
            <a:r>
              <a:rPr lang="es-ES_tradnl" smtClean="0"/>
              <a:t>Los tres niveles de servicios que ofrece Bogotá Emprende  son Servicios en línea, actividades y asesoramiento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0655D-5E49-46BE-96F7-9F6172423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2963C-92D7-4160-B117-0A5C17EE61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6C90-2F6F-4448-BD4F-0260D520682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9B93F-9333-42D6-A91D-49F46BB04E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1F3C8-9339-4204-83AF-C48D6BC4CA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4622C-CDB2-4F21-870F-F451943B87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195F-FDFF-45B8-9F4F-F3B44BD9B5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4D2EA-2956-4574-87BD-764FAEC295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9C133-C80E-43FF-AAF6-732C9566F05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5833-5954-4212-83E4-9A181F80A2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D0EEE-515F-467D-868C-93D91C35BF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4D6B862-99A3-4520-B9F1-9954013896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pic>
        <p:nvPicPr>
          <p:cNvPr id="1031" name="Picture 7" descr="bogota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5486400"/>
            <a:ext cx="2286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33375"/>
            <a:ext cx="65913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331913" y="4724400"/>
            <a:ext cx="712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b="1"/>
              <a:t>Centro de Emprendimiento de la Alcaldía Mayor y la Cámara de Comercio de Bogotá</a:t>
            </a:r>
            <a:endParaRPr lang="es-E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3733800" y="260350"/>
            <a:ext cx="1752600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100" b="1">
                <a:latin typeface="Verdana" pitchFamily="34" charset="0"/>
              </a:rPr>
              <a:t>Emprende con </a:t>
            </a:r>
            <a:br>
              <a:rPr lang="es-ES" sz="1100" b="1">
                <a:latin typeface="Verdana" pitchFamily="34" charset="0"/>
              </a:rPr>
            </a:br>
            <a:r>
              <a:rPr lang="es-ES" sz="1100" b="1">
                <a:latin typeface="Verdana" pitchFamily="34" charset="0"/>
              </a:rPr>
              <a:t>Bogotá Emprende</a:t>
            </a:r>
            <a:r>
              <a:rPr lang="es-ES" sz="1000" b="1">
                <a:latin typeface="Arial" pitchFamily="34" charset="0"/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486400" y="533400"/>
            <a:ext cx="2232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200" b="1">
                <a:latin typeface="Verdana" pitchFamily="34" charset="0"/>
              </a:rPr>
              <a:t>Sesión de iniciación:  </a:t>
            </a:r>
            <a:br>
              <a:rPr lang="es-ES" sz="1200" b="1">
                <a:latin typeface="Verdana" pitchFamily="34" charset="0"/>
              </a:rPr>
            </a:br>
            <a:r>
              <a:rPr lang="es-ES" sz="1200" b="1">
                <a:latin typeface="Verdana" pitchFamily="34" charset="0"/>
              </a:rPr>
              <a:t>2 horas; se realiza diariamente.</a:t>
            </a:r>
            <a:r>
              <a:rPr lang="es-ES" sz="1200" b="1">
                <a:latin typeface="Tahoma" pitchFamily="34" charset="0"/>
              </a:rPr>
              <a:t>  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990975" y="3141663"/>
            <a:ext cx="1266825" cy="10810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CO" sz="1000">
              <a:latin typeface="Arial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48113" y="3529013"/>
            <a:ext cx="14160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100" b="1">
                <a:latin typeface="Verdana" pitchFamily="34" charset="0"/>
              </a:rPr>
              <a:t>EMPRENDEDOR</a:t>
            </a:r>
            <a:endParaRPr lang="es-ES" sz="1200" b="1">
              <a:latin typeface="Arial" pitchFamily="34" charset="0"/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897313" y="1700213"/>
            <a:ext cx="1466850" cy="7318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  <a:latin typeface="Verdana" pitchFamily="34" charset="0"/>
              </a:rPr>
              <a:t>Actividades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6289675" y="4021138"/>
            <a:ext cx="1666875" cy="85248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400" b="1">
                <a:solidFill>
                  <a:schemeClr val="bg1"/>
                </a:solidFill>
                <a:latin typeface="Verdana" pitchFamily="34" charset="0"/>
              </a:rPr>
              <a:t>Contenidos</a:t>
            </a:r>
            <a:endParaRPr lang="es-ES" sz="14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1447800" y="4038600"/>
            <a:ext cx="20574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 b="1">
                <a:solidFill>
                  <a:schemeClr val="bg1"/>
                </a:solidFill>
                <a:latin typeface="Verdana" pitchFamily="34" charset="0"/>
              </a:rPr>
              <a:t>Asesoramiento</a:t>
            </a:r>
            <a:endParaRPr lang="es-ES" sz="1400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11273" name="AutoShape 9"/>
          <p:cNvCxnSpPr>
            <a:cxnSpLocks noChangeShapeType="1"/>
            <a:stCxn id="11270" idx="3"/>
            <a:endCxn id="11272" idx="0"/>
          </p:cNvCxnSpPr>
          <p:nvPr/>
        </p:nvCxnSpPr>
        <p:spPr bwMode="auto">
          <a:xfrm flipH="1">
            <a:off x="2476500" y="2324100"/>
            <a:ext cx="1635125" cy="171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74" name="AutoShape 10"/>
          <p:cNvCxnSpPr>
            <a:cxnSpLocks noChangeShapeType="1"/>
            <a:stCxn id="11272" idx="6"/>
            <a:endCxn id="11271" idx="2"/>
          </p:cNvCxnSpPr>
          <p:nvPr/>
        </p:nvCxnSpPr>
        <p:spPr bwMode="auto">
          <a:xfrm flipV="1">
            <a:off x="3505200" y="4448175"/>
            <a:ext cx="27844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75" name="AutoShape 11"/>
          <p:cNvCxnSpPr>
            <a:cxnSpLocks noChangeShapeType="1"/>
            <a:stCxn id="11270" idx="5"/>
            <a:endCxn id="11271" idx="0"/>
          </p:cNvCxnSpPr>
          <p:nvPr/>
        </p:nvCxnSpPr>
        <p:spPr bwMode="auto">
          <a:xfrm>
            <a:off x="5149850" y="2324100"/>
            <a:ext cx="1973263" cy="1697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22300" y="1420813"/>
            <a:ext cx="2232025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latin typeface="Verdana" pitchFamily="34" charset="0"/>
              </a:rPr>
              <a:t>Contacto</a:t>
            </a:r>
            <a:endParaRPr lang="es-ES" sz="1200" b="1">
              <a:latin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22300" y="908050"/>
            <a:ext cx="2232025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b="1">
                <a:latin typeface="Verdana" pitchFamily="34" charset="0"/>
              </a:rPr>
              <a:t>Aprendizaje</a:t>
            </a:r>
            <a:endParaRPr lang="es-ES" sz="1200" b="1">
              <a:latin typeface="Verdana" pitchFamily="34" charset="0"/>
            </a:endParaRPr>
          </a:p>
        </p:txBody>
      </p:sp>
      <p:cxnSp>
        <p:nvCxnSpPr>
          <p:cNvPr id="11278" name="AutoShape 14"/>
          <p:cNvCxnSpPr>
            <a:cxnSpLocks noChangeShapeType="1"/>
            <a:stCxn id="11270" idx="2"/>
            <a:endCxn id="11276" idx="3"/>
          </p:cNvCxnSpPr>
          <p:nvPr/>
        </p:nvCxnSpPr>
        <p:spPr bwMode="auto">
          <a:xfrm flipH="1" flipV="1">
            <a:off x="2854325" y="1547813"/>
            <a:ext cx="1042988" cy="519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79" name="AutoShape 15"/>
          <p:cNvCxnSpPr>
            <a:cxnSpLocks noChangeShapeType="1"/>
            <a:stCxn id="11270" idx="2"/>
            <a:endCxn id="11277" idx="3"/>
          </p:cNvCxnSpPr>
          <p:nvPr/>
        </p:nvCxnSpPr>
        <p:spPr bwMode="auto">
          <a:xfrm flipH="1" flipV="1">
            <a:off x="2854325" y="1035050"/>
            <a:ext cx="1042988" cy="1031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80" name="AutoShape 16"/>
          <p:cNvCxnSpPr>
            <a:cxnSpLocks noChangeShapeType="1"/>
            <a:endCxn id="11269" idx="1"/>
          </p:cNvCxnSpPr>
          <p:nvPr/>
        </p:nvCxnSpPr>
        <p:spPr bwMode="auto">
          <a:xfrm flipV="1">
            <a:off x="3265488" y="3659188"/>
            <a:ext cx="682625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81" name="AutoShape 17"/>
          <p:cNvCxnSpPr>
            <a:cxnSpLocks noChangeShapeType="1"/>
            <a:stCxn id="11270" idx="4"/>
            <a:endCxn id="11268" idx="0"/>
          </p:cNvCxnSpPr>
          <p:nvPr/>
        </p:nvCxnSpPr>
        <p:spPr bwMode="auto">
          <a:xfrm flipH="1">
            <a:off x="4624388" y="2432050"/>
            <a:ext cx="6350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1282" name="AutoShape 18"/>
          <p:cNvCxnSpPr>
            <a:cxnSpLocks noChangeShapeType="1"/>
            <a:stCxn id="11269" idx="3"/>
            <a:endCxn id="11271" idx="1"/>
          </p:cNvCxnSpPr>
          <p:nvPr/>
        </p:nvCxnSpPr>
        <p:spPr bwMode="auto">
          <a:xfrm>
            <a:off x="5364163" y="3659188"/>
            <a:ext cx="1169987" cy="487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403350" y="5173663"/>
            <a:ext cx="2193925" cy="27146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latin typeface="Verdana" pitchFamily="34" charset="0"/>
              </a:rPr>
              <a:t>Información y orientación</a:t>
            </a:r>
            <a:r>
              <a:rPr lang="es-ES" sz="1200" b="1">
                <a:latin typeface="Arial" pitchFamily="34" charset="0"/>
              </a:rPr>
              <a:t> 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403350" y="5734050"/>
            <a:ext cx="2089150" cy="3270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200" b="1">
                <a:latin typeface="Verdana" pitchFamily="34" charset="0"/>
              </a:rPr>
              <a:t>Asesoría personalizada</a:t>
            </a:r>
            <a:endParaRPr lang="es-ES" sz="1200" b="1">
              <a:latin typeface="Arial" pitchFamily="34" charset="0"/>
            </a:endParaRPr>
          </a:p>
        </p:txBody>
      </p:sp>
      <p:cxnSp>
        <p:nvCxnSpPr>
          <p:cNvPr id="11285" name="AutoShape 21"/>
          <p:cNvCxnSpPr>
            <a:cxnSpLocks noChangeShapeType="1"/>
            <a:stCxn id="11272" idx="2"/>
            <a:endCxn id="11283" idx="1"/>
          </p:cNvCxnSpPr>
          <p:nvPr/>
        </p:nvCxnSpPr>
        <p:spPr bwMode="auto">
          <a:xfrm rot="10800000" flipV="1">
            <a:off x="1403350" y="4457700"/>
            <a:ext cx="44450" cy="852488"/>
          </a:xfrm>
          <a:prstGeom prst="bent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86" name="AutoShape 22"/>
          <p:cNvCxnSpPr>
            <a:cxnSpLocks noChangeShapeType="1"/>
            <a:stCxn id="11272" idx="2"/>
            <a:endCxn id="11284" idx="1"/>
          </p:cNvCxnSpPr>
          <p:nvPr/>
        </p:nvCxnSpPr>
        <p:spPr bwMode="auto">
          <a:xfrm rot="10800000" flipV="1">
            <a:off x="1403350" y="4457700"/>
            <a:ext cx="44450" cy="1439863"/>
          </a:xfrm>
          <a:prstGeom prst="bentConnector3">
            <a:avLst>
              <a:gd name="adj1" fmla="val 6142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1287" name="AutoShape 23"/>
          <p:cNvCxnSpPr>
            <a:cxnSpLocks noChangeShapeType="1"/>
            <a:stCxn id="11270" idx="0"/>
            <a:endCxn id="11266" idx="4"/>
          </p:cNvCxnSpPr>
          <p:nvPr/>
        </p:nvCxnSpPr>
        <p:spPr bwMode="auto">
          <a:xfrm flipH="1" flipV="1">
            <a:off x="4610100" y="1052513"/>
            <a:ext cx="20638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611188" y="1879600"/>
            <a:ext cx="2232025" cy="254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CO" sz="1200" b="1">
                <a:latin typeface="Verdana" pitchFamily="34" charset="0"/>
              </a:rPr>
              <a:t>Negocios</a:t>
            </a:r>
            <a:endParaRPr lang="es-ES" sz="1200" b="1">
              <a:latin typeface="Arial" pitchFamily="34" charset="0"/>
            </a:endParaRPr>
          </a:p>
        </p:txBody>
      </p:sp>
      <p:cxnSp>
        <p:nvCxnSpPr>
          <p:cNvPr id="11289" name="AutoShape 25"/>
          <p:cNvCxnSpPr>
            <a:cxnSpLocks noChangeShapeType="1"/>
            <a:stCxn id="11270" idx="2"/>
            <a:endCxn id="11288" idx="3"/>
          </p:cNvCxnSpPr>
          <p:nvPr/>
        </p:nvCxnSpPr>
        <p:spPr bwMode="auto">
          <a:xfrm flipH="1" flipV="1">
            <a:off x="2843213" y="2006600"/>
            <a:ext cx="1054100" cy="6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5500688" y="5429250"/>
            <a:ext cx="1447800" cy="304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latin typeface="Verdana" pitchFamily="34" charset="0"/>
              </a:rPr>
              <a:t>Físicos</a:t>
            </a:r>
            <a:endParaRPr lang="es-ES" sz="1200" b="1">
              <a:latin typeface="Arial" pitchFamily="34" charset="0"/>
            </a:endParaRPr>
          </a:p>
        </p:txBody>
      </p:sp>
      <p:cxnSp>
        <p:nvCxnSpPr>
          <p:cNvPr id="11291" name="AutoShape 27"/>
          <p:cNvCxnSpPr>
            <a:cxnSpLocks noChangeShapeType="1"/>
            <a:stCxn id="11271" idx="4"/>
            <a:endCxn id="11290" idx="0"/>
          </p:cNvCxnSpPr>
          <p:nvPr/>
        </p:nvCxnSpPr>
        <p:spPr bwMode="auto">
          <a:xfrm rot="5400000">
            <a:off x="6396038" y="4702175"/>
            <a:ext cx="555625" cy="898525"/>
          </a:xfrm>
          <a:prstGeom prst="bentConnector3">
            <a:avLst>
              <a:gd name="adj1" fmla="val 4971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7300913" y="5429250"/>
            <a:ext cx="1447800" cy="304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200" b="1">
                <a:latin typeface="Verdana" pitchFamily="34" charset="0"/>
              </a:rPr>
              <a:t>Virtuales</a:t>
            </a:r>
            <a:endParaRPr lang="es-ES" sz="1200" b="1">
              <a:latin typeface="Arial" pitchFamily="34" charset="0"/>
            </a:endParaRPr>
          </a:p>
        </p:txBody>
      </p:sp>
      <p:cxnSp>
        <p:nvCxnSpPr>
          <p:cNvPr id="11293" name="AutoShape 29"/>
          <p:cNvCxnSpPr>
            <a:cxnSpLocks noChangeShapeType="1"/>
            <a:stCxn id="11271" idx="4"/>
            <a:endCxn id="11292" idx="0"/>
          </p:cNvCxnSpPr>
          <p:nvPr/>
        </p:nvCxnSpPr>
        <p:spPr bwMode="auto">
          <a:xfrm rot="16200000" flipH="1">
            <a:off x="7296150" y="4700588"/>
            <a:ext cx="555625" cy="901700"/>
          </a:xfrm>
          <a:prstGeom prst="bentConnector3">
            <a:avLst>
              <a:gd name="adj1" fmla="val 4971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516688" y="1412875"/>
            <a:ext cx="2198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b="1">
                <a:solidFill>
                  <a:srgbClr val="FF0000"/>
                </a:solidFill>
                <a:latin typeface="Verdana" pitchFamily="34" charset="0"/>
              </a:rPr>
              <a:t>TRIÁNGULO DE SERVICIOS</a:t>
            </a:r>
            <a:endParaRPr lang="es-ES" sz="2000" b="1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419475" y="909638"/>
            <a:ext cx="2376488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1042988" y="0"/>
            <a:ext cx="2449512" cy="2303463"/>
          </a:xfrm>
          <a:prstGeom prst="ellipse">
            <a:avLst/>
          </a:prstGeom>
          <a:noFill/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71364" name="AutoShape 4"/>
          <p:cNvSpPr>
            <a:spLocks noChangeArrowheads="1"/>
          </p:cNvSpPr>
          <p:nvPr/>
        </p:nvSpPr>
        <p:spPr bwMode="auto">
          <a:xfrm>
            <a:off x="250825" y="6021388"/>
            <a:ext cx="8713788" cy="7921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D. PROGRAMAS A LA MEDIDA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28600" y="990600"/>
            <a:ext cx="2895600" cy="472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6084888" y="2133600"/>
            <a:ext cx="3024187" cy="4191000"/>
            <a:chOff x="111" y="1362"/>
            <a:chExt cx="1905" cy="4061"/>
          </a:xfrm>
        </p:grpSpPr>
        <p:sp>
          <p:nvSpPr>
            <p:cNvPr id="12307" name="Rectangle 7"/>
            <p:cNvSpPr>
              <a:spLocks noChangeArrowheads="1"/>
            </p:cNvSpPr>
            <p:nvPr/>
          </p:nvSpPr>
          <p:spPr bwMode="auto">
            <a:xfrm>
              <a:off x="288" y="1920"/>
              <a:ext cx="1536" cy="1038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2308" name="AutoShape 8"/>
            <p:cNvSpPr>
              <a:spLocks noChangeArrowheads="1"/>
            </p:cNvSpPr>
            <p:nvPr/>
          </p:nvSpPr>
          <p:spPr bwMode="auto">
            <a:xfrm rot="-4908">
              <a:off x="217" y="1845"/>
              <a:ext cx="1655" cy="35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s-ES" u="sng">
                  <a:latin typeface="Verdana" pitchFamily="34" charset="0"/>
                </a:rPr>
                <a:t>Virtuales </a:t>
              </a:r>
              <a:endParaRPr lang="es-ES" sz="1600">
                <a:latin typeface="Verdana" pitchFamily="34" charset="0"/>
              </a:endParaRPr>
            </a:p>
            <a:p>
              <a:pPr eaLnBrk="0" hangingPunct="0">
                <a:buFontTx/>
                <a:buChar char="•"/>
              </a:pPr>
              <a:r>
                <a:rPr lang="es-ES" sz="1200">
                  <a:latin typeface="Verdana" pitchFamily="34" charset="0"/>
                </a:rPr>
                <a:t> </a:t>
              </a:r>
              <a:r>
                <a:rPr lang="es-ES" sz="1400">
                  <a:latin typeface="Verdana" pitchFamily="34" charset="0"/>
                </a:rPr>
                <a:t>Plan de Empresa (PEL)</a:t>
              </a:r>
            </a:p>
            <a:p>
              <a:pPr eaLnBrk="0" hangingPunct="0">
                <a:buFontTx/>
                <a:buChar char="•"/>
              </a:pPr>
              <a:r>
                <a:rPr lang="es-ES" sz="1400">
                  <a:latin typeface="Verdana" pitchFamily="34" charset="0"/>
                </a:rPr>
                <a:t> Mapa de alternativas de financiamiento</a:t>
              </a:r>
            </a:p>
            <a:p>
              <a:pPr eaLnBrk="0" hangingPunct="0">
                <a:buFontTx/>
                <a:buChar char="•"/>
              </a:pPr>
              <a:r>
                <a:rPr lang="es-ES" sz="1400">
                  <a:latin typeface="Verdana" pitchFamily="34" charset="0"/>
                </a:rPr>
                <a:t> Autodiagnósticos Empresariales</a:t>
              </a:r>
            </a:p>
            <a:p>
              <a:pPr eaLnBrk="0" hangingPunct="0">
                <a:buFontTx/>
                <a:buChar char="•"/>
              </a:pPr>
              <a:r>
                <a:rPr lang="es-ES" sz="1400">
                  <a:latin typeface="Verdana" pitchFamily="34" charset="0"/>
                </a:rPr>
                <a:t> Publicaciones y guías</a:t>
              </a:r>
            </a:p>
            <a:p>
              <a:pPr eaLnBrk="0" hangingPunct="0">
                <a:buFontTx/>
                <a:buChar char="•"/>
              </a:pPr>
              <a:r>
                <a:rPr lang="es-ES" sz="1400">
                  <a:latin typeface="Verdana" pitchFamily="34" charset="0"/>
                </a:rPr>
                <a:t> Programación actividades</a:t>
              </a:r>
            </a:p>
            <a:p>
              <a:pPr eaLnBrk="0" hangingPunct="0">
                <a:buFontTx/>
                <a:buChar char="•"/>
              </a:pPr>
              <a:endParaRPr lang="es-ES" sz="1400">
                <a:latin typeface="Verdana" pitchFamily="34" charset="0"/>
              </a:endParaRPr>
            </a:p>
            <a:p>
              <a:pPr eaLnBrk="0" hangingPunct="0"/>
              <a:r>
                <a:rPr lang="es-CO" u="sng">
                  <a:latin typeface="Verdana" pitchFamily="34" charset="0"/>
                </a:rPr>
                <a:t>Físicos</a:t>
              </a:r>
            </a:p>
            <a:p>
              <a:pPr eaLnBrk="0" hangingPunct="0">
                <a:buFontTx/>
                <a:buChar char="•"/>
              </a:pPr>
              <a:r>
                <a:rPr lang="es-CO" sz="1400">
                  <a:latin typeface="Verdana" pitchFamily="34" charset="0"/>
                </a:rPr>
                <a:t> Guías</a:t>
              </a:r>
            </a:p>
            <a:p>
              <a:pPr eaLnBrk="0" hangingPunct="0">
                <a:buFontTx/>
                <a:buChar char="•"/>
              </a:pPr>
              <a:r>
                <a:rPr lang="es-CO" sz="1400">
                  <a:latin typeface="Verdana" pitchFamily="34" charset="0"/>
                </a:rPr>
                <a:t> Cartillas </a:t>
              </a:r>
            </a:p>
            <a:p>
              <a:pPr eaLnBrk="0" hangingPunct="0">
                <a:buFontTx/>
                <a:buChar char="•"/>
              </a:pPr>
              <a:r>
                <a:rPr lang="es-CO" sz="1400">
                  <a:latin typeface="Verdana" pitchFamily="34" charset="0"/>
                </a:rPr>
                <a:t> Manuales</a:t>
              </a:r>
              <a:endParaRPr lang="es-CO" sz="1400">
                <a:latin typeface="Tahoma" pitchFamily="34" charset="0"/>
              </a:endParaRPr>
            </a:p>
          </p:txBody>
        </p:sp>
        <p:sp>
          <p:nvSpPr>
            <p:cNvPr id="271369" name="Text Box 9"/>
            <p:cNvSpPr txBox="1">
              <a:spLocks noChangeArrowheads="1"/>
            </p:cNvSpPr>
            <p:nvPr/>
          </p:nvSpPr>
          <p:spPr bwMode="auto">
            <a:xfrm>
              <a:off x="111" y="1362"/>
              <a:ext cx="1905" cy="32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s-ES" sz="1600" b="1" u="sng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C.  CONTENIDOS</a:t>
              </a:r>
              <a:endParaRPr lang="es-CO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387725" y="3862388"/>
            <a:ext cx="244633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CO"/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3419475" y="476250"/>
            <a:ext cx="237648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A.  ACTIVIDADES</a:t>
            </a:r>
            <a:endParaRPr lang="es-CO" sz="1600" b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2297" name="AutoShape 12"/>
          <p:cNvSpPr>
            <a:spLocks noChangeArrowheads="1"/>
          </p:cNvSpPr>
          <p:nvPr/>
        </p:nvSpPr>
        <p:spPr bwMode="auto">
          <a:xfrm>
            <a:off x="3348038" y="1412875"/>
            <a:ext cx="2447925" cy="23320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u="sng">
                <a:latin typeface="Verdana" pitchFamily="34" charset="0"/>
              </a:rPr>
              <a:t>Aprendizaje</a:t>
            </a:r>
            <a:endParaRPr lang="es-ES" sz="1600" u="sng">
              <a:latin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es-ES" sz="1600">
                <a:latin typeface="Verdana" pitchFamily="34" charset="0"/>
              </a:rPr>
              <a:t> Cápsulas de conocimiento</a:t>
            </a:r>
          </a:p>
          <a:p>
            <a:pPr eaLnBrk="0" hangingPunct="0">
              <a:buFontTx/>
              <a:buChar char="•"/>
            </a:pPr>
            <a:r>
              <a:rPr lang="es-ES" sz="1600">
                <a:latin typeface="Verdana" pitchFamily="34" charset="0"/>
              </a:rPr>
              <a:t> Talleres</a:t>
            </a:r>
          </a:p>
          <a:p>
            <a:pPr eaLnBrk="0" hangingPunct="0">
              <a:buFontTx/>
              <a:buChar char="•"/>
            </a:pPr>
            <a:r>
              <a:rPr lang="es-ES" sz="1600">
                <a:latin typeface="Verdana" pitchFamily="34" charset="0"/>
              </a:rPr>
              <a:t> Dinámicas de emprendimiento </a:t>
            </a:r>
          </a:p>
          <a:p>
            <a:pPr eaLnBrk="0" hangingPunct="0">
              <a:buFontTx/>
              <a:buChar char="•"/>
            </a:pPr>
            <a:r>
              <a:rPr lang="es-MX" sz="1600">
                <a:latin typeface="Verdana" pitchFamily="34" charset="0"/>
              </a:rPr>
              <a:t> Jornadas de emprendimiento</a:t>
            </a:r>
            <a:r>
              <a:rPr lang="es-MX" sz="1600">
                <a:latin typeface="Tahoma" pitchFamily="34" charset="0"/>
              </a:rPr>
              <a:t> </a:t>
            </a:r>
            <a:endParaRPr lang="es-CO" sz="1600">
              <a:latin typeface="Tahoma" pitchFamily="34" charset="0"/>
            </a:endParaRP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3276600" y="3897313"/>
            <a:ext cx="2657475" cy="517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400" u="sng">
                <a:latin typeface="Verdana" pitchFamily="34" charset="0"/>
              </a:rPr>
              <a:t>Contacto – Vinculación</a:t>
            </a:r>
            <a:endParaRPr lang="es-ES" sz="1400">
              <a:latin typeface="Verdana" pitchFamily="34" charset="0"/>
            </a:endParaRPr>
          </a:p>
          <a:p>
            <a:pPr algn="ctr" eaLnBrk="0" hangingPunct="0"/>
            <a:r>
              <a:rPr lang="es-ES" sz="1400">
                <a:latin typeface="Verdana" pitchFamily="34" charset="0"/>
              </a:rPr>
              <a:t> Encuentros empresariales</a:t>
            </a:r>
            <a:r>
              <a:rPr lang="es-ES" sz="1600" u="sng">
                <a:latin typeface="Tahoma" pitchFamily="34" charset="0"/>
              </a:rPr>
              <a:t> </a:t>
            </a:r>
            <a:endParaRPr lang="es-CO" sz="1600" u="sng">
              <a:latin typeface="Tahoma" pitchFamily="34" charset="0"/>
            </a:endParaRPr>
          </a:p>
        </p:txBody>
      </p:sp>
      <p:sp>
        <p:nvSpPr>
          <p:cNvPr id="12299" name="AutoShape 14"/>
          <p:cNvSpPr>
            <a:spLocks noChangeArrowheads="1"/>
          </p:cNvSpPr>
          <p:nvPr/>
        </p:nvSpPr>
        <p:spPr bwMode="auto">
          <a:xfrm>
            <a:off x="3351213" y="4706938"/>
            <a:ext cx="2436812" cy="1146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CC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500" u="sng">
                <a:latin typeface="Verdana" pitchFamily="34" charset="0"/>
              </a:rPr>
              <a:t>Hacer negocios</a:t>
            </a:r>
          </a:p>
          <a:p>
            <a:pPr algn="ctr" eaLnBrk="0" hangingPunct="0"/>
            <a:r>
              <a:rPr lang="es-ES" sz="1500">
                <a:latin typeface="Verdana" pitchFamily="34" charset="0"/>
              </a:rPr>
              <a:t>Oportunidades para conocer clientes y vender más</a:t>
            </a:r>
            <a:endParaRPr lang="es-CO" sz="1600">
              <a:latin typeface="Tahoma" pitchFamily="34" charset="0"/>
            </a:endParaRP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304800" y="2286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s-CO" sz="2600" b="1">
                <a:solidFill>
                  <a:srgbClr val="FF0000"/>
                </a:solidFill>
                <a:latin typeface="Verdana" pitchFamily="34" charset="0"/>
              </a:rPr>
              <a:t> SERVICIOS</a:t>
            </a:r>
            <a:r>
              <a:rPr lang="es-CO" sz="2800" b="1">
                <a:solidFill>
                  <a:srgbClr val="FF0000"/>
                </a:solidFill>
                <a:latin typeface="Tahoma" pitchFamily="34" charset="0"/>
              </a:rPr>
              <a:t>  </a:t>
            </a:r>
            <a:endParaRPr lang="es-CO" sz="2000" b="1">
              <a:latin typeface="Tahoma" pitchFamily="34" charset="0"/>
            </a:endParaRPr>
          </a:p>
        </p:txBody>
      </p:sp>
      <p:sp>
        <p:nvSpPr>
          <p:cNvPr id="12301" name="AutoShape 16"/>
          <p:cNvSpPr>
            <a:spLocks noChangeArrowheads="1"/>
          </p:cNvSpPr>
          <p:nvPr/>
        </p:nvSpPr>
        <p:spPr bwMode="auto">
          <a:xfrm flipV="1">
            <a:off x="393700" y="4076700"/>
            <a:ext cx="2360613" cy="18002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 eaLnBrk="0" hangingPunct="0"/>
            <a:r>
              <a:rPr lang="es-ES" sz="1400" b="1">
                <a:solidFill>
                  <a:schemeClr val="bg1"/>
                </a:solidFill>
                <a:latin typeface="Tahoma" pitchFamily="34" charset="0"/>
              </a:rPr>
              <a:t>  </a:t>
            </a:r>
            <a:endParaRPr lang="es-CO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381000" y="4013200"/>
            <a:ext cx="2438400" cy="18637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u="sng">
                <a:latin typeface="Verdana" pitchFamily="34" charset="0"/>
              </a:rPr>
              <a:t>Asesoría personalizada:</a:t>
            </a:r>
          </a:p>
          <a:p>
            <a:pPr algn="ctr" eaLnBrk="0" hangingPunct="0"/>
            <a:r>
              <a:rPr lang="es-CO" sz="1600">
                <a:latin typeface="Verdana" pitchFamily="34" charset="0"/>
              </a:rPr>
              <a:t>Mercados</a:t>
            </a:r>
          </a:p>
          <a:p>
            <a:pPr algn="ctr" eaLnBrk="0" hangingPunct="0"/>
            <a:r>
              <a:rPr lang="es-CO" sz="1600">
                <a:latin typeface="Verdana" pitchFamily="34" charset="0"/>
              </a:rPr>
              <a:t>Financiamiento</a:t>
            </a:r>
          </a:p>
          <a:p>
            <a:pPr algn="ctr" eaLnBrk="0" hangingPunct="0"/>
            <a:r>
              <a:rPr lang="es-CO" sz="1600">
                <a:latin typeface="Verdana" pitchFamily="34" charset="0"/>
              </a:rPr>
              <a:t>Trámites</a:t>
            </a:r>
          </a:p>
          <a:p>
            <a:pPr algn="ctr" eaLnBrk="0" hangingPunct="0"/>
            <a:r>
              <a:rPr lang="es-CO" sz="1600">
                <a:latin typeface="Verdana" pitchFamily="34" charset="0"/>
              </a:rPr>
              <a:t>Plan de empresa</a:t>
            </a:r>
          </a:p>
          <a:p>
            <a:pPr algn="ctr" eaLnBrk="0" hangingPunct="0"/>
            <a:r>
              <a:rPr lang="es-CO" sz="1600">
                <a:latin typeface="Verdana" pitchFamily="34" charset="0"/>
              </a:rPr>
              <a:t>Operación empresas</a:t>
            </a:r>
            <a:endParaRPr lang="es-CO" sz="1600">
              <a:latin typeface="Tahoma" pitchFamily="34" charset="0"/>
            </a:endParaRPr>
          </a:p>
        </p:txBody>
      </p:sp>
      <p:sp>
        <p:nvSpPr>
          <p:cNvPr id="12303" name="AutoShape 18"/>
          <p:cNvSpPr>
            <a:spLocks noChangeArrowheads="1"/>
          </p:cNvSpPr>
          <p:nvPr/>
        </p:nvSpPr>
        <p:spPr bwMode="auto">
          <a:xfrm>
            <a:off x="393700" y="3030538"/>
            <a:ext cx="2360613" cy="903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71379" name="Text Box 19"/>
          <p:cNvSpPr txBox="1">
            <a:spLocks noChangeArrowheads="1"/>
          </p:cNvSpPr>
          <p:nvPr/>
        </p:nvSpPr>
        <p:spPr bwMode="auto">
          <a:xfrm>
            <a:off x="34925" y="2463800"/>
            <a:ext cx="302418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" sz="1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B.  ASESORAMIENTO</a:t>
            </a:r>
            <a:endParaRPr lang="es-CO" sz="1600" b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339725" y="3141663"/>
            <a:ext cx="2414588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>
                <a:latin typeface="Verdana" pitchFamily="34" charset="0"/>
              </a:rPr>
              <a:t>I</a:t>
            </a:r>
            <a:r>
              <a:rPr lang="es-ES" u="sng">
                <a:latin typeface="Verdana" pitchFamily="34" charset="0"/>
              </a:rPr>
              <a:t>nformación </a:t>
            </a:r>
          </a:p>
          <a:p>
            <a:pPr algn="ctr" eaLnBrk="0" hangingPunct="0"/>
            <a:r>
              <a:rPr lang="es-ES" u="sng">
                <a:latin typeface="Verdana" pitchFamily="34" charset="0"/>
              </a:rPr>
              <a:t>y orientación</a:t>
            </a:r>
            <a:endParaRPr lang="es-CO">
              <a:latin typeface="Tahoma" pitchFamily="34" charset="0"/>
            </a:endParaRPr>
          </a:p>
        </p:txBody>
      </p:sp>
      <p:sp>
        <p:nvSpPr>
          <p:cNvPr id="12306" name="Text Box 21"/>
          <p:cNvSpPr txBox="1">
            <a:spLocks noChangeArrowheads="1"/>
          </p:cNvSpPr>
          <p:nvPr/>
        </p:nvSpPr>
        <p:spPr bwMode="auto">
          <a:xfrm>
            <a:off x="3276600" y="1004888"/>
            <a:ext cx="251460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1600">
                <a:latin typeface="Tahoma" pitchFamily="34" charset="0"/>
              </a:rPr>
              <a:t>Sesiones informativas</a:t>
            </a:r>
            <a:r>
              <a:rPr lang="es-ES" sz="1600" u="sng">
                <a:latin typeface="Tahoma" pitchFamily="34" charset="0"/>
              </a:rPr>
              <a:t> </a:t>
            </a:r>
            <a:endParaRPr lang="es-CO" sz="1600" u="sng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0" y="1100138"/>
            <a:ext cx="46482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es-ES_tradnl" sz="3200" b="1">
                <a:solidFill>
                  <a:schemeClr val="bg1"/>
                </a:solidFill>
                <a:latin typeface="Tahoma" pitchFamily="34" charset="0"/>
              </a:rPr>
              <a:t>LA FRANQUICIA : UNA OPORTUNIDAD PARA EL EMPRENDIMIENTO</a:t>
            </a:r>
            <a:endParaRPr lang="es-CO" sz="3200" b="1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497887" cy="647700"/>
          </a:xfrm>
        </p:spPr>
        <p:txBody>
          <a:bodyPr/>
          <a:lstStyle/>
          <a:p>
            <a:pPr eaLnBrk="1" hangingPunct="1"/>
            <a:r>
              <a:rPr lang="es-CO" sz="3200" b="1" smtClean="0">
                <a:solidFill>
                  <a:srgbClr val="FF0000"/>
                </a:solidFill>
                <a:latin typeface="Arial" pitchFamily="34" charset="0"/>
              </a:rPr>
              <a:t>Rol de la Franquicia en el emprendimiento</a:t>
            </a:r>
            <a:r>
              <a:rPr lang="es-CO" sz="3200" b="1" smtClean="0">
                <a:latin typeface="Arial" pitchFamily="34" charset="0"/>
              </a:rPr>
              <a:t> </a:t>
            </a:r>
            <a:endParaRPr lang="es-ES" sz="3200" b="1" smtClean="0">
              <a:latin typeface="Arial" pitchFamily="34" charset="0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987675" y="981075"/>
            <a:ext cx="2305050" cy="376238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b="1">
                <a:latin typeface="Arial" pitchFamily="34" charset="0"/>
              </a:rPr>
              <a:t>LA FRANQUICIA</a:t>
            </a:r>
            <a:endParaRPr lang="es-ES" b="1">
              <a:latin typeface="Arial" pitchFamily="34" charset="0"/>
            </a:endParaRPr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28675" y="2149475"/>
            <a:ext cx="2735263" cy="10064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2000" b="1">
                <a:solidFill>
                  <a:schemeClr val="bg1"/>
                </a:solidFill>
                <a:latin typeface="Arial" pitchFamily="34" charset="0"/>
              </a:rPr>
              <a:t>Expansión y crecimiento de las empresas</a:t>
            </a:r>
            <a:endParaRPr lang="es-ES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4932363" y="2159000"/>
            <a:ext cx="2447925" cy="701675"/>
          </a:xfrm>
          <a:prstGeom prst="rect">
            <a:avLst/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2000" b="1">
                <a:solidFill>
                  <a:schemeClr val="bg1"/>
                </a:solidFill>
                <a:latin typeface="Arial" pitchFamily="34" charset="0"/>
              </a:rPr>
              <a:t>Creación de  empresas</a:t>
            </a:r>
            <a:endParaRPr lang="es-ES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2" name="Text Box 15"/>
          <p:cNvSpPr txBox="1">
            <a:spLocks noChangeArrowheads="1"/>
          </p:cNvSpPr>
          <p:nvPr/>
        </p:nvSpPr>
        <p:spPr bwMode="auto">
          <a:xfrm>
            <a:off x="787400" y="3284538"/>
            <a:ext cx="3476625" cy="19208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>
              <a:buFontTx/>
              <a:buChar char="•"/>
            </a:pPr>
            <a:r>
              <a:rPr lang="es-CO" sz="2000">
                <a:latin typeface="Arial" pitchFamily="34" charset="0"/>
              </a:rPr>
              <a:t>Acceso a nuevos mercados</a:t>
            </a:r>
          </a:p>
          <a:p>
            <a:pPr marL="174625" indent="-174625">
              <a:buFontTx/>
              <a:buChar char="•"/>
            </a:pPr>
            <a:r>
              <a:rPr lang="es-CO" sz="2000">
                <a:latin typeface="Arial" pitchFamily="34" charset="0"/>
              </a:rPr>
              <a:t>Internacionalización</a:t>
            </a:r>
          </a:p>
          <a:p>
            <a:pPr marL="174625" indent="-174625">
              <a:buFontTx/>
              <a:buChar char="•"/>
            </a:pPr>
            <a:r>
              <a:rPr lang="es-CO" sz="2000">
                <a:latin typeface="Arial" pitchFamily="34" charset="0"/>
              </a:rPr>
              <a:t>Posicionamiento</a:t>
            </a:r>
          </a:p>
          <a:p>
            <a:pPr marL="174625" indent="-174625">
              <a:buFontTx/>
              <a:buChar char="•"/>
            </a:pPr>
            <a:r>
              <a:rPr lang="es-CO" sz="2000">
                <a:latin typeface="Arial" pitchFamily="34" charset="0"/>
              </a:rPr>
              <a:t>Generación empleo</a:t>
            </a:r>
          </a:p>
          <a:p>
            <a:pPr marL="174625" indent="-174625">
              <a:buFontTx/>
              <a:buChar char="•"/>
            </a:pPr>
            <a:r>
              <a:rPr lang="es-CO" sz="2000">
                <a:latin typeface="Arial" pitchFamily="34" charset="0"/>
              </a:rPr>
              <a:t>Sostenibilidad</a:t>
            </a:r>
          </a:p>
          <a:p>
            <a:pPr marL="174625" indent="-174625">
              <a:buFontTx/>
              <a:buChar char="•"/>
            </a:pPr>
            <a:r>
              <a:rPr lang="es-CO" sz="2000">
                <a:latin typeface="Arial" pitchFamily="34" charset="0"/>
              </a:rPr>
              <a:t>Ëxito</a:t>
            </a:r>
            <a:endParaRPr lang="es-ES" sz="2000">
              <a:latin typeface="Arial" pitchFamily="34" charset="0"/>
            </a:endParaRPr>
          </a:p>
        </p:txBody>
      </p:sp>
      <p:sp>
        <p:nvSpPr>
          <p:cNvPr id="14343" name="Text Box 16"/>
          <p:cNvSpPr txBox="1">
            <a:spLocks noChangeArrowheads="1"/>
          </p:cNvSpPr>
          <p:nvPr/>
        </p:nvSpPr>
        <p:spPr bwMode="auto">
          <a:xfrm>
            <a:off x="4910138" y="3303588"/>
            <a:ext cx="4030662" cy="22256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Seguridad para el emprendedor</a:t>
            </a:r>
          </a:p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Resultados más rápidos</a:t>
            </a:r>
          </a:p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Soporte y acompañamiento</a:t>
            </a:r>
          </a:p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Innovación</a:t>
            </a:r>
          </a:p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Concentración en ventas</a:t>
            </a:r>
          </a:p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Rentabilidad</a:t>
            </a:r>
          </a:p>
          <a:p>
            <a:pPr marL="261938" indent="-261938">
              <a:buFontTx/>
              <a:buChar char="•"/>
            </a:pPr>
            <a:r>
              <a:rPr lang="es-CO" sz="2000">
                <a:latin typeface="Arial" pitchFamily="34" charset="0"/>
              </a:rPr>
              <a:t>Sostenibilidad</a:t>
            </a:r>
            <a:endParaRPr lang="es-ES" sz="2000">
              <a:latin typeface="Arial" pitchFamily="34" charset="0"/>
            </a:endParaRPr>
          </a:p>
        </p:txBody>
      </p:sp>
      <p:cxnSp>
        <p:nvCxnSpPr>
          <p:cNvPr id="14344" name="AutoShape 23"/>
          <p:cNvCxnSpPr>
            <a:cxnSpLocks noChangeShapeType="1"/>
            <a:stCxn id="14339" idx="2"/>
            <a:endCxn id="14341" idx="0"/>
          </p:cNvCxnSpPr>
          <p:nvPr/>
        </p:nvCxnSpPr>
        <p:spPr bwMode="auto">
          <a:xfrm rot="16200000" flipH="1">
            <a:off x="4747419" y="750094"/>
            <a:ext cx="801687" cy="2016125"/>
          </a:xfrm>
          <a:prstGeom prst="bentConnector3">
            <a:avLst>
              <a:gd name="adj1" fmla="val 4990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4345" name="AutoShape 24"/>
          <p:cNvCxnSpPr>
            <a:cxnSpLocks noChangeShapeType="1"/>
            <a:stCxn id="14339" idx="2"/>
            <a:endCxn id="14340" idx="0"/>
          </p:cNvCxnSpPr>
          <p:nvPr/>
        </p:nvCxnSpPr>
        <p:spPr bwMode="auto">
          <a:xfrm rot="5400000">
            <a:off x="2772569" y="781844"/>
            <a:ext cx="792162" cy="1943100"/>
          </a:xfrm>
          <a:prstGeom prst="bentConnector3">
            <a:avLst>
              <a:gd name="adj1" fmla="val 49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215900" y="58738"/>
            <a:ext cx="838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3200" b="1">
                <a:solidFill>
                  <a:srgbClr val="FF0000"/>
                </a:solidFill>
                <a:latin typeface="Arial" pitchFamily="34" charset="0"/>
              </a:rPr>
              <a:t>Articulación de la Franquicia al Centro de Emprendimiento Bogotá Emprende</a:t>
            </a:r>
            <a:endParaRPr lang="es-ES" sz="32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395288" y="1557338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Consultoría Especializada</a:t>
            </a:r>
            <a:endParaRPr lang="es-ES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466725" y="3862388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Asesoría personalizada</a:t>
            </a:r>
            <a:endParaRPr lang="es-ES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466725" y="5184775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Oportunidad de contacto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2914650" y="1368425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- Para mipymes de la ciudad</a:t>
            </a:r>
            <a:endParaRPr lang="es-ES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2914650" y="1744663"/>
            <a:ext cx="417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- Expertos en franquicias</a:t>
            </a:r>
            <a:endParaRPr lang="es-ES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2914650" y="2105025"/>
            <a:ext cx="352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- Subsidio económico</a:t>
            </a:r>
            <a:endParaRPr lang="es-ES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2914650" y="3871913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- Franquiciantes potenciales</a:t>
            </a:r>
            <a:endParaRPr lang="es-ES" sz="200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2914650" y="4248150"/>
            <a:ext cx="374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0099"/>
                </a:solidFill>
                <a:latin typeface="Arial" pitchFamily="34" charset="0"/>
              </a:rPr>
              <a:t>- </a:t>
            </a:r>
            <a:r>
              <a:rPr lang="es-CO" sz="2000" b="1" u="sng">
                <a:solidFill>
                  <a:srgbClr val="000099"/>
                </a:solidFill>
                <a:latin typeface="Arial" pitchFamily="34" charset="0"/>
              </a:rPr>
              <a:t>Franquiciados interesados</a:t>
            </a:r>
            <a:endParaRPr lang="es-ES" sz="2000" b="1" u="sng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2914650" y="4824413"/>
            <a:ext cx="482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- Portal Franquicias Colombianas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72" name="Text Box 18"/>
          <p:cNvSpPr txBox="1">
            <a:spLocks noChangeArrowheads="1"/>
          </p:cNvSpPr>
          <p:nvPr/>
        </p:nvSpPr>
        <p:spPr bwMode="auto">
          <a:xfrm>
            <a:off x="2914650" y="5200650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- Catálogo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73" name="Text Box 19"/>
          <p:cNvSpPr txBox="1">
            <a:spLocks noChangeArrowheads="1"/>
          </p:cNvSpPr>
          <p:nvPr/>
        </p:nvSpPr>
        <p:spPr bwMode="auto">
          <a:xfrm>
            <a:off x="2914650" y="5616575"/>
            <a:ext cx="496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- Contacto directo con franquiciantes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2914650" y="5986463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- Eventos especializados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75" name="Text Box 21"/>
          <p:cNvSpPr txBox="1">
            <a:spLocks noChangeArrowheads="1"/>
          </p:cNvSpPr>
          <p:nvPr/>
        </p:nvSpPr>
        <p:spPr bwMode="auto">
          <a:xfrm>
            <a:off x="395288" y="2960688"/>
            <a:ext cx="237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Capacitación 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76" name="Text Box 23"/>
          <p:cNvSpPr txBox="1">
            <a:spLocks noChangeArrowheads="1"/>
          </p:cNvSpPr>
          <p:nvPr/>
        </p:nvSpPr>
        <p:spPr bwMode="auto">
          <a:xfrm>
            <a:off x="2986088" y="2809875"/>
            <a:ext cx="396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- Cápsula de  franquicias 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  <p:sp>
        <p:nvSpPr>
          <p:cNvPr id="15377" name="Text Box 24"/>
          <p:cNvSpPr txBox="1">
            <a:spLocks noChangeArrowheads="1"/>
          </p:cNvSpPr>
          <p:nvPr/>
        </p:nvSpPr>
        <p:spPr bwMode="auto">
          <a:xfrm>
            <a:off x="2986088" y="3184525"/>
            <a:ext cx="417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O" sz="2000">
                <a:solidFill>
                  <a:srgbClr val="008000"/>
                </a:solidFill>
                <a:latin typeface="Arial" pitchFamily="34" charset="0"/>
              </a:rPr>
              <a:t>- Cápsula estrategias de mercadeo</a:t>
            </a:r>
            <a:endParaRPr lang="es-ES" sz="2000">
              <a:solidFill>
                <a:srgbClr val="008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8229600" cy="706437"/>
          </a:xfrm>
        </p:spPr>
        <p:txBody>
          <a:bodyPr/>
          <a:lstStyle/>
          <a:p>
            <a:pPr eaLnBrk="1" hangingPunct="1"/>
            <a:r>
              <a:rPr lang="es-CO" sz="3200" b="1" smtClean="0">
                <a:solidFill>
                  <a:srgbClr val="FF0000"/>
                </a:solidFill>
                <a:latin typeface="Arial" pitchFamily="34" charset="0"/>
              </a:rPr>
              <a:t>¿Qué debemos fortalecer?</a:t>
            </a:r>
            <a:endParaRPr lang="es-ES" sz="3200" b="1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CO" sz="2000" b="1" smtClean="0">
                <a:latin typeface="Arial" pitchFamily="34" charset="0"/>
              </a:rPr>
              <a:t>Financiación para franquiciantes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Pago de la consultoría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Actualización de equipos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Capacitación personal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Capital de trabajo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Puesta en operación punto piloto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CO" sz="20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CO" sz="2000" b="1" smtClean="0">
                <a:latin typeface="Arial" pitchFamily="34" charset="0"/>
              </a:rPr>
              <a:t>Financiación para compra de franquicias, o alguno de sus requerimientos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Adquisición de la franquicia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Compra o arrendamiento del local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Adecuación del punto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CO" sz="200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CO" sz="2000" b="1" smtClean="0">
                <a:latin typeface="Arial" pitchFamily="34" charset="0"/>
              </a:rPr>
              <a:t>Servicio de asesoría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Asesoría jurídica para franquiciantes y franquiciados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Contactos de apoyo especializado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CO" sz="2000" smtClean="0">
                <a:latin typeface="Arial" pitchFamily="34" charset="0"/>
              </a:rPr>
              <a:t>	- Fuentes de información</a:t>
            </a:r>
            <a:endParaRPr lang="es-ES" sz="20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023938" y="1238250"/>
            <a:ext cx="67881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2800">
                <a:latin typeface="Arial" pitchFamily="34" charset="0"/>
              </a:rPr>
              <a:t>La franquicia debe ser tenida en cuenta por los emprendedores:</a:t>
            </a:r>
          </a:p>
          <a:p>
            <a:endParaRPr lang="es-CO" sz="2800">
              <a:latin typeface="Arial" pitchFamily="34" charset="0"/>
            </a:endParaRPr>
          </a:p>
          <a:p>
            <a:pPr>
              <a:buFontTx/>
              <a:buChar char="-"/>
            </a:pPr>
            <a:r>
              <a:rPr lang="es-CO" sz="2800">
                <a:latin typeface="Arial" pitchFamily="34" charset="0"/>
              </a:rPr>
              <a:t> </a:t>
            </a:r>
            <a:r>
              <a:rPr lang="es-CO" sz="2800"/>
              <a:t>Como una estrategia de marketing</a:t>
            </a:r>
          </a:p>
          <a:p>
            <a:pPr>
              <a:buFontTx/>
              <a:buChar char="-"/>
            </a:pPr>
            <a:r>
              <a:rPr lang="es-CO" sz="2800">
                <a:latin typeface="Arial" pitchFamily="34" charset="0"/>
              </a:rPr>
              <a:t> </a:t>
            </a:r>
            <a:r>
              <a:rPr lang="es-CO" sz="2800"/>
              <a:t>Cómo parte del plan estratégico para los creadores de empresa.</a:t>
            </a:r>
          </a:p>
          <a:p>
            <a:r>
              <a:rPr lang="es-CO" sz="2800"/>
              <a:t>- El éxito de una franquicia es proporcional al crecimiento de la red de franquicias.</a:t>
            </a:r>
          </a:p>
          <a:p>
            <a:r>
              <a:rPr lang="es-CO" sz="2800"/>
              <a:t>- El emprendedor franquiciado es un actor definitivo para el éxito de esta figura empresarial.</a:t>
            </a:r>
            <a:endParaRPr lang="es-ES" sz="2800"/>
          </a:p>
          <a:p>
            <a:pPr>
              <a:buFontTx/>
              <a:buChar char="-"/>
            </a:pPr>
            <a:endParaRPr lang="es-CO" sz="2800">
              <a:latin typeface="Arial" pitchFamily="34" charset="0"/>
            </a:endParaRPr>
          </a:p>
          <a:p>
            <a:endParaRPr lang="es-CO" sz="2800">
              <a:latin typeface="Arial" pitchFamily="34" charset="0"/>
            </a:endParaRP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1214438" y="411163"/>
            <a:ext cx="535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3200" b="1" dirty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A manera de conclusiones</a:t>
            </a:r>
            <a:endParaRPr lang="es-ES" sz="3200" b="1" dirty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16100"/>
            <a:ext cx="8207375" cy="29083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CO" sz="4000" b="1" smtClean="0"/>
              <a:t>El desarrollo empresarial es nuestra razón de ser y la franquicia es una alternativa para lograrlo!!!!</a:t>
            </a:r>
          </a:p>
          <a:p>
            <a:pPr algn="ctr" eaLnBrk="1" hangingPunct="1">
              <a:buFontTx/>
              <a:buNone/>
            </a:pPr>
            <a:endParaRPr lang="es-CO" sz="4000" b="1" smtClean="0"/>
          </a:p>
          <a:p>
            <a:pPr algn="ctr" eaLnBrk="1" hangingPunct="1"/>
            <a:endParaRPr lang="es-ES" sz="4000" b="1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944563" y="2465388"/>
            <a:ext cx="7156450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s-MX" sz="4400" b="1">
                <a:solidFill>
                  <a:srgbClr val="FF0000"/>
                </a:solidFill>
                <a:latin typeface="Arial" pitchFamily="34" charset="0"/>
              </a:rPr>
              <a:t>MUCHAS GRACIAS</a:t>
            </a:r>
            <a:endParaRPr lang="es-ES" sz="4000" b="1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17488" y="2997200"/>
            <a:ext cx="8675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s-CO" sz="3600" b="1">
                <a:solidFill>
                  <a:srgbClr val="FF0000"/>
                </a:solidFill>
                <a:latin typeface="Arial" pitchFamily="34" charset="0"/>
              </a:rPr>
              <a:t>ENFOQUE ESTRATÉGICO</a:t>
            </a:r>
            <a:endParaRPr lang="es-ES_tradnl" sz="2900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44463" y="2997200"/>
            <a:ext cx="86756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es-ES_tradnl" sz="2900" b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58051" name="Rectangle 3"/>
          <p:cNvSpPr>
            <a:spLocks noChangeArrowheads="1"/>
          </p:cNvSpPr>
          <p:nvPr/>
        </p:nvSpPr>
        <p:spPr bwMode="auto">
          <a:xfrm>
            <a:off x="395288" y="915988"/>
            <a:ext cx="8280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MISIÓN</a:t>
            </a:r>
            <a:endParaRPr lang="es-CO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39750" y="1984375"/>
            <a:ext cx="8135938" cy="3292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s-ES" sz="3000">
                <a:latin typeface="Arial" pitchFamily="34" charset="0"/>
              </a:rPr>
              <a:t>Ofrecer servicios  de calidad</a:t>
            </a:r>
            <a:r>
              <a:rPr lang="es-ES" sz="80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s-ES" sz="3000">
                <a:latin typeface="Arial" pitchFamily="34" charset="0"/>
              </a:rPr>
              <a:t> a emprendedores y empresarios </a:t>
            </a:r>
            <a:r>
              <a:rPr lang="es-ES" sz="800">
                <a:solidFill>
                  <a:schemeClr val="bg1"/>
                </a:solidFill>
                <a:latin typeface="Arial" pitchFamily="34" charset="0"/>
              </a:rPr>
              <a:t>  </a:t>
            </a:r>
            <a:r>
              <a:rPr lang="es-ES" sz="3000">
                <a:latin typeface="Arial" pitchFamily="34" charset="0"/>
              </a:rPr>
              <a:t>para crear,  crecer y consolidar empresa en Bogotá que sean generadoras de valor agregado y contribuyan al crecimiento de la economía y a la  creación  de empleo para  construir una ciudad más productiva, competitiva y equitativa.</a:t>
            </a:r>
            <a:endParaRPr lang="es-CO" sz="30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auto">
          <a:xfrm>
            <a:off x="468313" y="1552575"/>
            <a:ext cx="82804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PROMESA DE VALOR</a:t>
            </a:r>
            <a:endParaRPr lang="es-CO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2625" y="2093913"/>
            <a:ext cx="7993063" cy="277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_tradnl" sz="2600" b="1">
              <a:latin typeface="Arial" pitchFamily="34" charset="0"/>
            </a:endParaRPr>
          </a:p>
          <a:p>
            <a:pPr algn="ctr" eaLnBrk="0" hangingPunct="0"/>
            <a:r>
              <a:rPr lang="es-ES_tradnl" sz="3000">
                <a:latin typeface="Arial" pitchFamily="34" charset="0"/>
              </a:rPr>
              <a:t>Los emprendedores y empresarios encuentran en Bogotá Emprende un centro de servicios que ofrece las soluciones más efectivas a sus necesidades.</a:t>
            </a:r>
          </a:p>
          <a:p>
            <a:pPr algn="ctr" eaLnBrk="0" hangingPunct="0"/>
            <a:endParaRPr lang="es-ES_tradnl" sz="3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421063" y="3860800"/>
            <a:ext cx="2519362" cy="24495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s-CO" sz="1600">
              <a:latin typeface="Arial" pitchFamily="34" charset="0"/>
            </a:endParaRP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3348038" y="1412875"/>
            <a:ext cx="2519362" cy="24495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s-CO" sz="1600">
              <a:latin typeface="Arial" pitchFamily="34" charset="0"/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1331913" y="2708275"/>
            <a:ext cx="2519362" cy="2449513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s-CO" sz="1600">
              <a:latin typeface="Arial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048125" y="1960563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endParaRPr lang="es-CO" sz="1600">
              <a:latin typeface="Arial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492500" y="1846263"/>
            <a:ext cx="216058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CO" sz="2000" b="1">
                <a:solidFill>
                  <a:schemeClr val="accent2"/>
                </a:solidFill>
                <a:latin typeface="Arial" pitchFamily="34" charset="0"/>
              </a:rPr>
              <a:t>1. Diseño e innovación de contenidos, productos y servicios</a:t>
            </a:r>
            <a:endParaRPr lang="es-ES" sz="2000" b="1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76375" y="3286125"/>
            <a:ext cx="2160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CO" sz="2000" b="1">
                <a:solidFill>
                  <a:srgbClr val="FF3300"/>
                </a:solidFill>
                <a:latin typeface="Arial" pitchFamily="34" charset="0"/>
              </a:rPr>
              <a:t>4. Alianza Alcaldía SDDE – CCB y gestión de aliados</a:t>
            </a:r>
            <a:endParaRPr lang="es-ES" sz="2000" b="1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65525" y="4743450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CO" sz="2000" b="1">
                <a:solidFill>
                  <a:srgbClr val="006600"/>
                </a:solidFill>
                <a:latin typeface="Arial" pitchFamily="34" charset="0"/>
              </a:rPr>
              <a:t>3. Mercadeo y comunicaciones</a:t>
            </a:r>
            <a:endParaRPr lang="es-ES" sz="2000" b="1">
              <a:solidFill>
                <a:srgbClr val="006600"/>
              </a:solidFill>
              <a:latin typeface="Arial" pitchFamily="34" charset="0"/>
            </a:endParaRPr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5365750" y="2636838"/>
            <a:ext cx="2519363" cy="244951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s-CO" sz="1600">
              <a:latin typeface="Arial" pitchFamily="34" charset="0"/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581650" y="3430588"/>
            <a:ext cx="21605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MX" sz="2000" b="1">
                <a:solidFill>
                  <a:srgbClr val="CC6600"/>
                </a:solidFill>
                <a:latin typeface="Arial" pitchFamily="34" charset="0"/>
              </a:rPr>
              <a:t>2. Prestación de servicios y actividades </a:t>
            </a:r>
            <a:endParaRPr lang="es-ES" sz="2000" b="1">
              <a:solidFill>
                <a:srgbClr val="CC6600"/>
              </a:solidFill>
              <a:latin typeface="Arial" pitchFamily="34" charset="0"/>
            </a:endParaRPr>
          </a:p>
        </p:txBody>
      </p:sp>
      <p:sp>
        <p:nvSpPr>
          <p:cNvPr id="261131" name="Rectangle 11"/>
          <p:cNvSpPr>
            <a:spLocks noChangeArrowheads="1"/>
          </p:cNvSpPr>
          <p:nvPr/>
        </p:nvSpPr>
        <p:spPr bwMode="auto">
          <a:xfrm>
            <a:off x="468313" y="328613"/>
            <a:ext cx="8280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ESTRATÉGICOS</a:t>
            </a:r>
            <a:endParaRPr lang="es-CO" sz="3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7488" y="2997200"/>
            <a:ext cx="8675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s-CO" sz="3600" b="1">
                <a:solidFill>
                  <a:srgbClr val="FF0000"/>
                </a:solidFill>
                <a:latin typeface="Arial" pitchFamily="34" charset="0"/>
              </a:rPr>
              <a:t>EL MODELO DE EMPRENDIMIENTO</a:t>
            </a:r>
            <a:endParaRPr lang="es-ES_tradnl" sz="2900" b="1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O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ATRIBUTOS</a:t>
            </a:r>
            <a:r>
              <a:rPr lang="es-CO" sz="3600" b="1" smtClean="0">
                <a:solidFill>
                  <a:srgbClr val="CC0000"/>
                </a:solidFill>
              </a:rPr>
              <a:t> </a:t>
            </a:r>
            <a:r>
              <a:rPr lang="es-CO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MODELO</a:t>
            </a:r>
            <a:endParaRPr lang="es-ES" sz="32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639888"/>
            <a:ext cx="8229600" cy="4525962"/>
          </a:xfrm>
        </p:spPr>
        <p:txBody>
          <a:bodyPr/>
          <a:lstStyle/>
          <a:p>
            <a:pPr eaLnBrk="1" hangingPunct="1"/>
            <a:r>
              <a:rPr lang="es-MX" smtClean="0"/>
              <a:t>Fácil acceso</a:t>
            </a:r>
          </a:p>
          <a:p>
            <a:pPr eaLnBrk="1" hangingPunct="1"/>
            <a:r>
              <a:rPr lang="es-MX" smtClean="0"/>
              <a:t>Enfoque práctico</a:t>
            </a:r>
          </a:p>
          <a:p>
            <a:pPr eaLnBrk="1" hangingPunct="1"/>
            <a:r>
              <a:rPr lang="es-MX" smtClean="0"/>
              <a:t>Útil para el emprendedor y el empresario</a:t>
            </a:r>
          </a:p>
          <a:p>
            <a:pPr eaLnBrk="1" hangingPunct="1"/>
            <a:r>
              <a:rPr lang="es-MX" smtClean="0"/>
              <a:t>Fuente de contactos y relaciones</a:t>
            </a:r>
          </a:p>
          <a:p>
            <a:pPr eaLnBrk="1" hangingPunct="1"/>
            <a:r>
              <a:rPr lang="es-MX" smtClean="0"/>
              <a:t>Innovación permanente</a:t>
            </a:r>
          </a:p>
          <a:p>
            <a:pPr eaLnBrk="1" hangingPunct="1"/>
            <a:r>
              <a:rPr lang="es-MX" smtClean="0"/>
              <a:t>Promueve la auto gestión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5662613"/>
            <a:ext cx="9144000" cy="107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250825" y="0"/>
            <a:ext cx="91440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s-ES_tradnl" sz="2800">
                <a:solidFill>
                  <a:schemeClr val="tx2"/>
                </a:solidFill>
                <a:latin typeface="Verdana" pitchFamily="34" charset="0"/>
              </a:rPr>
              <a:t> </a:t>
            </a:r>
            <a: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Centro de Emprendimiento </a:t>
            </a:r>
            <a:b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Bogotá Emprende</a:t>
            </a:r>
            <a:b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s-ES_tradnl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s-MX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Modelo</a:t>
            </a:r>
            <a:endParaRPr lang="es-ES" sz="2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1835150" y="1989138"/>
            <a:ext cx="1314450" cy="644525"/>
          </a:xfrm>
          <a:prstGeom prst="homePlate">
            <a:avLst>
              <a:gd name="adj" fmla="val 33962"/>
            </a:avLst>
          </a:prstGeom>
          <a:solidFill>
            <a:srgbClr val="D412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300" b="1">
                <a:solidFill>
                  <a:schemeClr val="bg1"/>
                </a:solidFill>
                <a:latin typeface="Arial" pitchFamily="34" charset="0"/>
              </a:rPr>
              <a:t>Quiero crear una empresa</a:t>
            </a:r>
          </a:p>
          <a:p>
            <a:pPr algn="ctr"/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232150" y="1982788"/>
            <a:ext cx="1317625" cy="644525"/>
          </a:xfrm>
          <a:prstGeom prst="homePlate">
            <a:avLst>
              <a:gd name="adj" fmla="val 34044"/>
            </a:avLst>
          </a:prstGeom>
          <a:solidFill>
            <a:srgbClr val="D412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300" b="1">
                <a:solidFill>
                  <a:schemeClr val="bg1"/>
                </a:solidFill>
                <a:latin typeface="Arial" pitchFamily="34" charset="0"/>
              </a:rPr>
              <a:t>Tengo una idea de negocio</a:t>
            </a:r>
          </a:p>
          <a:p>
            <a:pPr algn="ctr"/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572000" y="1992313"/>
            <a:ext cx="1187450" cy="644525"/>
          </a:xfrm>
          <a:prstGeom prst="homePlate">
            <a:avLst>
              <a:gd name="adj" fmla="val 30680"/>
            </a:avLst>
          </a:prstGeom>
          <a:solidFill>
            <a:srgbClr val="D412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300" b="1">
                <a:solidFill>
                  <a:schemeClr val="bg1"/>
                </a:solidFill>
                <a:latin typeface="Arial" pitchFamily="34" charset="0"/>
              </a:rPr>
              <a:t>Tengo un plan de empresa</a:t>
            </a:r>
          </a:p>
          <a:p>
            <a:pPr algn="ctr"/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5775325" y="1992313"/>
            <a:ext cx="1044575" cy="644525"/>
          </a:xfrm>
          <a:prstGeom prst="homePlate">
            <a:avLst>
              <a:gd name="adj" fmla="val 44742"/>
            </a:avLst>
          </a:prstGeom>
          <a:solidFill>
            <a:srgbClr val="D4122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300" b="1">
                <a:solidFill>
                  <a:schemeClr val="bg1"/>
                </a:solidFill>
                <a:latin typeface="Arial" pitchFamily="34" charset="0"/>
              </a:rPr>
              <a:t>Creo mi empresa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61950" y="1982788"/>
            <a:ext cx="1393825" cy="644525"/>
          </a:xfrm>
          <a:prstGeom prst="homePlate">
            <a:avLst>
              <a:gd name="adj" fmla="val 3954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s-MX" sz="1600" b="1">
                <a:latin typeface="Arial" pitchFamily="34" charset="0"/>
              </a:rPr>
              <a:t>CREA</a:t>
            </a:r>
            <a:endParaRPr lang="es-ES" sz="1600" b="1">
              <a:latin typeface="Arial" pitchFamily="34" charset="0"/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61950" y="3175000"/>
            <a:ext cx="1393825" cy="646113"/>
          </a:xfrm>
          <a:prstGeom prst="homePlate">
            <a:avLst>
              <a:gd name="adj" fmla="val 394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s-MX" sz="1600" b="1">
                <a:latin typeface="Arial" pitchFamily="34" charset="0"/>
              </a:rPr>
              <a:t>CRECE</a:t>
            </a:r>
            <a:endParaRPr lang="es-ES" sz="1600" b="1">
              <a:latin typeface="Arial" pitchFamily="34" charset="0"/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68300" y="4292600"/>
            <a:ext cx="1395413" cy="644525"/>
          </a:xfrm>
          <a:prstGeom prst="homePlate">
            <a:avLst>
              <a:gd name="adj" fmla="val 3959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s-MX" sz="1400" b="1">
                <a:latin typeface="Arial" pitchFamily="34" charset="0"/>
              </a:rPr>
              <a:t>CONSOLIDA</a:t>
            </a:r>
            <a:endParaRPr lang="es-ES" sz="1400" b="1">
              <a:latin typeface="Arial" pitchFamily="34" charset="0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1873250" y="4278313"/>
            <a:ext cx="1522413" cy="755650"/>
          </a:xfrm>
          <a:prstGeom prst="homePlate">
            <a:avLst>
              <a:gd name="adj" fmla="val 33550"/>
            </a:avLst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1300" b="1">
                <a:solidFill>
                  <a:schemeClr val="bg1"/>
                </a:solidFill>
                <a:latin typeface="Arial" pitchFamily="34" charset="0"/>
              </a:rPr>
              <a:t>Evalúo la gestión de mi </a:t>
            </a:r>
          </a:p>
          <a:p>
            <a:pPr algn="ctr"/>
            <a:r>
              <a:rPr lang="es-MX" sz="1300" b="1">
                <a:solidFill>
                  <a:schemeClr val="bg1"/>
                </a:solidFill>
                <a:latin typeface="Arial" pitchFamily="34" charset="0"/>
              </a:rPr>
              <a:t>empresa </a:t>
            </a:r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3478213" y="4278313"/>
            <a:ext cx="1395412" cy="758825"/>
          </a:xfrm>
          <a:prstGeom prst="homePlate">
            <a:avLst>
              <a:gd name="adj" fmla="val 30623"/>
            </a:avLst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1300" b="1">
                <a:solidFill>
                  <a:schemeClr val="bg1"/>
                </a:solidFill>
                <a:latin typeface="Arial" pitchFamily="34" charset="0"/>
              </a:rPr>
              <a:t>Hago mi empresa más productiva</a:t>
            </a:r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4927600" y="4292600"/>
            <a:ext cx="1949450" cy="738188"/>
          </a:xfrm>
          <a:prstGeom prst="homePlate">
            <a:avLst>
              <a:gd name="adj" fmla="val 43978"/>
            </a:avLst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1200" b="1">
                <a:solidFill>
                  <a:schemeClr val="bg1"/>
                </a:solidFill>
                <a:latin typeface="Arial" pitchFamily="34" charset="0"/>
              </a:rPr>
              <a:t>Mejoro el desempeño de mi empresa en el mercado global</a:t>
            </a:r>
            <a:endParaRPr lang="es-E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95288" y="5883275"/>
            <a:ext cx="8529637" cy="4254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>
                <a:latin typeface="Verdana" pitchFamily="34" charset="0"/>
              </a:rPr>
              <a:t>Programas a la medida</a:t>
            </a:r>
            <a:endParaRPr lang="es-ES" sz="2000">
              <a:latin typeface="Arial" pitchFamily="34" charset="0"/>
            </a:endParaRP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5400000">
            <a:off x="5331618" y="3266282"/>
            <a:ext cx="3681413" cy="558800"/>
          </a:xfrm>
          <a:prstGeom prst="homePlate">
            <a:avLst>
              <a:gd name="adj" fmla="val 12047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/>
            <a:r>
              <a:rPr lang="es-MX" sz="1600" b="1">
                <a:latin typeface="Arial" pitchFamily="34" charset="0"/>
              </a:rPr>
              <a:t>INNOVA</a:t>
            </a:r>
            <a:endParaRPr lang="es-ES" sz="1600" b="1">
              <a:latin typeface="Arial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596188" y="1700213"/>
            <a:ext cx="1230312" cy="649287"/>
          </a:xfrm>
          <a:prstGeom prst="rect">
            <a:avLst/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CO" sz="1200">
                <a:solidFill>
                  <a:schemeClr val="bg1"/>
                </a:solidFill>
                <a:latin typeface="Arial" pitchFamily="34" charset="0"/>
              </a:rPr>
              <a:t>Desarrollo mis habilidades para innovar</a:t>
            </a:r>
            <a:endParaRPr lang="es-ES" sz="120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es-ES_tradnl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596188" y="3213100"/>
            <a:ext cx="1230312" cy="769938"/>
          </a:xfrm>
          <a:prstGeom prst="rect">
            <a:avLst/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1200" b="1">
                <a:solidFill>
                  <a:schemeClr val="bg1"/>
                </a:solidFill>
                <a:latin typeface="Arial" pitchFamily="34" charset="0"/>
              </a:rPr>
              <a:t>Defino mis estrategias de innovación </a:t>
            </a:r>
            <a:endParaRPr lang="es-E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596188" y="4221163"/>
            <a:ext cx="1230312" cy="728662"/>
          </a:xfrm>
          <a:prstGeom prst="rect">
            <a:avLst/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1200" b="1">
                <a:solidFill>
                  <a:schemeClr val="bg1"/>
                </a:solidFill>
                <a:latin typeface="Arial" pitchFamily="34" charset="0"/>
              </a:rPr>
              <a:t>Gestiono la innovación en mi empresa</a:t>
            </a:r>
            <a:endParaRPr lang="es-ES" sz="1200" b="1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es-ES_tradnl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-61913" y="5324475"/>
            <a:ext cx="9205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" sz="1600">
                <a:latin typeface="Verdana" pitchFamily="34" charset="0"/>
              </a:rPr>
              <a:t>Las líneas de negocio cubren el ciclo de vida del emprendimiento empresarial</a:t>
            </a:r>
            <a:endParaRPr lang="es-ES" sz="1600">
              <a:latin typeface="Arial" pitchFamily="34" charset="0"/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4591050" y="2997200"/>
            <a:ext cx="1060450" cy="881063"/>
          </a:xfrm>
          <a:prstGeom prst="homePlate">
            <a:avLst>
              <a:gd name="adj" fmla="val 20043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CO" sz="1300" b="1">
                <a:solidFill>
                  <a:schemeClr val="bg1"/>
                </a:solidFill>
                <a:latin typeface="Arial" pitchFamily="34" charset="0"/>
              </a:rPr>
              <a:t>Aumento las ventas</a:t>
            </a:r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3419475" y="2997200"/>
            <a:ext cx="1152525" cy="838200"/>
          </a:xfrm>
          <a:prstGeom prst="homePlate">
            <a:avLst>
              <a:gd name="adj" fmla="val 22898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CO" sz="1200" b="1">
                <a:solidFill>
                  <a:schemeClr val="bg1"/>
                </a:solidFill>
                <a:latin typeface="Arial" pitchFamily="34" charset="0"/>
              </a:rPr>
              <a:t>Incremento la red de contactos</a:t>
            </a:r>
            <a:endParaRPr lang="es-ES" sz="12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1835150" y="2997200"/>
            <a:ext cx="1584325" cy="838200"/>
          </a:xfrm>
          <a:prstGeom prst="homePlate">
            <a:avLst>
              <a:gd name="adj" fmla="val 31476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CO" sz="1300" b="1">
                <a:solidFill>
                  <a:schemeClr val="bg1"/>
                </a:solidFill>
                <a:latin typeface="Arial" pitchFamily="34" charset="0"/>
              </a:rPr>
              <a:t>Opero y  gestiono mi empresa</a:t>
            </a:r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5651500" y="2997200"/>
            <a:ext cx="1223963" cy="863600"/>
          </a:xfrm>
          <a:prstGeom prst="homePlate">
            <a:avLst>
              <a:gd name="adj" fmla="val 39126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s-CO" sz="1300" b="1">
                <a:solidFill>
                  <a:schemeClr val="bg1"/>
                </a:solidFill>
                <a:latin typeface="Arial" pitchFamily="34" charset="0"/>
              </a:rPr>
              <a:t>Accedo a recursos financieros</a:t>
            </a:r>
            <a:endParaRPr lang="es-ES" sz="13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596188" y="2492375"/>
            <a:ext cx="1230312" cy="576263"/>
          </a:xfrm>
          <a:prstGeom prst="rect">
            <a:avLst/>
          </a:prstGeom>
          <a:solidFill>
            <a:srgbClr val="CD111E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MX" sz="1100" b="1">
                <a:solidFill>
                  <a:schemeClr val="bg1"/>
                </a:solidFill>
                <a:latin typeface="Arial" pitchFamily="34" charset="0"/>
              </a:rPr>
              <a:t>Fomento una cultura innovadora</a:t>
            </a:r>
            <a:endParaRPr lang="es-ES" sz="1100" b="1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79388" y="790575"/>
            <a:ext cx="8569325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buFontTx/>
              <a:buChar char="•"/>
              <a:tabLst>
                <a:tab pos="5834063" algn="l"/>
              </a:tabLst>
            </a:pPr>
            <a:r>
              <a:rPr lang="es-ES_tradnl" sz="2200">
                <a:latin typeface="Verdana" pitchFamily="34" charset="0"/>
              </a:rPr>
              <a:t>Emprendedores que quieren </a:t>
            </a:r>
            <a:r>
              <a:rPr lang="es-ES_tradnl" sz="2200" b="1">
                <a:solidFill>
                  <a:srgbClr val="F82F00"/>
                </a:solidFill>
                <a:latin typeface="Verdana" pitchFamily="34" charset="0"/>
              </a:rPr>
              <a:t>crear</a:t>
            </a:r>
            <a:r>
              <a:rPr lang="es-ES_tradnl" sz="2200">
                <a:latin typeface="Verdana" pitchFamily="34" charset="0"/>
              </a:rPr>
              <a:t> o </a:t>
            </a:r>
            <a:r>
              <a:rPr lang="es-ES_tradnl" sz="2200" b="1">
                <a:solidFill>
                  <a:srgbClr val="FF0000"/>
                </a:solidFill>
                <a:latin typeface="Verdana" pitchFamily="34" charset="0"/>
              </a:rPr>
              <a:t>formalizar</a:t>
            </a:r>
            <a:r>
              <a:rPr lang="es-ES_tradnl" sz="2200">
                <a:latin typeface="Verdana" pitchFamily="34" charset="0"/>
              </a:rPr>
              <a:t>  empresa. CREA </a:t>
            </a:r>
          </a:p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buFontTx/>
              <a:buChar char="•"/>
              <a:tabLst>
                <a:tab pos="5834063" algn="l"/>
              </a:tabLst>
            </a:pPr>
            <a:endParaRPr lang="es-ES_tradnl" sz="2200">
              <a:latin typeface="Verdana" pitchFamily="34" charset="0"/>
            </a:endParaRPr>
          </a:p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buFontTx/>
              <a:buChar char="•"/>
              <a:tabLst>
                <a:tab pos="5834063" algn="l"/>
              </a:tabLst>
            </a:pPr>
            <a:r>
              <a:rPr lang="es-ES_tradnl" sz="2200">
                <a:latin typeface="Verdana" pitchFamily="34" charset="0"/>
              </a:rPr>
              <a:t>Empresarios que necesitan apoyo para ponerla en marcha y aprender estrategias para </a:t>
            </a:r>
            <a:r>
              <a:rPr lang="es-ES_tradnl" sz="2200" b="1">
                <a:solidFill>
                  <a:srgbClr val="FF0000"/>
                </a:solidFill>
                <a:latin typeface="Verdana" pitchFamily="34" charset="0"/>
              </a:rPr>
              <a:t>crecer</a:t>
            </a:r>
            <a:r>
              <a:rPr lang="es-ES_tradnl" sz="220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s-ES_tradnl" sz="2200">
                <a:latin typeface="Verdana" pitchFamily="34" charset="0"/>
              </a:rPr>
              <a:t>haciendo contactos con clientes y proveedores. CRECE</a:t>
            </a:r>
          </a:p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tabLst>
                <a:tab pos="5834063" algn="l"/>
              </a:tabLst>
            </a:pPr>
            <a:r>
              <a:rPr lang="es-ES_tradnl" sz="2200">
                <a:latin typeface="Verdana" pitchFamily="34" charset="0"/>
              </a:rPr>
              <a:t>  </a:t>
            </a:r>
          </a:p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buFontTx/>
              <a:buChar char="•"/>
              <a:tabLst>
                <a:tab pos="5834063" algn="l"/>
              </a:tabLst>
            </a:pPr>
            <a:r>
              <a:rPr lang="es-ES_tradnl" sz="2200">
                <a:latin typeface="Verdana" pitchFamily="34" charset="0"/>
              </a:rPr>
              <a:t>Empresarios que necesitan </a:t>
            </a:r>
            <a:r>
              <a:rPr lang="es-ES_tradnl" sz="2200" b="1">
                <a:solidFill>
                  <a:srgbClr val="F82F00"/>
                </a:solidFill>
                <a:latin typeface="Verdana" pitchFamily="34" charset="0"/>
              </a:rPr>
              <a:t>consolidar</a:t>
            </a:r>
            <a:r>
              <a:rPr lang="es-ES_tradnl" sz="220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es-ES_tradnl" sz="2200">
                <a:latin typeface="Verdana" pitchFamily="34" charset="0"/>
              </a:rPr>
              <a:t>su empresa en el mercado local, nacional e internacional. CONSOLIDA   </a:t>
            </a:r>
          </a:p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buFontTx/>
              <a:buChar char="•"/>
              <a:tabLst>
                <a:tab pos="5834063" algn="l"/>
              </a:tabLst>
            </a:pPr>
            <a:endParaRPr lang="es-ES_tradnl" sz="2200">
              <a:latin typeface="Verdana" pitchFamily="34" charset="0"/>
            </a:endParaRPr>
          </a:p>
          <a:p>
            <a:pPr marL="357188" indent="-357188" eaLnBrk="0" hangingPunct="0">
              <a:lnSpc>
                <a:spcPct val="120000"/>
              </a:lnSpc>
              <a:buClr>
                <a:srgbClr val="FF0000"/>
              </a:buClr>
              <a:buFontTx/>
              <a:buChar char="•"/>
              <a:tabLst>
                <a:tab pos="5834063" algn="l"/>
              </a:tabLst>
            </a:pPr>
            <a:r>
              <a:rPr lang="es-ES_tradnl" sz="2200">
                <a:latin typeface="Verdana" pitchFamily="34" charset="0"/>
              </a:rPr>
              <a:t>Grupos sociales o sectoriales que necesitan desarrollar proyectos asociativos </a:t>
            </a:r>
            <a:r>
              <a:rPr lang="es-ES_tradnl" sz="2200" b="1">
                <a:solidFill>
                  <a:srgbClr val="FF0000"/>
                </a:solidFill>
                <a:latin typeface="Verdana" pitchFamily="34" charset="0"/>
              </a:rPr>
              <a:t>a la medida</a:t>
            </a:r>
            <a:r>
              <a:rPr lang="es-ES_tradnl" sz="2200">
                <a:latin typeface="Verdana" pitchFamily="34" charset="0"/>
              </a:rPr>
              <a:t> de sus necesidades.</a:t>
            </a:r>
            <a:endParaRPr lang="es-ES_tradnl" sz="2400">
              <a:latin typeface="Arial" pitchFamily="34" charset="0"/>
            </a:endParaRPr>
          </a:p>
          <a:p>
            <a:pPr marL="357188" indent="-357188" eaLnBrk="0" hangingPunct="0">
              <a:lnSpc>
                <a:spcPct val="130000"/>
              </a:lnSpc>
              <a:buFontTx/>
              <a:buChar char="•"/>
              <a:tabLst>
                <a:tab pos="5834063" algn="l"/>
              </a:tabLst>
            </a:pPr>
            <a:endParaRPr lang="es-ES_tradnl" sz="2400">
              <a:latin typeface="Arial" pitchFamily="34" charset="0"/>
            </a:endParaRPr>
          </a:p>
          <a:p>
            <a:pPr marL="357188" indent="-357188" eaLnBrk="0" hangingPunct="0">
              <a:lnSpc>
                <a:spcPct val="130000"/>
              </a:lnSpc>
              <a:buFontTx/>
              <a:buChar char="•"/>
              <a:tabLst>
                <a:tab pos="5834063" algn="l"/>
              </a:tabLst>
            </a:pPr>
            <a:endParaRPr lang="es-CO" sz="2400">
              <a:latin typeface="Tahoma" pitchFamily="34" charset="0"/>
            </a:endParaRPr>
          </a:p>
          <a:p>
            <a:pPr marL="357188" indent="-357188" eaLnBrk="0" hangingPunct="0">
              <a:lnSpc>
                <a:spcPct val="130000"/>
              </a:lnSpc>
              <a:buFontTx/>
              <a:buChar char="•"/>
              <a:tabLst>
                <a:tab pos="5834063" algn="l"/>
              </a:tabLst>
            </a:pPr>
            <a:endParaRPr lang="es-ES_tradnl" sz="2200">
              <a:latin typeface="Tahoma" pitchFamily="34" charset="0"/>
            </a:endParaRP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539750" y="188913"/>
            <a:ext cx="7850188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algn="ctr" eaLnBrk="0" hangingPunct="0">
              <a:defRPr/>
            </a:pPr>
            <a:r>
              <a:rPr lang="es-ES_tradnl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CLIENTES  </a:t>
            </a:r>
            <a:endParaRPr lang="es-ES_tradnl" sz="28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 algn="ctr" eaLnBrk="0" hangingPunct="0">
              <a:buFont typeface="Wingdings" pitchFamily="2" charset="2"/>
              <a:buChar char="ü"/>
              <a:defRPr/>
            </a:pPr>
            <a:endParaRPr lang="es-ES_tradnl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5484</TotalTime>
  <Words>659</Words>
  <Application>Microsoft Office PowerPoint</Application>
  <PresentationFormat>On-screen Show (4:3)</PresentationFormat>
  <Paragraphs>165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Narrow</vt:lpstr>
      <vt:lpstr>Arial</vt:lpstr>
      <vt:lpstr>Verdana</vt:lpstr>
      <vt:lpstr>Tahoma</vt:lpstr>
      <vt:lpstr>Wingdings</vt:lpstr>
      <vt:lpstr>Diseño predeterminado</vt:lpstr>
      <vt:lpstr>Slide 1</vt:lpstr>
      <vt:lpstr>Slide 2</vt:lpstr>
      <vt:lpstr>Slide 3</vt:lpstr>
      <vt:lpstr>Slide 4</vt:lpstr>
      <vt:lpstr>Slide 5</vt:lpstr>
      <vt:lpstr>Slide 6</vt:lpstr>
      <vt:lpstr>ATRIBUTOS DEL MODELO</vt:lpstr>
      <vt:lpstr>Slide 8</vt:lpstr>
      <vt:lpstr>Slide 9</vt:lpstr>
      <vt:lpstr>Slide 10</vt:lpstr>
      <vt:lpstr>Slide 11</vt:lpstr>
      <vt:lpstr>Slide 12</vt:lpstr>
      <vt:lpstr>Rol de la Franquicia en el emprendimiento </vt:lpstr>
      <vt:lpstr>Slide 14</vt:lpstr>
      <vt:lpstr>¿Qué debemos fortalecer?</vt:lpstr>
      <vt:lpstr>Slide 16</vt:lpstr>
      <vt:lpstr>Slide 17</vt:lpstr>
      <vt:lpstr>Slide 18</vt:lpstr>
    </vt:vector>
  </TitlesOfParts>
  <Company>Cámara de Comercio de Medellín para Antioquia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 CCMA</dc:creator>
  <cp:lastModifiedBy>anarod</cp:lastModifiedBy>
  <cp:revision>407</cp:revision>
  <cp:lastPrinted>2007-04-25T19:29:23Z</cp:lastPrinted>
  <dcterms:created xsi:type="dcterms:W3CDTF">2006-02-20T23:06:29Z</dcterms:created>
  <dcterms:modified xsi:type="dcterms:W3CDTF">2010-07-13T13:31:15Z</dcterms:modified>
</cp:coreProperties>
</file>