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Default Extension="fntdata" ContentType="application/x-fontdata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74" r:id="rId1"/>
    <p:sldMasterId id="2147483776" r:id="rId2"/>
    <p:sldMasterId id="2147483777" r:id="rId3"/>
  </p:sldMasterIdLst>
  <p:sldIdLst>
    <p:sldId id="257" r:id="rId4"/>
    <p:sldId id="261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92" r:id="rId20"/>
    <p:sldId id="291" r:id="rId21"/>
    <p:sldId id="293" r:id="rId22"/>
  </p:sldIdLst>
  <p:sldSz cx="9144000" cy="6858000" type="screen4x3"/>
  <p:notesSz cx="6858000" cy="9144000"/>
  <p:embeddedFontLst>
    <p:embeddedFont>
      <p:font typeface="Sylfaen" pitchFamily="18" charset="0"/>
      <p:regular r:id="rId23"/>
    </p:embeddedFont>
    <p:embeddedFont>
      <p:font typeface="Baskerville Old Face" pitchFamily="18" charset="0"/>
      <p:regular r:id="rId24"/>
    </p:embeddedFont>
    <p:embeddedFont>
      <p:font typeface="Tahoma" pitchFamily="34" charset="0"/>
      <p:regular r:id="rId25"/>
      <p:bold r:id="rId26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font" Target="fonts/font4.fntdata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font" Target="fonts/font3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font" Target="fonts/font2.fntdata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font" Target="fonts/font1.fntdata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es-ES"/>
              <a:t>Click to edit Master title style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s-ES"/>
              <a:t>Click to edit Master subtitle style</a:t>
            </a:r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27B55B8-74EF-420F-892B-9B845C6FE75A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178183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8184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178185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186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187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188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189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190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191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192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193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194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195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196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197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8198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341775-F7E2-45AB-94EA-5BDD32BCF54C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5385A9-572D-4270-A39B-994993C54C1B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B93C5-1B10-49A2-ADF2-5D6E03F8B4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748D1-45F6-4BA1-B833-6584F5E8D7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1DF78-2903-4D18-91A9-30964C6B34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F7B4C-1A8B-42BB-B954-F3B748FCD7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0F506-0197-43F5-8520-DA02B1A56E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0AF6E-36E3-46FA-8BA5-84315E8D5E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A7742-B1D9-47AC-8E97-AE79E7563A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F526E-8CCF-4B8A-B9DC-AD12C9167F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CCFCC3-5FDC-442E-9A35-94B622560DB8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37726-F580-4E53-9DEB-DE8437DA77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F80EB-6037-4FF8-A172-EA16CA9C63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CA45C-1079-462D-B819-9C2915005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2A0B2-C231-479F-BB9E-025052F2476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963F1-3C14-49B7-841C-93AB609FD5D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01341-D71F-4C5D-A172-5064E8A0423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E7CC5-B4A1-4F2F-A725-C926DACBE97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5295A-314A-4ADA-B8F6-863B90FDDBA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89059-DB48-4463-88A1-12371488724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6B994-1CB7-4A13-A7FD-0E58CA79841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72C218-0A2C-46C9-8824-2A290BBF49BD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AC8B0-68E4-4736-B7C0-429FF1CE7F2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28835-E9D4-48E0-887E-5903F230164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8EC8D-F46E-453E-AF41-07BE87C7634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B1284-1D41-4840-B01D-2BA607BE935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76ADEE-ED8D-407F-88EE-EED2E51A3EB5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257861-F048-430F-88AD-E0323DF1B70A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8FACA3-265F-4C60-A6DC-25FEF3BE9229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DEB1B9-FB42-45C8-AEA1-24F26FA2EB14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D8669A-464C-479C-8D83-BB0D70F0D8FD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8CEDBE-DE80-4CEC-88FD-7633EC6B5828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title style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832B5D1-9560-4E1E-9521-A07E4BF58ABD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177158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159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7160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77161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162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163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164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165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166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167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168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169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170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171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172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173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7174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80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46877A-53D7-49EB-918F-8B93EA617D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title style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3B138A-A912-4583-8883-C1CB8A458F1E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268413"/>
          </a:xfrm>
        </p:spPr>
        <p:txBody>
          <a:bodyPr/>
          <a:lstStyle/>
          <a:p>
            <a:r>
              <a:rPr lang="es-CR" sz="3200"/>
              <a:t>Bienes y  Servicios Ambientales en  Costa Rica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5157788"/>
            <a:ext cx="7777162" cy="790575"/>
          </a:xfrm>
        </p:spPr>
        <p:txBody>
          <a:bodyPr/>
          <a:lstStyle/>
          <a:p>
            <a:pPr algn="r"/>
            <a:r>
              <a:rPr lang="es-CR" sz="2800">
                <a:solidFill>
                  <a:schemeClr val="tx1"/>
                </a:solidFill>
                <a:latin typeface="Times New Roman" pitchFamily="18" charset="0"/>
              </a:rPr>
              <a:t>Ing. Jorge Rodríguez Quiros.</a:t>
            </a:r>
          </a:p>
          <a:p>
            <a:pPr algn="r"/>
            <a:r>
              <a:rPr lang="es-CR" sz="2800">
                <a:solidFill>
                  <a:schemeClr val="tx1"/>
                </a:solidFill>
                <a:latin typeface="Times New Roman" pitchFamily="18" charset="0"/>
              </a:rPr>
              <a:t>3 julio, 2006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484438" y="2997200"/>
            <a:ext cx="66595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CR" sz="3200" b="1">
                <a:latin typeface="Times New Roman" pitchFamily="18" charset="0"/>
              </a:rPr>
              <a:t>MINISTERIO DE AMBIENTE</a:t>
            </a:r>
          </a:p>
          <a:p>
            <a:pPr algn="ctr" eaLnBrk="0" hangingPunct="0">
              <a:spcBef>
                <a:spcPct val="50000"/>
              </a:spcBef>
            </a:pPr>
            <a:r>
              <a:rPr lang="es-CR" sz="3200" b="1">
                <a:latin typeface="Times New Roman" pitchFamily="18" charset="0"/>
              </a:rPr>
              <a:t> Y ENERGIA</a:t>
            </a:r>
          </a:p>
        </p:txBody>
      </p:sp>
      <p:pic>
        <p:nvPicPr>
          <p:cNvPr id="3077" name="Picture 5" descr="FONAFIF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213" y="1844675"/>
            <a:ext cx="863600" cy="855663"/>
          </a:xfrm>
          <a:prstGeom prst="rect">
            <a:avLst/>
          </a:prstGeom>
          <a:noFill/>
        </p:spPr>
      </p:pic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7596188" y="1844675"/>
          <a:ext cx="912812" cy="935038"/>
        </p:xfrm>
        <a:graphic>
          <a:graphicData uri="http://schemas.openxmlformats.org/presentationml/2006/ole">
            <p:oleObj spid="_x0000_s3078" r:id="rId4" imgW="666667" imgH="685714" progId="">
              <p:embed/>
            </p:oleObj>
          </a:graphicData>
        </a:graphic>
      </p:graphicFrame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 sz="3000" b="1" i="1">
                <a:solidFill>
                  <a:srgbClr val="CCFF33"/>
                </a:solidFill>
                <a:latin typeface="Sylfaen" pitchFamily="18" charset="0"/>
              </a:rPr>
              <a:t>2. MARCO  INSTITUCIONAL</a:t>
            </a:r>
            <a:endParaRPr lang="en-US" sz="3000" b="1" i="1">
              <a:solidFill>
                <a:srgbClr val="CCFF33"/>
              </a:solidFill>
              <a:latin typeface="Sylfaen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852738"/>
            <a:ext cx="7499350" cy="1679575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s-MX" sz="2400"/>
              <a:t>Existencia de una estructura organizativa adecuada para el cumplimiento de los fines propuestos por el programa, su manejo en forma integral y la administración financiera de los recursos. 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676400" y="509588"/>
            <a:ext cx="5638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3200" b="1" i="1">
                <a:solidFill>
                  <a:srgbClr val="CC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lfaen" pitchFamily="18" charset="0"/>
              </a:rPr>
              <a:t>MARCO INSTITUCIONAL</a:t>
            </a:r>
            <a:r>
              <a:rPr lang="es-ES_tradnl" sz="2800" b="1" i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1898650"/>
            <a:ext cx="9144000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CCFF33"/>
              </a:buClr>
              <a:buFont typeface="Wingdings" pitchFamily="2" charset="2"/>
              <a:buChar char="Ø"/>
            </a:pPr>
            <a:r>
              <a:rPr lang="es-ES_tradnl" sz="2400"/>
              <a:t> Fondo Nacional de Financiamiento Forestal (FONAFIFO)</a:t>
            </a:r>
          </a:p>
          <a:p>
            <a:pPr eaLnBrk="0" hangingPunct="0">
              <a:spcBef>
                <a:spcPct val="50000"/>
              </a:spcBef>
              <a:buClr>
                <a:srgbClr val="CCFF33"/>
              </a:buClr>
              <a:buFont typeface="Wingdings" pitchFamily="2" charset="2"/>
              <a:buChar char="Ø"/>
            </a:pPr>
            <a:r>
              <a:rPr lang="es-ES_tradnl" sz="2400"/>
              <a:t> Sistema Nacional de Areas de Conservación (SINAC)</a:t>
            </a:r>
          </a:p>
          <a:p>
            <a:pPr eaLnBrk="0" hangingPunct="0">
              <a:spcBef>
                <a:spcPct val="50000"/>
              </a:spcBef>
              <a:buClr>
                <a:srgbClr val="CCFF33"/>
              </a:buClr>
              <a:buFont typeface="Wingdings" pitchFamily="2" charset="2"/>
              <a:buChar char="Ø"/>
            </a:pPr>
            <a:r>
              <a:rPr lang="es-ES_tradnl" sz="2400"/>
              <a:t> Fuentes de Financiamiento</a:t>
            </a:r>
          </a:p>
          <a:p>
            <a:pPr eaLnBrk="0" hangingPunct="0">
              <a:spcBef>
                <a:spcPct val="50000"/>
              </a:spcBef>
              <a:buClr>
                <a:srgbClr val="CCFF33"/>
              </a:buClr>
              <a:buFont typeface="Wingdings" pitchFamily="2" charset="2"/>
              <a:buChar char="Ø"/>
            </a:pPr>
            <a:r>
              <a:rPr lang="es-ES_tradnl" sz="2400"/>
              <a:t> Organizaciones Forestales</a:t>
            </a:r>
          </a:p>
          <a:p>
            <a:pPr eaLnBrk="0" hangingPunct="0">
              <a:spcBef>
                <a:spcPct val="50000"/>
              </a:spcBef>
              <a:buClr>
                <a:srgbClr val="CCFF33"/>
              </a:buClr>
              <a:buFont typeface="Wingdings" pitchFamily="2" charset="2"/>
              <a:buChar char="Ø"/>
            </a:pPr>
            <a:r>
              <a:rPr lang="es-ES_tradnl" sz="2400"/>
              <a:t>Colegio de Ingenieros </a:t>
            </a:r>
          </a:p>
          <a:p>
            <a:pPr eaLnBrk="0" hangingPunct="0">
              <a:spcBef>
                <a:spcPct val="50000"/>
              </a:spcBef>
              <a:buClr>
                <a:srgbClr val="CCFF33"/>
              </a:buClr>
              <a:buFont typeface="Wingdings" pitchFamily="2" charset="2"/>
              <a:buChar char="Ø"/>
            </a:pPr>
            <a:r>
              <a:rPr lang="es-ES_tradnl" sz="2400"/>
              <a:t> Beneficiarios</a:t>
            </a:r>
          </a:p>
          <a:p>
            <a:pPr eaLnBrk="0" hangingPunct="0">
              <a:spcBef>
                <a:spcPct val="50000"/>
              </a:spcBef>
              <a:buClr>
                <a:srgbClr val="CCFF33"/>
              </a:buClr>
              <a:buFont typeface="Wingdings" pitchFamily="2" charset="2"/>
              <a:buChar char="Ø"/>
            </a:pPr>
            <a:r>
              <a:rPr lang="es-ES_tradnl" sz="2400"/>
              <a:t>Registro de la Propiedad</a:t>
            </a:r>
          </a:p>
          <a:p>
            <a:pPr eaLnBrk="0" hangingPunct="0">
              <a:spcBef>
                <a:spcPct val="50000"/>
              </a:spcBef>
              <a:buClr>
                <a:srgbClr val="CCFF33"/>
              </a:buClr>
              <a:buFont typeface="Wingdings" pitchFamily="2" charset="2"/>
              <a:buChar char="Ø"/>
            </a:pPr>
            <a:r>
              <a:rPr lang="es-ES_tradnl" sz="2400"/>
              <a:t>CCSS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 sz="3000" b="1" i="1">
                <a:solidFill>
                  <a:srgbClr val="CCFF33"/>
                </a:solidFill>
                <a:latin typeface="Baskerville Old Face" pitchFamily="18" charset="0"/>
              </a:rPr>
              <a:t>3.	MARCO  FINANCIERO</a:t>
            </a:r>
            <a:endParaRPr lang="en-US" sz="3000" b="1" i="1">
              <a:solidFill>
                <a:srgbClr val="CCFF33"/>
              </a:solidFill>
              <a:latin typeface="Baskerville Old Face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708275"/>
            <a:ext cx="8305800" cy="2233613"/>
          </a:xfrm>
        </p:spPr>
        <p:txBody>
          <a:bodyPr/>
          <a:lstStyle/>
          <a:p>
            <a:pPr marL="533400" indent="-533400">
              <a:buFont typeface="Wingdings" pitchFamily="2" charset="2"/>
              <a:buChar char="Ø"/>
            </a:pPr>
            <a:r>
              <a:rPr lang="es-MX" sz="2600"/>
              <a:t>Fuentes de financiamiento públicas, privadas y/o mixtas</a:t>
            </a:r>
          </a:p>
          <a:p>
            <a:pPr marL="533400" indent="-533400">
              <a:buFont typeface="Wingdings" pitchFamily="2" charset="2"/>
              <a:buChar char="Ø"/>
            </a:pPr>
            <a:r>
              <a:rPr lang="es-MX" sz="2600"/>
              <a:t>Fuentes internas y/o externas</a:t>
            </a:r>
            <a:r>
              <a:rPr lang="en-US" sz="2600"/>
              <a:t> </a:t>
            </a:r>
          </a:p>
          <a:p>
            <a:pPr marL="533400" indent="-533400">
              <a:buFont typeface="Wingdings" pitchFamily="2" charset="2"/>
              <a:buChar char="Ø"/>
            </a:pPr>
            <a:r>
              <a:rPr lang="es-MX" sz="2600"/>
              <a:t>Flexibilidad para el manejo de recursos , fideicomisos .</a:t>
            </a:r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827088" y="914400"/>
            <a:ext cx="8066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CR" b="1">
                <a:cs typeface="Arial" pitchFamily="34" charset="0"/>
              </a:rPr>
              <a:t>¿De dónde viene el dinero?</a:t>
            </a:r>
            <a:r>
              <a:rPr lang="es-CR">
                <a:cs typeface="Arial" pitchFamily="34" charset="0"/>
              </a:rPr>
              <a:t>			</a:t>
            </a:r>
            <a:r>
              <a:rPr lang="es-CR" b="1">
                <a:cs typeface="Arial" pitchFamily="34" charset="0"/>
              </a:rPr>
              <a:t>¿En qué se invierte?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730250" y="1482725"/>
            <a:ext cx="3576638" cy="3024188"/>
          </a:xfrm>
          <a:prstGeom prst="rect">
            <a:avLst/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just"/>
            <a:r>
              <a:rPr lang="es-CR" sz="1400" b="1">
                <a:solidFill>
                  <a:srgbClr val="000000"/>
                </a:solidFill>
                <a:cs typeface="Arial" pitchFamily="34" charset="0"/>
              </a:rPr>
              <a:t>RECURSOS DEL ESTADO</a:t>
            </a:r>
          </a:p>
          <a:p>
            <a:pPr algn="just"/>
            <a:r>
              <a:rPr lang="es-CR" sz="1400" b="1">
                <a:cs typeface="Arial" pitchFamily="34" charset="0"/>
              </a:rPr>
              <a:t>Impuesto a los combustibles</a:t>
            </a:r>
          </a:p>
          <a:p>
            <a:pPr algn="just"/>
            <a:r>
              <a:rPr lang="es-CR" sz="1400" b="1">
                <a:solidFill>
                  <a:srgbClr val="000000"/>
                </a:solidFill>
                <a:cs typeface="Times New Roman" pitchFamily="18" charset="0"/>
              </a:rPr>
              <a:t>CONVENIOS CON </a:t>
            </a:r>
            <a:endParaRPr lang="es-CR" sz="1400" b="1">
              <a:solidFill>
                <a:srgbClr val="000000"/>
              </a:solidFill>
              <a:cs typeface="Arial" pitchFamily="34" charset="0"/>
            </a:endParaRPr>
          </a:p>
          <a:p>
            <a:pPr algn="just"/>
            <a:r>
              <a:rPr lang="es-CR" sz="1400" b="1">
                <a:solidFill>
                  <a:srgbClr val="000000"/>
                </a:solidFill>
                <a:cs typeface="Arial" pitchFamily="34" charset="0"/>
              </a:rPr>
              <a:t>EMPRESAS PRIVADAS</a:t>
            </a:r>
          </a:p>
          <a:p>
            <a:pPr algn="just"/>
            <a:r>
              <a:rPr lang="es-CR" sz="1200" b="1">
                <a:cs typeface="Times New Roman" pitchFamily="18" charset="0"/>
              </a:rPr>
              <a:t>Energía Global</a:t>
            </a:r>
            <a:endParaRPr lang="es-CR" sz="1200" b="1">
              <a:cs typeface="Arial" pitchFamily="34" charset="0"/>
            </a:endParaRPr>
          </a:p>
          <a:p>
            <a:pPr algn="just"/>
            <a:r>
              <a:rPr lang="es-CR" sz="1200" b="1">
                <a:cs typeface="Times New Roman" pitchFamily="18" charset="0"/>
              </a:rPr>
              <a:t>Compañía Nacional de Fuerza y Luz </a:t>
            </a:r>
            <a:endParaRPr lang="es-CR" sz="1200" b="1">
              <a:cs typeface="Arial" pitchFamily="34" charset="0"/>
            </a:endParaRPr>
          </a:p>
          <a:p>
            <a:pPr algn="just"/>
            <a:r>
              <a:rPr lang="es-CR" sz="1200" b="1">
                <a:cs typeface="Times New Roman" pitchFamily="18" charset="0"/>
              </a:rPr>
              <a:t>Hidroeléctrica Platanar</a:t>
            </a:r>
            <a:endParaRPr lang="es-CR" sz="1200" b="1">
              <a:cs typeface="Arial" pitchFamily="34" charset="0"/>
            </a:endParaRPr>
          </a:p>
          <a:p>
            <a:pPr algn="just"/>
            <a:r>
              <a:rPr lang="es-CR" sz="1200" b="1">
                <a:cs typeface="Times New Roman" pitchFamily="18" charset="0"/>
              </a:rPr>
              <a:t>Florida Ice and Farm y ESPH</a:t>
            </a:r>
          </a:p>
          <a:p>
            <a:pPr algn="just"/>
            <a:r>
              <a:rPr lang="es-CR" sz="1200" b="1">
                <a:cs typeface="Times New Roman" pitchFamily="18" charset="0"/>
              </a:rPr>
              <a:t>Hidroeléctrica aguas zarcas</a:t>
            </a:r>
          </a:p>
          <a:p>
            <a:pPr algn="just"/>
            <a:r>
              <a:rPr lang="es-CR" sz="1400" b="1">
                <a:solidFill>
                  <a:srgbClr val="000000"/>
                </a:solidFill>
                <a:cs typeface="Arial" pitchFamily="34" charset="0"/>
              </a:rPr>
              <a:t>PROYECTOS Y </a:t>
            </a:r>
          </a:p>
          <a:p>
            <a:pPr algn="just"/>
            <a:r>
              <a:rPr lang="es-CR" sz="1400" b="1">
                <a:solidFill>
                  <a:srgbClr val="000000"/>
                </a:solidFill>
                <a:cs typeface="Arial" pitchFamily="34" charset="0"/>
              </a:rPr>
              <a:t>MECANISMOS DE MERCADO</a:t>
            </a:r>
          </a:p>
          <a:p>
            <a:pPr algn="just"/>
            <a:r>
              <a:rPr lang="es-CR" sz="1200" b="1">
                <a:cs typeface="Times New Roman" pitchFamily="18" charset="0"/>
              </a:rPr>
              <a:t>Ecomercados (Banco Mundial y GEF)</a:t>
            </a:r>
            <a:endParaRPr lang="es-CR" sz="1200" b="1">
              <a:cs typeface="Arial" pitchFamily="34" charset="0"/>
            </a:endParaRPr>
          </a:p>
          <a:p>
            <a:pPr algn="just"/>
            <a:r>
              <a:rPr lang="es-CR" sz="1200" b="1">
                <a:cs typeface="Times New Roman" pitchFamily="18" charset="0"/>
              </a:rPr>
              <a:t>KFW (Banco Alemán)</a:t>
            </a:r>
            <a:endParaRPr lang="es-CR" sz="1200" b="1">
              <a:cs typeface="Arial" pitchFamily="34" charset="0"/>
            </a:endParaRPr>
          </a:p>
          <a:p>
            <a:pPr algn="just"/>
            <a:r>
              <a:rPr lang="es-CR" sz="1200" b="1">
                <a:cs typeface="Times New Roman" pitchFamily="18" charset="0"/>
              </a:rPr>
              <a:t>CSA (Empresas agrícolas, industrial y turísticas)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881688" y="1482725"/>
            <a:ext cx="2667000" cy="1752600"/>
          </a:xfrm>
          <a:prstGeom prst="rect">
            <a:avLst/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just"/>
            <a:r>
              <a:rPr lang="es-CR" sz="1400" b="1">
                <a:solidFill>
                  <a:srgbClr val="000000"/>
                </a:solidFill>
                <a:cs typeface="Times New Roman" pitchFamily="18" charset="0"/>
              </a:rPr>
              <a:t>EN PAGO DE SERVICIOS AMBIENTALES (PSA) PARA:</a:t>
            </a:r>
          </a:p>
          <a:p>
            <a:pPr algn="just"/>
            <a:r>
              <a:rPr lang="es-CR" sz="1400">
                <a:cs typeface="Times New Roman" pitchFamily="18" charset="0"/>
              </a:rPr>
              <a:t>  </a:t>
            </a:r>
          </a:p>
          <a:p>
            <a:pPr algn="ctr"/>
            <a:r>
              <a:rPr lang="es-CR" sz="1400" b="1">
                <a:cs typeface="Times New Roman" pitchFamily="18" charset="0"/>
              </a:rPr>
              <a:t>Protección del bosque</a:t>
            </a:r>
          </a:p>
          <a:p>
            <a:pPr algn="ctr"/>
            <a:r>
              <a:rPr lang="es-CR" sz="1400" b="1">
                <a:cs typeface="Times New Roman" pitchFamily="18" charset="0"/>
              </a:rPr>
              <a:t>Manejo del bosque</a:t>
            </a:r>
          </a:p>
          <a:p>
            <a:pPr algn="ctr"/>
            <a:r>
              <a:rPr lang="es-CR" sz="1400" b="1">
                <a:cs typeface="Times New Roman" pitchFamily="18" charset="0"/>
              </a:rPr>
              <a:t>Reforestación</a:t>
            </a:r>
          </a:p>
          <a:p>
            <a:pPr algn="ctr"/>
            <a:r>
              <a:rPr lang="es-CR" sz="1400" b="1">
                <a:cs typeface="Times New Roman" pitchFamily="18" charset="0"/>
              </a:rPr>
              <a:t>Sistemas Agroforestales (SAF)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96888" y="4759325"/>
            <a:ext cx="3843337" cy="1200150"/>
          </a:xfrm>
          <a:prstGeom prst="rect">
            <a:avLst/>
          </a:prstGeom>
          <a:solidFill>
            <a:srgbClr val="00FFFF">
              <a:alpha val="42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CR" sz="1600" b="1">
                <a:cs typeface="Arial" pitchFamily="34" charset="0"/>
              </a:rPr>
              <a:t>Fideicomisos para crédito (340, 550, </a:t>
            </a:r>
          </a:p>
          <a:p>
            <a:r>
              <a:rPr lang="es-CR" sz="1600" b="1">
                <a:cs typeface="Arial" pitchFamily="34" charset="0"/>
              </a:rPr>
              <a:t>551 y 5443) </a:t>
            </a:r>
          </a:p>
          <a:p>
            <a:r>
              <a:rPr lang="es-CR" sz="1600" b="1">
                <a:cs typeface="Arial" pitchFamily="34" charset="0"/>
              </a:rPr>
              <a:t>Impuesto forestal (a la madera)</a:t>
            </a:r>
          </a:p>
          <a:p>
            <a:r>
              <a:rPr lang="es-CR" sz="1600" b="1">
                <a:cs typeface="Arial" pitchFamily="34" charset="0"/>
              </a:rPr>
              <a:t>Reforesta</a:t>
            </a: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4706938" y="4759325"/>
            <a:ext cx="762000" cy="457200"/>
          </a:xfrm>
          <a:prstGeom prst="notchedRightArrow">
            <a:avLst>
              <a:gd name="adj1" fmla="val 50000"/>
              <a:gd name="adj2" fmla="val 41667"/>
            </a:avLst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5829300" y="3544888"/>
            <a:ext cx="2743200" cy="2438400"/>
          </a:xfrm>
          <a:prstGeom prst="rect">
            <a:avLst/>
          </a:prstGeom>
          <a:solidFill>
            <a:srgbClr val="00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00"/>
                </a:solidFill>
                <a:cs typeface="Arial" pitchFamily="34" charset="0"/>
              </a:rPr>
              <a:t>EN CRÉDITOS PARA:</a:t>
            </a:r>
          </a:p>
          <a:p>
            <a:pPr algn="ctr"/>
            <a:r>
              <a:rPr lang="es-CR" sz="1400">
                <a:cs typeface="Arial" pitchFamily="34" charset="0"/>
              </a:rPr>
              <a:t>  </a:t>
            </a:r>
            <a:r>
              <a:rPr lang="es-CR" sz="1400" b="1">
                <a:cs typeface="Arial" pitchFamily="34" charset="0"/>
              </a:rPr>
              <a:t>Reforestación</a:t>
            </a:r>
          </a:p>
          <a:p>
            <a:pPr algn="ctr"/>
            <a:r>
              <a:rPr lang="es-CR" sz="1400" b="1">
                <a:cs typeface="Arial" pitchFamily="34" charset="0"/>
              </a:rPr>
              <a:t>Créditos puente</a:t>
            </a:r>
          </a:p>
          <a:p>
            <a:pPr algn="ctr"/>
            <a:r>
              <a:rPr lang="es-CR" sz="1400" b="1">
                <a:cs typeface="Arial" pitchFamily="34" charset="0"/>
              </a:rPr>
              <a:t>Viveros</a:t>
            </a:r>
          </a:p>
          <a:p>
            <a:pPr algn="ctr"/>
            <a:r>
              <a:rPr lang="es-CR" sz="1400" b="1">
                <a:cs typeface="Arial" pitchFamily="34" charset="0"/>
              </a:rPr>
              <a:t>Manejo de bosque</a:t>
            </a:r>
          </a:p>
          <a:p>
            <a:pPr algn="ctr"/>
            <a:r>
              <a:rPr lang="es-CR" sz="1400" b="1">
                <a:cs typeface="Arial" pitchFamily="34" charset="0"/>
              </a:rPr>
              <a:t>Industria forestal</a:t>
            </a:r>
          </a:p>
          <a:p>
            <a:pPr algn="ctr"/>
            <a:r>
              <a:rPr lang="es-CR" sz="1400" b="1">
                <a:cs typeface="Arial" pitchFamily="34" charset="0"/>
              </a:rPr>
              <a:t>Estudios técnicos</a:t>
            </a:r>
          </a:p>
          <a:p>
            <a:pPr algn="ctr"/>
            <a:r>
              <a:rPr lang="es-CR" sz="1400" b="1">
                <a:cs typeface="Arial" pitchFamily="34" charset="0"/>
              </a:rPr>
              <a:t>Equipo de extracción</a:t>
            </a:r>
          </a:p>
          <a:p>
            <a:pPr algn="ctr"/>
            <a:r>
              <a:rPr lang="es-CR" sz="1400" b="1">
                <a:cs typeface="Arial" pitchFamily="34" charset="0"/>
              </a:rPr>
              <a:t>Capital de trabajo</a:t>
            </a:r>
          </a:p>
          <a:p>
            <a:pPr algn="ctr"/>
            <a:r>
              <a:rPr lang="es-CR" sz="1400" b="1">
                <a:cs typeface="Arial" pitchFamily="34" charset="0"/>
              </a:rPr>
              <a:t>Agroforestería</a:t>
            </a:r>
          </a:p>
          <a:p>
            <a:pPr algn="ctr"/>
            <a:r>
              <a:rPr lang="es-CR" sz="1400" b="1">
                <a:cs typeface="Arial" pitchFamily="34" charset="0"/>
              </a:rPr>
              <a:t>Manejo de plantaciones</a:t>
            </a:r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4510088" y="2244725"/>
            <a:ext cx="947737" cy="533400"/>
          </a:xfrm>
          <a:prstGeom prst="notchedRightArrow">
            <a:avLst>
              <a:gd name="adj1" fmla="val 50000"/>
              <a:gd name="adj2" fmla="val 44420"/>
            </a:avLst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CR" sz="2800" b="1">
                <a:cs typeface="Arial" pitchFamily="34" charset="0"/>
              </a:rPr>
              <a:t>EL FLUJO GENERAL DE FONDOS EN EL FONAFIFO</a:t>
            </a:r>
            <a:r>
              <a:rPr lang="es-CR" sz="2800"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609600"/>
            <a:ext cx="7524750" cy="1111250"/>
          </a:xfrm>
        </p:spPr>
        <p:txBody>
          <a:bodyPr/>
          <a:lstStyle/>
          <a:p>
            <a:r>
              <a:rPr lang="es-CR" sz="3000" b="1" i="1">
                <a:solidFill>
                  <a:srgbClr val="CCFF33"/>
                </a:solidFill>
                <a:latin typeface="Baskerville Old Face" pitchFamily="18" charset="0"/>
              </a:rPr>
              <a:t>4.	MARCO POLÍTICO</a:t>
            </a:r>
            <a:endParaRPr lang="en-US" sz="3000" b="1" i="1">
              <a:solidFill>
                <a:srgbClr val="CCFF33"/>
              </a:solidFill>
              <a:latin typeface="Baskerville Old Face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844675"/>
            <a:ext cx="8316912" cy="4752975"/>
          </a:xfrm>
        </p:spPr>
        <p:txBody>
          <a:bodyPr/>
          <a:lstStyle/>
          <a:p>
            <a:pPr marL="533400" indent="-5334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s-MX" sz="2200"/>
              <a:t>Existencia de procesos e instrumentos de definición de Políticas Nacionales Ambientales y otros marcos de planificación:	Plan Nacional de Desarrollo, Planes de Desarrollo Forestal.</a:t>
            </a:r>
          </a:p>
          <a:p>
            <a:pPr marL="533400" indent="-533400" algn="just">
              <a:lnSpc>
                <a:spcPct val="90000"/>
              </a:lnSpc>
              <a:buFont typeface="Wingdings" pitchFamily="2" charset="2"/>
              <a:buChar char="Ø"/>
            </a:pPr>
            <a:endParaRPr lang="es-MX" sz="2200"/>
          </a:p>
          <a:p>
            <a:pPr marL="533400" indent="-5334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s-MX" sz="2200"/>
              <a:t>Existencia de políticas de promoción del manejo, conservación y desarrollo sostenible de los recursos naturales, en particular incentivos y otros mecanismos financieros.</a:t>
            </a:r>
          </a:p>
          <a:p>
            <a:pPr marL="533400" indent="-533400" algn="just">
              <a:lnSpc>
                <a:spcPct val="90000"/>
              </a:lnSpc>
              <a:buFont typeface="Wingdings" pitchFamily="2" charset="2"/>
              <a:buChar char="Ø"/>
            </a:pPr>
            <a:endParaRPr lang="es-MX" sz="2200"/>
          </a:p>
          <a:p>
            <a:pPr marL="533400" indent="-5334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s-MX" sz="2200"/>
              <a:t>Necesidad de análisis macro-políticos para determinar viabilidad de uso de PSA como mecanismo redistributivo de ingresos.</a:t>
            </a:r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476250"/>
            <a:ext cx="7451725" cy="1412875"/>
          </a:xfrm>
        </p:spPr>
        <p:txBody>
          <a:bodyPr/>
          <a:lstStyle/>
          <a:p>
            <a:r>
              <a:rPr lang="es-ES_tradnl" sz="3000" b="1" i="1">
                <a:solidFill>
                  <a:srgbClr val="CCFF33"/>
                </a:solidFill>
                <a:latin typeface="Sylfaen" pitchFamily="18" charset="0"/>
              </a:rPr>
              <a:t>5.	TRANSPARENCIA Y CREDIBILIDAD</a:t>
            </a:r>
            <a:endParaRPr lang="en-US" sz="3000" b="1" i="1">
              <a:solidFill>
                <a:srgbClr val="CCFF33"/>
              </a:solidFill>
              <a:latin typeface="Sylfaen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7467600" cy="4114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ES_tradnl" sz="2600"/>
              <a:t>Sistema de Monitoreo y verificación de proyectos (SIG y SIAP)</a:t>
            </a:r>
          </a:p>
          <a:p>
            <a:pPr>
              <a:buFont typeface="Wingdings" pitchFamily="2" charset="2"/>
              <a:buChar char="Ø"/>
            </a:pPr>
            <a:endParaRPr lang="es-ES_tradnl" sz="2600"/>
          </a:p>
          <a:p>
            <a:pPr>
              <a:buFont typeface="Wingdings" pitchFamily="2" charset="2"/>
              <a:buChar char="Ø"/>
            </a:pPr>
            <a:r>
              <a:rPr lang="es-ES_tradnl" sz="2600"/>
              <a:t>Auditorias internas y externas</a:t>
            </a:r>
          </a:p>
          <a:p>
            <a:pPr>
              <a:buFont typeface="Wingdings" pitchFamily="2" charset="2"/>
              <a:buChar char="Ø"/>
            </a:pPr>
            <a:endParaRPr lang="es-ES_tradnl" sz="2600"/>
          </a:p>
          <a:p>
            <a:pPr>
              <a:buFont typeface="Wingdings" pitchFamily="2" charset="2"/>
              <a:buChar char="Ø"/>
            </a:pPr>
            <a:r>
              <a:rPr lang="es-ES_tradnl" sz="2600"/>
              <a:t>Regentes Forestales</a:t>
            </a:r>
          </a:p>
          <a:p>
            <a:pPr>
              <a:buFont typeface="Wingdings" pitchFamily="2" charset="2"/>
              <a:buChar char="Ø"/>
            </a:pPr>
            <a:endParaRPr lang="es-ES_tradnl" sz="2600"/>
          </a:p>
          <a:p>
            <a:pPr>
              <a:buFont typeface="Wingdings" pitchFamily="2" charset="2"/>
              <a:buChar char="Ø"/>
            </a:pPr>
            <a:r>
              <a:rPr lang="es-ES_tradnl" sz="2600"/>
              <a:t>Afectaciones a la propiedad</a:t>
            </a:r>
          </a:p>
          <a:p>
            <a:pPr>
              <a:buClr>
                <a:srgbClr val="66FF33"/>
              </a:buClr>
              <a:buFont typeface="Wingdings" pitchFamily="2" charset="2"/>
              <a:buChar char="Ø"/>
            </a:pPr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457200"/>
            <a:ext cx="7596187" cy="1295400"/>
          </a:xfrm>
        </p:spPr>
        <p:txBody>
          <a:bodyPr/>
          <a:lstStyle/>
          <a:p>
            <a:pPr algn="ctr"/>
            <a:r>
              <a:rPr lang="es-ES_tradnl" sz="3000" b="1" i="1">
                <a:solidFill>
                  <a:srgbClr val="CCFF33"/>
                </a:solidFill>
                <a:latin typeface="Sylfaen" pitchFamily="18" charset="0"/>
              </a:rPr>
              <a:t>RECONOCIMIENTO NACIONAL E INTERNACIONAL AL ESQUEMA DE PSA</a:t>
            </a:r>
            <a:endParaRPr lang="en-US" sz="3000" b="1" i="1">
              <a:solidFill>
                <a:srgbClr val="CCFF33"/>
              </a:solidFill>
              <a:latin typeface="Sylfaen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2276475"/>
            <a:ext cx="7010400" cy="338455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ES_tradnl" sz="2600"/>
              <a:t>Proyecto Ecomercados (Banco Mundial).</a:t>
            </a:r>
          </a:p>
          <a:p>
            <a:pPr>
              <a:buFont typeface="Wingdings" pitchFamily="2" charset="2"/>
              <a:buChar char="Ø"/>
            </a:pPr>
            <a:endParaRPr lang="es-ES_tradnl" sz="2600"/>
          </a:p>
          <a:p>
            <a:pPr>
              <a:buFont typeface="Wingdings" pitchFamily="2" charset="2"/>
              <a:buChar char="Ø"/>
            </a:pPr>
            <a:r>
              <a:rPr lang="es-ES_tradnl" sz="2600"/>
              <a:t>Proyecto Huetar Norte (Banco KfW)</a:t>
            </a:r>
          </a:p>
          <a:p>
            <a:pPr>
              <a:buFont typeface="Wingdings" pitchFamily="2" charset="2"/>
              <a:buChar char="Ø"/>
            </a:pPr>
            <a:endParaRPr lang="es-ES_tradnl" sz="2600"/>
          </a:p>
          <a:p>
            <a:pPr>
              <a:buFont typeface="Wingdings" pitchFamily="2" charset="2"/>
              <a:buChar char="Ø"/>
            </a:pPr>
            <a:r>
              <a:rPr lang="es-ES_tradnl" sz="2600"/>
              <a:t>Proyecto Agroforestal (Banco Mundial)</a:t>
            </a:r>
          </a:p>
          <a:p>
            <a:pPr>
              <a:buFont typeface="Wingdings" pitchFamily="2" charset="2"/>
              <a:buChar char="Ø"/>
            </a:pPr>
            <a:endParaRPr lang="es-ES_tradnl" sz="2600"/>
          </a:p>
          <a:p>
            <a:pPr>
              <a:buFont typeface="Wingdings" pitchFamily="2" charset="2"/>
              <a:buChar char="Ø"/>
            </a:pPr>
            <a:r>
              <a:rPr lang="es-ES_tradnl" sz="2600"/>
              <a:t>Proyecto Coopeagri</a:t>
            </a:r>
          </a:p>
          <a:p>
            <a:endParaRPr lang="es-ES_tradnl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068638"/>
            <a:ext cx="7010400" cy="1295400"/>
          </a:xfrm>
        </p:spPr>
        <p:txBody>
          <a:bodyPr/>
          <a:lstStyle/>
          <a:p>
            <a:r>
              <a:rPr lang="es-CR"/>
              <a:t>COMO APROVECHAR LA COOPERACION INTERNACIONAL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0" y="1268413"/>
            <a:ext cx="8964613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250825">
              <a:lnSpc>
                <a:spcPct val="30000"/>
              </a:lnSpc>
              <a:spcBef>
                <a:spcPct val="20000"/>
              </a:spcBef>
            </a:pPr>
            <a:endParaRPr lang="es-ES_tradnl" sz="2400">
              <a:solidFill>
                <a:srgbClr val="336600"/>
              </a:solidFill>
            </a:endParaRPr>
          </a:p>
          <a:p>
            <a:pPr marL="342900" indent="-250825">
              <a:buFontTx/>
              <a:buChar char="•"/>
            </a:pPr>
            <a:r>
              <a:rPr lang="es-ES" sz="1600" b="1"/>
              <a:t>La adopción y/o transferencia de experiencias debe plantearse como un proceso de creación de capacidades; no es simplemente tener una reunión, hacer una vista.</a:t>
            </a:r>
          </a:p>
          <a:p>
            <a:pPr marL="342900" indent="-250825">
              <a:buFontTx/>
              <a:buChar char="•"/>
            </a:pPr>
            <a:endParaRPr lang="es-MX" sz="1600" b="1"/>
          </a:p>
          <a:p>
            <a:pPr marL="342900" indent="-250825">
              <a:buFontTx/>
              <a:buChar char="•"/>
            </a:pPr>
            <a:r>
              <a:rPr lang="es-MX" sz="1600" b="1"/>
              <a:t>El Programa de Pagos por Servicios Ambientales es producto de la acumulación de experiencias de política y capacidad institucional, y sigue en proceso de mejoramiento.</a:t>
            </a:r>
          </a:p>
          <a:p>
            <a:pPr marL="342900" indent="-250825">
              <a:buFontTx/>
              <a:buChar char="•"/>
            </a:pPr>
            <a:endParaRPr lang="es-MX" sz="1600" b="1"/>
          </a:p>
          <a:p>
            <a:pPr marL="342900" indent="-250825">
              <a:buFontTx/>
              <a:buChar char="•"/>
            </a:pPr>
            <a:r>
              <a:rPr lang="es-MX" sz="1600" b="1"/>
              <a:t>Debe ser producto de una construcción colectiva, donde se consideren las inquietudes, fortalezas e intereses de una gran cantidad de actores, tanto gubernamentales como no gubernamentales.</a:t>
            </a:r>
          </a:p>
          <a:p>
            <a:pPr marL="342900" indent="-250825">
              <a:buFontTx/>
              <a:buChar char="•"/>
            </a:pPr>
            <a:endParaRPr lang="es-MX" sz="1600" b="1"/>
          </a:p>
          <a:p>
            <a:pPr marL="342900" indent="-250825">
              <a:buFontTx/>
              <a:buChar char="•"/>
            </a:pPr>
            <a:r>
              <a:rPr lang="es-MX" sz="1600" b="1"/>
              <a:t>Debe articular esfuerzos  alrededor de una visión y estrategia única (Política de Estado)</a:t>
            </a:r>
          </a:p>
          <a:p>
            <a:pPr marL="342900" indent="-250825">
              <a:buFontTx/>
              <a:buChar char="•"/>
            </a:pPr>
            <a:endParaRPr lang="es-MX" sz="1600" b="1"/>
          </a:p>
          <a:p>
            <a:pPr marL="342900" indent="-250825">
              <a:buFontTx/>
              <a:buChar char="•"/>
            </a:pPr>
            <a:r>
              <a:rPr lang="es-MX" sz="1600" b="1"/>
              <a:t>La definición de una política y el correlativo sistema de financiamiento debe considerar una amplia gama de elementos que en su conjunto darán resultados integrales: (jurídicos, políticos, institucionales, culturales, sociales, económicos, etc.)</a:t>
            </a:r>
          </a:p>
          <a:p>
            <a:pPr marL="342900" indent="-250825">
              <a:buFontTx/>
              <a:buChar char="•"/>
            </a:pPr>
            <a:endParaRPr lang="es-MX" sz="1600" b="1"/>
          </a:p>
          <a:p>
            <a:pPr marL="342900" indent="-250825">
              <a:buFontTx/>
              <a:buChar char="•"/>
            </a:pPr>
            <a:r>
              <a:rPr lang="es-MX" sz="1600" b="1"/>
              <a:t>La toma de decisiones debe partir de un análisis de estado del tema en cada realidad (valoración de experiencias previas y capacidades)</a:t>
            </a:r>
            <a:endParaRPr lang="es-ES_tradnl" sz="1600">
              <a:solidFill>
                <a:schemeClr val="tx2"/>
              </a:solidFill>
            </a:endParaRP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468313" y="260350"/>
            <a:ext cx="81375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i="1">
                <a:solidFill>
                  <a:srgbClr val="CCFF33"/>
                </a:solidFill>
                <a:latin typeface="Sylfaen" pitchFamily="18" charset="0"/>
              </a:rPr>
              <a:t>ASPECTOS METODOLOGICOS EN LA ADOPCION Y/O TRANSFERENCIA DE EXPERIENCIAS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133600"/>
            <a:ext cx="7704138" cy="2662238"/>
          </a:xfrm>
        </p:spPr>
        <p:txBody>
          <a:bodyPr/>
          <a:lstStyle/>
          <a:p>
            <a:r>
              <a:rPr lang="es-ES" sz="4000"/>
              <a:t>SEÑORAS VICEMINISTRAS Y SEÑORES VICEMINISTROS SEAN BIENVENIDOS A NUESTRO PAIS.</a:t>
            </a:r>
            <a:br>
              <a:rPr lang="es-ES" sz="4000"/>
            </a:br>
            <a:r>
              <a:rPr lang="es-ES" sz="4000"/>
              <a:t/>
            </a:r>
            <a:br>
              <a:rPr lang="es-ES" sz="4000"/>
            </a:br>
            <a:r>
              <a:rPr lang="es-ES" sz="4000"/>
              <a:t>GRACIAS.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jil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4650" y="0"/>
            <a:ext cx="5411788" cy="6858000"/>
          </a:xfrm>
          <a:prstGeom prst="rect">
            <a:avLst/>
          </a:prstGeom>
          <a:noFill/>
          <a:ln w="60325" cmpd="thickThin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3716338"/>
            <a:ext cx="2771775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3200" b="1" i="1">
                <a:solidFill>
                  <a:srgbClr val="CC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lfaen" pitchFamily="18" charset="0"/>
              </a:rPr>
              <a:t>Proceso de 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_tradnl" sz="3200" b="1" i="1">
                <a:solidFill>
                  <a:srgbClr val="CC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lfaen" pitchFamily="18" charset="0"/>
              </a:rPr>
              <a:t>deforestación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_tradnl" sz="3200" b="1" i="1">
                <a:solidFill>
                  <a:srgbClr val="CC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lfaen" pitchFamily="18" charset="0"/>
              </a:rPr>
              <a:t> en Costa Rica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16013" y="2708275"/>
            <a:ext cx="7489825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3200" b="1" i="1">
                <a:latin typeface="Sylfaen" pitchFamily="18" charset="0"/>
              </a:rPr>
              <a:t>UN  MECANISMO FINANCIERO PARA LA RECUPERACION, CONSERVACION DE LA COBERTURA  FORESTAL  Y MEJORAMIENTO DE LAS ECONOMÍAS RURALES.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214438" y="561975"/>
            <a:ext cx="75612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3000" b="1" i="1">
                <a:solidFill>
                  <a:srgbClr val="CC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lfaen" pitchFamily="18" charset="0"/>
              </a:rPr>
              <a:t>EL PAGO DE SERVICIOS AMBIENTALES</a:t>
            </a:r>
            <a:endParaRPr lang="en-US" sz="3000" b="1" i="1">
              <a:solidFill>
                <a:srgbClr val="CCFF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ylfae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476250"/>
            <a:ext cx="7451725" cy="936625"/>
          </a:xfrm>
        </p:spPr>
        <p:txBody>
          <a:bodyPr/>
          <a:lstStyle/>
          <a:p>
            <a:r>
              <a:rPr lang="es-CR" sz="3000" b="1" i="1">
                <a:solidFill>
                  <a:srgbClr val="CC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lfaen" pitchFamily="18" charset="0"/>
              </a:rPr>
              <a:t>DEFINICION  SERVICIOS AMBIENTALES</a:t>
            </a:r>
            <a:endParaRPr lang="es-ES" sz="3000" b="1" i="1">
              <a:solidFill>
                <a:srgbClr val="CCFF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ylfae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8163" y="2649538"/>
            <a:ext cx="6638925" cy="289242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s-CR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CR" sz="2400"/>
              <a:t>Son los que brindan los bosques y plantaciones forestales a la sociedad y que deben ser reconocidos por esta a los propietarios,  a fin de dar el verdadero valor que garantice su sostenibilidad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84313" y="461963"/>
            <a:ext cx="7239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3000" b="1" i="1">
                <a:solidFill>
                  <a:srgbClr val="CCFF33"/>
                </a:solidFill>
                <a:latin typeface="Sylfaen" pitchFamily="18" charset="0"/>
              </a:rPr>
              <a:t>PROGRAMA DE PAGO DE SERVICIOS  AMBIENTALES (PSA)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2349500"/>
            <a:ext cx="91440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s-MX" sz="2400"/>
              <a:t>Mitigación de emisiones de gases de efecto invernadero</a:t>
            </a:r>
            <a:r>
              <a:rPr lang="es-MX" sz="2400">
                <a:solidFill>
                  <a:schemeClr val="bg1"/>
                </a:solidFill>
              </a:rPr>
              <a:t> </a:t>
            </a:r>
            <a:r>
              <a:rPr lang="es-MX" sz="2400"/>
              <a:t>(reducción, absorción, fijación y almacenamiento de carbono).</a:t>
            </a:r>
          </a:p>
          <a:p>
            <a:pPr marL="342900" indent="-3429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s-CR" sz="2400"/>
              <a:t>Protección de agua para uso urbano rural o hidroeléctrico.</a:t>
            </a:r>
          </a:p>
          <a:p>
            <a:pPr marL="342900" indent="-3429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s-MX" sz="2400"/>
              <a:t>Protección de la biodiversidad para conservarla y uso sostenible científico y farmacéutico, investigación y mejoramiento genético, protección de ecosistemas y formas de vida.</a:t>
            </a:r>
          </a:p>
          <a:p>
            <a:pPr marL="342900" indent="-3429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s-CR" sz="2400"/>
              <a:t>Belleza escénica natural para fines turísticos y científicos.</a:t>
            </a:r>
            <a:endParaRPr lang="es-MX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620713"/>
            <a:ext cx="7467600" cy="877887"/>
          </a:xfrm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s-ES_tradnl" sz="3000" b="1" i="1">
                <a:solidFill>
                  <a:srgbClr val="CCFF33"/>
                </a:solidFill>
                <a:latin typeface="Sylfaen" pitchFamily="18" charset="0"/>
              </a:rPr>
              <a:t>5 PILARES FUNDAMENTALES</a:t>
            </a:r>
            <a:endParaRPr lang="en-US" sz="3000" b="1" i="1">
              <a:solidFill>
                <a:srgbClr val="CCFF33"/>
              </a:solidFill>
              <a:latin typeface="Sylfae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2276475"/>
            <a:ext cx="7596187" cy="24558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ES_tradnl" sz="2400"/>
              <a:t>Marco Legal</a:t>
            </a:r>
          </a:p>
          <a:p>
            <a:pPr>
              <a:buFont typeface="Wingdings" pitchFamily="2" charset="2"/>
              <a:buChar char="Ø"/>
            </a:pPr>
            <a:r>
              <a:rPr lang="es-ES_tradnl" sz="2400"/>
              <a:t>Marco Institucional</a:t>
            </a:r>
          </a:p>
          <a:p>
            <a:pPr>
              <a:buFont typeface="Wingdings" pitchFamily="2" charset="2"/>
              <a:buChar char="Ø"/>
            </a:pPr>
            <a:r>
              <a:rPr lang="es-ES_tradnl" sz="2400"/>
              <a:t>Marco Financiero</a:t>
            </a:r>
          </a:p>
          <a:p>
            <a:pPr>
              <a:buFont typeface="Wingdings" pitchFamily="2" charset="2"/>
              <a:buChar char="Ø"/>
            </a:pPr>
            <a:r>
              <a:rPr lang="es-ES_tradnl" sz="2400"/>
              <a:t>Marco Político</a:t>
            </a:r>
          </a:p>
          <a:p>
            <a:pPr>
              <a:buFont typeface="Wingdings" pitchFamily="2" charset="2"/>
              <a:buChar char="Ø"/>
            </a:pPr>
            <a:r>
              <a:rPr lang="es-ES_tradnl" sz="2400"/>
              <a:t>Transparencia y Credibilidad</a:t>
            </a:r>
          </a:p>
          <a:p>
            <a:pPr>
              <a:buFont typeface="Wingdings" pitchFamily="2" charset="2"/>
              <a:buNone/>
            </a:pPr>
            <a:endParaRPr lang="es-ES_tradnl" sz="2400"/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692150"/>
            <a:ext cx="7010400" cy="884238"/>
          </a:xfrm>
        </p:spPr>
        <p:txBody>
          <a:bodyPr/>
          <a:lstStyle/>
          <a:p>
            <a:r>
              <a:rPr lang="es-CR" sz="3000" b="1" i="1">
                <a:solidFill>
                  <a:srgbClr val="CCFF33"/>
                </a:solidFill>
                <a:latin typeface="Baskerville Old Face" pitchFamily="18" charset="0"/>
              </a:rPr>
              <a:t>1.	MARCO LEGAL</a:t>
            </a:r>
            <a:endParaRPr lang="en-US" sz="3000" b="1" i="1">
              <a:solidFill>
                <a:srgbClr val="CCFF33"/>
              </a:solidFill>
              <a:latin typeface="Baskerville Old Face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636838"/>
            <a:ext cx="7435850" cy="1697037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s-MX" sz="2400"/>
              <a:t>Existencia de normas jurídicas que faciliten el desarrollo de las experiencias, tales como: calidad de vida, internalización en tarifas públicas, concepto de bosque, concepto de Pago por Servicios Ambientales. 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331913" y="549275"/>
            <a:ext cx="7467600" cy="1006475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3000" b="1" i="1">
                <a:solidFill>
                  <a:srgbClr val="CCFF33"/>
                </a:solidFill>
                <a:latin typeface="Sylfaen" pitchFamily="18" charset="0"/>
              </a:rPr>
              <a:t>Marco Legal Internacional de los Servicios Ambientales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562350" y="5586413"/>
            <a:ext cx="2590800" cy="425450"/>
          </a:xfrm>
          <a:prstGeom prst="rect">
            <a:avLst/>
          </a:prstGeom>
          <a:solidFill>
            <a:srgbClr val="CCCC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000" b="1">
                <a:solidFill>
                  <a:srgbClr val="000000"/>
                </a:solidFill>
                <a:latin typeface="Tahoma" pitchFamily="34" charset="0"/>
              </a:rPr>
              <a:t>Protocolo de Kioto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314950" y="3105150"/>
            <a:ext cx="3505200" cy="1035050"/>
          </a:xfrm>
          <a:prstGeom prst="rect">
            <a:avLst/>
          </a:prstGeom>
          <a:solidFill>
            <a:srgbClr val="CCCC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000" b="1">
                <a:solidFill>
                  <a:srgbClr val="000000"/>
                </a:solidFill>
                <a:latin typeface="Tahoma" pitchFamily="34" charset="0"/>
              </a:rPr>
              <a:t>Convención de Naciones Unidas sobre Cambio Climático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742950" y="3105150"/>
            <a:ext cx="3581400" cy="1035050"/>
          </a:xfrm>
          <a:prstGeom prst="rect">
            <a:avLst/>
          </a:prstGeom>
          <a:solidFill>
            <a:srgbClr val="CC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000" b="1">
                <a:solidFill>
                  <a:srgbClr val="000000"/>
                </a:solidFill>
                <a:latin typeface="Tahoma" pitchFamily="34" charset="0"/>
              </a:rPr>
              <a:t>Declaración de Río sobre el Medio Ambiente y el Desarrollo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257550" y="1885950"/>
            <a:ext cx="3124200" cy="73977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000" b="1">
                <a:latin typeface="Tahoma" pitchFamily="34" charset="0"/>
              </a:rPr>
              <a:t>Sistema de Servicios Ambientales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4781550" y="2647950"/>
            <a:ext cx="4763" cy="2867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4324350" y="3638550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692275" y="414338"/>
            <a:ext cx="7127875" cy="1006475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3000" b="1" i="1">
                <a:solidFill>
                  <a:srgbClr val="CCFF33"/>
                </a:solidFill>
                <a:latin typeface="Sylfaen" pitchFamily="18" charset="0"/>
              </a:rPr>
              <a:t>Marco Legal Nacional de los Servicios Ambientales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14300" y="1714500"/>
            <a:ext cx="9144000" cy="4511675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000" b="1">
                <a:latin typeface="Tahoma" pitchFamily="34" charset="0"/>
              </a:rPr>
              <a:t>1. </a:t>
            </a:r>
            <a:r>
              <a:rPr lang="es-ES_tradnl" sz="2000"/>
              <a:t>Constitución Política de Costa Rica (Artículo 50).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2000"/>
              <a:t>2. Convenios Internacionales: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2000"/>
              <a:t>		a. Convenio sobre la diversidad biológica (Ley 7416).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2000"/>
              <a:t>		b. Convenio regional para el manejo y conservación 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2000"/>
              <a:t>		    de los ecosistemas naturales forestales y desarrollo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2000"/>
              <a:t>		    de plantaciones forestales (Ley 7572).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2000"/>
              <a:t>3. Ley Forestal de Costa Rica (Ley 7575).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2000"/>
              <a:t>4. Ley de la Autoridad Reguladora de los Servicios Públicos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2000"/>
              <a:t>    (Ley 7593).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2000"/>
              <a:t>5. Ley de Biodiversidad (Ley 7788).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scade">
  <a:themeElements>
    <a:clrScheme name="Cascade 8">
      <a:dk1>
        <a:srgbClr val="204162"/>
      </a:dk1>
      <a:lt1>
        <a:srgbClr val="FFFFFF"/>
      </a:lt1>
      <a:dk2>
        <a:srgbClr val="204162"/>
      </a:dk2>
      <a:lt2>
        <a:srgbClr val="003300"/>
      </a:lt2>
      <a:accent1>
        <a:srgbClr val="99CC00"/>
      </a:accent1>
      <a:accent2>
        <a:srgbClr val="336633"/>
      </a:accent2>
      <a:accent3>
        <a:srgbClr val="FFFFFF"/>
      </a:accent3>
      <a:accent4>
        <a:srgbClr val="1A3653"/>
      </a:accent4>
      <a:accent5>
        <a:srgbClr val="CAE2AA"/>
      </a:accent5>
      <a:accent6>
        <a:srgbClr val="2D5C2D"/>
      </a:accent6>
      <a:hlink>
        <a:srgbClr val="6666FF"/>
      </a:hlink>
      <a:folHlink>
        <a:srgbClr val="C5C248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125</TotalTime>
  <Words>765</Words>
  <Application>Microsoft Office PowerPoint</Application>
  <PresentationFormat>On-screen Show (4:3)</PresentationFormat>
  <Paragraphs>131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Times New Roman</vt:lpstr>
      <vt:lpstr>Wingdings</vt:lpstr>
      <vt:lpstr>Sylfaen</vt:lpstr>
      <vt:lpstr>Baskerville Old Face</vt:lpstr>
      <vt:lpstr>Tahoma</vt:lpstr>
      <vt:lpstr>Cascade</vt:lpstr>
      <vt:lpstr>Default Design</vt:lpstr>
      <vt:lpstr>1_Default Design</vt:lpstr>
      <vt:lpstr>Bienes y  Servicios Ambientales en  Costa Rica</vt:lpstr>
      <vt:lpstr>Slide 2</vt:lpstr>
      <vt:lpstr>Slide 3</vt:lpstr>
      <vt:lpstr>DEFINICION  SERVICIOS AMBIENTALES</vt:lpstr>
      <vt:lpstr>Slide 5</vt:lpstr>
      <vt:lpstr>5 PILARES FUNDAMENTALES</vt:lpstr>
      <vt:lpstr>1. MARCO LEGAL</vt:lpstr>
      <vt:lpstr>Slide 8</vt:lpstr>
      <vt:lpstr>Slide 9</vt:lpstr>
      <vt:lpstr>2. MARCO  INSTITUCIONAL</vt:lpstr>
      <vt:lpstr>Slide 11</vt:lpstr>
      <vt:lpstr>3. MARCO  FINANCIERO</vt:lpstr>
      <vt:lpstr>Slide 13</vt:lpstr>
      <vt:lpstr>4. MARCO POLÍTICO</vt:lpstr>
      <vt:lpstr>5. TRANSPARENCIA Y CREDIBILIDAD</vt:lpstr>
      <vt:lpstr>RECONOCIMIENTO NACIONAL E INTERNACIONAL AL ESQUEMA DE PSA</vt:lpstr>
      <vt:lpstr>COMO APROVECHAR LA COOPERACION INTERNACIONAL</vt:lpstr>
      <vt:lpstr>Slide 18</vt:lpstr>
      <vt:lpstr>SEÑORAS VICEMINISTRAS Y SEÑORES VICEMINISTROS SEAN BIENVENIDOS A NUESTRO PAIS.  GRACIAS.</vt:lpstr>
    </vt:vector>
  </TitlesOfParts>
  <Company>FONAFIFO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Pago de Servicios Ambientales en  Costa Rica</dc:title>
  <dc:creator> </dc:creator>
  <cp:lastModifiedBy>anarod</cp:lastModifiedBy>
  <cp:revision>11</cp:revision>
  <dcterms:created xsi:type="dcterms:W3CDTF">2006-06-26T18:15:15Z</dcterms:created>
  <dcterms:modified xsi:type="dcterms:W3CDTF">2010-07-11T14:44:57Z</dcterms:modified>
</cp:coreProperties>
</file>