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58" r:id="rId4"/>
    <p:sldId id="284" r:id="rId5"/>
    <p:sldId id="282" r:id="rId6"/>
    <p:sldId id="273" r:id="rId7"/>
    <p:sldId id="274" r:id="rId8"/>
    <p:sldId id="276" r:id="rId9"/>
    <p:sldId id="279" r:id="rId10"/>
    <p:sldId id="268" r:id="rId11"/>
    <p:sldId id="264" r:id="rId12"/>
    <p:sldId id="285" r:id="rId13"/>
    <p:sldId id="269" r:id="rId14"/>
    <p:sldId id="280" r:id="rId15"/>
    <p:sldId id="281" r:id="rId16"/>
    <p:sldId id="272" r:id="rId17"/>
    <p:sldId id="288" r:id="rId18"/>
  </p:sldIdLst>
  <p:sldSz cx="9144000" cy="6858000" type="screen4x3"/>
  <p:notesSz cx="6858000" cy="9144000"/>
  <p:embeddedFontLs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Webdings" pitchFamily="18" charset="2"/>
      <p:regular r:id="rId25"/>
    </p:embeddedFont>
    <p:embeddedFont>
      <p:font typeface="Wingdings 2" pitchFamily="18" charset="2"/>
      <p:regular r:id="rId26"/>
    </p:embeddedFont>
    <p:embeddedFont>
      <p:font typeface="Garamond" pitchFamily="18" charset="0"/>
      <p:regular r:id="rId27"/>
      <p:bold r:id="rId28"/>
      <p:italic r:id="rId29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660066"/>
    <a:srgbClr val="6666FF"/>
    <a:srgbClr val="6699FF"/>
    <a:srgbClr val="FF505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82" autoAdjust="0"/>
  </p:normalViewPr>
  <p:slideViewPr>
    <p:cSldViewPr>
      <p:cViewPr varScale="1">
        <p:scale>
          <a:sx n="64" d="100"/>
          <a:sy n="64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fld id="{EACA5688-B904-48BC-A786-385C8F71E8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62D1C-3ED2-4EAA-A4B0-46B58DD280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BC59A-444C-42B5-86D2-E92FC5888AFA}" type="slidenum">
              <a:rPr lang="en-US"/>
              <a:pPr/>
              <a:t>1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F1709-268A-4065-823B-3CD28B0F7445}" type="slidenum">
              <a:rPr lang="en-US"/>
              <a:pPr/>
              <a:t>17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itleB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3038475"/>
            <a:ext cx="7191375" cy="114300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343400"/>
            <a:ext cx="7105650" cy="15541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>
                <a:solidFill>
                  <a:srgbClr val="E3F1F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303338" y="2562225"/>
            <a:ext cx="0" cy="2759075"/>
          </a:xfrm>
          <a:prstGeom prst="line">
            <a:avLst/>
          </a:prstGeom>
          <a:noFill/>
          <a:ln w="9525">
            <a:solidFill>
              <a:srgbClr val="2E2E2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gray">
          <a:xfrm>
            <a:off x="0" y="0"/>
            <a:ext cx="196850" cy="6858000"/>
          </a:xfrm>
          <a:prstGeom prst="rect">
            <a:avLst/>
          </a:prstGeom>
          <a:solidFill>
            <a:srgbClr val="777777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01600"/>
            <a:ext cx="2032000" cy="621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101600"/>
            <a:ext cx="5945188" cy="621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651000"/>
            <a:ext cx="3963988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1651000"/>
            <a:ext cx="396557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ntentBG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1" name="Picture 3" descr="SCU Format Final 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7507288"/>
            <a:ext cx="9144000" cy="6858000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01600"/>
            <a:ext cx="81295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774700" y="1651000"/>
            <a:ext cx="8081963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gray">
          <a:xfrm>
            <a:off x="0" y="0"/>
            <a:ext cx="196850" cy="6858000"/>
          </a:xfrm>
          <a:prstGeom prst="rect">
            <a:avLst/>
          </a:prstGeom>
          <a:solidFill>
            <a:srgbClr val="777777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85000"/>
        </a:lnSpc>
        <a:spcBef>
          <a:spcPct val="65000"/>
        </a:spcBef>
        <a:spcAft>
          <a:spcPct val="0"/>
        </a:spcAft>
        <a:buClr>
          <a:schemeClr val="accent2"/>
        </a:buClr>
        <a:buSzPct val="85000"/>
        <a:buFont typeface="Webdings" pitchFamily="18" charset="2"/>
        <a:buChar char="="/>
        <a:defRPr sz="24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Char char="–"/>
        <a:defRPr sz="2000">
          <a:solidFill>
            <a:srgbClr val="4D4D4D"/>
          </a:solidFill>
          <a:latin typeface="+mn-lt"/>
        </a:defRPr>
      </a:lvl2pPr>
      <a:lvl3pPr marL="1204913" indent="-290513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="/>
        <a:defRPr>
          <a:solidFill>
            <a:srgbClr val="4D4D4D"/>
          </a:solidFill>
          <a:latin typeface="+mn-lt"/>
        </a:defRPr>
      </a:lvl3pPr>
      <a:lvl4pPr marL="1600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ebdings" pitchFamily="18" charset="2"/>
        <a:defRPr>
          <a:solidFill>
            <a:srgbClr val="4D4D4D"/>
          </a:solidFill>
          <a:latin typeface="+mn-lt"/>
        </a:defRPr>
      </a:lvl4pPr>
      <a:lvl5pPr marL="20574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rgbClr val="4D4D4D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rgbClr val="4D4D4D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rgbClr val="4D4D4D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rgbClr val="4D4D4D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db.org/ov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048000"/>
            <a:ext cx="7620000" cy="914400"/>
          </a:xfrm>
        </p:spPr>
        <p:txBody>
          <a:bodyPr/>
          <a:lstStyle/>
          <a:p>
            <a:r>
              <a:rPr lang="es-AR" sz="2400"/>
              <a:t>Base de datos de prácticas y procedimientos presupuestarios.</a:t>
            </a:r>
            <a:br>
              <a:rPr lang="es-AR" sz="2400"/>
            </a:br>
            <a:r>
              <a:rPr lang="es-AR" sz="2400"/>
              <a:t>El papel del BID y resultados preliminares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7105650" cy="609600"/>
          </a:xfrm>
        </p:spPr>
        <p:txBody>
          <a:bodyPr/>
          <a:lstStyle/>
          <a:p>
            <a:r>
              <a:rPr lang="es-AR" sz="2200"/>
              <a:t>Carlos Scartascini*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black">
          <a:xfrm>
            <a:off x="1371600" y="480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AR" sz="1800">
                <a:solidFill>
                  <a:srgbClr val="E3F1F5"/>
                </a:solidFill>
              </a:rPr>
              <a:t>Preparado para la presentación en la reunión de la Red de Gestión y Transparencia de la Política Pública sobre la Efectividad del Desarrollo y Gestión Presupuestaria por Resultados.</a:t>
            </a:r>
          </a:p>
          <a:p>
            <a:endParaRPr lang="es-AR" sz="800">
              <a:solidFill>
                <a:srgbClr val="E3F1F5"/>
              </a:solidFill>
            </a:endParaRPr>
          </a:p>
          <a:p>
            <a:r>
              <a:rPr lang="es-AR" sz="1800">
                <a:solidFill>
                  <a:srgbClr val="E3F1F5"/>
                </a:solidFill>
              </a:rPr>
              <a:t>Washington DC, Mayo 23-24, 2005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black">
          <a:xfrm>
            <a:off x="35052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>
                <a:solidFill>
                  <a:srgbClr val="E3F1F5"/>
                </a:solidFill>
              </a:rPr>
              <a:t>* Basado en trabajo conjunto con Gabriel Filc. </a:t>
            </a:r>
          </a:p>
          <a:p>
            <a:r>
              <a:rPr lang="en-US" sz="1600">
                <a:solidFill>
                  <a:srgbClr val="E3F1F5"/>
                </a:solidFill>
              </a:rPr>
              <a:t>Contacto: carlossc@iadb.org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Examinando las teorías.</a:t>
            </a:r>
            <a:br>
              <a:rPr lang="es-AR"/>
            </a:br>
            <a:r>
              <a:rPr lang="es-AR"/>
              <a:t>Instituciones fiscales y resultados fiscales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81963" cy="4670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AR" sz="2000"/>
              <a:t>La información del cuestionario puede ayudarnos a examinar las hipótesis que relacionan resultados fiscales con instituciones presupuestarias y fiscales</a:t>
            </a:r>
          </a:p>
          <a:p>
            <a:pPr>
              <a:lnSpc>
                <a:spcPct val="80000"/>
              </a:lnSpc>
            </a:pPr>
            <a:r>
              <a:rPr lang="es-AR" sz="2000"/>
              <a:t>Los países que tienen reglas fiscales más restrictivas, procedimientos presupuestarios jerárquicos y procesos presupuestarios más transparentes, tendrían que exhibir balances primarios con menor déficit o mayor superávit. </a:t>
            </a:r>
          </a:p>
          <a:p>
            <a:pPr>
              <a:lnSpc>
                <a:spcPct val="80000"/>
              </a:lnSpc>
            </a:pPr>
            <a:r>
              <a:rPr lang="es-AR" sz="2000" i="1"/>
              <a:t>Reglas fiscales:  </a:t>
            </a:r>
            <a:r>
              <a:rPr lang="es-AR" sz="2000"/>
              <a:t>las leyes y o regulaciones que establecen restricciones ex ante sobre los niveles de déficit, gasto y/o deuda pueden generar mayor disciplina fiscal. </a:t>
            </a:r>
          </a:p>
          <a:p>
            <a:pPr>
              <a:lnSpc>
                <a:spcPct val="80000"/>
              </a:lnSpc>
            </a:pPr>
            <a:r>
              <a:rPr lang="es-AR" sz="2000" i="1"/>
              <a:t>Procedimientos jerárquicos: </a:t>
            </a:r>
            <a:r>
              <a:rPr lang="es-AR" sz="2000"/>
              <a:t>(en contraste a procedimientos colegiados) tienden a reducir la incidencia del problema de los recursos comunes y otorgan mayor poder de negociación en temas presupuestarios a aquellos agentes con incentivos a mantener las finanzas bajo control. </a:t>
            </a:r>
          </a:p>
          <a:p>
            <a:pPr>
              <a:lnSpc>
                <a:spcPct val="80000"/>
              </a:lnSpc>
            </a:pPr>
            <a:r>
              <a:rPr lang="es-AR" sz="2000" i="1"/>
              <a:t>Procedimientos transparentes:</a:t>
            </a:r>
            <a:r>
              <a:rPr lang="es-AR" sz="2000"/>
              <a:t> están orientados a generar mayor disciplina fiscal en la medida en que pueden incrementar el control. Aún las leyes fiscales más estrictas pueden ser eludidas si los documentos presupuestarios son ininteligibles y carentes de relación con la situación fiscal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Examinando las teorías.</a:t>
            </a:r>
            <a:br>
              <a:rPr lang="es-AR"/>
            </a:br>
            <a:r>
              <a:rPr lang="es-AR"/>
              <a:t>Instituciones fiscales y resultados fiscales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651000"/>
            <a:ext cx="8140700" cy="5207000"/>
          </a:xfrm>
        </p:spPr>
        <p:txBody>
          <a:bodyPr/>
          <a:lstStyle/>
          <a:p>
            <a:r>
              <a:rPr lang="es-AR" sz="2200"/>
              <a:t>Continuando el trabajo de Alesina, et al (1998) y Stein, et al (1999) hemos construido un índice más completo y diversos subíndices.</a:t>
            </a:r>
          </a:p>
          <a:p>
            <a:pPr>
              <a:lnSpc>
                <a:spcPct val="80000"/>
              </a:lnSpc>
            </a:pPr>
            <a:r>
              <a:rPr lang="es-AR" b="0"/>
              <a:t> Indice compuesto (INDEX) </a:t>
            </a:r>
          </a:p>
          <a:p>
            <a:pPr>
              <a:lnSpc>
                <a:spcPct val="80000"/>
              </a:lnSpc>
            </a:pPr>
            <a:endParaRPr lang="es-AR" sz="1000"/>
          </a:p>
          <a:p>
            <a:pPr lvl="1">
              <a:lnSpc>
                <a:spcPct val="80000"/>
              </a:lnSpc>
            </a:pPr>
            <a:r>
              <a:rPr lang="es-AR" b="1"/>
              <a:t>Reglas Fiscales</a:t>
            </a:r>
            <a:endParaRPr lang="es-AR"/>
          </a:p>
          <a:p>
            <a:pPr lvl="2">
              <a:lnSpc>
                <a:spcPct val="80000"/>
              </a:lnSpc>
            </a:pPr>
            <a:r>
              <a:rPr lang="es-AR"/>
              <a:t>Límites fiscales</a:t>
            </a:r>
          </a:p>
          <a:p>
            <a:pPr lvl="2">
              <a:lnSpc>
                <a:spcPct val="80000"/>
              </a:lnSpc>
            </a:pPr>
            <a:r>
              <a:rPr lang="es-AR"/>
              <a:t>Marcos fiscales de mediano plazo</a:t>
            </a:r>
          </a:p>
          <a:p>
            <a:pPr lvl="2">
              <a:lnSpc>
                <a:spcPct val="80000"/>
              </a:lnSpc>
            </a:pPr>
            <a:r>
              <a:rPr lang="es-AR"/>
              <a:t>Límites al endeudamiento</a:t>
            </a:r>
          </a:p>
          <a:p>
            <a:pPr lvl="2">
              <a:lnSpc>
                <a:spcPct val="80000"/>
              </a:lnSpc>
            </a:pPr>
            <a:r>
              <a:rPr lang="es-AR"/>
              <a:t>Fondos de reserva o contingencia</a:t>
            </a:r>
          </a:p>
          <a:p>
            <a:pPr lvl="2">
              <a:lnSpc>
                <a:spcPct val="80000"/>
              </a:lnSpc>
            </a:pPr>
            <a:endParaRPr lang="es-AR" sz="1000"/>
          </a:p>
          <a:p>
            <a:pPr lvl="1">
              <a:lnSpc>
                <a:spcPct val="80000"/>
              </a:lnSpc>
            </a:pPr>
            <a:r>
              <a:rPr lang="es-AR" b="1"/>
              <a:t>Procedimientos jerárquicos (Jerarquía)</a:t>
            </a:r>
            <a:endParaRPr lang="es-AR"/>
          </a:p>
          <a:p>
            <a:pPr lvl="2">
              <a:lnSpc>
                <a:spcPct val="80000"/>
              </a:lnSpc>
            </a:pPr>
            <a:r>
              <a:rPr lang="es-AR"/>
              <a:t>Dentro del Poder Ejecutivo</a:t>
            </a:r>
          </a:p>
          <a:p>
            <a:pPr lvl="2">
              <a:lnSpc>
                <a:spcPct val="80000"/>
              </a:lnSpc>
            </a:pPr>
            <a:r>
              <a:rPr lang="es-AR"/>
              <a:t>Relaciones Ejecutivo - Legislativo</a:t>
            </a:r>
          </a:p>
          <a:p>
            <a:pPr lvl="2">
              <a:lnSpc>
                <a:spcPct val="80000"/>
              </a:lnSpc>
            </a:pPr>
            <a:r>
              <a:rPr lang="es-AR"/>
              <a:t>Manejo de Caja</a:t>
            </a:r>
          </a:p>
          <a:p>
            <a:pPr lvl="2">
              <a:lnSpc>
                <a:spcPct val="80000"/>
              </a:lnSpc>
            </a:pPr>
            <a:endParaRPr lang="es-AR" sz="1000"/>
          </a:p>
          <a:p>
            <a:pPr lvl="1">
              <a:lnSpc>
                <a:spcPct val="80000"/>
              </a:lnSpc>
            </a:pPr>
            <a:r>
              <a:rPr lang="es-AR" b="1"/>
              <a:t>Procedimientos transparentes (Transparencia)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Examinando las teorías.</a:t>
            </a:r>
            <a:br>
              <a:rPr lang="es-AR"/>
            </a:br>
            <a:r>
              <a:rPr lang="es-AR"/>
              <a:t>Instituciones fiscales y resultados fiscales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651000"/>
            <a:ext cx="8140700" cy="5207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s-AR" sz="2000"/>
              <a:t>La evidencia preliminar parece indicar que un país dentro del  grupo con puntajes altos tendría un balance fiscal primario más positivo que aquellos países pertenecientes al grupo de puntajes más bajos.</a:t>
            </a:r>
          </a:p>
          <a:p>
            <a:pPr>
              <a:lnSpc>
                <a:spcPct val="75000"/>
              </a:lnSpc>
            </a:pPr>
            <a:r>
              <a:rPr lang="es-AR" sz="2000"/>
              <a:t>El cuadro siguiente muestra el valor absoluto de la diferencia de los balances fiscales primarios como porcentaje del PBI entre países con puntajes promedio de los grupos alto y bajo. Por ejemplo, la celda marcada con * indica que un país dentro del grupo con reglas fiscales más restrictivas presentaría en promedio un balance fiscal casi 2,4% mejor que un país perteneciente al otro grupo.</a:t>
            </a:r>
          </a:p>
          <a:p>
            <a:pPr>
              <a:lnSpc>
                <a:spcPct val="75000"/>
              </a:lnSpc>
            </a:pPr>
            <a:endParaRPr lang="es-AR" sz="2000"/>
          </a:p>
          <a:p>
            <a:pPr>
              <a:lnSpc>
                <a:spcPct val="75000"/>
              </a:lnSpc>
            </a:pPr>
            <a:endParaRPr lang="es-AR" sz="2000"/>
          </a:p>
          <a:p>
            <a:pPr>
              <a:lnSpc>
                <a:spcPct val="75000"/>
              </a:lnSpc>
            </a:pPr>
            <a:endParaRPr lang="es-AR" sz="2000"/>
          </a:p>
          <a:p>
            <a:pPr>
              <a:lnSpc>
                <a:spcPct val="75000"/>
              </a:lnSpc>
            </a:pPr>
            <a:endParaRPr lang="es-AR" sz="2000"/>
          </a:p>
          <a:p>
            <a:pPr>
              <a:lnSpc>
                <a:spcPct val="75000"/>
              </a:lnSpc>
            </a:pPr>
            <a:r>
              <a:rPr lang="es-AR" sz="2000"/>
              <a:t>El análisis de regresiones muestra resultados similares. Reglas fiscales más restrictivas y procedimientos más jerárquicos parecen estar asociados con mejores resultados fiscales como se ve en los siguientes gráficos.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762000" y="4267200"/>
            <a:ext cx="8077200" cy="1219200"/>
            <a:chOff x="-3" y="669"/>
            <a:chExt cx="5087" cy="1406"/>
          </a:xfrm>
        </p:grpSpPr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0" y="672"/>
              <a:ext cx="5081" cy="1400"/>
              <a:chOff x="0" y="672"/>
              <a:chExt cx="5081" cy="1400"/>
            </a:xfrm>
          </p:grpSpPr>
          <p:grpSp>
            <p:nvGrpSpPr>
              <p:cNvPr id="57350" name="Group 6"/>
              <p:cNvGrpSpPr>
                <a:grpSpLocks/>
              </p:cNvGrpSpPr>
              <p:nvPr/>
            </p:nvGrpSpPr>
            <p:grpSpPr bwMode="auto">
              <a:xfrm>
                <a:off x="0" y="672"/>
                <a:ext cx="1425" cy="422"/>
                <a:chOff x="0" y="672"/>
                <a:chExt cx="1425" cy="422"/>
              </a:xfrm>
            </p:grpSpPr>
            <p:sp>
              <p:nvSpPr>
                <p:cNvPr id="5735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672"/>
                  <a:ext cx="142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52" name="Group 8"/>
                <p:cNvGrpSpPr>
                  <a:grpSpLocks/>
                </p:cNvGrpSpPr>
                <p:nvPr/>
              </p:nvGrpSpPr>
              <p:grpSpPr bwMode="auto">
                <a:xfrm>
                  <a:off x="0" y="672"/>
                  <a:ext cx="1425" cy="422"/>
                  <a:chOff x="0" y="672"/>
                  <a:chExt cx="1425" cy="422"/>
                </a:xfrm>
              </p:grpSpPr>
              <p:sp>
                <p:nvSpPr>
                  <p:cNvPr id="5735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672"/>
                    <a:ext cx="1339" cy="4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 b="0">
                        <a:latin typeface="Arial" pitchFamily="34" charset="0"/>
                        <a:cs typeface="Arial" pitchFamily="34" charset="0"/>
                      </a:rPr>
                      <a:t> </a:t>
                    </a:r>
                  </a:p>
                  <a:p>
                    <a:pPr eaLnBrk="0" hangingPunct="0">
                      <a:spcBef>
                        <a:spcPct val="0"/>
                      </a:spcBef>
                    </a:pP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5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72"/>
                    <a:ext cx="1425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55" name="Group 11"/>
              <p:cNvGrpSpPr>
                <a:grpSpLocks/>
              </p:cNvGrpSpPr>
              <p:nvPr/>
            </p:nvGrpSpPr>
            <p:grpSpPr bwMode="auto">
              <a:xfrm>
                <a:off x="1425" y="672"/>
                <a:ext cx="626" cy="422"/>
                <a:chOff x="1425" y="672"/>
                <a:chExt cx="626" cy="422"/>
              </a:xfrm>
            </p:grpSpPr>
            <p:sp>
              <p:nvSpPr>
                <p:cNvPr id="57356" name="Rectangle 12"/>
                <p:cNvSpPr>
                  <a:spLocks noChangeArrowheads="1"/>
                </p:cNvSpPr>
                <p:nvPr/>
              </p:nvSpPr>
              <p:spPr bwMode="auto">
                <a:xfrm>
                  <a:off x="1425" y="672"/>
                  <a:ext cx="62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57" name="Group 13"/>
                <p:cNvGrpSpPr>
                  <a:grpSpLocks/>
                </p:cNvGrpSpPr>
                <p:nvPr/>
              </p:nvGrpSpPr>
              <p:grpSpPr bwMode="auto">
                <a:xfrm>
                  <a:off x="1425" y="672"/>
                  <a:ext cx="626" cy="422"/>
                  <a:chOff x="1425" y="672"/>
                  <a:chExt cx="626" cy="422"/>
                </a:xfrm>
              </p:grpSpPr>
              <p:sp>
                <p:nvSpPr>
                  <p:cNvPr id="5735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672"/>
                    <a:ext cx="540" cy="4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INDEX</a:t>
                    </a:r>
                    <a:endParaRPr lang="en-US" sz="1400" b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5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672"/>
                    <a:ext cx="62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60" name="Group 16"/>
              <p:cNvGrpSpPr>
                <a:grpSpLocks/>
              </p:cNvGrpSpPr>
              <p:nvPr/>
            </p:nvGrpSpPr>
            <p:grpSpPr bwMode="auto">
              <a:xfrm>
                <a:off x="2051" y="672"/>
                <a:ext cx="1022" cy="422"/>
                <a:chOff x="2051" y="672"/>
                <a:chExt cx="1022" cy="422"/>
              </a:xfrm>
            </p:grpSpPr>
            <p:sp>
              <p:nvSpPr>
                <p:cNvPr id="57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051" y="672"/>
                  <a:ext cx="10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62" name="Group 18"/>
                <p:cNvGrpSpPr>
                  <a:grpSpLocks/>
                </p:cNvGrpSpPr>
                <p:nvPr/>
              </p:nvGrpSpPr>
              <p:grpSpPr bwMode="auto">
                <a:xfrm>
                  <a:off x="2051" y="672"/>
                  <a:ext cx="1022" cy="422"/>
                  <a:chOff x="2051" y="672"/>
                  <a:chExt cx="1022" cy="422"/>
                </a:xfrm>
              </p:grpSpPr>
              <p:sp>
                <p:nvSpPr>
                  <p:cNvPr id="5736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672"/>
                    <a:ext cx="936" cy="4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Reglas fiscales</a:t>
                    </a:r>
                    <a:endParaRPr lang="en-US" sz="1400" b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6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051" y="672"/>
                    <a:ext cx="1022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65" name="Group 21"/>
              <p:cNvGrpSpPr>
                <a:grpSpLocks/>
              </p:cNvGrpSpPr>
              <p:nvPr/>
            </p:nvGrpSpPr>
            <p:grpSpPr bwMode="auto">
              <a:xfrm>
                <a:off x="3073" y="672"/>
                <a:ext cx="1094" cy="422"/>
                <a:chOff x="3073" y="672"/>
                <a:chExt cx="1094" cy="422"/>
              </a:xfrm>
            </p:grpSpPr>
            <p:sp>
              <p:nvSpPr>
                <p:cNvPr id="57366" name="Rectangle 22"/>
                <p:cNvSpPr>
                  <a:spLocks noChangeArrowheads="1"/>
                </p:cNvSpPr>
                <p:nvPr/>
              </p:nvSpPr>
              <p:spPr bwMode="auto">
                <a:xfrm>
                  <a:off x="3073" y="672"/>
                  <a:ext cx="109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67" name="Group 23"/>
                <p:cNvGrpSpPr>
                  <a:grpSpLocks/>
                </p:cNvGrpSpPr>
                <p:nvPr/>
              </p:nvGrpSpPr>
              <p:grpSpPr bwMode="auto">
                <a:xfrm>
                  <a:off x="3073" y="672"/>
                  <a:ext cx="1094" cy="422"/>
                  <a:chOff x="3073" y="672"/>
                  <a:chExt cx="1094" cy="422"/>
                </a:xfrm>
              </p:grpSpPr>
              <p:sp>
                <p:nvSpPr>
                  <p:cNvPr id="5736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116" y="672"/>
                    <a:ext cx="1008" cy="4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Jerarquía</a:t>
                    </a:r>
                    <a:endParaRPr lang="en-US" sz="1400" b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6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073" y="672"/>
                    <a:ext cx="109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70" name="Group 26"/>
              <p:cNvGrpSpPr>
                <a:grpSpLocks/>
              </p:cNvGrpSpPr>
              <p:nvPr/>
            </p:nvGrpSpPr>
            <p:grpSpPr bwMode="auto">
              <a:xfrm>
                <a:off x="4167" y="672"/>
                <a:ext cx="914" cy="422"/>
                <a:chOff x="4167" y="672"/>
                <a:chExt cx="914" cy="422"/>
              </a:xfrm>
            </p:grpSpPr>
            <p:sp>
              <p:nvSpPr>
                <p:cNvPr id="57371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7" y="672"/>
                  <a:ext cx="91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72" name="Group 28"/>
                <p:cNvGrpSpPr>
                  <a:grpSpLocks/>
                </p:cNvGrpSpPr>
                <p:nvPr/>
              </p:nvGrpSpPr>
              <p:grpSpPr bwMode="auto">
                <a:xfrm>
                  <a:off x="4167" y="672"/>
                  <a:ext cx="914" cy="422"/>
                  <a:chOff x="4167" y="672"/>
                  <a:chExt cx="914" cy="422"/>
                </a:xfrm>
              </p:grpSpPr>
              <p:sp>
                <p:nvSpPr>
                  <p:cNvPr id="5737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72"/>
                    <a:ext cx="828" cy="4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Transparencia</a:t>
                    </a:r>
                    <a:endParaRPr lang="en-US" sz="1400" b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eaLnBrk="0" hangingPunct="0">
                      <a:spcBef>
                        <a:spcPct val="0"/>
                      </a:spcBef>
                    </a:pP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7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167" y="672"/>
                    <a:ext cx="91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75" name="Group 31"/>
              <p:cNvGrpSpPr>
                <a:grpSpLocks/>
              </p:cNvGrpSpPr>
              <p:nvPr/>
            </p:nvGrpSpPr>
            <p:grpSpPr bwMode="auto">
              <a:xfrm>
                <a:off x="0" y="1094"/>
                <a:ext cx="1425" cy="422"/>
                <a:chOff x="0" y="1094"/>
                <a:chExt cx="1425" cy="422"/>
              </a:xfrm>
            </p:grpSpPr>
            <p:sp>
              <p:nvSpPr>
                <p:cNvPr id="57376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94"/>
                  <a:ext cx="142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77" name="Group 33"/>
                <p:cNvGrpSpPr>
                  <a:grpSpLocks/>
                </p:cNvGrpSpPr>
                <p:nvPr/>
              </p:nvGrpSpPr>
              <p:grpSpPr bwMode="auto">
                <a:xfrm>
                  <a:off x="0" y="1094"/>
                  <a:ext cx="1425" cy="422"/>
                  <a:chOff x="0" y="1094"/>
                  <a:chExt cx="1425" cy="422"/>
                </a:xfrm>
              </p:grpSpPr>
              <p:sp>
                <p:nvSpPr>
                  <p:cNvPr id="5737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094"/>
                    <a:ext cx="1339" cy="4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Países en desarrollo</a:t>
                    </a:r>
                    <a:endParaRPr lang="en-US" sz="1400" b="0">
                      <a:latin typeface="Arial" pitchFamily="34" charset="0"/>
                      <a:cs typeface="Arial" pitchFamily="34" charset="0"/>
                    </a:endParaRPr>
                  </a:p>
                  <a:p>
                    <a:pPr eaLnBrk="0" hangingPunct="0">
                      <a:spcBef>
                        <a:spcPct val="0"/>
                      </a:spcBef>
                    </a:pP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7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094"/>
                    <a:ext cx="1425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80" name="Group 36"/>
              <p:cNvGrpSpPr>
                <a:grpSpLocks/>
              </p:cNvGrpSpPr>
              <p:nvPr/>
            </p:nvGrpSpPr>
            <p:grpSpPr bwMode="auto">
              <a:xfrm>
                <a:off x="1425" y="1094"/>
                <a:ext cx="626" cy="422"/>
                <a:chOff x="1425" y="1094"/>
                <a:chExt cx="626" cy="422"/>
              </a:xfrm>
            </p:grpSpPr>
            <p:sp>
              <p:nvSpPr>
                <p:cNvPr id="57381" name="Rectangle 37"/>
                <p:cNvSpPr>
                  <a:spLocks noChangeArrowheads="1"/>
                </p:cNvSpPr>
                <p:nvPr/>
              </p:nvSpPr>
              <p:spPr bwMode="auto">
                <a:xfrm>
                  <a:off x="1468" y="1094"/>
                  <a:ext cx="540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2,0</a:t>
                  </a:r>
                  <a:endParaRPr lang="en-US" sz="1600">
                    <a:latin typeface="Arial" pitchFamily="34" charset="0"/>
                    <a:cs typeface="Arial" pitchFamily="34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382" name="Rectangle 38"/>
                <p:cNvSpPr>
                  <a:spLocks noChangeArrowheads="1"/>
                </p:cNvSpPr>
                <p:nvPr/>
              </p:nvSpPr>
              <p:spPr bwMode="auto">
                <a:xfrm>
                  <a:off x="1425" y="1094"/>
                  <a:ext cx="62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83" name="Group 39"/>
              <p:cNvGrpSpPr>
                <a:grpSpLocks/>
              </p:cNvGrpSpPr>
              <p:nvPr/>
            </p:nvGrpSpPr>
            <p:grpSpPr bwMode="auto">
              <a:xfrm>
                <a:off x="2051" y="1094"/>
                <a:ext cx="1022" cy="422"/>
                <a:chOff x="2051" y="1094"/>
                <a:chExt cx="1022" cy="422"/>
              </a:xfrm>
            </p:grpSpPr>
            <p:sp>
              <p:nvSpPr>
                <p:cNvPr id="57384" name="Rectangle 40"/>
                <p:cNvSpPr>
                  <a:spLocks noChangeArrowheads="1"/>
                </p:cNvSpPr>
                <p:nvPr/>
              </p:nvSpPr>
              <p:spPr bwMode="auto">
                <a:xfrm>
                  <a:off x="2094" y="1094"/>
                  <a:ext cx="93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0,6</a:t>
                  </a:r>
                  <a:endParaRPr lang="en-US" sz="1600">
                    <a:latin typeface="Arial" pitchFamily="34" charset="0"/>
                    <a:cs typeface="Arial" pitchFamily="34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385" name="Rectangle 41"/>
                <p:cNvSpPr>
                  <a:spLocks noChangeArrowheads="1"/>
                </p:cNvSpPr>
                <p:nvPr/>
              </p:nvSpPr>
              <p:spPr bwMode="auto">
                <a:xfrm>
                  <a:off x="2051" y="1094"/>
                  <a:ext cx="102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86" name="Group 42"/>
              <p:cNvGrpSpPr>
                <a:grpSpLocks/>
              </p:cNvGrpSpPr>
              <p:nvPr/>
            </p:nvGrpSpPr>
            <p:grpSpPr bwMode="auto">
              <a:xfrm>
                <a:off x="3073" y="1094"/>
                <a:ext cx="1094" cy="422"/>
                <a:chOff x="3073" y="1094"/>
                <a:chExt cx="1094" cy="422"/>
              </a:xfrm>
            </p:grpSpPr>
            <p:sp>
              <p:nvSpPr>
                <p:cNvPr id="57387" name="Rectangle 43"/>
                <p:cNvSpPr>
                  <a:spLocks noChangeArrowheads="1"/>
                </p:cNvSpPr>
                <p:nvPr/>
              </p:nvSpPr>
              <p:spPr bwMode="auto">
                <a:xfrm>
                  <a:off x="3116" y="1094"/>
                  <a:ext cx="10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2,7</a:t>
                  </a:r>
                  <a:endParaRPr lang="en-US" sz="1600">
                    <a:latin typeface="Arial" pitchFamily="34" charset="0"/>
                    <a:cs typeface="Arial" pitchFamily="34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</a:pPr>
                  <a:endParaRPr lang="en-US" sz="1400" b="0">
                    <a:latin typeface="Times New Roman" pitchFamily="18" charset="0"/>
                  </a:endParaRPr>
                </a:p>
              </p:txBody>
            </p:sp>
            <p:sp>
              <p:nvSpPr>
                <p:cNvPr id="57388" name="Rectangle 44"/>
                <p:cNvSpPr>
                  <a:spLocks noChangeArrowheads="1"/>
                </p:cNvSpPr>
                <p:nvPr/>
              </p:nvSpPr>
              <p:spPr bwMode="auto">
                <a:xfrm>
                  <a:off x="3073" y="1094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89" name="Group 45"/>
              <p:cNvGrpSpPr>
                <a:grpSpLocks/>
              </p:cNvGrpSpPr>
              <p:nvPr/>
            </p:nvGrpSpPr>
            <p:grpSpPr bwMode="auto">
              <a:xfrm>
                <a:off x="4167" y="1094"/>
                <a:ext cx="914" cy="422"/>
                <a:chOff x="4167" y="1094"/>
                <a:chExt cx="914" cy="422"/>
              </a:xfrm>
            </p:grpSpPr>
            <p:sp>
              <p:nvSpPr>
                <p:cNvPr id="57390" name="Rectangle 46"/>
                <p:cNvSpPr>
                  <a:spLocks noChangeArrowheads="1"/>
                </p:cNvSpPr>
                <p:nvPr/>
              </p:nvSpPr>
              <p:spPr bwMode="auto">
                <a:xfrm>
                  <a:off x="4210" y="1094"/>
                  <a:ext cx="82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0,3</a:t>
                  </a:r>
                  <a:endParaRPr lang="en-US" sz="1600">
                    <a:latin typeface="Arial" pitchFamily="34" charset="0"/>
                    <a:cs typeface="Arial" pitchFamily="34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</a:pP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391" name="Rectangle 47"/>
                <p:cNvSpPr>
                  <a:spLocks noChangeArrowheads="1"/>
                </p:cNvSpPr>
                <p:nvPr/>
              </p:nvSpPr>
              <p:spPr bwMode="auto">
                <a:xfrm>
                  <a:off x="4167" y="1094"/>
                  <a:ext cx="9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92" name="Group 48"/>
              <p:cNvGrpSpPr>
                <a:grpSpLocks/>
              </p:cNvGrpSpPr>
              <p:nvPr/>
            </p:nvGrpSpPr>
            <p:grpSpPr bwMode="auto">
              <a:xfrm>
                <a:off x="0" y="1516"/>
                <a:ext cx="1425" cy="556"/>
                <a:chOff x="0" y="1516"/>
                <a:chExt cx="1425" cy="556"/>
              </a:xfrm>
            </p:grpSpPr>
            <p:sp>
              <p:nvSpPr>
                <p:cNvPr id="57393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516"/>
                  <a:ext cx="1425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394" name="Group 50"/>
                <p:cNvGrpSpPr>
                  <a:grpSpLocks/>
                </p:cNvGrpSpPr>
                <p:nvPr/>
              </p:nvGrpSpPr>
              <p:grpSpPr bwMode="auto">
                <a:xfrm>
                  <a:off x="0" y="1516"/>
                  <a:ext cx="1425" cy="556"/>
                  <a:chOff x="0" y="1516"/>
                  <a:chExt cx="1425" cy="556"/>
                </a:xfrm>
              </p:grpSpPr>
              <p:sp>
                <p:nvSpPr>
                  <p:cNvPr id="5739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516"/>
                    <a:ext cx="1339" cy="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Países de América Latina</a:t>
                    </a:r>
                    <a:endParaRPr lang="en-US" sz="1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39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16"/>
                    <a:ext cx="1425" cy="5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397" name="Group 53"/>
              <p:cNvGrpSpPr>
                <a:grpSpLocks/>
              </p:cNvGrpSpPr>
              <p:nvPr/>
            </p:nvGrpSpPr>
            <p:grpSpPr bwMode="auto">
              <a:xfrm>
                <a:off x="1425" y="1516"/>
                <a:ext cx="626" cy="556"/>
                <a:chOff x="1425" y="1516"/>
                <a:chExt cx="626" cy="556"/>
              </a:xfrm>
            </p:grpSpPr>
            <p:sp>
              <p:nvSpPr>
                <p:cNvPr id="57398" name="Rectangle 54"/>
                <p:cNvSpPr>
                  <a:spLocks noChangeArrowheads="1"/>
                </p:cNvSpPr>
                <p:nvPr/>
              </p:nvSpPr>
              <p:spPr bwMode="auto">
                <a:xfrm>
                  <a:off x="1468" y="1516"/>
                  <a:ext cx="54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1,6</a:t>
                  </a: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399" name="Rectangle 55"/>
                <p:cNvSpPr>
                  <a:spLocks noChangeArrowheads="1"/>
                </p:cNvSpPr>
                <p:nvPr/>
              </p:nvSpPr>
              <p:spPr bwMode="auto">
                <a:xfrm>
                  <a:off x="1425" y="1516"/>
                  <a:ext cx="62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400" name="Group 56"/>
              <p:cNvGrpSpPr>
                <a:grpSpLocks/>
              </p:cNvGrpSpPr>
              <p:nvPr/>
            </p:nvGrpSpPr>
            <p:grpSpPr bwMode="auto">
              <a:xfrm>
                <a:off x="2051" y="1516"/>
                <a:ext cx="1022" cy="556"/>
                <a:chOff x="2051" y="1516"/>
                <a:chExt cx="1022" cy="556"/>
              </a:xfrm>
            </p:grpSpPr>
            <p:sp>
              <p:nvSpPr>
                <p:cNvPr id="5740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94" y="1516"/>
                  <a:ext cx="936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2,4*</a:t>
                  </a: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402" name="Rectangle 58"/>
                <p:cNvSpPr>
                  <a:spLocks noChangeArrowheads="1"/>
                </p:cNvSpPr>
                <p:nvPr/>
              </p:nvSpPr>
              <p:spPr bwMode="auto">
                <a:xfrm>
                  <a:off x="2051" y="1516"/>
                  <a:ext cx="102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403" name="Group 59"/>
              <p:cNvGrpSpPr>
                <a:grpSpLocks/>
              </p:cNvGrpSpPr>
              <p:nvPr/>
            </p:nvGrpSpPr>
            <p:grpSpPr bwMode="auto">
              <a:xfrm>
                <a:off x="3073" y="1516"/>
                <a:ext cx="1094" cy="556"/>
                <a:chOff x="3073" y="1516"/>
                <a:chExt cx="1094" cy="556"/>
              </a:xfrm>
            </p:grpSpPr>
            <p:sp>
              <p:nvSpPr>
                <p:cNvPr id="57404" name="Rectangle 60"/>
                <p:cNvSpPr>
                  <a:spLocks noChangeArrowheads="1"/>
                </p:cNvSpPr>
                <p:nvPr/>
              </p:nvSpPr>
              <p:spPr bwMode="auto">
                <a:xfrm>
                  <a:off x="3116" y="1516"/>
                  <a:ext cx="100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2,2</a:t>
                  </a: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405" name="Rectangle 61"/>
                <p:cNvSpPr>
                  <a:spLocks noChangeArrowheads="1"/>
                </p:cNvSpPr>
                <p:nvPr/>
              </p:nvSpPr>
              <p:spPr bwMode="auto">
                <a:xfrm>
                  <a:off x="3073" y="1516"/>
                  <a:ext cx="109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406" name="Group 62"/>
              <p:cNvGrpSpPr>
                <a:grpSpLocks/>
              </p:cNvGrpSpPr>
              <p:nvPr/>
            </p:nvGrpSpPr>
            <p:grpSpPr bwMode="auto">
              <a:xfrm>
                <a:off x="4167" y="1516"/>
                <a:ext cx="914" cy="556"/>
                <a:chOff x="4167" y="1516"/>
                <a:chExt cx="914" cy="556"/>
              </a:xfrm>
            </p:grpSpPr>
            <p:sp>
              <p:nvSpPr>
                <p:cNvPr id="57407" name="Rectangle 63"/>
                <p:cNvSpPr>
                  <a:spLocks noChangeArrowheads="1"/>
                </p:cNvSpPr>
                <p:nvPr/>
              </p:nvSpPr>
              <p:spPr bwMode="auto">
                <a:xfrm>
                  <a:off x="4210" y="1516"/>
                  <a:ext cx="82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0,2</a:t>
                  </a:r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57408" name="Rectangle 64"/>
                <p:cNvSpPr>
                  <a:spLocks noChangeArrowheads="1"/>
                </p:cNvSpPr>
                <p:nvPr/>
              </p:nvSpPr>
              <p:spPr bwMode="auto">
                <a:xfrm>
                  <a:off x="4167" y="1516"/>
                  <a:ext cx="91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7409" name="Rectangle 65"/>
            <p:cNvSpPr>
              <a:spLocks noChangeArrowheads="1"/>
            </p:cNvSpPr>
            <p:nvPr/>
          </p:nvSpPr>
          <p:spPr bwMode="auto">
            <a:xfrm>
              <a:off x="-3" y="669"/>
              <a:ext cx="5087" cy="14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MX" sz="180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876800" y="2057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0" y="4191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b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10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Instituciones fiscales y resultados fiscales.  Índice compuesto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Instituciones fiscales y resultados fiscales.  Índice de reglas fiscales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83613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Instituciones fiscales y resultados fiscales.  Índice de reglas de jerarquía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Conclusiones …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4700" y="1651000"/>
            <a:ext cx="8369300" cy="4978400"/>
          </a:xfrm>
        </p:spPr>
        <p:txBody>
          <a:bodyPr/>
          <a:lstStyle/>
          <a:p>
            <a:r>
              <a:rPr lang="es-AR" sz="2000"/>
              <a:t>Contar con una base de datos completa ayudará a los Directores de Presupuesto a comparar sus procedimientos con los de países de desarrollo e historia similar, así como con los países de la OCDE.</a:t>
            </a:r>
          </a:p>
          <a:p>
            <a:r>
              <a:rPr lang="es-AR" sz="2000"/>
              <a:t>Ayudará a los investigadores a contar con una mejor base empírica para su análisis.</a:t>
            </a:r>
          </a:p>
          <a:p>
            <a:r>
              <a:rPr lang="es-AR" sz="2000"/>
              <a:t>Actualización y cambios necesarios:</a:t>
            </a:r>
          </a:p>
          <a:p>
            <a:pPr lvl="1"/>
            <a:r>
              <a:rPr lang="es-AR" sz="1800"/>
              <a:t>Deberíamos buscar la mayor tasa de respuestas posibles</a:t>
            </a:r>
          </a:p>
          <a:p>
            <a:pPr lvl="1"/>
            <a:r>
              <a:rPr lang="es-AR" sz="1800"/>
              <a:t>Deberíamos identificar aquellas prácticas y procedimientos presupuestarios que tienen mayor relevancia en materia de políticas públicas. </a:t>
            </a:r>
          </a:p>
          <a:p>
            <a:pPr lvl="1"/>
            <a:r>
              <a:rPr lang="es-AR" sz="1800"/>
              <a:t>Deberíamos encontrar el equilibrio en la búsqueda de información acerca de procedimientos formales y prácticas informales</a:t>
            </a:r>
          </a:p>
          <a:p>
            <a:pPr lvl="1"/>
            <a:r>
              <a:rPr lang="es-AR" sz="1800"/>
              <a:t>Una vez alcanzado este objetivo, seremos capaces de avanzar hacia el análisis de buenas prácticas.</a:t>
            </a:r>
          </a:p>
          <a:p>
            <a:r>
              <a:rPr lang="es-AR" sz="2000"/>
              <a:t>Datos e información estarán disponibles en:</a:t>
            </a:r>
            <a:br>
              <a:rPr lang="es-AR" sz="2000"/>
            </a:br>
            <a:r>
              <a:rPr lang="es-AR" sz="2000">
                <a:hlinkClick r:id="rId2"/>
              </a:rPr>
              <a:t>http://www.iadb.org/ove/</a:t>
            </a:r>
            <a:endParaRPr lang="es-AR" sz="2000"/>
          </a:p>
          <a:p>
            <a:pPr lvl="1"/>
            <a:endParaRPr lang="es-A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048000"/>
            <a:ext cx="7620000" cy="914400"/>
          </a:xfrm>
        </p:spPr>
        <p:txBody>
          <a:bodyPr/>
          <a:lstStyle/>
          <a:p>
            <a:r>
              <a:rPr lang="es-AR" sz="2400"/>
              <a:t>Base de datos de prácticas y procedimientos presupuestarios.</a:t>
            </a:r>
            <a:br>
              <a:rPr lang="es-AR" sz="2400"/>
            </a:br>
            <a:r>
              <a:rPr lang="es-AR" sz="2400"/>
              <a:t>El papel del BID y resultados preliminares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7105650" cy="609600"/>
          </a:xfrm>
        </p:spPr>
        <p:txBody>
          <a:bodyPr/>
          <a:lstStyle/>
          <a:p>
            <a:r>
              <a:rPr lang="es-AR" sz="2200"/>
              <a:t>Carlos Scartascini*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black">
          <a:xfrm>
            <a:off x="1371600" y="480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AR" sz="1800">
                <a:solidFill>
                  <a:srgbClr val="E3F1F5"/>
                </a:solidFill>
              </a:rPr>
              <a:t>Preparado para la presentación en la reunión de la Red de Gestión y Transparencia de la Política Pública sobre la Efectividad del Desarrollo y Gestión Presupuestaria por Resultados.</a:t>
            </a:r>
          </a:p>
          <a:p>
            <a:endParaRPr lang="es-AR" sz="800">
              <a:solidFill>
                <a:srgbClr val="E3F1F5"/>
              </a:solidFill>
            </a:endParaRPr>
          </a:p>
          <a:p>
            <a:r>
              <a:rPr lang="es-AR" sz="1800">
                <a:solidFill>
                  <a:srgbClr val="E3F1F5"/>
                </a:solidFill>
              </a:rPr>
              <a:t>Washington DC, Mayo 23-24, 2005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black">
          <a:xfrm>
            <a:off x="35052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>
                <a:solidFill>
                  <a:srgbClr val="E3F1F5"/>
                </a:solidFill>
              </a:rPr>
              <a:t>* Basado en trabajo conjunto con Gabriel Filc. </a:t>
            </a:r>
          </a:p>
          <a:p>
            <a:r>
              <a:rPr lang="en-US" sz="1600">
                <a:solidFill>
                  <a:srgbClr val="E3F1F5"/>
                </a:solidFill>
              </a:rPr>
              <a:t>Contacto: carlossc@iadb.org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sz="2600"/>
              <a:t>Base de datos de prácticas y procedimientos presupuestarios. ¿Qué hemos aprendido?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651000"/>
            <a:ext cx="8369300" cy="5207000"/>
          </a:xfrm>
        </p:spPr>
        <p:txBody>
          <a:bodyPr/>
          <a:lstStyle/>
          <a:p>
            <a:r>
              <a:rPr lang="es-AR"/>
              <a:t>El rol del BID</a:t>
            </a:r>
          </a:p>
          <a:p>
            <a:r>
              <a:rPr lang="es-AR"/>
              <a:t>El cuestionario</a:t>
            </a:r>
          </a:p>
          <a:p>
            <a:pPr lvl="1"/>
            <a:r>
              <a:rPr lang="es-AR"/>
              <a:t>La versión completa y reducida</a:t>
            </a:r>
          </a:p>
          <a:p>
            <a:r>
              <a:rPr lang="es-AR"/>
              <a:t>La función de la base de datos hasta el momento </a:t>
            </a:r>
          </a:p>
          <a:p>
            <a:pPr lvl="1"/>
            <a:r>
              <a:rPr lang="es-AR"/>
              <a:t>“Prácticas estándares” </a:t>
            </a:r>
          </a:p>
          <a:p>
            <a:pPr lvl="2"/>
            <a:r>
              <a:rPr lang="es-AR"/>
              <a:t>Por ejemplo para comparar las estructuras de las oficinas de presupuesto, y sus atribuciones y responsabilidades</a:t>
            </a:r>
          </a:p>
          <a:p>
            <a:pPr lvl="1"/>
            <a:r>
              <a:rPr lang="es-AR"/>
              <a:t>Examen de hipótesis. </a:t>
            </a:r>
          </a:p>
          <a:p>
            <a:pPr lvl="2"/>
            <a:r>
              <a:rPr lang="es-AR"/>
              <a:t>Por ejemplo, la relación entre instituciones fiscales y resultados fiscales: reglas fiscales, jerarquía y transparencia, y déficit del gobierno.</a:t>
            </a:r>
          </a:p>
          <a:p>
            <a:r>
              <a:rPr lang="es-AR"/>
              <a:t>Conclusiones</a:t>
            </a:r>
          </a:p>
          <a:p>
            <a:pPr lvl="1"/>
            <a:r>
              <a:rPr lang="es-AR"/>
              <a:t>El cuestionario proporciona una fuente valiosa de información para tomadores de decisión, instituciones multilaterales e investigadores.</a:t>
            </a:r>
          </a:p>
          <a:p>
            <a:pPr lvl="1"/>
            <a:r>
              <a:rPr lang="es-AR"/>
              <a:t> Es necesario actualizarlo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El rol del BID.</a:t>
            </a:r>
            <a:br>
              <a:rPr lang="es-AR"/>
            </a:br>
            <a:r>
              <a:rPr lang="es-AR"/>
              <a:t>Un esfuerzo inter-departamental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4538" y="1600200"/>
            <a:ext cx="8094662" cy="4949825"/>
          </a:xfrm>
        </p:spPr>
        <p:txBody>
          <a:bodyPr/>
          <a:lstStyle/>
          <a:p>
            <a:r>
              <a:rPr lang="es-AR" sz="2200"/>
              <a:t>El BID se involucró en una etapa avanzada del desarrollo del cuestionario proveyendo retroalimentación para algunas de las preguntas y formato del cuestionario (RES).</a:t>
            </a:r>
          </a:p>
          <a:p>
            <a:r>
              <a:rPr lang="es-AR" sz="2200"/>
              <a:t>Dada la importancia del cuestionario, el BID decidió involucrarse para asegurar un set de información completo y comparable para sus países prestatarios.</a:t>
            </a:r>
          </a:p>
          <a:p>
            <a:r>
              <a:rPr lang="es-AR" sz="2200"/>
              <a:t>OVE (con fondos de la Cooperación Española) financió la traducción del cuestionario y la recolección de respuestas.</a:t>
            </a:r>
          </a:p>
          <a:p>
            <a:r>
              <a:rPr lang="es-AR" sz="2200"/>
              <a:t>OVE también ayudó a coordinar (junto a los Departamentos Regionales) la recolección de respuestas, contactando a las autoridades de los distintos países y proveyendo apoyo cuando fue necesario.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El rol del BID.</a:t>
            </a:r>
            <a:br>
              <a:rPr lang="es-AR"/>
            </a:br>
            <a:r>
              <a:rPr lang="es-AR"/>
              <a:t>Las versiones “completa” y “reducida”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9498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s-AR" sz="2200"/>
              <a:t>La recolección de información tuvo sus dificultades.</a:t>
            </a:r>
          </a:p>
          <a:p>
            <a:pPr>
              <a:lnSpc>
                <a:spcPct val="75000"/>
              </a:lnSpc>
            </a:pPr>
            <a:r>
              <a:rPr lang="es-AR" sz="2200"/>
              <a:t>Mientras que algunos países respondieron con premura, otros no lo han hecho o lo hicieron en forma incompleta.</a:t>
            </a:r>
          </a:p>
          <a:p>
            <a:pPr>
              <a:lnSpc>
                <a:spcPct val="75000"/>
              </a:lnSpc>
            </a:pPr>
            <a:r>
              <a:rPr lang="es-AR" sz="2200"/>
              <a:t>Debido a la baja tasa de respuesta obtenida con la “versión completa” y dado nuestro interés en obtener información significativa en al menos un subconjunto de las preguntas para escribir el IPES de este año (RES/SDS/OVE), se implementó una versión reducida, focalizada en preguntas específicas a la existencia de reglas fiscales y de transparencia.</a:t>
            </a:r>
          </a:p>
          <a:p>
            <a:pPr>
              <a:lnSpc>
                <a:spcPct val="75000"/>
              </a:lnSpc>
            </a:pPr>
            <a:r>
              <a:rPr lang="es-AR" sz="2200"/>
              <a:t>Mientras que la versión completa cuenta con 359 preguntas, la reducida tiene sólo 22. </a:t>
            </a:r>
          </a:p>
          <a:p>
            <a:pPr>
              <a:lnSpc>
                <a:spcPct val="75000"/>
              </a:lnSpc>
            </a:pPr>
            <a:r>
              <a:rPr lang="es-AR" sz="2200"/>
              <a:t>La información del cuestionario, tanto de la versión completa como de la reducida, ya ha sido utilizada en diversos documentos presentados en encuentros organizados por RES y RE1 en el BID y en foros internacionales (Ej., Seminario Regional de Política Fiscal).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810000" cy="4114800"/>
          </a:xfrm>
        </p:spPr>
        <p:txBody>
          <a:bodyPr/>
          <a:lstStyle/>
          <a:p>
            <a:r>
              <a:rPr lang="es-AR" sz="1800" u="sng"/>
              <a:t>“Versión completa”</a:t>
            </a:r>
          </a:p>
          <a:p>
            <a:r>
              <a:rPr lang="es-AR" sz="1800"/>
              <a:t>Argentina</a:t>
            </a:r>
          </a:p>
          <a:p>
            <a:r>
              <a:rPr lang="es-AR" sz="1800"/>
              <a:t>Bolivia</a:t>
            </a:r>
          </a:p>
          <a:p>
            <a:r>
              <a:rPr lang="es-AR" sz="1800"/>
              <a:t>Chile </a:t>
            </a:r>
          </a:p>
          <a:p>
            <a:r>
              <a:rPr lang="es-AR" sz="1800"/>
              <a:t>Colombia</a:t>
            </a:r>
          </a:p>
          <a:p>
            <a:r>
              <a:rPr lang="es-AR" sz="1800"/>
              <a:t>México</a:t>
            </a:r>
          </a:p>
          <a:p>
            <a:r>
              <a:rPr lang="es-AR" sz="1800"/>
              <a:t>Paraguay</a:t>
            </a:r>
          </a:p>
          <a:p>
            <a:r>
              <a:rPr lang="es-AR" sz="1800"/>
              <a:t>República Dominicana</a:t>
            </a:r>
          </a:p>
          <a:p>
            <a:r>
              <a:rPr lang="es-AR" sz="1800"/>
              <a:t>Surinam</a:t>
            </a:r>
          </a:p>
          <a:p>
            <a:r>
              <a:rPr lang="es-AR" sz="1800"/>
              <a:t>Uruguay</a:t>
            </a:r>
          </a:p>
          <a:p>
            <a:endParaRPr lang="es-AR" sz="18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3810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s-AR" sz="1800" u="sng"/>
              <a:t>“Versión reducida” </a:t>
            </a:r>
          </a:p>
          <a:p>
            <a:pPr>
              <a:lnSpc>
                <a:spcPct val="75000"/>
              </a:lnSpc>
            </a:pPr>
            <a:r>
              <a:rPr lang="es-AR" sz="1800"/>
              <a:t>Perú </a:t>
            </a:r>
          </a:p>
          <a:p>
            <a:pPr>
              <a:lnSpc>
                <a:spcPct val="75000"/>
              </a:lnSpc>
            </a:pPr>
            <a:r>
              <a:rPr lang="es-AR" sz="1800"/>
              <a:t>Brasil </a:t>
            </a:r>
          </a:p>
          <a:p>
            <a:pPr>
              <a:lnSpc>
                <a:spcPct val="75000"/>
              </a:lnSpc>
            </a:pPr>
            <a:r>
              <a:rPr lang="es-AR" sz="1800"/>
              <a:t>El Salvador</a:t>
            </a:r>
          </a:p>
          <a:p>
            <a:pPr>
              <a:lnSpc>
                <a:spcPct val="75000"/>
              </a:lnSpc>
            </a:pPr>
            <a:r>
              <a:rPr lang="es-AR" sz="1800"/>
              <a:t>Venezuela</a:t>
            </a:r>
          </a:p>
          <a:p>
            <a:pPr>
              <a:lnSpc>
                <a:spcPct val="75000"/>
              </a:lnSpc>
            </a:pPr>
            <a:r>
              <a:rPr lang="es-AR" sz="1800"/>
              <a:t>Guatemala</a:t>
            </a:r>
          </a:p>
          <a:p>
            <a:pPr>
              <a:lnSpc>
                <a:spcPct val="75000"/>
              </a:lnSpc>
            </a:pPr>
            <a:r>
              <a:rPr lang="es-AR" sz="1800"/>
              <a:t>Ecuador</a:t>
            </a:r>
          </a:p>
          <a:p>
            <a:pPr>
              <a:lnSpc>
                <a:spcPct val="75000"/>
              </a:lnSpc>
            </a:pPr>
            <a:r>
              <a:rPr lang="es-AR" sz="1800"/>
              <a:t>Panamá </a:t>
            </a:r>
          </a:p>
          <a:p>
            <a:pPr>
              <a:lnSpc>
                <a:spcPct val="75000"/>
              </a:lnSpc>
            </a:pPr>
            <a:r>
              <a:rPr lang="es-AR" sz="1800"/>
              <a:t>Costa Rica</a:t>
            </a:r>
          </a:p>
          <a:p>
            <a:pPr>
              <a:lnSpc>
                <a:spcPct val="75000"/>
              </a:lnSpc>
            </a:pPr>
            <a:r>
              <a:rPr lang="es-AR" sz="1800"/>
              <a:t>Honduras</a:t>
            </a:r>
          </a:p>
          <a:p>
            <a:pPr>
              <a:lnSpc>
                <a:spcPct val="75000"/>
              </a:lnSpc>
            </a:pPr>
            <a:r>
              <a:rPr lang="es-AR" sz="1800"/>
              <a:t>Nicaragua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El rol del BID. </a:t>
            </a:r>
            <a:br>
              <a:rPr lang="es-AR"/>
            </a:br>
            <a:r>
              <a:rPr lang="es-AR"/>
              <a:t>Respuestas de los países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gray">
          <a:xfrm>
            <a:off x="609600" y="1295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65000"/>
              </a:spcBef>
              <a:buClr>
                <a:schemeClr val="accent2"/>
              </a:buClr>
              <a:buSzPct val="85000"/>
              <a:buFont typeface="Webdings" pitchFamily="18" charset="2"/>
              <a:buChar char="="/>
            </a:pPr>
            <a:r>
              <a:rPr lang="es-ES">
                <a:solidFill>
                  <a:srgbClr val="4D4D4D"/>
                </a:solidFill>
              </a:rPr>
              <a:t>Hasta el momento, obtuvimos respuestas de los siguientes países:</a:t>
            </a:r>
            <a:endParaRPr 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67000" y="1550988"/>
            <a:ext cx="2057400" cy="4953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0" y="12334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b="0">
                <a:latin typeface="Garamond" pitchFamily="18" charset="0"/>
              </a:rPr>
              <a:t>APROBACION 	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743200" y="3962400"/>
            <a:ext cx="1600200" cy="1295400"/>
          </a:xfrm>
          <a:prstGeom prst="downArrow">
            <a:avLst>
              <a:gd name="adj1" fmla="val 63972"/>
              <a:gd name="adj2" fmla="val 36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276600" y="1752600"/>
            <a:ext cx="1295400" cy="103981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7312" tIns="115200" rIns="87312" bIns="44450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4200" y="1828800"/>
            <a:ext cx="1524000" cy="3460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87312" tIns="43200" rIns="87312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700">
                <a:latin typeface="Arial" pitchFamily="34" charset="0"/>
              </a:rPr>
              <a:t>Legislativo</a:t>
            </a: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895600" y="5334000"/>
            <a:ext cx="1600200" cy="889000"/>
            <a:chOff x="624" y="816"/>
            <a:chExt cx="1008" cy="384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149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Ejecutivo</a:t>
              </a:r>
              <a:endParaRPr lang="es-ES" sz="1700">
                <a:latin typeface="Arial" pitchFamily="34" charset="0"/>
              </a:endParaRPr>
            </a:p>
          </p:txBody>
        </p:sp>
      </p:grpSp>
      <p:grpSp>
        <p:nvGrpSpPr>
          <p:cNvPr id="20541" name="Group 61"/>
          <p:cNvGrpSpPr>
            <a:grpSpLocks/>
          </p:cNvGrpSpPr>
          <p:nvPr/>
        </p:nvGrpSpPr>
        <p:grpSpPr bwMode="auto">
          <a:xfrm>
            <a:off x="76200" y="1219200"/>
            <a:ext cx="2209800" cy="5270500"/>
            <a:chOff x="48" y="768"/>
            <a:chExt cx="1392" cy="3320"/>
          </a:xfrm>
        </p:grpSpPr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8" y="968"/>
              <a:ext cx="1344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92" y="768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b="0">
                  <a:latin typeface="Garamond" pitchFamily="18" charset="0"/>
                </a:rPr>
                <a:t>PREPARACION</a:t>
              </a:r>
            </a:p>
          </p:txBody>
        </p:sp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144" y="1448"/>
              <a:ext cx="1008" cy="384"/>
              <a:chOff x="624" y="816"/>
              <a:chExt cx="1008" cy="384"/>
            </a:xfrm>
          </p:grpSpPr>
          <p:sp>
            <p:nvSpPr>
              <p:cNvPr id="20499" name="Rectangle 19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0500" name="Text Box 20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218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Ejecutivo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grpSp>
          <p:nvGrpSpPr>
            <p:cNvPr id="20501" name="Group 21"/>
            <p:cNvGrpSpPr>
              <a:grpSpLocks/>
            </p:cNvGrpSpPr>
            <p:nvPr/>
          </p:nvGrpSpPr>
          <p:grpSpPr bwMode="auto">
            <a:xfrm>
              <a:off x="192" y="2312"/>
              <a:ext cx="1008" cy="698"/>
              <a:chOff x="624" y="816"/>
              <a:chExt cx="1008" cy="384"/>
            </a:xfrm>
          </p:grpSpPr>
          <p:sp>
            <p:nvSpPr>
              <p:cNvPr id="20502" name="Rectangle 22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0503" name="Text Box 23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299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Oficina Central de Presupuesto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sp>
          <p:nvSpPr>
            <p:cNvPr id="20504" name="AutoShape 24"/>
            <p:cNvSpPr>
              <a:spLocks noChangeArrowheads="1"/>
            </p:cNvSpPr>
            <p:nvPr/>
          </p:nvSpPr>
          <p:spPr bwMode="auto">
            <a:xfrm>
              <a:off x="576" y="3128"/>
              <a:ext cx="288" cy="28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05" name="Group 25"/>
            <p:cNvGrpSpPr>
              <a:grpSpLocks/>
            </p:cNvGrpSpPr>
            <p:nvPr/>
          </p:nvGrpSpPr>
          <p:grpSpPr bwMode="auto">
            <a:xfrm>
              <a:off x="144" y="3512"/>
              <a:ext cx="1152" cy="384"/>
              <a:chOff x="624" y="816"/>
              <a:chExt cx="1008" cy="384"/>
            </a:xfrm>
          </p:grpSpPr>
          <p:sp>
            <p:nvSpPr>
              <p:cNvPr id="20506" name="Rectangle 26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0507" name="Text Box 27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381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Ministerios y jurisdicciones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sp>
          <p:nvSpPr>
            <p:cNvPr id="20508" name="AutoShape 28"/>
            <p:cNvSpPr>
              <a:spLocks noChangeArrowheads="1"/>
            </p:cNvSpPr>
            <p:nvPr/>
          </p:nvSpPr>
          <p:spPr bwMode="auto">
            <a:xfrm>
              <a:off x="576" y="1928"/>
              <a:ext cx="288" cy="28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029200" y="1550988"/>
            <a:ext cx="3657600" cy="4953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6934200" y="1855788"/>
            <a:ext cx="1600200" cy="609600"/>
            <a:chOff x="624" y="816"/>
            <a:chExt cx="1008" cy="384"/>
          </a:xfrm>
        </p:grpSpPr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218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Legislativo</a:t>
              </a:r>
              <a:endParaRPr lang="es-ES" sz="1700">
                <a:latin typeface="Arial" pitchFamily="34" charset="0"/>
              </a:endParaRPr>
            </a:p>
          </p:txBody>
        </p:sp>
      </p:grpSp>
      <p:sp>
        <p:nvSpPr>
          <p:cNvPr id="20518" name="AutoShape 38"/>
          <p:cNvSpPr>
            <a:spLocks noChangeArrowheads="1"/>
          </p:cNvSpPr>
          <p:nvPr/>
        </p:nvSpPr>
        <p:spPr bwMode="auto">
          <a:xfrm rot="5400000">
            <a:off x="6616700" y="3619500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9" name="Group 39"/>
          <p:cNvGrpSpPr>
            <a:grpSpLocks/>
          </p:cNvGrpSpPr>
          <p:nvPr/>
        </p:nvGrpSpPr>
        <p:grpSpPr bwMode="auto">
          <a:xfrm>
            <a:off x="7162800" y="3429000"/>
            <a:ext cx="1371600" cy="931863"/>
            <a:chOff x="624" y="816"/>
            <a:chExt cx="1008" cy="384"/>
          </a:xfrm>
        </p:grpSpPr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0521" name="Text Box 41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224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500">
                  <a:latin typeface="Arial" pitchFamily="34" charset="0"/>
                </a:rPr>
                <a:t>Organismos de Control</a:t>
              </a:r>
              <a:endParaRPr lang="es-ES" sz="1500">
                <a:latin typeface="Arial" pitchFamily="34" charset="0"/>
              </a:endParaRPr>
            </a:p>
          </p:txBody>
        </p:sp>
      </p:grpSp>
      <p:grpSp>
        <p:nvGrpSpPr>
          <p:cNvPr id="20522" name="Group 42"/>
          <p:cNvGrpSpPr>
            <a:grpSpLocks/>
          </p:cNvGrpSpPr>
          <p:nvPr/>
        </p:nvGrpSpPr>
        <p:grpSpPr bwMode="auto">
          <a:xfrm>
            <a:off x="5105400" y="3429000"/>
            <a:ext cx="1371600" cy="1874838"/>
            <a:chOff x="624" y="816"/>
            <a:chExt cx="1008" cy="384"/>
          </a:xfrm>
        </p:grpSpPr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624" y="816"/>
              <a:ext cx="959" cy="174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Ministerios y jurisdic.</a:t>
              </a:r>
              <a:endParaRPr lang="es-ES" sz="1600">
                <a:latin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es-ES" sz="1200" b="0">
                <a:latin typeface="Arial" pitchFamily="34" charset="0"/>
              </a:endParaRPr>
            </a:p>
          </p:txBody>
        </p:sp>
      </p:grp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105400" y="12192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b="0">
                <a:latin typeface="Garamond" pitchFamily="18" charset="0"/>
              </a:rPr>
              <a:t>EJECUCION Y CONTROL</a:t>
            </a: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228600" y="990600"/>
            <a:ext cx="8305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528" name="Group 48"/>
          <p:cNvGrpSpPr>
            <a:grpSpLocks/>
          </p:cNvGrpSpPr>
          <p:nvPr/>
        </p:nvGrpSpPr>
        <p:grpSpPr bwMode="auto">
          <a:xfrm>
            <a:off x="1905000" y="1550988"/>
            <a:ext cx="1295400" cy="2362200"/>
            <a:chOff x="1296" y="977"/>
            <a:chExt cx="912" cy="1488"/>
          </a:xfrm>
        </p:grpSpPr>
        <p:sp>
          <p:nvSpPr>
            <p:cNvPr id="20529" name="AutoShape 49"/>
            <p:cNvSpPr>
              <a:spLocks noChangeArrowheads="1"/>
            </p:cNvSpPr>
            <p:nvPr/>
          </p:nvSpPr>
          <p:spPr bwMode="auto">
            <a:xfrm>
              <a:off x="1296" y="977"/>
              <a:ext cx="912" cy="1488"/>
            </a:xfrm>
            <a:prstGeom prst="rightArrow">
              <a:avLst>
                <a:gd name="adj1" fmla="val 52287"/>
                <a:gd name="adj2" fmla="val 3125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Text Box 50"/>
            <p:cNvSpPr txBox="1">
              <a:spLocks noChangeArrowheads="1"/>
            </p:cNvSpPr>
            <p:nvPr/>
          </p:nvSpPr>
          <p:spPr bwMode="auto">
            <a:xfrm>
              <a:off x="1344" y="1503"/>
              <a:ext cx="7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Proyecto de  pres.</a:t>
              </a:r>
              <a:endParaRPr lang="es-ES_tradnl" sz="1600">
                <a:latin typeface="Arial" pitchFamily="34" charset="0"/>
              </a:endParaRPr>
            </a:p>
          </p:txBody>
        </p:sp>
      </p:grpSp>
      <p:grpSp>
        <p:nvGrpSpPr>
          <p:cNvPr id="20540" name="Group 60"/>
          <p:cNvGrpSpPr>
            <a:grpSpLocks/>
          </p:cNvGrpSpPr>
          <p:nvPr/>
        </p:nvGrpSpPr>
        <p:grpSpPr bwMode="auto">
          <a:xfrm>
            <a:off x="4572000" y="5257800"/>
            <a:ext cx="1219200" cy="1066800"/>
            <a:chOff x="2880" y="3312"/>
            <a:chExt cx="768" cy="672"/>
          </a:xfrm>
        </p:grpSpPr>
        <p:sp>
          <p:nvSpPr>
            <p:cNvPr id="20532" name="AutoShape 52"/>
            <p:cNvSpPr>
              <a:spLocks noChangeArrowheads="1"/>
            </p:cNvSpPr>
            <p:nvPr/>
          </p:nvSpPr>
          <p:spPr bwMode="auto">
            <a:xfrm>
              <a:off x="2880" y="3312"/>
              <a:ext cx="624" cy="67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Text Box 53"/>
            <p:cNvSpPr txBox="1">
              <a:spLocks noChangeArrowheads="1"/>
            </p:cNvSpPr>
            <p:nvPr/>
          </p:nvSpPr>
          <p:spPr bwMode="auto">
            <a:xfrm>
              <a:off x="2928" y="3456"/>
              <a:ext cx="7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600" b="0">
                  <a:latin typeface="Arial" pitchFamily="34" charset="0"/>
                </a:rPr>
                <a:t>Ley de Pres.</a:t>
              </a:r>
            </a:p>
          </p:txBody>
        </p:sp>
      </p:grpSp>
      <p:grpSp>
        <p:nvGrpSpPr>
          <p:cNvPr id="20534" name="Group 54"/>
          <p:cNvGrpSpPr>
            <a:grpSpLocks/>
          </p:cNvGrpSpPr>
          <p:nvPr/>
        </p:nvGrpSpPr>
        <p:grpSpPr bwMode="auto">
          <a:xfrm>
            <a:off x="7086600" y="4648200"/>
            <a:ext cx="1524000" cy="931863"/>
            <a:chOff x="624" y="816"/>
            <a:chExt cx="1008" cy="384"/>
          </a:xfrm>
        </p:grpSpPr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0536" name="Text Box 56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237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Oficina de Presupuesto</a:t>
              </a:r>
              <a:endParaRPr lang="es-ES" sz="1600">
                <a:latin typeface="Arial" pitchFamily="34" charset="0"/>
              </a:endParaRPr>
            </a:p>
          </p:txBody>
        </p:sp>
      </p:grpSp>
      <p:sp>
        <p:nvSpPr>
          <p:cNvPr id="20537" name="AutoShape 57"/>
          <p:cNvSpPr>
            <a:spLocks noChangeArrowheads="1"/>
          </p:cNvSpPr>
          <p:nvPr/>
        </p:nvSpPr>
        <p:spPr bwMode="auto">
          <a:xfrm rot="16200000">
            <a:off x="6591300" y="4686300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3048000" y="41910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Proyecto de  pres.</a:t>
            </a:r>
            <a:endParaRPr lang="es-ES_tradnl" sz="1600">
              <a:latin typeface="Arial" pitchFamily="34" charset="0"/>
            </a:endParaRPr>
          </a:p>
        </p:txBody>
      </p:sp>
      <p:sp>
        <p:nvSpPr>
          <p:cNvPr id="20539" name="AutoShape 59"/>
          <p:cNvSpPr>
            <a:spLocks noChangeArrowheads="1"/>
          </p:cNvSpPr>
          <p:nvPr/>
        </p:nvSpPr>
        <p:spPr bwMode="auto">
          <a:xfrm>
            <a:off x="7543800" y="2667000"/>
            <a:ext cx="4572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Rectangle 62"/>
          <p:cNvSpPr>
            <a:spLocks noChangeArrowheads="1"/>
          </p:cNvSpPr>
          <p:nvPr/>
        </p:nvSpPr>
        <p:spPr bwMode="auto">
          <a:xfrm>
            <a:off x="774700" y="101600"/>
            <a:ext cx="81295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s-ES" sz="2800">
                <a:solidFill>
                  <a:schemeClr val="bg1"/>
                </a:solidFill>
                <a:latin typeface="Arial" pitchFamily="34" charset="0"/>
              </a:rPr>
              <a:t>El cuestionario cubre las diferentes etapas del proceso presupuestario.</a:t>
            </a:r>
            <a:endParaRPr lang="en-US" sz="2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8600" y="1219200"/>
            <a:ext cx="2209800" cy="5270500"/>
            <a:chOff x="96" y="777"/>
            <a:chExt cx="1392" cy="3320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96" y="977"/>
              <a:ext cx="1344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240" y="777"/>
              <a:ext cx="1248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b="0">
                  <a:latin typeface="Garamond" pitchFamily="18" charset="0"/>
                </a:rPr>
                <a:t>PREPARACION</a:t>
              </a:r>
            </a:p>
            <a:p>
              <a:pPr eaLnBrk="0" hangingPunct="0">
                <a:spcBef>
                  <a:spcPct val="50000"/>
                </a:spcBef>
              </a:pPr>
              <a:endParaRPr lang="es-ES_tradnl" sz="1800" b="0">
                <a:latin typeface="Arial" pitchFamily="34" charset="0"/>
              </a:endParaRPr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192" y="1457"/>
              <a:ext cx="1008" cy="384"/>
              <a:chOff x="624" y="816"/>
              <a:chExt cx="1008" cy="384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218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Ejecutivo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grpSp>
          <p:nvGrpSpPr>
            <p:cNvPr id="21512" name="Group 8"/>
            <p:cNvGrpSpPr>
              <a:grpSpLocks/>
            </p:cNvGrpSpPr>
            <p:nvPr/>
          </p:nvGrpSpPr>
          <p:grpSpPr bwMode="auto">
            <a:xfrm>
              <a:off x="240" y="2321"/>
              <a:ext cx="1008" cy="698"/>
              <a:chOff x="624" y="816"/>
              <a:chExt cx="1008" cy="384"/>
            </a:xfrm>
          </p:grpSpPr>
          <p:sp>
            <p:nvSpPr>
              <p:cNvPr id="21513" name="Rectangle 9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299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Oficina Central de Presupuesto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624" y="3137"/>
              <a:ext cx="288" cy="28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192" y="3521"/>
              <a:ext cx="1152" cy="384"/>
              <a:chOff x="624" y="816"/>
              <a:chExt cx="1008" cy="384"/>
            </a:xfrm>
          </p:grpSpPr>
          <p:sp>
            <p:nvSpPr>
              <p:cNvPr id="21517" name="Rectangle 13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381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Ministerios y jurisdicciones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624" y="1937"/>
              <a:ext cx="288" cy="28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2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s-AR" sz="2600"/>
              <a:t>“Prácticas estándar”. </a:t>
            </a:r>
            <a:br>
              <a:rPr lang="es-AR" sz="2600"/>
            </a:br>
            <a:r>
              <a:rPr lang="es-AR" sz="2600"/>
              <a:t>Ejemplo 1: Tamaño de la Oficina de Presupuesto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590800" y="1066800"/>
            <a:ext cx="6553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Times New Roman" pitchFamily="18" charset="0"/>
              </a:rPr>
              <a:t>¿Cuántos empleados de categoría profesional posee la autoridad-oficina central de presupuesto?</a:t>
            </a:r>
            <a:endParaRPr lang="en-US" sz="1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2805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2805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87963"/>
            <a:ext cx="2805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2971800" y="2133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</a:t>
            </a:r>
            <a:r>
              <a:rPr lang="es-ES" sz="2000" b="0">
                <a:latin typeface="Times New Roman" pitchFamily="18" charset="0"/>
              </a:rPr>
              <a:t>íses desarrollados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971800" y="3886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Países en desarrollo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048000" y="5486400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Países de América Latina</a:t>
            </a:r>
          </a:p>
        </p:txBody>
      </p:sp>
      <p:sp>
        <p:nvSpPr>
          <p:cNvPr id="21537" name="AutoShape 33"/>
          <p:cNvSpPr>
            <a:spLocks/>
          </p:cNvSpPr>
          <p:nvPr/>
        </p:nvSpPr>
        <p:spPr bwMode="auto">
          <a:xfrm>
            <a:off x="2438400" y="1828800"/>
            <a:ext cx="685800" cy="4724400"/>
          </a:xfrm>
          <a:prstGeom prst="leftBrace">
            <a:avLst>
              <a:gd name="adj1" fmla="val 57407"/>
              <a:gd name="adj2" fmla="val 514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1545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752600"/>
            <a:ext cx="16922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28600" y="1143000"/>
            <a:ext cx="2209800" cy="5270500"/>
            <a:chOff x="96" y="777"/>
            <a:chExt cx="1392" cy="3320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96" y="977"/>
              <a:ext cx="1344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40" y="777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b="0">
                  <a:latin typeface="Garamond" pitchFamily="18" charset="0"/>
                </a:rPr>
                <a:t>PREPARACION</a:t>
              </a:r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192" y="1457"/>
              <a:ext cx="1008" cy="384"/>
              <a:chOff x="624" y="816"/>
              <a:chExt cx="1008" cy="384"/>
            </a:xfrm>
          </p:grpSpPr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3559" name="Text Box 7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218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Ejecutivo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240" y="2321"/>
              <a:ext cx="1008" cy="698"/>
              <a:chOff x="624" y="816"/>
              <a:chExt cx="1008" cy="384"/>
            </a:xfrm>
          </p:grpSpPr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299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Oficina Central de Presupuesto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>
              <a:off x="624" y="3137"/>
              <a:ext cx="288" cy="28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4" name="Group 12"/>
            <p:cNvGrpSpPr>
              <a:grpSpLocks/>
            </p:cNvGrpSpPr>
            <p:nvPr/>
          </p:nvGrpSpPr>
          <p:grpSpPr bwMode="auto">
            <a:xfrm>
              <a:off x="192" y="3521"/>
              <a:ext cx="1152" cy="384"/>
              <a:chOff x="624" y="816"/>
              <a:chExt cx="1008" cy="384"/>
            </a:xfrm>
          </p:grpSpPr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008" cy="384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87312" tIns="115200" rIns="87312" bIns="44450" anchor="ctr"/>
              <a:lstStyle/>
              <a:p>
                <a:endParaRPr lang="en-US"/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624" y="816"/>
                <a:ext cx="960" cy="381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  <a:effectLst/>
            </p:spPr>
            <p:txBody>
              <a:bodyPr lIns="87312" tIns="43200" rIns="87312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700">
                    <a:latin typeface="Arial" pitchFamily="34" charset="0"/>
                  </a:rPr>
                  <a:t>Ministerios y jurisdicciones</a:t>
                </a:r>
                <a:endParaRPr lang="es-ES" sz="1700">
                  <a:latin typeface="Arial" pitchFamily="34" charset="0"/>
                </a:endParaRPr>
              </a:p>
            </p:txBody>
          </p:sp>
        </p:grp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624" y="1937"/>
              <a:ext cx="288" cy="28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r>
              <a:rPr lang="es-AR" sz="2600"/>
              <a:t>“Prácticas estándar”.</a:t>
            </a:r>
            <a:br>
              <a:rPr lang="es-AR" sz="2600"/>
            </a:br>
            <a:r>
              <a:rPr lang="es-AR" sz="2600"/>
              <a:t>Ej. 2: La Oficina de Presupuesto en la negociación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590800" y="10668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¿Quién tiene la última palabra? ¿Cómo se resuelven las disputas entre la oficina de presupuesto y los ministerios?</a:t>
            </a:r>
          </a:p>
        </p:txBody>
      </p:sp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2805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86138"/>
            <a:ext cx="2805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029200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85" name="AutoShape 33"/>
          <p:cNvSpPr>
            <a:spLocks/>
          </p:cNvSpPr>
          <p:nvPr/>
        </p:nvSpPr>
        <p:spPr bwMode="auto">
          <a:xfrm>
            <a:off x="2362200" y="1905000"/>
            <a:ext cx="762000" cy="4724400"/>
          </a:xfrm>
          <a:prstGeom prst="leftBrace">
            <a:avLst>
              <a:gd name="adj1" fmla="val 51667"/>
              <a:gd name="adj2" fmla="val 684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2819400" y="2133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</a:t>
            </a:r>
            <a:r>
              <a:rPr lang="es-ES" sz="2000" b="0">
                <a:latin typeface="Times New Roman" pitchFamily="18" charset="0"/>
              </a:rPr>
              <a:t>íses desarrollados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2971800" y="3886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Países en desarrollo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048000" y="5486400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Países de América Latina</a:t>
            </a:r>
          </a:p>
        </p:txBody>
      </p:sp>
      <p:pic>
        <p:nvPicPr>
          <p:cNvPr id="23594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3125" y="1828800"/>
            <a:ext cx="19208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371600"/>
            <a:ext cx="3733800" cy="4648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1981200" y="1676400"/>
            <a:ext cx="1600200" cy="609600"/>
            <a:chOff x="624" y="816"/>
            <a:chExt cx="1008" cy="384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218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700">
                  <a:latin typeface="Arial" pitchFamily="34" charset="0"/>
                </a:rPr>
                <a:t>Legislativo</a:t>
              </a:r>
              <a:endParaRPr lang="es-ES" sz="1700">
                <a:latin typeface="Arial" pitchFamily="34" charset="0"/>
              </a:endParaRPr>
            </a:p>
          </p:txBody>
        </p:sp>
      </p:grpSp>
      <p:sp>
        <p:nvSpPr>
          <p:cNvPr id="28680" name="AutoShape 8"/>
          <p:cNvSpPr>
            <a:spLocks noChangeArrowheads="1"/>
          </p:cNvSpPr>
          <p:nvPr/>
        </p:nvSpPr>
        <p:spPr bwMode="auto">
          <a:xfrm rot="5400000">
            <a:off x="1562100" y="3402013"/>
            <a:ext cx="457200" cy="6096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2133600" y="3249613"/>
            <a:ext cx="1447800" cy="931862"/>
            <a:chOff x="624" y="816"/>
            <a:chExt cx="1008" cy="384"/>
          </a:xfrm>
        </p:grpSpPr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237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Organismos de Control</a:t>
              </a:r>
              <a:endParaRPr lang="es-ES" sz="1600">
                <a:latin typeface="Arial" pitchFamily="34" charset="0"/>
              </a:endParaRPr>
            </a:p>
          </p:txBody>
        </p:sp>
      </p:grp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0" y="3276600"/>
            <a:ext cx="1409700" cy="1874838"/>
            <a:chOff x="624" y="816"/>
            <a:chExt cx="1008" cy="384"/>
          </a:xfrm>
        </p:grpSpPr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118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Ministerios y jurisdic.</a:t>
              </a:r>
              <a:endParaRPr lang="es-ES" sz="1600" b="0">
                <a:latin typeface="Arial" pitchFamily="34" charset="0"/>
              </a:endParaRPr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2057400" y="4468813"/>
            <a:ext cx="1524000" cy="931862"/>
            <a:chOff x="624" y="816"/>
            <a:chExt cx="1008" cy="384"/>
          </a:xfrm>
        </p:grpSpPr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624" y="816"/>
              <a:ext cx="1008" cy="38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87312" tIns="115200" rIns="87312" bIns="44450" anchor="ctr"/>
            <a:lstStyle/>
            <a:p>
              <a:endParaRPr lang="en-US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624" y="816"/>
              <a:ext cx="960" cy="338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lIns="87312" tIns="43200" rIns="87312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Oficina Central de Presupuesto</a:t>
              </a:r>
              <a:endParaRPr lang="es-ES" sz="1600">
                <a:latin typeface="Arial" pitchFamily="34" charset="0"/>
              </a:endParaRPr>
            </a:p>
          </p:txBody>
        </p:sp>
      </p:grpSp>
      <p:sp>
        <p:nvSpPr>
          <p:cNvPr id="28690" name="AutoShape 18"/>
          <p:cNvSpPr>
            <a:spLocks noChangeArrowheads="1"/>
          </p:cNvSpPr>
          <p:nvPr/>
        </p:nvSpPr>
        <p:spPr bwMode="auto">
          <a:xfrm rot="16200000">
            <a:off x="1524000" y="4468813"/>
            <a:ext cx="457200" cy="6096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04800" y="990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800" b="0">
                <a:latin typeface="Garamond" pitchFamily="18" charset="0"/>
              </a:rPr>
              <a:t>EJECUCIÓN Y CONTROL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r>
              <a:rPr lang="es-AR" sz="2600"/>
              <a:t>“Prácticas estándar”. </a:t>
            </a:r>
            <a:br>
              <a:rPr lang="es-AR" sz="2600"/>
            </a:br>
            <a:r>
              <a:rPr lang="es-AR" sz="2600"/>
              <a:t>Ej. 3: Responsabilidades de la Oficina de Presupuesto </a:t>
            </a:r>
          </a:p>
        </p:txBody>
      </p:sp>
      <p:pic>
        <p:nvPicPr>
          <p:cNvPr id="2869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088" y="1571625"/>
            <a:ext cx="27289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98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3124200"/>
            <a:ext cx="27289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00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4724400"/>
            <a:ext cx="27289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962400" y="990600"/>
            <a:ext cx="518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800">
                <a:latin typeface="Times New Roman" pitchFamily="18" charset="0"/>
              </a:rPr>
              <a:t>¿La oficina de presupuesto revisa o evalúa los fondos presupuestados o los programas de gobierno?</a:t>
            </a:r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2590800" y="2590800"/>
            <a:ext cx="4572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AutoShape 40"/>
          <p:cNvSpPr>
            <a:spLocks/>
          </p:cNvSpPr>
          <p:nvPr/>
        </p:nvSpPr>
        <p:spPr bwMode="auto">
          <a:xfrm>
            <a:off x="3886200" y="1981200"/>
            <a:ext cx="609600" cy="3962400"/>
          </a:xfrm>
          <a:prstGeom prst="leftBrace">
            <a:avLst>
              <a:gd name="adj1" fmla="val 54167"/>
              <a:gd name="adj2" fmla="val 730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4724400" y="1905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</a:t>
            </a:r>
            <a:r>
              <a:rPr lang="es-ES" sz="2000" b="0">
                <a:latin typeface="Times New Roman" pitchFamily="18" charset="0"/>
              </a:rPr>
              <a:t>íses desarrollados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724400" y="3657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Países en desarrollo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4800600" y="5257800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Países de América Latina</a:t>
            </a:r>
          </a:p>
        </p:txBody>
      </p:sp>
      <p:pic>
        <p:nvPicPr>
          <p:cNvPr id="28725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465888"/>
            <a:ext cx="81153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E_Powerpoint_Template">
  <a:themeElements>
    <a:clrScheme name="OVE_Powerpoint_Template 8">
      <a:dk1>
        <a:srgbClr val="414141"/>
      </a:dk1>
      <a:lt1>
        <a:srgbClr val="FFFFFF"/>
      </a:lt1>
      <a:dk2>
        <a:srgbClr val="892134"/>
      </a:dk2>
      <a:lt2>
        <a:srgbClr val="F0AA24"/>
      </a:lt2>
      <a:accent1>
        <a:srgbClr val="002F5D"/>
      </a:accent1>
      <a:accent2>
        <a:srgbClr val="508E98"/>
      </a:accent2>
      <a:accent3>
        <a:srgbClr val="FFFFFF"/>
      </a:accent3>
      <a:accent4>
        <a:srgbClr val="363636"/>
      </a:accent4>
      <a:accent5>
        <a:srgbClr val="AAADB6"/>
      </a:accent5>
      <a:accent6>
        <a:srgbClr val="488089"/>
      </a:accent6>
      <a:hlink>
        <a:srgbClr val="704265"/>
      </a:hlink>
      <a:folHlink>
        <a:srgbClr val="A9AB87"/>
      </a:folHlink>
    </a:clrScheme>
    <a:fontScheme name="OVE_Powerpoint_Templat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VE_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_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_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_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_Powerpoint_Template 8">
        <a:dk1>
          <a:srgbClr val="414141"/>
        </a:dk1>
        <a:lt1>
          <a:srgbClr val="FFFFFF"/>
        </a:lt1>
        <a:dk2>
          <a:srgbClr val="892134"/>
        </a:dk2>
        <a:lt2>
          <a:srgbClr val="F0AA24"/>
        </a:lt2>
        <a:accent1>
          <a:srgbClr val="002F5D"/>
        </a:accent1>
        <a:accent2>
          <a:srgbClr val="508E98"/>
        </a:accent2>
        <a:accent3>
          <a:srgbClr val="FFFFFF"/>
        </a:accent3>
        <a:accent4>
          <a:srgbClr val="363636"/>
        </a:accent4>
        <a:accent5>
          <a:srgbClr val="AAADB6"/>
        </a:accent5>
        <a:accent6>
          <a:srgbClr val="488089"/>
        </a:accent6>
        <a:hlink>
          <a:srgbClr val="704265"/>
        </a:hlink>
        <a:folHlink>
          <a:srgbClr val="A9AB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::ODMA\PCDOCS\IDBDOCS_CARLOSSC\1\1</Template>
  <TotalTime>3195</TotalTime>
  <Words>1266</Words>
  <Application>Microsoft Office PowerPoint</Application>
  <PresentationFormat>On-screen Show (4:3)</PresentationFormat>
  <Paragraphs>163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Arial</vt:lpstr>
      <vt:lpstr>Arial Narrow</vt:lpstr>
      <vt:lpstr>Webdings</vt:lpstr>
      <vt:lpstr>Wingdings 2</vt:lpstr>
      <vt:lpstr>Garamond</vt:lpstr>
      <vt:lpstr>OVE_Powerpoint_Template</vt:lpstr>
      <vt:lpstr>Base de datos de prácticas y procedimientos presupuestarios. El papel del BID y resultados preliminares</vt:lpstr>
      <vt:lpstr>Base de datos de prácticas y procedimientos presupuestarios. ¿Qué hemos aprendido?</vt:lpstr>
      <vt:lpstr>El rol del BID. Un esfuerzo inter-departamental</vt:lpstr>
      <vt:lpstr>El rol del BID. Las versiones “completa” y “reducida”</vt:lpstr>
      <vt:lpstr>El rol del BID.  Respuestas de los países</vt:lpstr>
      <vt:lpstr>Slide 6</vt:lpstr>
      <vt:lpstr>“Prácticas estándar”.  Ejemplo 1: Tamaño de la Oficina de Presupuesto</vt:lpstr>
      <vt:lpstr>“Prácticas estándar”. Ej. 2: La Oficina de Presupuesto en la negociación</vt:lpstr>
      <vt:lpstr>“Prácticas estándar”.  Ej. 3: Responsabilidades de la Oficina de Presupuesto </vt:lpstr>
      <vt:lpstr>Examinando las teorías. Instituciones fiscales y resultados fiscales</vt:lpstr>
      <vt:lpstr>Examinando las teorías. Instituciones fiscales y resultados fiscales</vt:lpstr>
      <vt:lpstr>Examinando las teorías. Instituciones fiscales y resultados fiscales</vt:lpstr>
      <vt:lpstr>Instituciones fiscales y resultados fiscales.  Índice compuesto</vt:lpstr>
      <vt:lpstr>Instituciones fiscales y resultados fiscales.  Índice de reglas fiscales</vt:lpstr>
      <vt:lpstr>Instituciones fiscales y resultados fiscales.  Índice de reglas de jerarquía</vt:lpstr>
      <vt:lpstr>Conclusiones …</vt:lpstr>
      <vt:lpstr>Base de datos de prácticas y procedimientos presupuestarios. El papel del BID y resultados preliminares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Filc</dc:creator>
  <cp:lastModifiedBy>anarod</cp:lastModifiedBy>
  <cp:revision>306</cp:revision>
  <dcterms:created xsi:type="dcterms:W3CDTF">2005-05-09T15:20:51Z</dcterms:created>
  <dcterms:modified xsi:type="dcterms:W3CDTF">2010-07-11T14:29:36Z</dcterms:modified>
</cp:coreProperties>
</file>