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6" r:id="rId3"/>
    <p:sldId id="258" r:id="rId4"/>
    <p:sldId id="284" r:id="rId5"/>
    <p:sldId id="282" r:id="rId6"/>
    <p:sldId id="273" r:id="rId7"/>
    <p:sldId id="274" r:id="rId8"/>
    <p:sldId id="276" r:id="rId9"/>
    <p:sldId id="279" r:id="rId10"/>
    <p:sldId id="268" r:id="rId11"/>
    <p:sldId id="264" r:id="rId12"/>
    <p:sldId id="285" r:id="rId13"/>
    <p:sldId id="269" r:id="rId14"/>
    <p:sldId id="280" r:id="rId15"/>
    <p:sldId id="281" r:id="rId16"/>
    <p:sldId id="272" r:id="rId17"/>
    <p:sldId id="288" r:id="rId18"/>
  </p:sldIdLst>
  <p:sldSz cx="9144000" cy="6858000" type="screen4x3"/>
  <p:notesSz cx="6858000" cy="9144000"/>
  <p:embeddedFontLst>
    <p:embeddedFont>
      <p:font typeface="Arial Narrow" pitchFamily="34" charset="0"/>
      <p:regular r:id="rId21"/>
      <p:bold r:id="rId22"/>
      <p:italic r:id="rId23"/>
      <p:boldItalic r:id="rId24"/>
    </p:embeddedFont>
    <p:embeddedFont>
      <p:font typeface="Webdings" pitchFamily="18" charset="2"/>
      <p:regular r:id="rId25"/>
    </p:embeddedFont>
    <p:embeddedFont>
      <p:font typeface="Wingdings 2" pitchFamily="18" charset="2"/>
      <p:regular r:id="rId26"/>
    </p:embeddedFont>
    <p:embeddedFont>
      <p:font typeface="Garamond" pitchFamily="18" charset="0"/>
      <p:regular r:id="rId27"/>
      <p:bold r:id="rId28"/>
      <p:italic r:id="rId29"/>
    </p:embeddedFont>
  </p:embeddedFontLst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660066"/>
    <a:srgbClr val="6666FF"/>
    <a:srgbClr val="6699FF"/>
    <a:srgbClr val="FF5050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682" autoAdjust="0"/>
  </p:normalViewPr>
  <p:slideViewPr>
    <p:cSldViewPr>
      <p:cViewPr varScale="1">
        <p:scale>
          <a:sx n="64" d="100"/>
          <a:sy n="64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Times New Roman" pitchFamily="18" charset="0"/>
              </a:defRPr>
            </a:lvl1pPr>
          </a:lstStyle>
          <a:p>
            <a:fld id="{EACA5688-B904-48BC-A786-385C8F71E8D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962D1C-3ED2-4EAA-A4B0-46B58DD280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DBC59A-444C-42B5-86D2-E92FC5888AFA}" type="slidenum">
              <a:rPr lang="en-US"/>
              <a:pPr/>
              <a:t>1</a:t>
            </a:fld>
            <a:endParaRPr lang="en-US"/>
          </a:p>
        </p:txBody>
      </p:sp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FF1709-268A-4065-823B-3CD28B0F7445}" type="slidenum">
              <a:rPr lang="en-US"/>
              <a:pPr/>
              <a:t>17</a:t>
            </a:fld>
            <a:endParaRPr lang="en-US"/>
          </a:p>
        </p:txBody>
      </p:sp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TitleBG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 bwMode="black">
          <a:xfrm>
            <a:off x="1371600" y="3038475"/>
            <a:ext cx="7191375" cy="1143000"/>
          </a:xfrm>
        </p:spPr>
        <p:txBody>
          <a:bodyPr/>
          <a:lstStyle>
            <a:lvl1pPr>
              <a:lnSpc>
                <a:spcPct val="100000"/>
              </a:lnSpc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371600" y="4343400"/>
            <a:ext cx="7105650" cy="155416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  <a:defRPr>
                <a:solidFill>
                  <a:srgbClr val="E3F1F5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1303338" y="2562225"/>
            <a:ext cx="0" cy="2759075"/>
          </a:xfrm>
          <a:prstGeom prst="line">
            <a:avLst/>
          </a:prstGeom>
          <a:noFill/>
          <a:ln w="9525">
            <a:solidFill>
              <a:srgbClr val="2E2E2E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gray">
          <a:xfrm>
            <a:off x="0" y="0"/>
            <a:ext cx="196850" cy="6858000"/>
          </a:xfrm>
          <a:prstGeom prst="rect">
            <a:avLst/>
          </a:prstGeom>
          <a:solidFill>
            <a:srgbClr val="777777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2288" y="101600"/>
            <a:ext cx="2032000" cy="6219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700" y="101600"/>
            <a:ext cx="5945188" cy="6219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651000"/>
            <a:ext cx="3963988" cy="467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1088" y="1651000"/>
            <a:ext cx="3965575" cy="467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F5F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ontentBG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8131" name="Picture 3" descr="SCU Format Final blu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ltGray">
          <a:xfrm>
            <a:off x="0" y="7507288"/>
            <a:ext cx="9144000" cy="6858000"/>
          </a:xfrm>
          <a:prstGeom prst="rect">
            <a:avLst/>
          </a:prstGeom>
          <a:noFill/>
        </p:spPr>
      </p:pic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74700" y="101600"/>
            <a:ext cx="8129588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body" idx="1"/>
          </p:nvPr>
        </p:nvSpPr>
        <p:spPr bwMode="gray">
          <a:xfrm>
            <a:off x="774700" y="1651000"/>
            <a:ext cx="8081963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gray">
          <a:xfrm>
            <a:off x="0" y="0"/>
            <a:ext cx="196850" cy="6858000"/>
          </a:xfrm>
          <a:prstGeom prst="rect">
            <a:avLst/>
          </a:prstGeom>
          <a:solidFill>
            <a:srgbClr val="777777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fontAlgn="base">
        <a:lnSpc>
          <a:spcPct val="85000"/>
        </a:lnSpc>
        <a:spcBef>
          <a:spcPct val="65000"/>
        </a:spcBef>
        <a:spcAft>
          <a:spcPct val="0"/>
        </a:spcAft>
        <a:buClr>
          <a:schemeClr val="accent2"/>
        </a:buClr>
        <a:buSzPct val="85000"/>
        <a:buFont typeface="Webdings" pitchFamily="18" charset="2"/>
        <a:buChar char="="/>
        <a:defRPr sz="2400" b="1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chemeClr val="accent2"/>
        </a:buClr>
        <a:buChar char="–"/>
        <a:defRPr sz="2000">
          <a:solidFill>
            <a:srgbClr val="4D4D4D"/>
          </a:solidFill>
          <a:latin typeface="+mn-lt"/>
        </a:defRPr>
      </a:lvl2pPr>
      <a:lvl3pPr marL="1204913" indent="-290513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chemeClr val="accent2"/>
        </a:buClr>
        <a:buSzPct val="90000"/>
        <a:buFont typeface="Webdings" pitchFamily="18" charset="2"/>
        <a:buChar char="="/>
        <a:defRPr>
          <a:solidFill>
            <a:srgbClr val="4D4D4D"/>
          </a:solidFill>
          <a:latin typeface="+mn-lt"/>
        </a:defRPr>
      </a:lvl3pPr>
      <a:lvl4pPr marL="1600200" indent="-228600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chemeClr val="accent2"/>
        </a:buClr>
        <a:buSzPct val="95000"/>
        <a:buFont typeface="Webdings" pitchFamily="18" charset="2"/>
        <a:defRPr>
          <a:solidFill>
            <a:srgbClr val="4D4D4D"/>
          </a:solidFill>
          <a:latin typeface="+mn-lt"/>
        </a:defRPr>
      </a:lvl4pPr>
      <a:lvl5pPr marL="2057400" indent="-228600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chemeClr val="accent2"/>
        </a:buClr>
        <a:buSzPct val="95000"/>
        <a:buFont typeface="Wingdings 2" pitchFamily="18" charset="2"/>
        <a:buChar char=""/>
        <a:defRPr>
          <a:solidFill>
            <a:srgbClr val="4D4D4D"/>
          </a:solidFill>
          <a:latin typeface="+mn-lt"/>
        </a:defRPr>
      </a:lvl5pPr>
      <a:lvl6pPr marL="2514600" indent="-228600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chemeClr val="accent2"/>
        </a:buClr>
        <a:buSzPct val="95000"/>
        <a:buFont typeface="Wingdings 2" pitchFamily="18" charset="2"/>
        <a:buChar char=""/>
        <a:defRPr>
          <a:solidFill>
            <a:srgbClr val="4D4D4D"/>
          </a:solidFill>
          <a:latin typeface="+mn-lt"/>
        </a:defRPr>
      </a:lvl6pPr>
      <a:lvl7pPr marL="2971800" indent="-228600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chemeClr val="accent2"/>
        </a:buClr>
        <a:buSzPct val="95000"/>
        <a:buFont typeface="Wingdings 2" pitchFamily="18" charset="2"/>
        <a:buChar char=""/>
        <a:defRPr>
          <a:solidFill>
            <a:srgbClr val="4D4D4D"/>
          </a:solidFill>
          <a:latin typeface="+mn-lt"/>
        </a:defRPr>
      </a:lvl7pPr>
      <a:lvl8pPr marL="3429000" indent="-228600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chemeClr val="accent2"/>
        </a:buClr>
        <a:buSzPct val="95000"/>
        <a:buFont typeface="Wingdings 2" pitchFamily="18" charset="2"/>
        <a:buChar char=""/>
        <a:defRPr>
          <a:solidFill>
            <a:srgbClr val="4D4D4D"/>
          </a:solidFill>
          <a:latin typeface="+mn-lt"/>
        </a:defRPr>
      </a:lvl8pPr>
      <a:lvl9pPr marL="3886200" indent="-228600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chemeClr val="accent2"/>
        </a:buClr>
        <a:buSzPct val="95000"/>
        <a:buFont typeface="Wingdings 2" pitchFamily="18" charset="2"/>
        <a:buChar char=""/>
        <a:defRPr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adb.org/ove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7620000" cy="914400"/>
          </a:xfrm>
        </p:spPr>
        <p:txBody>
          <a:bodyPr/>
          <a:lstStyle/>
          <a:p>
            <a:r>
              <a:rPr lang="es-AR" sz="2400"/>
              <a:t>Base de datos de prácticas y procedimientos presupuestarios.</a:t>
            </a:r>
            <a:br>
              <a:rPr lang="es-AR" sz="2400"/>
            </a:br>
            <a:r>
              <a:rPr lang="es-AR" sz="2400"/>
              <a:t>El papel del BID y resultados preliminares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7105650" cy="609600"/>
          </a:xfrm>
        </p:spPr>
        <p:txBody>
          <a:bodyPr/>
          <a:lstStyle/>
          <a:p>
            <a:r>
              <a:rPr lang="es-AR" sz="2200"/>
              <a:t>Carlos Scartascini*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black">
          <a:xfrm>
            <a:off x="1371600" y="4800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s-AR" sz="1800">
                <a:solidFill>
                  <a:srgbClr val="E3F1F5"/>
                </a:solidFill>
              </a:rPr>
              <a:t>Preparado para la presentación en la reunión de la Red de Gestión y Transparencia de la Política Pública sobre la Efectividad del Desarrollo y Gestión Presupuestaria por Resultados.</a:t>
            </a:r>
          </a:p>
          <a:p>
            <a:endParaRPr lang="es-AR" sz="800">
              <a:solidFill>
                <a:srgbClr val="E3F1F5"/>
              </a:solidFill>
            </a:endParaRPr>
          </a:p>
          <a:p>
            <a:r>
              <a:rPr lang="es-AR" sz="1800">
                <a:solidFill>
                  <a:srgbClr val="E3F1F5"/>
                </a:solidFill>
              </a:rPr>
              <a:t>Washington DC, Mayo 23-24, 2005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black">
          <a:xfrm>
            <a:off x="3505200" y="6248400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>
                <a:solidFill>
                  <a:srgbClr val="E3F1F5"/>
                </a:solidFill>
              </a:rPr>
              <a:t>* Basado en trabajo conjunto con Gabriel Filc. </a:t>
            </a:r>
          </a:p>
          <a:p>
            <a:r>
              <a:rPr lang="en-US" sz="1600">
                <a:solidFill>
                  <a:srgbClr val="E3F1F5"/>
                </a:solidFill>
              </a:rPr>
              <a:t>Contacto: carlossc@iadb.org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Examinando las teorías.</a:t>
            </a:r>
            <a:br>
              <a:rPr lang="es-AR"/>
            </a:br>
            <a:r>
              <a:rPr lang="es-AR"/>
              <a:t>Instituciones fiscales y resultados fiscales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8081963" cy="4670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AR" sz="2000"/>
              <a:t>La información del cuestionario puede ayudarnos a examinar las hipótesis que relacionan resultados fiscales con instituciones presupuestarias y fiscales</a:t>
            </a:r>
          </a:p>
          <a:p>
            <a:pPr>
              <a:lnSpc>
                <a:spcPct val="80000"/>
              </a:lnSpc>
            </a:pPr>
            <a:r>
              <a:rPr lang="es-AR" sz="2000"/>
              <a:t>Los países que tienen reglas fiscales más restrictivas, procedimientos presupuestarios jerárquicos y procesos presupuestarios más transparentes, tendrían que exhibir balances primarios con menor déficit o mayor superávit. </a:t>
            </a:r>
          </a:p>
          <a:p>
            <a:pPr>
              <a:lnSpc>
                <a:spcPct val="80000"/>
              </a:lnSpc>
            </a:pPr>
            <a:r>
              <a:rPr lang="es-AR" sz="2000" i="1"/>
              <a:t>Reglas fiscales:  </a:t>
            </a:r>
            <a:r>
              <a:rPr lang="es-AR" sz="2000"/>
              <a:t>las leyes y o regulaciones que establecen restricciones ex ante sobre los niveles de déficit, gasto y/o deuda pueden generar mayor disciplina fiscal. </a:t>
            </a:r>
          </a:p>
          <a:p>
            <a:pPr>
              <a:lnSpc>
                <a:spcPct val="80000"/>
              </a:lnSpc>
            </a:pPr>
            <a:r>
              <a:rPr lang="es-AR" sz="2000" i="1"/>
              <a:t>Procedimientos jerárquicos: </a:t>
            </a:r>
            <a:r>
              <a:rPr lang="es-AR" sz="2000"/>
              <a:t>(en contraste a procedimientos colegiados) tienden a reducir la incidencia del problema de los recursos comunes y otorgan mayor poder de negociación en temas presupuestarios a aquellos agentes con incentivos a mantener las finanzas bajo control. </a:t>
            </a:r>
          </a:p>
          <a:p>
            <a:pPr>
              <a:lnSpc>
                <a:spcPct val="80000"/>
              </a:lnSpc>
            </a:pPr>
            <a:r>
              <a:rPr lang="es-AR" sz="2000" i="1"/>
              <a:t>Procedimientos transparentes:</a:t>
            </a:r>
            <a:r>
              <a:rPr lang="es-AR" sz="2000"/>
              <a:t> están orientados a generar mayor disciplina fiscal en la medida en que pueden incrementar el control. Aún las leyes fiscales más estrictas pueden ser eludidas si los documentos presupuestarios son ininteligibles y carentes de relación con la situación fiscal real.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Examinando las teorías.</a:t>
            </a:r>
            <a:br>
              <a:rPr lang="es-AR"/>
            </a:br>
            <a:r>
              <a:rPr lang="es-AR"/>
              <a:t>Instituciones fiscales y resultados fiscales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1651000"/>
            <a:ext cx="8140700" cy="5207000"/>
          </a:xfrm>
        </p:spPr>
        <p:txBody>
          <a:bodyPr/>
          <a:lstStyle/>
          <a:p>
            <a:r>
              <a:rPr lang="es-AR" sz="2200"/>
              <a:t>Continuando el trabajo de Alesina, et al (1998) y Stein, et al (1999) hemos construido un índice más completo y diversos subíndices.</a:t>
            </a:r>
          </a:p>
          <a:p>
            <a:pPr>
              <a:lnSpc>
                <a:spcPct val="80000"/>
              </a:lnSpc>
            </a:pPr>
            <a:r>
              <a:rPr lang="es-AR" b="0"/>
              <a:t> Indice compuesto (INDEX) </a:t>
            </a:r>
          </a:p>
          <a:p>
            <a:pPr>
              <a:lnSpc>
                <a:spcPct val="80000"/>
              </a:lnSpc>
            </a:pPr>
            <a:endParaRPr lang="es-AR" sz="1000"/>
          </a:p>
          <a:p>
            <a:pPr lvl="1">
              <a:lnSpc>
                <a:spcPct val="80000"/>
              </a:lnSpc>
            </a:pPr>
            <a:r>
              <a:rPr lang="es-AR" b="1"/>
              <a:t>Reglas Fiscales</a:t>
            </a:r>
            <a:endParaRPr lang="es-AR"/>
          </a:p>
          <a:p>
            <a:pPr lvl="2">
              <a:lnSpc>
                <a:spcPct val="80000"/>
              </a:lnSpc>
            </a:pPr>
            <a:r>
              <a:rPr lang="es-AR"/>
              <a:t>Límites fiscales</a:t>
            </a:r>
          </a:p>
          <a:p>
            <a:pPr lvl="2">
              <a:lnSpc>
                <a:spcPct val="80000"/>
              </a:lnSpc>
            </a:pPr>
            <a:r>
              <a:rPr lang="es-AR"/>
              <a:t>Marcos fiscales de mediano plazo</a:t>
            </a:r>
          </a:p>
          <a:p>
            <a:pPr lvl="2">
              <a:lnSpc>
                <a:spcPct val="80000"/>
              </a:lnSpc>
            </a:pPr>
            <a:r>
              <a:rPr lang="es-AR"/>
              <a:t>Límites al endeudamiento</a:t>
            </a:r>
          </a:p>
          <a:p>
            <a:pPr lvl="2">
              <a:lnSpc>
                <a:spcPct val="80000"/>
              </a:lnSpc>
            </a:pPr>
            <a:r>
              <a:rPr lang="es-AR"/>
              <a:t>Fondos de reserva o contingencia</a:t>
            </a:r>
          </a:p>
          <a:p>
            <a:pPr lvl="2">
              <a:lnSpc>
                <a:spcPct val="80000"/>
              </a:lnSpc>
            </a:pPr>
            <a:endParaRPr lang="es-AR" sz="1000"/>
          </a:p>
          <a:p>
            <a:pPr lvl="1">
              <a:lnSpc>
                <a:spcPct val="80000"/>
              </a:lnSpc>
            </a:pPr>
            <a:r>
              <a:rPr lang="es-AR" b="1"/>
              <a:t>Procedimientos jerárquicos (Jerarquía)</a:t>
            </a:r>
            <a:endParaRPr lang="es-AR"/>
          </a:p>
          <a:p>
            <a:pPr lvl="2">
              <a:lnSpc>
                <a:spcPct val="80000"/>
              </a:lnSpc>
            </a:pPr>
            <a:r>
              <a:rPr lang="es-AR"/>
              <a:t>Dentro del Poder Ejecutivo</a:t>
            </a:r>
          </a:p>
          <a:p>
            <a:pPr lvl="2">
              <a:lnSpc>
                <a:spcPct val="80000"/>
              </a:lnSpc>
            </a:pPr>
            <a:r>
              <a:rPr lang="es-AR"/>
              <a:t>Relaciones Ejecutivo - Legislativo</a:t>
            </a:r>
          </a:p>
          <a:p>
            <a:pPr lvl="2">
              <a:lnSpc>
                <a:spcPct val="80000"/>
              </a:lnSpc>
            </a:pPr>
            <a:r>
              <a:rPr lang="es-AR"/>
              <a:t>Manejo de Caja</a:t>
            </a:r>
          </a:p>
          <a:p>
            <a:pPr lvl="2">
              <a:lnSpc>
                <a:spcPct val="80000"/>
              </a:lnSpc>
            </a:pPr>
            <a:endParaRPr lang="es-AR" sz="1000"/>
          </a:p>
          <a:p>
            <a:pPr lvl="1">
              <a:lnSpc>
                <a:spcPct val="80000"/>
              </a:lnSpc>
            </a:pPr>
            <a:r>
              <a:rPr lang="es-AR" b="1"/>
              <a:t>Procedimientos transparentes (Transparencia)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Examinando las teorías.</a:t>
            </a:r>
            <a:br>
              <a:rPr lang="es-AR"/>
            </a:br>
            <a:r>
              <a:rPr lang="es-AR"/>
              <a:t>Instituciones fiscales y resultados fiscales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1651000"/>
            <a:ext cx="8140700" cy="52070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s-AR" sz="2000"/>
              <a:t>La evidencia preliminar parece indicar que un país dentro del  grupo con puntajes altos tendría un balance fiscal primario más positivo que aquellos países pertenecientes al grupo de puntajes más bajos.</a:t>
            </a:r>
          </a:p>
          <a:p>
            <a:pPr>
              <a:lnSpc>
                <a:spcPct val="75000"/>
              </a:lnSpc>
            </a:pPr>
            <a:r>
              <a:rPr lang="es-AR" sz="2000"/>
              <a:t>El cuadro siguiente muestra el valor absoluto de la diferencia de los balances fiscales primarios como porcentaje del PBI entre países con puntajes promedio de los grupos alto y bajo. Por ejemplo, la celda marcada con * indica que un país dentro del grupo con reglas fiscales más restrictivas presentaría en promedio un balance fiscal casi 2,4% mejor que un país perteneciente al otro grupo.</a:t>
            </a:r>
          </a:p>
          <a:p>
            <a:pPr>
              <a:lnSpc>
                <a:spcPct val="75000"/>
              </a:lnSpc>
            </a:pPr>
            <a:endParaRPr lang="es-AR" sz="2000"/>
          </a:p>
          <a:p>
            <a:pPr>
              <a:lnSpc>
                <a:spcPct val="75000"/>
              </a:lnSpc>
            </a:pPr>
            <a:endParaRPr lang="es-AR" sz="2000"/>
          </a:p>
          <a:p>
            <a:pPr>
              <a:lnSpc>
                <a:spcPct val="75000"/>
              </a:lnSpc>
            </a:pPr>
            <a:endParaRPr lang="es-AR" sz="2000"/>
          </a:p>
          <a:p>
            <a:pPr>
              <a:lnSpc>
                <a:spcPct val="75000"/>
              </a:lnSpc>
            </a:pPr>
            <a:endParaRPr lang="es-AR" sz="2000"/>
          </a:p>
          <a:p>
            <a:pPr>
              <a:lnSpc>
                <a:spcPct val="75000"/>
              </a:lnSpc>
            </a:pPr>
            <a:r>
              <a:rPr lang="es-AR" sz="2000"/>
              <a:t>El análisis de regresiones muestra resultados similares. Reglas fiscales más restrictivas y procedimientos más jerárquicos parecen estar asociados con mejores resultados fiscales como se ve en los siguientes gráficos.</a:t>
            </a:r>
          </a:p>
        </p:txBody>
      </p:sp>
      <p:grpSp>
        <p:nvGrpSpPr>
          <p:cNvPr id="57348" name="Group 4"/>
          <p:cNvGrpSpPr>
            <a:grpSpLocks/>
          </p:cNvGrpSpPr>
          <p:nvPr/>
        </p:nvGrpSpPr>
        <p:grpSpPr bwMode="auto">
          <a:xfrm>
            <a:off x="762000" y="4267200"/>
            <a:ext cx="8077200" cy="1219200"/>
            <a:chOff x="-3" y="669"/>
            <a:chExt cx="5087" cy="1406"/>
          </a:xfrm>
        </p:grpSpPr>
        <p:grpSp>
          <p:nvGrpSpPr>
            <p:cNvPr id="57349" name="Group 5"/>
            <p:cNvGrpSpPr>
              <a:grpSpLocks/>
            </p:cNvGrpSpPr>
            <p:nvPr/>
          </p:nvGrpSpPr>
          <p:grpSpPr bwMode="auto">
            <a:xfrm>
              <a:off x="0" y="672"/>
              <a:ext cx="5081" cy="1400"/>
              <a:chOff x="0" y="672"/>
              <a:chExt cx="5081" cy="1400"/>
            </a:xfrm>
          </p:grpSpPr>
          <p:grpSp>
            <p:nvGrpSpPr>
              <p:cNvPr id="57350" name="Group 6"/>
              <p:cNvGrpSpPr>
                <a:grpSpLocks/>
              </p:cNvGrpSpPr>
              <p:nvPr/>
            </p:nvGrpSpPr>
            <p:grpSpPr bwMode="auto">
              <a:xfrm>
                <a:off x="0" y="672"/>
                <a:ext cx="1425" cy="422"/>
                <a:chOff x="0" y="672"/>
                <a:chExt cx="1425" cy="422"/>
              </a:xfrm>
            </p:grpSpPr>
            <p:sp>
              <p:nvSpPr>
                <p:cNvPr id="57351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672"/>
                  <a:ext cx="1425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7352" name="Group 8"/>
                <p:cNvGrpSpPr>
                  <a:grpSpLocks/>
                </p:cNvGrpSpPr>
                <p:nvPr/>
              </p:nvGrpSpPr>
              <p:grpSpPr bwMode="auto">
                <a:xfrm>
                  <a:off x="0" y="672"/>
                  <a:ext cx="1425" cy="422"/>
                  <a:chOff x="0" y="672"/>
                  <a:chExt cx="1425" cy="422"/>
                </a:xfrm>
              </p:grpSpPr>
              <p:sp>
                <p:nvSpPr>
                  <p:cNvPr id="57353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672"/>
                    <a:ext cx="1339" cy="4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b="0">
                        <a:latin typeface="Arial" pitchFamily="34" charset="0"/>
                        <a:cs typeface="Arial" pitchFamily="34" charset="0"/>
                      </a:rPr>
                      <a:t> </a:t>
                    </a:r>
                  </a:p>
                  <a:p>
                    <a:pPr eaLnBrk="0" hangingPunct="0">
                      <a:spcBef>
                        <a:spcPct val="0"/>
                      </a:spcBef>
                    </a:pPr>
                    <a:endParaRPr lang="en-US" sz="1400" b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7354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72"/>
                    <a:ext cx="1425" cy="42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7355" name="Group 11"/>
              <p:cNvGrpSpPr>
                <a:grpSpLocks/>
              </p:cNvGrpSpPr>
              <p:nvPr/>
            </p:nvGrpSpPr>
            <p:grpSpPr bwMode="auto">
              <a:xfrm>
                <a:off x="1425" y="672"/>
                <a:ext cx="626" cy="422"/>
                <a:chOff x="1425" y="672"/>
                <a:chExt cx="626" cy="422"/>
              </a:xfrm>
            </p:grpSpPr>
            <p:sp>
              <p:nvSpPr>
                <p:cNvPr id="57356" name="Rectangle 12"/>
                <p:cNvSpPr>
                  <a:spLocks noChangeArrowheads="1"/>
                </p:cNvSpPr>
                <p:nvPr/>
              </p:nvSpPr>
              <p:spPr bwMode="auto">
                <a:xfrm>
                  <a:off x="1425" y="672"/>
                  <a:ext cx="626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7357" name="Group 13"/>
                <p:cNvGrpSpPr>
                  <a:grpSpLocks/>
                </p:cNvGrpSpPr>
                <p:nvPr/>
              </p:nvGrpSpPr>
              <p:grpSpPr bwMode="auto">
                <a:xfrm>
                  <a:off x="1425" y="672"/>
                  <a:ext cx="626" cy="422"/>
                  <a:chOff x="1425" y="672"/>
                  <a:chExt cx="626" cy="422"/>
                </a:xfrm>
              </p:grpSpPr>
              <p:sp>
                <p:nvSpPr>
                  <p:cNvPr id="5735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468" y="672"/>
                    <a:ext cx="540" cy="4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>
                      <a:spcBef>
                        <a:spcPct val="0"/>
                      </a:spcBef>
                    </a:pP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INDEX</a:t>
                    </a:r>
                    <a:endParaRPr lang="en-US" sz="1400" b="0">
                      <a:latin typeface="Arial" pitchFamily="34" charset="0"/>
                      <a:cs typeface="Arial" pitchFamily="34" charset="0"/>
                    </a:endParaRPr>
                  </a:p>
                  <a:p>
                    <a:pPr algn="ctr" eaLnBrk="0" hangingPunct="0">
                      <a:spcBef>
                        <a:spcPct val="0"/>
                      </a:spcBef>
                    </a:pPr>
                    <a:endParaRPr lang="en-US" sz="1400" b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7359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1425" y="672"/>
                    <a:ext cx="626" cy="42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7360" name="Group 16"/>
              <p:cNvGrpSpPr>
                <a:grpSpLocks/>
              </p:cNvGrpSpPr>
              <p:nvPr/>
            </p:nvGrpSpPr>
            <p:grpSpPr bwMode="auto">
              <a:xfrm>
                <a:off x="2051" y="672"/>
                <a:ext cx="1022" cy="422"/>
                <a:chOff x="2051" y="672"/>
                <a:chExt cx="1022" cy="422"/>
              </a:xfrm>
            </p:grpSpPr>
            <p:sp>
              <p:nvSpPr>
                <p:cNvPr id="57361" name="Rectangle 17"/>
                <p:cNvSpPr>
                  <a:spLocks noChangeArrowheads="1"/>
                </p:cNvSpPr>
                <p:nvPr/>
              </p:nvSpPr>
              <p:spPr bwMode="auto">
                <a:xfrm>
                  <a:off x="2051" y="672"/>
                  <a:ext cx="1022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7362" name="Group 18"/>
                <p:cNvGrpSpPr>
                  <a:grpSpLocks/>
                </p:cNvGrpSpPr>
                <p:nvPr/>
              </p:nvGrpSpPr>
              <p:grpSpPr bwMode="auto">
                <a:xfrm>
                  <a:off x="2051" y="672"/>
                  <a:ext cx="1022" cy="422"/>
                  <a:chOff x="2051" y="672"/>
                  <a:chExt cx="1022" cy="422"/>
                </a:xfrm>
              </p:grpSpPr>
              <p:sp>
                <p:nvSpPr>
                  <p:cNvPr id="57363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2094" y="672"/>
                    <a:ext cx="936" cy="4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>
                      <a:spcBef>
                        <a:spcPct val="0"/>
                      </a:spcBef>
                    </a:pP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Reglas fiscales</a:t>
                    </a:r>
                    <a:endParaRPr lang="en-US" sz="1400" b="0">
                      <a:latin typeface="Arial" pitchFamily="34" charset="0"/>
                      <a:cs typeface="Arial" pitchFamily="34" charset="0"/>
                    </a:endParaRPr>
                  </a:p>
                  <a:p>
                    <a:pPr algn="ctr" eaLnBrk="0" hangingPunct="0">
                      <a:spcBef>
                        <a:spcPct val="0"/>
                      </a:spcBef>
                    </a:pPr>
                    <a:endParaRPr lang="en-US" sz="1400" b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7364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2051" y="672"/>
                    <a:ext cx="1022" cy="42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7365" name="Group 21"/>
              <p:cNvGrpSpPr>
                <a:grpSpLocks/>
              </p:cNvGrpSpPr>
              <p:nvPr/>
            </p:nvGrpSpPr>
            <p:grpSpPr bwMode="auto">
              <a:xfrm>
                <a:off x="3073" y="672"/>
                <a:ext cx="1094" cy="422"/>
                <a:chOff x="3073" y="672"/>
                <a:chExt cx="1094" cy="422"/>
              </a:xfrm>
            </p:grpSpPr>
            <p:sp>
              <p:nvSpPr>
                <p:cNvPr id="57366" name="Rectangle 22"/>
                <p:cNvSpPr>
                  <a:spLocks noChangeArrowheads="1"/>
                </p:cNvSpPr>
                <p:nvPr/>
              </p:nvSpPr>
              <p:spPr bwMode="auto">
                <a:xfrm>
                  <a:off x="3073" y="672"/>
                  <a:ext cx="1094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7367" name="Group 23"/>
                <p:cNvGrpSpPr>
                  <a:grpSpLocks/>
                </p:cNvGrpSpPr>
                <p:nvPr/>
              </p:nvGrpSpPr>
              <p:grpSpPr bwMode="auto">
                <a:xfrm>
                  <a:off x="3073" y="672"/>
                  <a:ext cx="1094" cy="422"/>
                  <a:chOff x="3073" y="672"/>
                  <a:chExt cx="1094" cy="422"/>
                </a:xfrm>
              </p:grpSpPr>
              <p:sp>
                <p:nvSpPr>
                  <p:cNvPr id="57368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3116" y="672"/>
                    <a:ext cx="1008" cy="4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>
                      <a:spcBef>
                        <a:spcPct val="0"/>
                      </a:spcBef>
                    </a:pP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Jerarquía</a:t>
                    </a:r>
                    <a:endParaRPr lang="en-US" sz="1400" b="0">
                      <a:latin typeface="Arial" pitchFamily="34" charset="0"/>
                      <a:cs typeface="Arial" pitchFamily="34" charset="0"/>
                    </a:endParaRPr>
                  </a:p>
                  <a:p>
                    <a:pPr algn="ctr" eaLnBrk="0" hangingPunct="0">
                      <a:spcBef>
                        <a:spcPct val="0"/>
                      </a:spcBef>
                    </a:pPr>
                    <a:endParaRPr lang="en-US" sz="1400" b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7369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3073" y="672"/>
                    <a:ext cx="1094" cy="42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7370" name="Group 26"/>
              <p:cNvGrpSpPr>
                <a:grpSpLocks/>
              </p:cNvGrpSpPr>
              <p:nvPr/>
            </p:nvGrpSpPr>
            <p:grpSpPr bwMode="auto">
              <a:xfrm>
                <a:off x="4167" y="672"/>
                <a:ext cx="914" cy="422"/>
                <a:chOff x="4167" y="672"/>
                <a:chExt cx="914" cy="422"/>
              </a:xfrm>
            </p:grpSpPr>
            <p:sp>
              <p:nvSpPr>
                <p:cNvPr id="57371" name="Rectangle 27"/>
                <p:cNvSpPr>
                  <a:spLocks noChangeArrowheads="1"/>
                </p:cNvSpPr>
                <p:nvPr/>
              </p:nvSpPr>
              <p:spPr bwMode="auto">
                <a:xfrm>
                  <a:off x="4167" y="672"/>
                  <a:ext cx="914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7372" name="Group 28"/>
                <p:cNvGrpSpPr>
                  <a:grpSpLocks/>
                </p:cNvGrpSpPr>
                <p:nvPr/>
              </p:nvGrpSpPr>
              <p:grpSpPr bwMode="auto">
                <a:xfrm>
                  <a:off x="4167" y="672"/>
                  <a:ext cx="914" cy="422"/>
                  <a:chOff x="4167" y="672"/>
                  <a:chExt cx="914" cy="422"/>
                </a:xfrm>
              </p:grpSpPr>
              <p:sp>
                <p:nvSpPr>
                  <p:cNvPr id="5737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210" y="672"/>
                    <a:ext cx="828" cy="4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>
                      <a:spcBef>
                        <a:spcPct val="0"/>
                      </a:spcBef>
                    </a:pP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Transparencia</a:t>
                    </a:r>
                    <a:endParaRPr lang="en-US" sz="1400" b="0">
                      <a:latin typeface="Arial" pitchFamily="34" charset="0"/>
                      <a:cs typeface="Arial" pitchFamily="34" charset="0"/>
                    </a:endParaRPr>
                  </a:p>
                  <a:p>
                    <a:pPr algn="ctr" eaLnBrk="0" hangingPunct="0">
                      <a:spcBef>
                        <a:spcPct val="0"/>
                      </a:spcBef>
                    </a:pPr>
                    <a:endParaRPr lang="en-US" sz="1400" b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737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4167" y="672"/>
                    <a:ext cx="914" cy="42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7375" name="Group 31"/>
              <p:cNvGrpSpPr>
                <a:grpSpLocks/>
              </p:cNvGrpSpPr>
              <p:nvPr/>
            </p:nvGrpSpPr>
            <p:grpSpPr bwMode="auto">
              <a:xfrm>
                <a:off x="0" y="1094"/>
                <a:ext cx="1425" cy="422"/>
                <a:chOff x="0" y="1094"/>
                <a:chExt cx="1425" cy="422"/>
              </a:xfrm>
            </p:grpSpPr>
            <p:sp>
              <p:nvSpPr>
                <p:cNvPr id="57376" name="Rectangle 32"/>
                <p:cNvSpPr>
                  <a:spLocks noChangeArrowheads="1"/>
                </p:cNvSpPr>
                <p:nvPr/>
              </p:nvSpPr>
              <p:spPr bwMode="auto">
                <a:xfrm>
                  <a:off x="0" y="1094"/>
                  <a:ext cx="1425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7377" name="Group 33"/>
                <p:cNvGrpSpPr>
                  <a:grpSpLocks/>
                </p:cNvGrpSpPr>
                <p:nvPr/>
              </p:nvGrpSpPr>
              <p:grpSpPr bwMode="auto">
                <a:xfrm>
                  <a:off x="0" y="1094"/>
                  <a:ext cx="1425" cy="422"/>
                  <a:chOff x="0" y="1094"/>
                  <a:chExt cx="1425" cy="422"/>
                </a:xfrm>
              </p:grpSpPr>
              <p:sp>
                <p:nvSpPr>
                  <p:cNvPr id="57378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1094"/>
                    <a:ext cx="1339" cy="4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Países en desarrollo</a:t>
                    </a:r>
                    <a:endParaRPr lang="en-US" sz="1400" b="0">
                      <a:latin typeface="Arial" pitchFamily="34" charset="0"/>
                      <a:cs typeface="Arial" pitchFamily="34" charset="0"/>
                    </a:endParaRPr>
                  </a:p>
                  <a:p>
                    <a:pPr eaLnBrk="0" hangingPunct="0">
                      <a:spcBef>
                        <a:spcPct val="0"/>
                      </a:spcBef>
                    </a:pPr>
                    <a:endParaRPr lang="en-US" sz="1400" b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7379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094"/>
                    <a:ext cx="1425" cy="422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7380" name="Group 36"/>
              <p:cNvGrpSpPr>
                <a:grpSpLocks/>
              </p:cNvGrpSpPr>
              <p:nvPr/>
            </p:nvGrpSpPr>
            <p:grpSpPr bwMode="auto">
              <a:xfrm>
                <a:off x="1425" y="1094"/>
                <a:ext cx="626" cy="422"/>
                <a:chOff x="1425" y="1094"/>
                <a:chExt cx="626" cy="422"/>
              </a:xfrm>
            </p:grpSpPr>
            <p:sp>
              <p:nvSpPr>
                <p:cNvPr id="57381" name="Rectangle 37"/>
                <p:cNvSpPr>
                  <a:spLocks noChangeArrowheads="1"/>
                </p:cNvSpPr>
                <p:nvPr/>
              </p:nvSpPr>
              <p:spPr bwMode="auto">
                <a:xfrm>
                  <a:off x="1468" y="1094"/>
                  <a:ext cx="540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sz="1600">
                      <a:latin typeface="Times New Roman" pitchFamily="18" charset="0"/>
                      <a:cs typeface="Times New Roman" pitchFamily="18" charset="0"/>
                    </a:rPr>
                    <a:t>2,0</a:t>
                  </a:r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  <a:p>
                  <a:pPr algn="ctr" eaLnBrk="0" hangingPunct="0">
                    <a:spcBef>
                      <a:spcPct val="0"/>
                    </a:spcBef>
                  </a:pPr>
                  <a:endParaRPr lang="en-US" sz="1600">
                    <a:latin typeface="Times New Roman" pitchFamily="18" charset="0"/>
                  </a:endParaRPr>
                </a:p>
              </p:txBody>
            </p:sp>
            <p:sp>
              <p:nvSpPr>
                <p:cNvPr id="57382" name="Rectangle 38"/>
                <p:cNvSpPr>
                  <a:spLocks noChangeArrowheads="1"/>
                </p:cNvSpPr>
                <p:nvPr/>
              </p:nvSpPr>
              <p:spPr bwMode="auto">
                <a:xfrm>
                  <a:off x="1425" y="1094"/>
                  <a:ext cx="626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7383" name="Group 39"/>
              <p:cNvGrpSpPr>
                <a:grpSpLocks/>
              </p:cNvGrpSpPr>
              <p:nvPr/>
            </p:nvGrpSpPr>
            <p:grpSpPr bwMode="auto">
              <a:xfrm>
                <a:off x="2051" y="1094"/>
                <a:ext cx="1022" cy="422"/>
                <a:chOff x="2051" y="1094"/>
                <a:chExt cx="1022" cy="422"/>
              </a:xfrm>
            </p:grpSpPr>
            <p:sp>
              <p:nvSpPr>
                <p:cNvPr id="57384" name="Rectangle 40"/>
                <p:cNvSpPr>
                  <a:spLocks noChangeArrowheads="1"/>
                </p:cNvSpPr>
                <p:nvPr/>
              </p:nvSpPr>
              <p:spPr bwMode="auto">
                <a:xfrm>
                  <a:off x="2094" y="1094"/>
                  <a:ext cx="936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sz="1600">
                      <a:latin typeface="Times New Roman" pitchFamily="18" charset="0"/>
                      <a:cs typeface="Times New Roman" pitchFamily="18" charset="0"/>
                    </a:rPr>
                    <a:t>0,6</a:t>
                  </a:r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  <a:p>
                  <a:pPr algn="ctr" eaLnBrk="0" hangingPunct="0">
                    <a:spcBef>
                      <a:spcPct val="0"/>
                    </a:spcBef>
                  </a:pPr>
                  <a:endParaRPr lang="en-US" sz="1600">
                    <a:latin typeface="Times New Roman" pitchFamily="18" charset="0"/>
                  </a:endParaRPr>
                </a:p>
              </p:txBody>
            </p:sp>
            <p:sp>
              <p:nvSpPr>
                <p:cNvPr id="57385" name="Rectangle 41"/>
                <p:cNvSpPr>
                  <a:spLocks noChangeArrowheads="1"/>
                </p:cNvSpPr>
                <p:nvPr/>
              </p:nvSpPr>
              <p:spPr bwMode="auto">
                <a:xfrm>
                  <a:off x="2051" y="1094"/>
                  <a:ext cx="1022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7386" name="Group 42"/>
              <p:cNvGrpSpPr>
                <a:grpSpLocks/>
              </p:cNvGrpSpPr>
              <p:nvPr/>
            </p:nvGrpSpPr>
            <p:grpSpPr bwMode="auto">
              <a:xfrm>
                <a:off x="3073" y="1094"/>
                <a:ext cx="1094" cy="422"/>
                <a:chOff x="3073" y="1094"/>
                <a:chExt cx="1094" cy="422"/>
              </a:xfrm>
            </p:grpSpPr>
            <p:sp>
              <p:nvSpPr>
                <p:cNvPr id="57387" name="Rectangle 43"/>
                <p:cNvSpPr>
                  <a:spLocks noChangeArrowheads="1"/>
                </p:cNvSpPr>
                <p:nvPr/>
              </p:nvSpPr>
              <p:spPr bwMode="auto">
                <a:xfrm>
                  <a:off x="3116" y="1094"/>
                  <a:ext cx="1008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sz="1600">
                      <a:latin typeface="Times New Roman" pitchFamily="18" charset="0"/>
                      <a:cs typeface="Times New Roman" pitchFamily="18" charset="0"/>
                    </a:rPr>
                    <a:t>2,7</a:t>
                  </a:r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  <a:p>
                  <a:pPr algn="ctr" eaLnBrk="0" hangingPunct="0">
                    <a:spcBef>
                      <a:spcPct val="0"/>
                    </a:spcBef>
                  </a:pPr>
                  <a:endParaRPr lang="en-US" sz="1400" b="0">
                    <a:latin typeface="Times New Roman" pitchFamily="18" charset="0"/>
                  </a:endParaRPr>
                </a:p>
              </p:txBody>
            </p:sp>
            <p:sp>
              <p:nvSpPr>
                <p:cNvPr id="57388" name="Rectangle 44"/>
                <p:cNvSpPr>
                  <a:spLocks noChangeArrowheads="1"/>
                </p:cNvSpPr>
                <p:nvPr/>
              </p:nvSpPr>
              <p:spPr bwMode="auto">
                <a:xfrm>
                  <a:off x="3073" y="1094"/>
                  <a:ext cx="1094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7389" name="Group 45"/>
              <p:cNvGrpSpPr>
                <a:grpSpLocks/>
              </p:cNvGrpSpPr>
              <p:nvPr/>
            </p:nvGrpSpPr>
            <p:grpSpPr bwMode="auto">
              <a:xfrm>
                <a:off x="4167" y="1094"/>
                <a:ext cx="914" cy="422"/>
                <a:chOff x="4167" y="1094"/>
                <a:chExt cx="914" cy="422"/>
              </a:xfrm>
            </p:grpSpPr>
            <p:sp>
              <p:nvSpPr>
                <p:cNvPr id="57390" name="Rectangle 46"/>
                <p:cNvSpPr>
                  <a:spLocks noChangeArrowheads="1"/>
                </p:cNvSpPr>
                <p:nvPr/>
              </p:nvSpPr>
              <p:spPr bwMode="auto">
                <a:xfrm>
                  <a:off x="4210" y="1094"/>
                  <a:ext cx="828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sz="1600">
                      <a:latin typeface="Times New Roman" pitchFamily="18" charset="0"/>
                      <a:cs typeface="Times New Roman" pitchFamily="18" charset="0"/>
                    </a:rPr>
                    <a:t>0,3</a:t>
                  </a:r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  <a:p>
                  <a:pPr algn="ctr" eaLnBrk="0" hangingPunct="0">
                    <a:spcBef>
                      <a:spcPct val="0"/>
                    </a:spcBef>
                  </a:pPr>
                  <a:endParaRPr lang="en-US" sz="1600">
                    <a:latin typeface="Times New Roman" pitchFamily="18" charset="0"/>
                  </a:endParaRPr>
                </a:p>
              </p:txBody>
            </p:sp>
            <p:sp>
              <p:nvSpPr>
                <p:cNvPr id="57391" name="Rectangle 47"/>
                <p:cNvSpPr>
                  <a:spLocks noChangeArrowheads="1"/>
                </p:cNvSpPr>
                <p:nvPr/>
              </p:nvSpPr>
              <p:spPr bwMode="auto">
                <a:xfrm>
                  <a:off x="4167" y="1094"/>
                  <a:ext cx="914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7392" name="Group 48"/>
              <p:cNvGrpSpPr>
                <a:grpSpLocks/>
              </p:cNvGrpSpPr>
              <p:nvPr/>
            </p:nvGrpSpPr>
            <p:grpSpPr bwMode="auto">
              <a:xfrm>
                <a:off x="0" y="1516"/>
                <a:ext cx="1425" cy="556"/>
                <a:chOff x="0" y="1516"/>
                <a:chExt cx="1425" cy="556"/>
              </a:xfrm>
            </p:grpSpPr>
            <p:sp>
              <p:nvSpPr>
                <p:cNvPr id="57393" name="Rectangle 49"/>
                <p:cNvSpPr>
                  <a:spLocks noChangeArrowheads="1"/>
                </p:cNvSpPr>
                <p:nvPr/>
              </p:nvSpPr>
              <p:spPr bwMode="auto">
                <a:xfrm>
                  <a:off x="0" y="1516"/>
                  <a:ext cx="1425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7394" name="Group 50"/>
                <p:cNvGrpSpPr>
                  <a:grpSpLocks/>
                </p:cNvGrpSpPr>
                <p:nvPr/>
              </p:nvGrpSpPr>
              <p:grpSpPr bwMode="auto">
                <a:xfrm>
                  <a:off x="0" y="1516"/>
                  <a:ext cx="1425" cy="556"/>
                  <a:chOff x="0" y="1516"/>
                  <a:chExt cx="1425" cy="556"/>
                </a:xfrm>
              </p:grpSpPr>
              <p:sp>
                <p:nvSpPr>
                  <p:cNvPr id="57395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1516"/>
                    <a:ext cx="1339" cy="55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Países de América Latina</a:t>
                    </a:r>
                    <a:endParaRPr lang="en-US" sz="1400" b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7396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516"/>
                    <a:ext cx="1425" cy="55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7397" name="Group 53"/>
              <p:cNvGrpSpPr>
                <a:grpSpLocks/>
              </p:cNvGrpSpPr>
              <p:nvPr/>
            </p:nvGrpSpPr>
            <p:grpSpPr bwMode="auto">
              <a:xfrm>
                <a:off x="1425" y="1516"/>
                <a:ext cx="626" cy="556"/>
                <a:chOff x="1425" y="1516"/>
                <a:chExt cx="626" cy="556"/>
              </a:xfrm>
            </p:grpSpPr>
            <p:sp>
              <p:nvSpPr>
                <p:cNvPr id="57398" name="Rectangle 54"/>
                <p:cNvSpPr>
                  <a:spLocks noChangeArrowheads="1"/>
                </p:cNvSpPr>
                <p:nvPr/>
              </p:nvSpPr>
              <p:spPr bwMode="auto">
                <a:xfrm>
                  <a:off x="1468" y="1516"/>
                  <a:ext cx="540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sz="1600">
                      <a:latin typeface="Times New Roman" pitchFamily="18" charset="0"/>
                      <a:cs typeface="Times New Roman" pitchFamily="18" charset="0"/>
                    </a:rPr>
                    <a:t>1,6</a:t>
                  </a:r>
                  <a:endParaRPr lang="en-US" sz="1600">
                    <a:latin typeface="Times New Roman" pitchFamily="18" charset="0"/>
                  </a:endParaRPr>
                </a:p>
              </p:txBody>
            </p:sp>
            <p:sp>
              <p:nvSpPr>
                <p:cNvPr id="57399" name="Rectangle 55"/>
                <p:cNvSpPr>
                  <a:spLocks noChangeArrowheads="1"/>
                </p:cNvSpPr>
                <p:nvPr/>
              </p:nvSpPr>
              <p:spPr bwMode="auto">
                <a:xfrm>
                  <a:off x="1425" y="1516"/>
                  <a:ext cx="626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7400" name="Group 56"/>
              <p:cNvGrpSpPr>
                <a:grpSpLocks/>
              </p:cNvGrpSpPr>
              <p:nvPr/>
            </p:nvGrpSpPr>
            <p:grpSpPr bwMode="auto">
              <a:xfrm>
                <a:off x="2051" y="1516"/>
                <a:ext cx="1022" cy="556"/>
                <a:chOff x="2051" y="1516"/>
                <a:chExt cx="1022" cy="556"/>
              </a:xfrm>
            </p:grpSpPr>
            <p:sp>
              <p:nvSpPr>
                <p:cNvPr id="57401" name="Rectangle 57"/>
                <p:cNvSpPr>
                  <a:spLocks noChangeArrowheads="1"/>
                </p:cNvSpPr>
                <p:nvPr/>
              </p:nvSpPr>
              <p:spPr bwMode="auto">
                <a:xfrm>
                  <a:off x="2094" y="1516"/>
                  <a:ext cx="936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sz="1600">
                      <a:latin typeface="Times New Roman" pitchFamily="18" charset="0"/>
                      <a:cs typeface="Times New Roman" pitchFamily="18" charset="0"/>
                    </a:rPr>
                    <a:t>2,4*</a:t>
                  </a:r>
                  <a:endParaRPr lang="en-US" sz="1600">
                    <a:latin typeface="Times New Roman" pitchFamily="18" charset="0"/>
                  </a:endParaRPr>
                </a:p>
              </p:txBody>
            </p:sp>
            <p:sp>
              <p:nvSpPr>
                <p:cNvPr id="57402" name="Rectangle 58"/>
                <p:cNvSpPr>
                  <a:spLocks noChangeArrowheads="1"/>
                </p:cNvSpPr>
                <p:nvPr/>
              </p:nvSpPr>
              <p:spPr bwMode="auto">
                <a:xfrm>
                  <a:off x="2051" y="1516"/>
                  <a:ext cx="1022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7403" name="Group 59"/>
              <p:cNvGrpSpPr>
                <a:grpSpLocks/>
              </p:cNvGrpSpPr>
              <p:nvPr/>
            </p:nvGrpSpPr>
            <p:grpSpPr bwMode="auto">
              <a:xfrm>
                <a:off x="3073" y="1516"/>
                <a:ext cx="1094" cy="556"/>
                <a:chOff x="3073" y="1516"/>
                <a:chExt cx="1094" cy="556"/>
              </a:xfrm>
            </p:grpSpPr>
            <p:sp>
              <p:nvSpPr>
                <p:cNvPr id="57404" name="Rectangle 60"/>
                <p:cNvSpPr>
                  <a:spLocks noChangeArrowheads="1"/>
                </p:cNvSpPr>
                <p:nvPr/>
              </p:nvSpPr>
              <p:spPr bwMode="auto">
                <a:xfrm>
                  <a:off x="3116" y="1516"/>
                  <a:ext cx="1008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sz="1600">
                      <a:latin typeface="Times New Roman" pitchFamily="18" charset="0"/>
                      <a:cs typeface="Times New Roman" pitchFamily="18" charset="0"/>
                    </a:rPr>
                    <a:t>2,2</a:t>
                  </a:r>
                  <a:endParaRPr lang="en-US" sz="1600">
                    <a:latin typeface="Times New Roman" pitchFamily="18" charset="0"/>
                  </a:endParaRPr>
                </a:p>
              </p:txBody>
            </p:sp>
            <p:sp>
              <p:nvSpPr>
                <p:cNvPr id="57405" name="Rectangle 61"/>
                <p:cNvSpPr>
                  <a:spLocks noChangeArrowheads="1"/>
                </p:cNvSpPr>
                <p:nvPr/>
              </p:nvSpPr>
              <p:spPr bwMode="auto">
                <a:xfrm>
                  <a:off x="3073" y="1516"/>
                  <a:ext cx="1094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7406" name="Group 62"/>
              <p:cNvGrpSpPr>
                <a:grpSpLocks/>
              </p:cNvGrpSpPr>
              <p:nvPr/>
            </p:nvGrpSpPr>
            <p:grpSpPr bwMode="auto">
              <a:xfrm>
                <a:off x="4167" y="1516"/>
                <a:ext cx="914" cy="556"/>
                <a:chOff x="4167" y="1516"/>
                <a:chExt cx="914" cy="556"/>
              </a:xfrm>
            </p:grpSpPr>
            <p:sp>
              <p:nvSpPr>
                <p:cNvPr id="57407" name="Rectangle 63"/>
                <p:cNvSpPr>
                  <a:spLocks noChangeArrowheads="1"/>
                </p:cNvSpPr>
                <p:nvPr/>
              </p:nvSpPr>
              <p:spPr bwMode="auto">
                <a:xfrm>
                  <a:off x="4210" y="1516"/>
                  <a:ext cx="828" cy="5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sz="1600">
                      <a:latin typeface="Times New Roman" pitchFamily="18" charset="0"/>
                      <a:cs typeface="Times New Roman" pitchFamily="18" charset="0"/>
                    </a:rPr>
                    <a:t>0,2</a:t>
                  </a:r>
                  <a:endParaRPr lang="en-US" sz="1600">
                    <a:latin typeface="Times New Roman" pitchFamily="18" charset="0"/>
                  </a:endParaRPr>
                </a:p>
              </p:txBody>
            </p:sp>
            <p:sp>
              <p:nvSpPr>
                <p:cNvPr id="57408" name="Rectangle 64"/>
                <p:cNvSpPr>
                  <a:spLocks noChangeArrowheads="1"/>
                </p:cNvSpPr>
                <p:nvPr/>
              </p:nvSpPr>
              <p:spPr bwMode="auto">
                <a:xfrm>
                  <a:off x="4167" y="1516"/>
                  <a:ext cx="914" cy="5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57409" name="Rectangle 65"/>
            <p:cNvSpPr>
              <a:spLocks noChangeArrowheads="1"/>
            </p:cNvSpPr>
            <p:nvPr/>
          </p:nvSpPr>
          <p:spPr bwMode="auto">
            <a:xfrm>
              <a:off x="-3" y="669"/>
              <a:ext cx="5087" cy="1406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0"/>
                </a:spcBef>
              </a:pPr>
              <a:endParaRPr lang="es-MX" sz="1800"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4876800" y="20574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b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0" y="41910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b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5377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8610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Instituciones fiscales y resultados fiscales.  Índice compuesto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Instituciones fiscales y resultados fiscales.  Índice de reglas fiscales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8583613" cy="48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Instituciones fiscales y resultados fiscales.  Índice de reglas de jerarquía</a:t>
            </a: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8534400" cy="48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Conclusiones …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74700" y="1651000"/>
            <a:ext cx="8369300" cy="4978400"/>
          </a:xfrm>
        </p:spPr>
        <p:txBody>
          <a:bodyPr/>
          <a:lstStyle/>
          <a:p>
            <a:r>
              <a:rPr lang="es-AR" sz="2000"/>
              <a:t>Contar con una base de datos completa ayudará a los Directores de Presupuesto a comparar sus procedimientos con los de países de desarrollo e historia similar, así como con los países de la OCDE.</a:t>
            </a:r>
          </a:p>
          <a:p>
            <a:r>
              <a:rPr lang="es-AR" sz="2000"/>
              <a:t>Ayudará a los investigadores a contar con una mejor base empírica para su análisis.</a:t>
            </a:r>
          </a:p>
          <a:p>
            <a:r>
              <a:rPr lang="es-AR" sz="2000"/>
              <a:t>Actualización y cambios necesarios:</a:t>
            </a:r>
          </a:p>
          <a:p>
            <a:pPr lvl="1"/>
            <a:r>
              <a:rPr lang="es-AR" sz="1800"/>
              <a:t>Deberíamos buscar la mayor tasa de respuestas posibles</a:t>
            </a:r>
          </a:p>
          <a:p>
            <a:pPr lvl="1"/>
            <a:r>
              <a:rPr lang="es-AR" sz="1800"/>
              <a:t>Deberíamos identificar aquellas prácticas y procedimientos presupuestarios que tienen mayor relevancia en materia de políticas públicas. </a:t>
            </a:r>
          </a:p>
          <a:p>
            <a:pPr lvl="1"/>
            <a:r>
              <a:rPr lang="es-AR" sz="1800"/>
              <a:t>Deberíamos encontrar el equilibrio en la búsqueda de información acerca de procedimientos formales y prácticas informales</a:t>
            </a:r>
          </a:p>
          <a:p>
            <a:pPr lvl="1"/>
            <a:r>
              <a:rPr lang="es-AR" sz="1800"/>
              <a:t>Una vez alcanzado este objetivo, seremos capaces de avanzar hacia el análisis de buenas prácticas.</a:t>
            </a:r>
          </a:p>
          <a:p>
            <a:r>
              <a:rPr lang="es-AR" sz="2000"/>
              <a:t>Datos e información estarán disponibles en:</a:t>
            </a:r>
            <a:br>
              <a:rPr lang="es-AR" sz="2000"/>
            </a:br>
            <a:r>
              <a:rPr lang="es-AR" sz="2000">
                <a:hlinkClick r:id="rId2"/>
              </a:rPr>
              <a:t>http://www.iadb.org/ove/</a:t>
            </a:r>
            <a:endParaRPr lang="es-AR" sz="2000"/>
          </a:p>
          <a:p>
            <a:pPr lvl="1"/>
            <a:endParaRPr lang="es-A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3048000"/>
            <a:ext cx="7620000" cy="914400"/>
          </a:xfrm>
        </p:spPr>
        <p:txBody>
          <a:bodyPr/>
          <a:lstStyle/>
          <a:p>
            <a:r>
              <a:rPr lang="es-AR" sz="2400"/>
              <a:t>Base de datos de prácticas y procedimientos presupuestarios.</a:t>
            </a:r>
            <a:br>
              <a:rPr lang="es-AR" sz="2400"/>
            </a:br>
            <a:r>
              <a:rPr lang="es-AR" sz="2400"/>
              <a:t>El papel del BID y resultados preliminares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7105650" cy="609600"/>
          </a:xfrm>
        </p:spPr>
        <p:txBody>
          <a:bodyPr/>
          <a:lstStyle/>
          <a:p>
            <a:r>
              <a:rPr lang="es-AR" sz="2200"/>
              <a:t>Carlos Scartascini*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black">
          <a:xfrm>
            <a:off x="1371600" y="4800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s-AR" sz="1800">
                <a:solidFill>
                  <a:srgbClr val="E3F1F5"/>
                </a:solidFill>
              </a:rPr>
              <a:t>Preparado para la presentación en la reunión de la Red de Gestión y Transparencia de la Política Pública sobre la Efectividad del Desarrollo y Gestión Presupuestaria por Resultados.</a:t>
            </a:r>
          </a:p>
          <a:p>
            <a:endParaRPr lang="es-AR" sz="800">
              <a:solidFill>
                <a:srgbClr val="E3F1F5"/>
              </a:solidFill>
            </a:endParaRPr>
          </a:p>
          <a:p>
            <a:r>
              <a:rPr lang="es-AR" sz="1800">
                <a:solidFill>
                  <a:srgbClr val="E3F1F5"/>
                </a:solidFill>
              </a:rPr>
              <a:t>Washington DC, Mayo 23-24, 2005</a:t>
            </a: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black">
          <a:xfrm>
            <a:off x="3505200" y="6248400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>
                <a:solidFill>
                  <a:srgbClr val="E3F1F5"/>
                </a:solidFill>
              </a:rPr>
              <a:t>* Basado en trabajo conjunto con Gabriel Filc. </a:t>
            </a:r>
          </a:p>
          <a:p>
            <a:r>
              <a:rPr lang="en-US" sz="1600">
                <a:solidFill>
                  <a:srgbClr val="E3F1F5"/>
                </a:solidFill>
              </a:rPr>
              <a:t>Contacto: carlossc@iadb.org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sz="2600"/>
              <a:t>Base de datos de prácticas y procedimientos presupuestarios. ¿Qué hemos aprendido?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1651000"/>
            <a:ext cx="8369300" cy="5207000"/>
          </a:xfrm>
        </p:spPr>
        <p:txBody>
          <a:bodyPr/>
          <a:lstStyle/>
          <a:p>
            <a:r>
              <a:rPr lang="es-AR"/>
              <a:t>El rol del BID</a:t>
            </a:r>
          </a:p>
          <a:p>
            <a:r>
              <a:rPr lang="es-AR"/>
              <a:t>El cuestionario</a:t>
            </a:r>
          </a:p>
          <a:p>
            <a:pPr lvl="1"/>
            <a:r>
              <a:rPr lang="es-AR"/>
              <a:t>La versión completa y reducida</a:t>
            </a:r>
          </a:p>
          <a:p>
            <a:r>
              <a:rPr lang="es-AR"/>
              <a:t>La función de la base de datos hasta el momento </a:t>
            </a:r>
          </a:p>
          <a:p>
            <a:pPr lvl="1"/>
            <a:r>
              <a:rPr lang="es-AR"/>
              <a:t>“Prácticas estándares” </a:t>
            </a:r>
          </a:p>
          <a:p>
            <a:pPr lvl="2"/>
            <a:r>
              <a:rPr lang="es-AR"/>
              <a:t>Por ejemplo para comparar las estructuras de las oficinas de presupuesto, y sus atribuciones y responsabilidades</a:t>
            </a:r>
          </a:p>
          <a:p>
            <a:pPr lvl="1"/>
            <a:r>
              <a:rPr lang="es-AR"/>
              <a:t>Examen de hipótesis. </a:t>
            </a:r>
          </a:p>
          <a:p>
            <a:pPr lvl="2"/>
            <a:r>
              <a:rPr lang="es-AR"/>
              <a:t>Por ejemplo, la relación entre instituciones fiscales y resultados fiscales: reglas fiscales, jerarquía y transparencia, y déficit del gobierno.</a:t>
            </a:r>
          </a:p>
          <a:p>
            <a:r>
              <a:rPr lang="es-AR"/>
              <a:t>Conclusiones</a:t>
            </a:r>
          </a:p>
          <a:p>
            <a:pPr lvl="1"/>
            <a:r>
              <a:rPr lang="es-AR"/>
              <a:t>El cuestionario proporciona una fuente valiosa de información para tomadores de decisión, instituciones multilaterales e investigadores.</a:t>
            </a:r>
          </a:p>
          <a:p>
            <a:pPr lvl="1"/>
            <a:r>
              <a:rPr lang="es-AR"/>
              <a:t> Es necesario actualizarlo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El rol del BID.</a:t>
            </a:r>
            <a:br>
              <a:rPr lang="es-AR"/>
            </a:br>
            <a:r>
              <a:rPr lang="es-AR"/>
              <a:t>Un esfuerzo inter-departamental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44538" y="1600200"/>
            <a:ext cx="8094662" cy="4949825"/>
          </a:xfrm>
        </p:spPr>
        <p:txBody>
          <a:bodyPr/>
          <a:lstStyle/>
          <a:p>
            <a:r>
              <a:rPr lang="es-AR" sz="2200"/>
              <a:t>El BID se involucró en una etapa avanzada del desarrollo del cuestionario proveyendo retroalimentación para algunas de las preguntas y formato del cuestionario (RES).</a:t>
            </a:r>
          </a:p>
          <a:p>
            <a:r>
              <a:rPr lang="es-AR" sz="2200"/>
              <a:t>Dada la importancia del cuestionario, el BID decidió involucrarse para asegurar un set de información completo y comparable para sus países prestatarios.</a:t>
            </a:r>
          </a:p>
          <a:p>
            <a:r>
              <a:rPr lang="es-AR" sz="2200"/>
              <a:t>OVE (con fondos de la Cooperación Española) financió la traducción del cuestionario y la recolección de respuestas.</a:t>
            </a:r>
          </a:p>
          <a:p>
            <a:r>
              <a:rPr lang="es-AR" sz="2200"/>
              <a:t>OVE también ayudó a coordinar (junto a los Departamentos Regionales) la recolección de respuestas, contactando a las autoridades de los distintos países y proveyendo apoyo cuando fue necesario.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El rol del BID.</a:t>
            </a:r>
            <a:br>
              <a:rPr lang="es-AR"/>
            </a:br>
            <a:r>
              <a:rPr lang="es-AR"/>
              <a:t>Las versiones “completa” y “reducida”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153400" cy="4949825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s-AR" sz="2200"/>
              <a:t>La recolección de información tuvo sus dificultades.</a:t>
            </a:r>
          </a:p>
          <a:p>
            <a:pPr>
              <a:lnSpc>
                <a:spcPct val="75000"/>
              </a:lnSpc>
            </a:pPr>
            <a:r>
              <a:rPr lang="es-AR" sz="2200"/>
              <a:t>Mientras que algunos países respondieron con premura, otros no lo han hecho o lo hicieron en forma incompleta.</a:t>
            </a:r>
          </a:p>
          <a:p>
            <a:pPr>
              <a:lnSpc>
                <a:spcPct val="75000"/>
              </a:lnSpc>
            </a:pPr>
            <a:r>
              <a:rPr lang="es-AR" sz="2200"/>
              <a:t>Debido a la baja tasa de respuesta obtenida con la “versión completa” y dado nuestro interés en obtener información significativa en al menos un subconjunto de las preguntas para escribir el IPES de este año (RES/SDS/OVE), se implementó una versión reducida, focalizada en preguntas específicas a la existencia de reglas fiscales y de transparencia.</a:t>
            </a:r>
          </a:p>
          <a:p>
            <a:pPr>
              <a:lnSpc>
                <a:spcPct val="75000"/>
              </a:lnSpc>
            </a:pPr>
            <a:r>
              <a:rPr lang="es-AR" sz="2200"/>
              <a:t>Mientras que la versión completa cuenta con 359 preguntas, la reducida tiene sólo 22. </a:t>
            </a:r>
          </a:p>
          <a:p>
            <a:pPr>
              <a:lnSpc>
                <a:spcPct val="75000"/>
              </a:lnSpc>
            </a:pPr>
            <a:r>
              <a:rPr lang="es-AR" sz="2200"/>
              <a:t>La información del cuestionario, tanto de la versión completa como de la reducida, ya ha sido utilizada en diversos documentos presentados en encuentros organizados por RES y RE1 en el BID y en foros internacionales (Ej., Seminario Regional de Política Fiscal).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438400"/>
            <a:ext cx="3810000" cy="4114800"/>
          </a:xfrm>
        </p:spPr>
        <p:txBody>
          <a:bodyPr/>
          <a:lstStyle/>
          <a:p>
            <a:r>
              <a:rPr lang="es-AR" sz="1800" u="sng"/>
              <a:t>“Versión completa”</a:t>
            </a:r>
          </a:p>
          <a:p>
            <a:r>
              <a:rPr lang="es-AR" sz="1800"/>
              <a:t>Argentina</a:t>
            </a:r>
          </a:p>
          <a:p>
            <a:r>
              <a:rPr lang="es-AR" sz="1800"/>
              <a:t>Bolivia</a:t>
            </a:r>
          </a:p>
          <a:p>
            <a:r>
              <a:rPr lang="es-AR" sz="1800"/>
              <a:t>Chile </a:t>
            </a:r>
          </a:p>
          <a:p>
            <a:r>
              <a:rPr lang="es-AR" sz="1800"/>
              <a:t>Colombia</a:t>
            </a:r>
          </a:p>
          <a:p>
            <a:r>
              <a:rPr lang="es-AR" sz="1800"/>
              <a:t>México</a:t>
            </a:r>
          </a:p>
          <a:p>
            <a:r>
              <a:rPr lang="es-AR" sz="1800"/>
              <a:t>Paraguay</a:t>
            </a:r>
          </a:p>
          <a:p>
            <a:r>
              <a:rPr lang="es-AR" sz="1800"/>
              <a:t>República Dominicana</a:t>
            </a:r>
          </a:p>
          <a:p>
            <a:r>
              <a:rPr lang="es-AR" sz="1800"/>
              <a:t>Surinam</a:t>
            </a:r>
          </a:p>
          <a:p>
            <a:r>
              <a:rPr lang="es-AR" sz="1800"/>
              <a:t>Uruguay</a:t>
            </a:r>
          </a:p>
          <a:p>
            <a:endParaRPr lang="es-AR" sz="180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438400"/>
            <a:ext cx="3810000" cy="41148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s-AR" sz="1800" u="sng"/>
              <a:t>“Versión reducida” </a:t>
            </a:r>
          </a:p>
          <a:p>
            <a:pPr>
              <a:lnSpc>
                <a:spcPct val="75000"/>
              </a:lnSpc>
            </a:pPr>
            <a:r>
              <a:rPr lang="es-AR" sz="1800"/>
              <a:t>Perú </a:t>
            </a:r>
          </a:p>
          <a:p>
            <a:pPr>
              <a:lnSpc>
                <a:spcPct val="75000"/>
              </a:lnSpc>
            </a:pPr>
            <a:r>
              <a:rPr lang="es-AR" sz="1800"/>
              <a:t>Brasil </a:t>
            </a:r>
          </a:p>
          <a:p>
            <a:pPr>
              <a:lnSpc>
                <a:spcPct val="75000"/>
              </a:lnSpc>
            </a:pPr>
            <a:r>
              <a:rPr lang="es-AR" sz="1800"/>
              <a:t>El Salvador</a:t>
            </a:r>
          </a:p>
          <a:p>
            <a:pPr>
              <a:lnSpc>
                <a:spcPct val="75000"/>
              </a:lnSpc>
            </a:pPr>
            <a:r>
              <a:rPr lang="es-AR" sz="1800"/>
              <a:t>Venezuela</a:t>
            </a:r>
          </a:p>
          <a:p>
            <a:pPr>
              <a:lnSpc>
                <a:spcPct val="75000"/>
              </a:lnSpc>
            </a:pPr>
            <a:r>
              <a:rPr lang="es-AR" sz="1800"/>
              <a:t>Guatemala</a:t>
            </a:r>
          </a:p>
          <a:p>
            <a:pPr>
              <a:lnSpc>
                <a:spcPct val="75000"/>
              </a:lnSpc>
            </a:pPr>
            <a:r>
              <a:rPr lang="es-AR" sz="1800"/>
              <a:t>Ecuador</a:t>
            </a:r>
          </a:p>
          <a:p>
            <a:pPr>
              <a:lnSpc>
                <a:spcPct val="75000"/>
              </a:lnSpc>
            </a:pPr>
            <a:r>
              <a:rPr lang="es-AR" sz="1800"/>
              <a:t>Panamá </a:t>
            </a:r>
          </a:p>
          <a:p>
            <a:pPr>
              <a:lnSpc>
                <a:spcPct val="75000"/>
              </a:lnSpc>
            </a:pPr>
            <a:r>
              <a:rPr lang="es-AR" sz="1800"/>
              <a:t>Costa Rica</a:t>
            </a:r>
          </a:p>
          <a:p>
            <a:pPr>
              <a:lnSpc>
                <a:spcPct val="75000"/>
              </a:lnSpc>
            </a:pPr>
            <a:r>
              <a:rPr lang="es-AR" sz="1800"/>
              <a:t>Honduras</a:t>
            </a:r>
          </a:p>
          <a:p>
            <a:pPr>
              <a:lnSpc>
                <a:spcPct val="75000"/>
              </a:lnSpc>
            </a:pPr>
            <a:r>
              <a:rPr lang="es-AR" sz="1800"/>
              <a:t>Nicaragua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/>
              <a:t>El rol del BID. </a:t>
            </a:r>
            <a:br>
              <a:rPr lang="es-AR"/>
            </a:br>
            <a:r>
              <a:rPr lang="es-AR"/>
              <a:t>Respuestas de los países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gray">
          <a:xfrm>
            <a:off x="609600" y="12954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5000"/>
              </a:lnSpc>
              <a:spcBef>
                <a:spcPct val="65000"/>
              </a:spcBef>
              <a:buClr>
                <a:schemeClr val="accent2"/>
              </a:buClr>
              <a:buSzPct val="85000"/>
              <a:buFont typeface="Webdings" pitchFamily="18" charset="2"/>
              <a:buChar char="="/>
            </a:pPr>
            <a:r>
              <a:rPr lang="es-ES">
                <a:solidFill>
                  <a:srgbClr val="4D4D4D"/>
                </a:solidFill>
              </a:rPr>
              <a:t>Hasta el momento, obtuvimos respuestas de los siguientes países:</a:t>
            </a:r>
            <a:endParaRPr lang="en-US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667000" y="1550988"/>
            <a:ext cx="2057400" cy="4953000"/>
          </a:xfrm>
          <a:prstGeom prst="rect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048000" y="1233488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000" b="0">
                <a:latin typeface="Garamond" pitchFamily="18" charset="0"/>
              </a:rPr>
              <a:t>APROBACION 	</a:t>
            </a:r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2743200" y="3962400"/>
            <a:ext cx="1600200" cy="1295400"/>
          </a:xfrm>
          <a:prstGeom prst="downArrow">
            <a:avLst>
              <a:gd name="adj1" fmla="val 63972"/>
              <a:gd name="adj2" fmla="val 3653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3276600" y="1752600"/>
            <a:ext cx="1295400" cy="1039813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87312" tIns="115200" rIns="87312" bIns="44450" anchor="ctr"/>
          <a:lstStyle/>
          <a:p>
            <a:endParaRPr lang="en-US"/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3124200" y="1828800"/>
            <a:ext cx="1524000" cy="346075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  <a:effectLst/>
        </p:spPr>
        <p:txBody>
          <a:bodyPr lIns="87312" tIns="43200" rIns="87312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700">
                <a:latin typeface="Arial" pitchFamily="34" charset="0"/>
              </a:rPr>
              <a:t>Legislativo</a:t>
            </a:r>
          </a:p>
        </p:txBody>
      </p:sp>
      <p:grpSp>
        <p:nvGrpSpPr>
          <p:cNvPr id="20492" name="Group 12"/>
          <p:cNvGrpSpPr>
            <a:grpSpLocks/>
          </p:cNvGrpSpPr>
          <p:nvPr/>
        </p:nvGrpSpPr>
        <p:grpSpPr bwMode="auto">
          <a:xfrm>
            <a:off x="2895600" y="5334000"/>
            <a:ext cx="1600200" cy="889000"/>
            <a:chOff x="624" y="816"/>
            <a:chExt cx="1008" cy="384"/>
          </a:xfrm>
        </p:grpSpPr>
        <p:sp>
          <p:nvSpPr>
            <p:cNvPr id="20493" name="Rectangle 13"/>
            <p:cNvSpPr>
              <a:spLocks noChangeArrowheads="1"/>
            </p:cNvSpPr>
            <p:nvPr/>
          </p:nvSpPr>
          <p:spPr bwMode="auto">
            <a:xfrm>
              <a:off x="624" y="816"/>
              <a:ext cx="1008" cy="38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87312" tIns="115200" rIns="87312" bIns="44450" anchor="ctr"/>
            <a:lstStyle/>
            <a:p>
              <a:endParaRPr lang="en-US"/>
            </a:p>
          </p:txBody>
        </p:sp>
        <p:sp>
          <p:nvSpPr>
            <p:cNvPr id="20494" name="Text Box 14"/>
            <p:cNvSpPr txBox="1">
              <a:spLocks noChangeArrowheads="1"/>
            </p:cNvSpPr>
            <p:nvPr/>
          </p:nvSpPr>
          <p:spPr bwMode="auto">
            <a:xfrm>
              <a:off x="624" y="816"/>
              <a:ext cx="960" cy="149"/>
            </a:xfrm>
            <a:prstGeom prst="rect">
              <a:avLst/>
            </a:prstGeom>
            <a:noFill/>
            <a:ln w="38100" cmpd="dbl">
              <a:noFill/>
              <a:miter lim="800000"/>
              <a:headEnd/>
              <a:tailEnd/>
            </a:ln>
            <a:effectLst/>
          </p:spPr>
          <p:txBody>
            <a:bodyPr lIns="87312" tIns="43200" rIns="87312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700">
                  <a:latin typeface="Arial" pitchFamily="34" charset="0"/>
                </a:rPr>
                <a:t>Ejecutivo</a:t>
              </a:r>
              <a:endParaRPr lang="es-ES" sz="1700">
                <a:latin typeface="Arial" pitchFamily="34" charset="0"/>
              </a:endParaRPr>
            </a:p>
          </p:txBody>
        </p:sp>
      </p:grpSp>
      <p:grpSp>
        <p:nvGrpSpPr>
          <p:cNvPr id="20541" name="Group 61"/>
          <p:cNvGrpSpPr>
            <a:grpSpLocks/>
          </p:cNvGrpSpPr>
          <p:nvPr/>
        </p:nvGrpSpPr>
        <p:grpSpPr bwMode="auto">
          <a:xfrm>
            <a:off x="76200" y="1219200"/>
            <a:ext cx="2209800" cy="5270500"/>
            <a:chOff x="48" y="768"/>
            <a:chExt cx="1392" cy="3320"/>
          </a:xfrm>
        </p:grpSpPr>
        <p:sp>
          <p:nvSpPr>
            <p:cNvPr id="20496" name="Rectangle 16"/>
            <p:cNvSpPr>
              <a:spLocks noChangeArrowheads="1"/>
            </p:cNvSpPr>
            <p:nvPr/>
          </p:nvSpPr>
          <p:spPr bwMode="auto">
            <a:xfrm>
              <a:off x="48" y="968"/>
              <a:ext cx="1344" cy="31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7" name="Text Box 17"/>
            <p:cNvSpPr txBox="1">
              <a:spLocks noChangeArrowheads="1"/>
            </p:cNvSpPr>
            <p:nvPr/>
          </p:nvSpPr>
          <p:spPr bwMode="auto">
            <a:xfrm>
              <a:off x="192" y="768"/>
              <a:ext cx="12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2000" b="0">
                  <a:latin typeface="Garamond" pitchFamily="18" charset="0"/>
                </a:rPr>
                <a:t>PREPARACION</a:t>
              </a:r>
            </a:p>
          </p:txBody>
        </p:sp>
        <p:grpSp>
          <p:nvGrpSpPr>
            <p:cNvPr id="20498" name="Group 18"/>
            <p:cNvGrpSpPr>
              <a:grpSpLocks/>
            </p:cNvGrpSpPr>
            <p:nvPr/>
          </p:nvGrpSpPr>
          <p:grpSpPr bwMode="auto">
            <a:xfrm>
              <a:off x="144" y="1448"/>
              <a:ext cx="1008" cy="384"/>
              <a:chOff x="624" y="816"/>
              <a:chExt cx="1008" cy="384"/>
            </a:xfrm>
          </p:grpSpPr>
          <p:sp>
            <p:nvSpPr>
              <p:cNvPr id="20499" name="Rectangle 19"/>
              <p:cNvSpPr>
                <a:spLocks noChangeArrowheads="1"/>
              </p:cNvSpPr>
              <p:nvPr/>
            </p:nvSpPr>
            <p:spPr bwMode="auto">
              <a:xfrm>
                <a:off x="624" y="816"/>
                <a:ext cx="1008" cy="384"/>
              </a:xfrm>
              <a:prstGeom prst="rect">
                <a:avLst/>
              </a:prstGeom>
              <a:solidFill>
                <a:schemeClr val="bg1"/>
              </a:solidFill>
              <a:ln w="38100" cmpd="dbl">
                <a:solidFill>
                  <a:schemeClr val="accent2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lIns="87312" tIns="115200" rIns="87312" bIns="44450" anchor="ctr"/>
              <a:lstStyle/>
              <a:p>
                <a:endParaRPr lang="en-US"/>
              </a:p>
            </p:txBody>
          </p:sp>
          <p:sp>
            <p:nvSpPr>
              <p:cNvPr id="20500" name="Text Box 20"/>
              <p:cNvSpPr txBox="1">
                <a:spLocks noChangeArrowheads="1"/>
              </p:cNvSpPr>
              <p:nvPr/>
            </p:nvSpPr>
            <p:spPr bwMode="auto">
              <a:xfrm>
                <a:off x="624" y="816"/>
                <a:ext cx="960" cy="218"/>
              </a:xfrm>
              <a:prstGeom prst="rect">
                <a:avLst/>
              </a:prstGeom>
              <a:noFill/>
              <a:ln w="38100" cmpd="dbl">
                <a:noFill/>
                <a:miter lim="800000"/>
                <a:headEnd/>
                <a:tailEnd/>
              </a:ln>
              <a:effectLst/>
            </p:spPr>
            <p:txBody>
              <a:bodyPr lIns="87312" tIns="43200" rIns="87312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700">
                    <a:latin typeface="Arial" pitchFamily="34" charset="0"/>
                  </a:rPr>
                  <a:t>Ejecutivo</a:t>
                </a:r>
                <a:endParaRPr lang="es-ES" sz="1700">
                  <a:latin typeface="Arial" pitchFamily="34" charset="0"/>
                </a:endParaRPr>
              </a:p>
            </p:txBody>
          </p:sp>
        </p:grpSp>
        <p:grpSp>
          <p:nvGrpSpPr>
            <p:cNvPr id="20501" name="Group 21"/>
            <p:cNvGrpSpPr>
              <a:grpSpLocks/>
            </p:cNvGrpSpPr>
            <p:nvPr/>
          </p:nvGrpSpPr>
          <p:grpSpPr bwMode="auto">
            <a:xfrm>
              <a:off x="192" y="2312"/>
              <a:ext cx="1008" cy="698"/>
              <a:chOff x="624" y="816"/>
              <a:chExt cx="1008" cy="384"/>
            </a:xfrm>
          </p:grpSpPr>
          <p:sp>
            <p:nvSpPr>
              <p:cNvPr id="20502" name="Rectangle 22"/>
              <p:cNvSpPr>
                <a:spLocks noChangeArrowheads="1"/>
              </p:cNvSpPr>
              <p:nvPr/>
            </p:nvSpPr>
            <p:spPr bwMode="auto">
              <a:xfrm>
                <a:off x="624" y="816"/>
                <a:ext cx="1008" cy="384"/>
              </a:xfrm>
              <a:prstGeom prst="rect">
                <a:avLst/>
              </a:prstGeom>
              <a:solidFill>
                <a:schemeClr val="bg1"/>
              </a:solidFill>
              <a:ln w="38100" cmpd="dbl">
                <a:solidFill>
                  <a:schemeClr val="accent2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lIns="87312" tIns="115200" rIns="87312" bIns="44450" anchor="ctr"/>
              <a:lstStyle/>
              <a:p>
                <a:endParaRPr lang="en-US"/>
              </a:p>
            </p:txBody>
          </p:sp>
          <p:sp>
            <p:nvSpPr>
              <p:cNvPr id="20503" name="Text Box 23"/>
              <p:cNvSpPr txBox="1">
                <a:spLocks noChangeArrowheads="1"/>
              </p:cNvSpPr>
              <p:nvPr/>
            </p:nvSpPr>
            <p:spPr bwMode="auto">
              <a:xfrm>
                <a:off x="624" y="816"/>
                <a:ext cx="960" cy="299"/>
              </a:xfrm>
              <a:prstGeom prst="rect">
                <a:avLst/>
              </a:prstGeom>
              <a:noFill/>
              <a:ln w="38100" cmpd="dbl">
                <a:noFill/>
                <a:miter lim="800000"/>
                <a:headEnd/>
                <a:tailEnd/>
              </a:ln>
              <a:effectLst/>
            </p:spPr>
            <p:txBody>
              <a:bodyPr lIns="87312" tIns="43200" rIns="87312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700">
                    <a:latin typeface="Arial" pitchFamily="34" charset="0"/>
                  </a:rPr>
                  <a:t>Oficina Central de Presupuesto</a:t>
                </a:r>
                <a:endParaRPr lang="es-ES" sz="1700">
                  <a:latin typeface="Arial" pitchFamily="34" charset="0"/>
                </a:endParaRPr>
              </a:p>
            </p:txBody>
          </p:sp>
        </p:grpSp>
        <p:sp>
          <p:nvSpPr>
            <p:cNvPr id="20504" name="AutoShape 24"/>
            <p:cNvSpPr>
              <a:spLocks noChangeArrowheads="1"/>
            </p:cNvSpPr>
            <p:nvPr/>
          </p:nvSpPr>
          <p:spPr bwMode="auto">
            <a:xfrm>
              <a:off x="576" y="3128"/>
              <a:ext cx="288" cy="288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05" name="Group 25"/>
            <p:cNvGrpSpPr>
              <a:grpSpLocks/>
            </p:cNvGrpSpPr>
            <p:nvPr/>
          </p:nvGrpSpPr>
          <p:grpSpPr bwMode="auto">
            <a:xfrm>
              <a:off x="144" y="3512"/>
              <a:ext cx="1152" cy="384"/>
              <a:chOff x="624" y="816"/>
              <a:chExt cx="1008" cy="384"/>
            </a:xfrm>
          </p:grpSpPr>
          <p:sp>
            <p:nvSpPr>
              <p:cNvPr id="20506" name="Rectangle 26"/>
              <p:cNvSpPr>
                <a:spLocks noChangeArrowheads="1"/>
              </p:cNvSpPr>
              <p:nvPr/>
            </p:nvSpPr>
            <p:spPr bwMode="auto">
              <a:xfrm>
                <a:off x="624" y="816"/>
                <a:ext cx="1008" cy="384"/>
              </a:xfrm>
              <a:prstGeom prst="rect">
                <a:avLst/>
              </a:prstGeom>
              <a:solidFill>
                <a:schemeClr val="bg1"/>
              </a:solidFill>
              <a:ln w="38100" cmpd="dbl">
                <a:solidFill>
                  <a:schemeClr val="accent2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lIns="87312" tIns="115200" rIns="87312" bIns="44450" anchor="ctr"/>
              <a:lstStyle/>
              <a:p>
                <a:endParaRPr lang="en-US"/>
              </a:p>
            </p:txBody>
          </p:sp>
          <p:sp>
            <p:nvSpPr>
              <p:cNvPr id="20507" name="Text Box 27"/>
              <p:cNvSpPr txBox="1">
                <a:spLocks noChangeArrowheads="1"/>
              </p:cNvSpPr>
              <p:nvPr/>
            </p:nvSpPr>
            <p:spPr bwMode="auto">
              <a:xfrm>
                <a:off x="624" y="816"/>
                <a:ext cx="960" cy="381"/>
              </a:xfrm>
              <a:prstGeom prst="rect">
                <a:avLst/>
              </a:prstGeom>
              <a:noFill/>
              <a:ln w="38100" cmpd="dbl">
                <a:noFill/>
                <a:miter lim="800000"/>
                <a:headEnd/>
                <a:tailEnd/>
              </a:ln>
              <a:effectLst/>
            </p:spPr>
            <p:txBody>
              <a:bodyPr lIns="87312" tIns="43200" rIns="87312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700">
                    <a:latin typeface="Arial" pitchFamily="34" charset="0"/>
                  </a:rPr>
                  <a:t>Ministerios y jurisdicciones</a:t>
                </a:r>
                <a:endParaRPr lang="es-ES" sz="1700">
                  <a:latin typeface="Arial" pitchFamily="34" charset="0"/>
                </a:endParaRPr>
              </a:p>
            </p:txBody>
          </p:sp>
        </p:grpSp>
        <p:sp>
          <p:nvSpPr>
            <p:cNvPr id="20508" name="AutoShape 28"/>
            <p:cNvSpPr>
              <a:spLocks noChangeArrowheads="1"/>
            </p:cNvSpPr>
            <p:nvPr/>
          </p:nvSpPr>
          <p:spPr bwMode="auto">
            <a:xfrm>
              <a:off x="576" y="1928"/>
              <a:ext cx="288" cy="288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5029200" y="1550988"/>
            <a:ext cx="3657600" cy="4953000"/>
          </a:xfrm>
          <a:prstGeom prst="rect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514" name="Group 34"/>
          <p:cNvGrpSpPr>
            <a:grpSpLocks/>
          </p:cNvGrpSpPr>
          <p:nvPr/>
        </p:nvGrpSpPr>
        <p:grpSpPr bwMode="auto">
          <a:xfrm>
            <a:off x="6934200" y="1855788"/>
            <a:ext cx="1600200" cy="609600"/>
            <a:chOff x="624" y="816"/>
            <a:chExt cx="1008" cy="384"/>
          </a:xfrm>
        </p:grpSpPr>
        <p:sp>
          <p:nvSpPr>
            <p:cNvPr id="20515" name="Rectangle 35"/>
            <p:cNvSpPr>
              <a:spLocks noChangeArrowheads="1"/>
            </p:cNvSpPr>
            <p:nvPr/>
          </p:nvSpPr>
          <p:spPr bwMode="auto">
            <a:xfrm>
              <a:off x="624" y="816"/>
              <a:ext cx="1008" cy="38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87312" tIns="115200" rIns="87312" bIns="44450" anchor="ctr"/>
            <a:lstStyle/>
            <a:p>
              <a:endParaRPr lang="en-US"/>
            </a:p>
          </p:txBody>
        </p:sp>
        <p:sp>
          <p:nvSpPr>
            <p:cNvPr id="20516" name="Text Box 36"/>
            <p:cNvSpPr txBox="1">
              <a:spLocks noChangeArrowheads="1"/>
            </p:cNvSpPr>
            <p:nvPr/>
          </p:nvSpPr>
          <p:spPr bwMode="auto">
            <a:xfrm>
              <a:off x="624" y="816"/>
              <a:ext cx="960" cy="218"/>
            </a:xfrm>
            <a:prstGeom prst="rect">
              <a:avLst/>
            </a:prstGeom>
            <a:noFill/>
            <a:ln w="38100" cmpd="dbl">
              <a:noFill/>
              <a:miter lim="800000"/>
              <a:headEnd/>
              <a:tailEnd/>
            </a:ln>
            <a:effectLst/>
          </p:spPr>
          <p:txBody>
            <a:bodyPr lIns="87312" tIns="43200" rIns="87312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700">
                  <a:latin typeface="Arial" pitchFamily="34" charset="0"/>
                </a:rPr>
                <a:t>Legislativo</a:t>
              </a:r>
              <a:endParaRPr lang="es-ES" sz="1700">
                <a:latin typeface="Arial" pitchFamily="34" charset="0"/>
              </a:endParaRPr>
            </a:p>
          </p:txBody>
        </p:sp>
      </p:grpSp>
      <p:sp>
        <p:nvSpPr>
          <p:cNvPr id="20518" name="AutoShape 38"/>
          <p:cNvSpPr>
            <a:spLocks noChangeArrowheads="1"/>
          </p:cNvSpPr>
          <p:nvPr/>
        </p:nvSpPr>
        <p:spPr bwMode="auto">
          <a:xfrm rot="5400000">
            <a:off x="6616700" y="3619500"/>
            <a:ext cx="457200" cy="533400"/>
          </a:xfrm>
          <a:prstGeom prst="upDownArrow">
            <a:avLst>
              <a:gd name="adj1" fmla="val 50000"/>
              <a:gd name="adj2" fmla="val 2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519" name="Group 39"/>
          <p:cNvGrpSpPr>
            <a:grpSpLocks/>
          </p:cNvGrpSpPr>
          <p:nvPr/>
        </p:nvGrpSpPr>
        <p:grpSpPr bwMode="auto">
          <a:xfrm>
            <a:off x="7162800" y="3429000"/>
            <a:ext cx="1371600" cy="931863"/>
            <a:chOff x="624" y="816"/>
            <a:chExt cx="1008" cy="384"/>
          </a:xfrm>
        </p:grpSpPr>
        <p:sp>
          <p:nvSpPr>
            <p:cNvPr id="20520" name="Rectangle 40"/>
            <p:cNvSpPr>
              <a:spLocks noChangeArrowheads="1"/>
            </p:cNvSpPr>
            <p:nvPr/>
          </p:nvSpPr>
          <p:spPr bwMode="auto">
            <a:xfrm>
              <a:off x="624" y="816"/>
              <a:ext cx="1008" cy="38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87312" tIns="115200" rIns="87312" bIns="44450" anchor="ctr"/>
            <a:lstStyle/>
            <a:p>
              <a:endParaRPr lang="en-US"/>
            </a:p>
          </p:txBody>
        </p:sp>
        <p:sp>
          <p:nvSpPr>
            <p:cNvPr id="20521" name="Text Box 41"/>
            <p:cNvSpPr txBox="1">
              <a:spLocks noChangeArrowheads="1"/>
            </p:cNvSpPr>
            <p:nvPr/>
          </p:nvSpPr>
          <p:spPr bwMode="auto">
            <a:xfrm>
              <a:off x="624" y="816"/>
              <a:ext cx="960" cy="224"/>
            </a:xfrm>
            <a:prstGeom prst="rect">
              <a:avLst/>
            </a:prstGeom>
            <a:noFill/>
            <a:ln w="38100" cmpd="dbl">
              <a:noFill/>
              <a:miter lim="800000"/>
              <a:headEnd/>
              <a:tailEnd/>
            </a:ln>
            <a:effectLst/>
          </p:spPr>
          <p:txBody>
            <a:bodyPr lIns="87312" tIns="43200" rIns="87312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500">
                  <a:latin typeface="Arial" pitchFamily="34" charset="0"/>
                </a:rPr>
                <a:t>Organismos de Control</a:t>
              </a:r>
              <a:endParaRPr lang="es-ES" sz="1500">
                <a:latin typeface="Arial" pitchFamily="34" charset="0"/>
              </a:endParaRPr>
            </a:p>
          </p:txBody>
        </p:sp>
      </p:grpSp>
      <p:grpSp>
        <p:nvGrpSpPr>
          <p:cNvPr id="20522" name="Group 42"/>
          <p:cNvGrpSpPr>
            <a:grpSpLocks/>
          </p:cNvGrpSpPr>
          <p:nvPr/>
        </p:nvGrpSpPr>
        <p:grpSpPr bwMode="auto">
          <a:xfrm>
            <a:off x="5105400" y="3429000"/>
            <a:ext cx="1371600" cy="1874838"/>
            <a:chOff x="624" y="816"/>
            <a:chExt cx="1008" cy="384"/>
          </a:xfrm>
        </p:grpSpPr>
        <p:sp>
          <p:nvSpPr>
            <p:cNvPr id="20523" name="Rectangle 43"/>
            <p:cNvSpPr>
              <a:spLocks noChangeArrowheads="1"/>
            </p:cNvSpPr>
            <p:nvPr/>
          </p:nvSpPr>
          <p:spPr bwMode="auto">
            <a:xfrm>
              <a:off x="624" y="816"/>
              <a:ext cx="1008" cy="38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87312" tIns="115200" rIns="87312" bIns="44450" anchor="ctr"/>
            <a:lstStyle/>
            <a:p>
              <a:endParaRPr lang="en-US"/>
            </a:p>
          </p:txBody>
        </p:sp>
        <p:sp>
          <p:nvSpPr>
            <p:cNvPr id="20524" name="Text Box 44"/>
            <p:cNvSpPr txBox="1">
              <a:spLocks noChangeArrowheads="1"/>
            </p:cNvSpPr>
            <p:nvPr/>
          </p:nvSpPr>
          <p:spPr bwMode="auto">
            <a:xfrm>
              <a:off x="624" y="816"/>
              <a:ext cx="959" cy="174"/>
            </a:xfrm>
            <a:prstGeom prst="rect">
              <a:avLst/>
            </a:prstGeom>
            <a:noFill/>
            <a:ln w="38100" cmpd="dbl">
              <a:noFill/>
              <a:miter lim="800000"/>
              <a:headEnd/>
              <a:tailEnd/>
            </a:ln>
            <a:effectLst/>
          </p:spPr>
          <p:txBody>
            <a:bodyPr lIns="87312" tIns="43200" rIns="87312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Ministerios y jurisdic.</a:t>
              </a:r>
              <a:endParaRPr lang="es-ES" sz="1600">
                <a:latin typeface="Arial" pitchFamily="34" charset="0"/>
              </a:endParaRPr>
            </a:p>
            <a:p>
              <a:pPr algn="ctr" eaLnBrk="0" hangingPunct="0">
                <a:spcBef>
                  <a:spcPct val="50000"/>
                </a:spcBef>
              </a:pPr>
              <a:endParaRPr lang="es-ES" sz="1200" b="0">
                <a:latin typeface="Arial" pitchFamily="34" charset="0"/>
              </a:endParaRPr>
            </a:p>
          </p:txBody>
        </p:sp>
      </p:grpSp>
      <p:sp>
        <p:nvSpPr>
          <p:cNvPr id="20525" name="Text Box 45"/>
          <p:cNvSpPr txBox="1">
            <a:spLocks noChangeArrowheads="1"/>
          </p:cNvSpPr>
          <p:nvPr/>
        </p:nvSpPr>
        <p:spPr bwMode="auto">
          <a:xfrm>
            <a:off x="5105400" y="1219200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000" b="0">
                <a:latin typeface="Garamond" pitchFamily="18" charset="0"/>
              </a:rPr>
              <a:t>EJECUCION Y CONTROL</a:t>
            </a:r>
          </a:p>
        </p:txBody>
      </p:sp>
      <p:sp>
        <p:nvSpPr>
          <p:cNvPr id="20526" name="Line 46"/>
          <p:cNvSpPr>
            <a:spLocks noChangeShapeType="1"/>
          </p:cNvSpPr>
          <p:nvPr/>
        </p:nvSpPr>
        <p:spPr bwMode="auto">
          <a:xfrm>
            <a:off x="228600" y="990600"/>
            <a:ext cx="8305800" cy="0"/>
          </a:xfrm>
          <a:prstGeom prst="line">
            <a:avLst/>
          </a:prstGeom>
          <a:noFill/>
          <a:ln w="2857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0528" name="Group 48"/>
          <p:cNvGrpSpPr>
            <a:grpSpLocks/>
          </p:cNvGrpSpPr>
          <p:nvPr/>
        </p:nvGrpSpPr>
        <p:grpSpPr bwMode="auto">
          <a:xfrm>
            <a:off x="1905000" y="1550988"/>
            <a:ext cx="1295400" cy="2362200"/>
            <a:chOff x="1296" y="977"/>
            <a:chExt cx="912" cy="1488"/>
          </a:xfrm>
        </p:grpSpPr>
        <p:sp>
          <p:nvSpPr>
            <p:cNvPr id="20529" name="AutoShape 49"/>
            <p:cNvSpPr>
              <a:spLocks noChangeArrowheads="1"/>
            </p:cNvSpPr>
            <p:nvPr/>
          </p:nvSpPr>
          <p:spPr bwMode="auto">
            <a:xfrm>
              <a:off x="1296" y="977"/>
              <a:ext cx="912" cy="1488"/>
            </a:xfrm>
            <a:prstGeom prst="rightArrow">
              <a:avLst>
                <a:gd name="adj1" fmla="val 52287"/>
                <a:gd name="adj2" fmla="val 3125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30" name="Text Box 50"/>
            <p:cNvSpPr txBox="1">
              <a:spLocks noChangeArrowheads="1"/>
            </p:cNvSpPr>
            <p:nvPr/>
          </p:nvSpPr>
          <p:spPr bwMode="auto">
            <a:xfrm>
              <a:off x="1344" y="1503"/>
              <a:ext cx="76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Proyecto de  pres.</a:t>
              </a:r>
              <a:endParaRPr lang="es-ES_tradnl" sz="1600">
                <a:latin typeface="Arial" pitchFamily="34" charset="0"/>
              </a:endParaRPr>
            </a:p>
          </p:txBody>
        </p:sp>
      </p:grpSp>
      <p:grpSp>
        <p:nvGrpSpPr>
          <p:cNvPr id="20540" name="Group 60"/>
          <p:cNvGrpSpPr>
            <a:grpSpLocks/>
          </p:cNvGrpSpPr>
          <p:nvPr/>
        </p:nvGrpSpPr>
        <p:grpSpPr bwMode="auto">
          <a:xfrm>
            <a:off x="4572000" y="5257800"/>
            <a:ext cx="1219200" cy="1066800"/>
            <a:chOff x="2880" y="3312"/>
            <a:chExt cx="768" cy="672"/>
          </a:xfrm>
        </p:grpSpPr>
        <p:sp>
          <p:nvSpPr>
            <p:cNvPr id="20532" name="AutoShape 52"/>
            <p:cNvSpPr>
              <a:spLocks noChangeArrowheads="1"/>
            </p:cNvSpPr>
            <p:nvPr/>
          </p:nvSpPr>
          <p:spPr bwMode="auto">
            <a:xfrm>
              <a:off x="2880" y="3312"/>
              <a:ext cx="624" cy="672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33" name="Text Box 53"/>
            <p:cNvSpPr txBox="1">
              <a:spLocks noChangeArrowheads="1"/>
            </p:cNvSpPr>
            <p:nvPr/>
          </p:nvSpPr>
          <p:spPr bwMode="auto">
            <a:xfrm>
              <a:off x="2928" y="3456"/>
              <a:ext cx="72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600" b="0">
                  <a:latin typeface="Arial" pitchFamily="34" charset="0"/>
                </a:rPr>
                <a:t>Ley de Pres.</a:t>
              </a:r>
            </a:p>
          </p:txBody>
        </p:sp>
      </p:grpSp>
      <p:grpSp>
        <p:nvGrpSpPr>
          <p:cNvPr id="20534" name="Group 54"/>
          <p:cNvGrpSpPr>
            <a:grpSpLocks/>
          </p:cNvGrpSpPr>
          <p:nvPr/>
        </p:nvGrpSpPr>
        <p:grpSpPr bwMode="auto">
          <a:xfrm>
            <a:off x="7086600" y="4648200"/>
            <a:ext cx="1524000" cy="931863"/>
            <a:chOff x="624" y="816"/>
            <a:chExt cx="1008" cy="384"/>
          </a:xfrm>
        </p:grpSpPr>
        <p:sp>
          <p:nvSpPr>
            <p:cNvPr id="20535" name="Rectangle 55"/>
            <p:cNvSpPr>
              <a:spLocks noChangeArrowheads="1"/>
            </p:cNvSpPr>
            <p:nvPr/>
          </p:nvSpPr>
          <p:spPr bwMode="auto">
            <a:xfrm>
              <a:off x="624" y="816"/>
              <a:ext cx="1008" cy="38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87312" tIns="115200" rIns="87312" bIns="44450" anchor="ctr"/>
            <a:lstStyle/>
            <a:p>
              <a:endParaRPr lang="en-US"/>
            </a:p>
          </p:txBody>
        </p:sp>
        <p:sp>
          <p:nvSpPr>
            <p:cNvPr id="20536" name="Text Box 56"/>
            <p:cNvSpPr txBox="1">
              <a:spLocks noChangeArrowheads="1"/>
            </p:cNvSpPr>
            <p:nvPr/>
          </p:nvSpPr>
          <p:spPr bwMode="auto">
            <a:xfrm>
              <a:off x="624" y="816"/>
              <a:ext cx="960" cy="237"/>
            </a:xfrm>
            <a:prstGeom prst="rect">
              <a:avLst/>
            </a:prstGeom>
            <a:noFill/>
            <a:ln w="38100" cmpd="dbl">
              <a:noFill/>
              <a:miter lim="800000"/>
              <a:headEnd/>
              <a:tailEnd/>
            </a:ln>
            <a:effectLst/>
          </p:spPr>
          <p:txBody>
            <a:bodyPr lIns="87312" tIns="43200" rIns="87312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Oficina de Presupuesto</a:t>
              </a:r>
              <a:endParaRPr lang="es-ES" sz="1600">
                <a:latin typeface="Arial" pitchFamily="34" charset="0"/>
              </a:endParaRPr>
            </a:p>
          </p:txBody>
        </p:sp>
      </p:grpSp>
      <p:sp>
        <p:nvSpPr>
          <p:cNvPr id="20537" name="AutoShape 57"/>
          <p:cNvSpPr>
            <a:spLocks noChangeArrowheads="1"/>
          </p:cNvSpPr>
          <p:nvPr/>
        </p:nvSpPr>
        <p:spPr bwMode="auto">
          <a:xfrm rot="16200000">
            <a:off x="6591300" y="4686300"/>
            <a:ext cx="457200" cy="533400"/>
          </a:xfrm>
          <a:prstGeom prst="upDownArrow">
            <a:avLst>
              <a:gd name="adj1" fmla="val 50000"/>
              <a:gd name="adj2" fmla="val 233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38" name="Text Box 58"/>
          <p:cNvSpPr txBox="1">
            <a:spLocks noChangeArrowheads="1"/>
          </p:cNvSpPr>
          <p:nvPr/>
        </p:nvSpPr>
        <p:spPr bwMode="auto">
          <a:xfrm>
            <a:off x="3048000" y="4191000"/>
            <a:ext cx="1066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>
                <a:latin typeface="Arial" pitchFamily="34" charset="0"/>
              </a:rPr>
              <a:t>Proyecto de  pres.</a:t>
            </a:r>
            <a:endParaRPr lang="es-ES_tradnl" sz="1600">
              <a:latin typeface="Arial" pitchFamily="34" charset="0"/>
            </a:endParaRPr>
          </a:p>
        </p:txBody>
      </p:sp>
      <p:sp>
        <p:nvSpPr>
          <p:cNvPr id="20539" name="AutoShape 59"/>
          <p:cNvSpPr>
            <a:spLocks noChangeArrowheads="1"/>
          </p:cNvSpPr>
          <p:nvPr/>
        </p:nvSpPr>
        <p:spPr bwMode="auto">
          <a:xfrm>
            <a:off x="7543800" y="2667000"/>
            <a:ext cx="457200" cy="457200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42" name="Rectangle 62"/>
          <p:cNvSpPr>
            <a:spLocks noChangeArrowheads="1"/>
          </p:cNvSpPr>
          <p:nvPr/>
        </p:nvSpPr>
        <p:spPr bwMode="auto">
          <a:xfrm>
            <a:off x="774700" y="101600"/>
            <a:ext cx="8129588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s-ES" sz="2800">
                <a:solidFill>
                  <a:schemeClr val="bg1"/>
                </a:solidFill>
                <a:latin typeface="Arial" pitchFamily="34" charset="0"/>
              </a:rPr>
              <a:t>El cuestionario cubre las diferentes etapas del proceso presupuestario.</a:t>
            </a:r>
            <a:endParaRPr lang="en-US" sz="280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228600" y="1219200"/>
            <a:ext cx="2209800" cy="5270500"/>
            <a:chOff x="96" y="777"/>
            <a:chExt cx="1392" cy="3320"/>
          </a:xfrm>
        </p:grpSpPr>
        <p:sp>
          <p:nvSpPr>
            <p:cNvPr id="21507" name="Rectangle 3"/>
            <p:cNvSpPr>
              <a:spLocks noChangeArrowheads="1"/>
            </p:cNvSpPr>
            <p:nvPr/>
          </p:nvSpPr>
          <p:spPr bwMode="auto">
            <a:xfrm>
              <a:off x="96" y="977"/>
              <a:ext cx="1344" cy="31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08" name="Text Box 4"/>
            <p:cNvSpPr txBox="1">
              <a:spLocks noChangeArrowheads="1"/>
            </p:cNvSpPr>
            <p:nvPr/>
          </p:nvSpPr>
          <p:spPr bwMode="auto">
            <a:xfrm>
              <a:off x="240" y="777"/>
              <a:ext cx="1248" cy="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2000" b="0">
                  <a:latin typeface="Garamond" pitchFamily="18" charset="0"/>
                </a:rPr>
                <a:t>PREPARACION</a:t>
              </a:r>
            </a:p>
            <a:p>
              <a:pPr eaLnBrk="0" hangingPunct="0">
                <a:spcBef>
                  <a:spcPct val="50000"/>
                </a:spcBef>
              </a:pPr>
              <a:endParaRPr lang="es-ES_tradnl" sz="1800" b="0">
                <a:latin typeface="Arial" pitchFamily="34" charset="0"/>
              </a:endParaRPr>
            </a:p>
          </p:txBody>
        </p:sp>
        <p:grpSp>
          <p:nvGrpSpPr>
            <p:cNvPr id="21509" name="Group 5"/>
            <p:cNvGrpSpPr>
              <a:grpSpLocks/>
            </p:cNvGrpSpPr>
            <p:nvPr/>
          </p:nvGrpSpPr>
          <p:grpSpPr bwMode="auto">
            <a:xfrm>
              <a:off x="192" y="1457"/>
              <a:ext cx="1008" cy="384"/>
              <a:chOff x="624" y="816"/>
              <a:chExt cx="1008" cy="384"/>
            </a:xfrm>
          </p:grpSpPr>
          <p:sp>
            <p:nvSpPr>
              <p:cNvPr id="21510" name="Rectangle 6"/>
              <p:cNvSpPr>
                <a:spLocks noChangeArrowheads="1"/>
              </p:cNvSpPr>
              <p:nvPr/>
            </p:nvSpPr>
            <p:spPr bwMode="auto">
              <a:xfrm>
                <a:off x="624" y="816"/>
                <a:ext cx="1008" cy="384"/>
              </a:xfrm>
              <a:prstGeom prst="rect">
                <a:avLst/>
              </a:prstGeom>
              <a:solidFill>
                <a:schemeClr val="bg1"/>
              </a:solidFill>
              <a:ln w="38100" cmpd="dbl">
                <a:solidFill>
                  <a:schemeClr val="accent2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lIns="87312" tIns="115200" rIns="87312" bIns="44450" anchor="ctr"/>
              <a:lstStyle/>
              <a:p>
                <a:endParaRPr lang="en-US"/>
              </a:p>
            </p:txBody>
          </p:sp>
          <p:sp>
            <p:nvSpPr>
              <p:cNvPr id="21511" name="Text Box 7"/>
              <p:cNvSpPr txBox="1">
                <a:spLocks noChangeArrowheads="1"/>
              </p:cNvSpPr>
              <p:nvPr/>
            </p:nvSpPr>
            <p:spPr bwMode="auto">
              <a:xfrm>
                <a:off x="624" y="816"/>
                <a:ext cx="960" cy="218"/>
              </a:xfrm>
              <a:prstGeom prst="rect">
                <a:avLst/>
              </a:prstGeom>
              <a:noFill/>
              <a:ln w="38100" cmpd="dbl">
                <a:noFill/>
                <a:miter lim="800000"/>
                <a:headEnd/>
                <a:tailEnd/>
              </a:ln>
              <a:effectLst/>
            </p:spPr>
            <p:txBody>
              <a:bodyPr lIns="87312" tIns="43200" rIns="87312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700">
                    <a:latin typeface="Arial" pitchFamily="34" charset="0"/>
                  </a:rPr>
                  <a:t>Ejecutivo</a:t>
                </a:r>
                <a:endParaRPr lang="es-ES" sz="1700">
                  <a:latin typeface="Arial" pitchFamily="34" charset="0"/>
                </a:endParaRPr>
              </a:p>
            </p:txBody>
          </p:sp>
        </p:grpSp>
        <p:grpSp>
          <p:nvGrpSpPr>
            <p:cNvPr id="21512" name="Group 8"/>
            <p:cNvGrpSpPr>
              <a:grpSpLocks/>
            </p:cNvGrpSpPr>
            <p:nvPr/>
          </p:nvGrpSpPr>
          <p:grpSpPr bwMode="auto">
            <a:xfrm>
              <a:off x="240" y="2321"/>
              <a:ext cx="1008" cy="698"/>
              <a:chOff x="624" y="816"/>
              <a:chExt cx="1008" cy="384"/>
            </a:xfrm>
          </p:grpSpPr>
          <p:sp>
            <p:nvSpPr>
              <p:cNvPr id="21513" name="Rectangle 9"/>
              <p:cNvSpPr>
                <a:spLocks noChangeArrowheads="1"/>
              </p:cNvSpPr>
              <p:nvPr/>
            </p:nvSpPr>
            <p:spPr bwMode="auto">
              <a:xfrm>
                <a:off x="624" y="816"/>
                <a:ext cx="1008" cy="384"/>
              </a:xfrm>
              <a:prstGeom prst="rect">
                <a:avLst/>
              </a:prstGeom>
              <a:solidFill>
                <a:schemeClr val="bg1"/>
              </a:solidFill>
              <a:ln w="38100" cmpd="dbl">
                <a:solidFill>
                  <a:schemeClr val="accent2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lIns="87312" tIns="115200" rIns="87312" bIns="44450" anchor="ctr"/>
              <a:lstStyle/>
              <a:p>
                <a:endParaRPr lang="en-US"/>
              </a:p>
            </p:txBody>
          </p:sp>
          <p:sp>
            <p:nvSpPr>
              <p:cNvPr id="21514" name="Text Box 10"/>
              <p:cNvSpPr txBox="1">
                <a:spLocks noChangeArrowheads="1"/>
              </p:cNvSpPr>
              <p:nvPr/>
            </p:nvSpPr>
            <p:spPr bwMode="auto">
              <a:xfrm>
                <a:off x="624" y="816"/>
                <a:ext cx="960" cy="299"/>
              </a:xfrm>
              <a:prstGeom prst="rect">
                <a:avLst/>
              </a:prstGeom>
              <a:noFill/>
              <a:ln w="38100" cmpd="dbl">
                <a:noFill/>
                <a:miter lim="800000"/>
                <a:headEnd/>
                <a:tailEnd/>
              </a:ln>
              <a:effectLst/>
            </p:spPr>
            <p:txBody>
              <a:bodyPr lIns="87312" tIns="43200" rIns="87312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700">
                    <a:latin typeface="Arial" pitchFamily="34" charset="0"/>
                  </a:rPr>
                  <a:t>Oficina Central de Presupuesto</a:t>
                </a:r>
                <a:endParaRPr lang="es-ES" sz="1700">
                  <a:latin typeface="Arial" pitchFamily="34" charset="0"/>
                </a:endParaRPr>
              </a:p>
            </p:txBody>
          </p:sp>
        </p:grpSp>
        <p:sp>
          <p:nvSpPr>
            <p:cNvPr id="21515" name="AutoShape 11"/>
            <p:cNvSpPr>
              <a:spLocks noChangeArrowheads="1"/>
            </p:cNvSpPr>
            <p:nvPr/>
          </p:nvSpPr>
          <p:spPr bwMode="auto">
            <a:xfrm>
              <a:off x="624" y="3137"/>
              <a:ext cx="288" cy="288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516" name="Group 12"/>
            <p:cNvGrpSpPr>
              <a:grpSpLocks/>
            </p:cNvGrpSpPr>
            <p:nvPr/>
          </p:nvGrpSpPr>
          <p:grpSpPr bwMode="auto">
            <a:xfrm>
              <a:off x="192" y="3521"/>
              <a:ext cx="1152" cy="384"/>
              <a:chOff x="624" y="816"/>
              <a:chExt cx="1008" cy="384"/>
            </a:xfrm>
          </p:grpSpPr>
          <p:sp>
            <p:nvSpPr>
              <p:cNvPr id="21517" name="Rectangle 13"/>
              <p:cNvSpPr>
                <a:spLocks noChangeArrowheads="1"/>
              </p:cNvSpPr>
              <p:nvPr/>
            </p:nvSpPr>
            <p:spPr bwMode="auto">
              <a:xfrm>
                <a:off x="624" y="816"/>
                <a:ext cx="1008" cy="384"/>
              </a:xfrm>
              <a:prstGeom prst="rect">
                <a:avLst/>
              </a:prstGeom>
              <a:solidFill>
                <a:schemeClr val="bg1"/>
              </a:solidFill>
              <a:ln w="38100" cmpd="dbl">
                <a:solidFill>
                  <a:schemeClr val="accent2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lIns="87312" tIns="115200" rIns="87312" bIns="44450" anchor="ctr"/>
              <a:lstStyle/>
              <a:p>
                <a:endParaRPr lang="en-US"/>
              </a:p>
            </p:txBody>
          </p:sp>
          <p:sp>
            <p:nvSpPr>
              <p:cNvPr id="21518" name="Text Box 14"/>
              <p:cNvSpPr txBox="1">
                <a:spLocks noChangeArrowheads="1"/>
              </p:cNvSpPr>
              <p:nvPr/>
            </p:nvSpPr>
            <p:spPr bwMode="auto">
              <a:xfrm>
                <a:off x="624" y="816"/>
                <a:ext cx="960" cy="381"/>
              </a:xfrm>
              <a:prstGeom prst="rect">
                <a:avLst/>
              </a:prstGeom>
              <a:noFill/>
              <a:ln w="38100" cmpd="dbl">
                <a:noFill/>
                <a:miter lim="800000"/>
                <a:headEnd/>
                <a:tailEnd/>
              </a:ln>
              <a:effectLst/>
            </p:spPr>
            <p:txBody>
              <a:bodyPr lIns="87312" tIns="43200" rIns="87312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700">
                    <a:latin typeface="Arial" pitchFamily="34" charset="0"/>
                  </a:rPr>
                  <a:t>Ministerios y jurisdicciones</a:t>
                </a:r>
                <a:endParaRPr lang="es-ES" sz="1700">
                  <a:latin typeface="Arial" pitchFamily="34" charset="0"/>
                </a:endParaRPr>
              </a:p>
            </p:txBody>
          </p:sp>
        </p:grpSp>
        <p:sp>
          <p:nvSpPr>
            <p:cNvPr id="21519" name="AutoShape 15"/>
            <p:cNvSpPr>
              <a:spLocks noChangeArrowheads="1"/>
            </p:cNvSpPr>
            <p:nvPr/>
          </p:nvSpPr>
          <p:spPr bwMode="auto">
            <a:xfrm>
              <a:off x="624" y="1937"/>
              <a:ext cx="288" cy="288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22" name="Rectangle 18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90600"/>
          </a:xfrm>
          <a:noFill/>
          <a:ln/>
        </p:spPr>
        <p:txBody>
          <a:bodyPr/>
          <a:lstStyle/>
          <a:p>
            <a:r>
              <a:rPr lang="es-AR" sz="2600"/>
              <a:t>“Prácticas estándar”. </a:t>
            </a:r>
            <a:br>
              <a:rPr lang="es-AR" sz="2600"/>
            </a:br>
            <a:r>
              <a:rPr lang="es-AR" sz="2600"/>
              <a:t>Ejemplo 1: Tamaño de la Oficina de Presupuesto</a:t>
            </a: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2590800" y="1066800"/>
            <a:ext cx="65532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>
                <a:latin typeface="Times New Roman" pitchFamily="18" charset="0"/>
              </a:rPr>
              <a:t>¿Cuántos empleados de categoría profesional posee la autoridad-oficina central de presupuesto?</a:t>
            </a:r>
            <a:endParaRPr lang="en-US" sz="18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1800">
              <a:latin typeface="Times New Roman" pitchFamily="18" charset="0"/>
            </a:endParaRPr>
          </a:p>
        </p:txBody>
      </p:sp>
      <p:pic>
        <p:nvPicPr>
          <p:cNvPr id="21525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752600"/>
            <a:ext cx="28051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26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505200"/>
            <a:ext cx="28051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27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5287963"/>
            <a:ext cx="28051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2971800" y="2133600"/>
            <a:ext cx="160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latin typeface="Times New Roman" pitchFamily="18" charset="0"/>
              </a:rPr>
              <a:t>Pa</a:t>
            </a:r>
            <a:r>
              <a:rPr lang="es-ES" sz="2000" b="0">
                <a:latin typeface="Times New Roman" pitchFamily="18" charset="0"/>
              </a:rPr>
              <a:t>íses desarrollados</a:t>
            </a:r>
            <a:endParaRPr lang="en-US" sz="2000" b="0">
              <a:latin typeface="Times New Roman" pitchFamily="18" charset="0"/>
            </a:endParaRP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2971800" y="38862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latin typeface="Times New Roman" pitchFamily="18" charset="0"/>
              </a:rPr>
              <a:t>Países en desarrollo</a:t>
            </a:r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3048000" y="5486400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latin typeface="Times New Roman" pitchFamily="18" charset="0"/>
              </a:rPr>
              <a:t>Países de América Latina</a:t>
            </a:r>
          </a:p>
        </p:txBody>
      </p:sp>
      <p:sp>
        <p:nvSpPr>
          <p:cNvPr id="21537" name="AutoShape 33"/>
          <p:cNvSpPr>
            <a:spLocks/>
          </p:cNvSpPr>
          <p:nvPr/>
        </p:nvSpPr>
        <p:spPr bwMode="auto">
          <a:xfrm>
            <a:off x="2438400" y="1828800"/>
            <a:ext cx="685800" cy="4724400"/>
          </a:xfrm>
          <a:prstGeom prst="leftBrace">
            <a:avLst>
              <a:gd name="adj1" fmla="val 57407"/>
              <a:gd name="adj2" fmla="val 5141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21545" name="Picture 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1725" y="1752600"/>
            <a:ext cx="1692275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228600" y="1143000"/>
            <a:ext cx="2209800" cy="5270500"/>
            <a:chOff x="96" y="777"/>
            <a:chExt cx="1392" cy="3320"/>
          </a:xfrm>
        </p:grpSpPr>
        <p:sp>
          <p:nvSpPr>
            <p:cNvPr id="23555" name="Rectangle 3"/>
            <p:cNvSpPr>
              <a:spLocks noChangeArrowheads="1"/>
            </p:cNvSpPr>
            <p:nvPr/>
          </p:nvSpPr>
          <p:spPr bwMode="auto">
            <a:xfrm>
              <a:off x="96" y="977"/>
              <a:ext cx="1344" cy="31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56" name="Text Box 4"/>
            <p:cNvSpPr txBox="1">
              <a:spLocks noChangeArrowheads="1"/>
            </p:cNvSpPr>
            <p:nvPr/>
          </p:nvSpPr>
          <p:spPr bwMode="auto">
            <a:xfrm>
              <a:off x="240" y="777"/>
              <a:ext cx="124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2000" b="0">
                  <a:latin typeface="Garamond" pitchFamily="18" charset="0"/>
                </a:rPr>
                <a:t>PREPARACION</a:t>
              </a:r>
            </a:p>
          </p:txBody>
        </p:sp>
        <p:grpSp>
          <p:nvGrpSpPr>
            <p:cNvPr id="23557" name="Group 5"/>
            <p:cNvGrpSpPr>
              <a:grpSpLocks/>
            </p:cNvGrpSpPr>
            <p:nvPr/>
          </p:nvGrpSpPr>
          <p:grpSpPr bwMode="auto">
            <a:xfrm>
              <a:off x="192" y="1457"/>
              <a:ext cx="1008" cy="384"/>
              <a:chOff x="624" y="816"/>
              <a:chExt cx="1008" cy="384"/>
            </a:xfrm>
          </p:grpSpPr>
          <p:sp>
            <p:nvSpPr>
              <p:cNvPr id="23558" name="Rectangle 6"/>
              <p:cNvSpPr>
                <a:spLocks noChangeArrowheads="1"/>
              </p:cNvSpPr>
              <p:nvPr/>
            </p:nvSpPr>
            <p:spPr bwMode="auto">
              <a:xfrm>
                <a:off x="624" y="816"/>
                <a:ext cx="1008" cy="384"/>
              </a:xfrm>
              <a:prstGeom prst="rect">
                <a:avLst/>
              </a:prstGeom>
              <a:solidFill>
                <a:schemeClr val="bg1"/>
              </a:solidFill>
              <a:ln w="38100" cmpd="dbl">
                <a:solidFill>
                  <a:schemeClr val="accent2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lIns="87312" tIns="115200" rIns="87312" bIns="44450" anchor="ctr"/>
              <a:lstStyle/>
              <a:p>
                <a:endParaRPr lang="en-US"/>
              </a:p>
            </p:txBody>
          </p:sp>
          <p:sp>
            <p:nvSpPr>
              <p:cNvPr id="23559" name="Text Box 7"/>
              <p:cNvSpPr txBox="1">
                <a:spLocks noChangeArrowheads="1"/>
              </p:cNvSpPr>
              <p:nvPr/>
            </p:nvSpPr>
            <p:spPr bwMode="auto">
              <a:xfrm>
                <a:off x="624" y="816"/>
                <a:ext cx="960" cy="218"/>
              </a:xfrm>
              <a:prstGeom prst="rect">
                <a:avLst/>
              </a:prstGeom>
              <a:noFill/>
              <a:ln w="38100" cmpd="dbl">
                <a:noFill/>
                <a:miter lim="800000"/>
                <a:headEnd/>
                <a:tailEnd/>
              </a:ln>
              <a:effectLst/>
            </p:spPr>
            <p:txBody>
              <a:bodyPr lIns="87312" tIns="43200" rIns="87312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700">
                    <a:latin typeface="Arial" pitchFamily="34" charset="0"/>
                  </a:rPr>
                  <a:t>Ejecutivo</a:t>
                </a:r>
                <a:endParaRPr lang="es-ES" sz="1700">
                  <a:latin typeface="Arial" pitchFamily="34" charset="0"/>
                </a:endParaRPr>
              </a:p>
            </p:txBody>
          </p:sp>
        </p:grpSp>
        <p:grpSp>
          <p:nvGrpSpPr>
            <p:cNvPr id="23560" name="Group 8"/>
            <p:cNvGrpSpPr>
              <a:grpSpLocks/>
            </p:cNvGrpSpPr>
            <p:nvPr/>
          </p:nvGrpSpPr>
          <p:grpSpPr bwMode="auto">
            <a:xfrm>
              <a:off x="240" y="2321"/>
              <a:ext cx="1008" cy="698"/>
              <a:chOff x="624" y="816"/>
              <a:chExt cx="1008" cy="384"/>
            </a:xfrm>
          </p:grpSpPr>
          <p:sp>
            <p:nvSpPr>
              <p:cNvPr id="23561" name="Rectangle 9"/>
              <p:cNvSpPr>
                <a:spLocks noChangeArrowheads="1"/>
              </p:cNvSpPr>
              <p:nvPr/>
            </p:nvSpPr>
            <p:spPr bwMode="auto">
              <a:xfrm>
                <a:off x="624" y="816"/>
                <a:ext cx="1008" cy="384"/>
              </a:xfrm>
              <a:prstGeom prst="rect">
                <a:avLst/>
              </a:prstGeom>
              <a:solidFill>
                <a:schemeClr val="bg1"/>
              </a:solidFill>
              <a:ln w="38100" cmpd="dbl">
                <a:solidFill>
                  <a:schemeClr val="accent2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lIns="87312" tIns="115200" rIns="87312" bIns="44450" anchor="ctr"/>
              <a:lstStyle/>
              <a:p>
                <a:endParaRPr lang="en-US"/>
              </a:p>
            </p:txBody>
          </p:sp>
          <p:sp>
            <p:nvSpPr>
              <p:cNvPr id="23562" name="Text Box 10"/>
              <p:cNvSpPr txBox="1">
                <a:spLocks noChangeArrowheads="1"/>
              </p:cNvSpPr>
              <p:nvPr/>
            </p:nvSpPr>
            <p:spPr bwMode="auto">
              <a:xfrm>
                <a:off x="624" y="816"/>
                <a:ext cx="960" cy="299"/>
              </a:xfrm>
              <a:prstGeom prst="rect">
                <a:avLst/>
              </a:prstGeom>
              <a:noFill/>
              <a:ln w="38100" cmpd="dbl">
                <a:noFill/>
                <a:miter lim="800000"/>
                <a:headEnd/>
                <a:tailEnd/>
              </a:ln>
              <a:effectLst/>
            </p:spPr>
            <p:txBody>
              <a:bodyPr lIns="87312" tIns="43200" rIns="87312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700">
                    <a:latin typeface="Arial" pitchFamily="34" charset="0"/>
                  </a:rPr>
                  <a:t>Oficina Central de Presupuesto</a:t>
                </a:r>
                <a:endParaRPr lang="es-ES" sz="1700">
                  <a:latin typeface="Arial" pitchFamily="34" charset="0"/>
                </a:endParaRPr>
              </a:p>
            </p:txBody>
          </p:sp>
        </p:grpSp>
        <p:sp>
          <p:nvSpPr>
            <p:cNvPr id="23563" name="AutoShape 11"/>
            <p:cNvSpPr>
              <a:spLocks noChangeArrowheads="1"/>
            </p:cNvSpPr>
            <p:nvPr/>
          </p:nvSpPr>
          <p:spPr bwMode="auto">
            <a:xfrm>
              <a:off x="624" y="3137"/>
              <a:ext cx="288" cy="288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3564" name="Group 12"/>
            <p:cNvGrpSpPr>
              <a:grpSpLocks/>
            </p:cNvGrpSpPr>
            <p:nvPr/>
          </p:nvGrpSpPr>
          <p:grpSpPr bwMode="auto">
            <a:xfrm>
              <a:off x="192" y="3521"/>
              <a:ext cx="1152" cy="384"/>
              <a:chOff x="624" y="816"/>
              <a:chExt cx="1008" cy="384"/>
            </a:xfrm>
          </p:grpSpPr>
          <p:sp>
            <p:nvSpPr>
              <p:cNvPr id="23565" name="Rectangle 13"/>
              <p:cNvSpPr>
                <a:spLocks noChangeArrowheads="1"/>
              </p:cNvSpPr>
              <p:nvPr/>
            </p:nvSpPr>
            <p:spPr bwMode="auto">
              <a:xfrm>
                <a:off x="624" y="816"/>
                <a:ext cx="1008" cy="384"/>
              </a:xfrm>
              <a:prstGeom prst="rect">
                <a:avLst/>
              </a:prstGeom>
              <a:solidFill>
                <a:schemeClr val="bg1"/>
              </a:solidFill>
              <a:ln w="38100" cmpd="dbl">
                <a:solidFill>
                  <a:schemeClr val="accent2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lIns="87312" tIns="115200" rIns="87312" bIns="44450" anchor="ctr"/>
              <a:lstStyle/>
              <a:p>
                <a:endParaRPr lang="en-US"/>
              </a:p>
            </p:txBody>
          </p:sp>
          <p:sp>
            <p:nvSpPr>
              <p:cNvPr id="23566" name="Text Box 14"/>
              <p:cNvSpPr txBox="1">
                <a:spLocks noChangeArrowheads="1"/>
              </p:cNvSpPr>
              <p:nvPr/>
            </p:nvSpPr>
            <p:spPr bwMode="auto">
              <a:xfrm>
                <a:off x="624" y="816"/>
                <a:ext cx="960" cy="381"/>
              </a:xfrm>
              <a:prstGeom prst="rect">
                <a:avLst/>
              </a:prstGeom>
              <a:noFill/>
              <a:ln w="38100" cmpd="dbl">
                <a:noFill/>
                <a:miter lim="800000"/>
                <a:headEnd/>
                <a:tailEnd/>
              </a:ln>
              <a:effectLst/>
            </p:spPr>
            <p:txBody>
              <a:bodyPr lIns="87312" tIns="43200" rIns="87312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1700">
                    <a:latin typeface="Arial" pitchFamily="34" charset="0"/>
                  </a:rPr>
                  <a:t>Ministerios y jurisdicciones</a:t>
                </a:r>
                <a:endParaRPr lang="es-ES" sz="1700">
                  <a:latin typeface="Arial" pitchFamily="34" charset="0"/>
                </a:endParaRPr>
              </a:p>
            </p:txBody>
          </p:sp>
        </p:grpSp>
        <p:sp>
          <p:nvSpPr>
            <p:cNvPr id="23567" name="AutoShape 15"/>
            <p:cNvSpPr>
              <a:spLocks noChangeArrowheads="1"/>
            </p:cNvSpPr>
            <p:nvPr/>
          </p:nvSpPr>
          <p:spPr bwMode="auto">
            <a:xfrm>
              <a:off x="624" y="1937"/>
              <a:ext cx="288" cy="288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70" name="Rectangle 18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153400" cy="990600"/>
          </a:xfrm>
        </p:spPr>
        <p:txBody>
          <a:bodyPr/>
          <a:lstStyle/>
          <a:p>
            <a:r>
              <a:rPr lang="es-AR" sz="2600"/>
              <a:t>“Prácticas estándar”.</a:t>
            </a:r>
            <a:br>
              <a:rPr lang="es-AR" sz="2600"/>
            </a:br>
            <a:r>
              <a:rPr lang="es-AR" sz="2600"/>
              <a:t>Ej. 2: La Oficina de Presupuesto en la negociación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2590800" y="1066800"/>
            <a:ext cx="617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Times New Roman" pitchFamily="18" charset="0"/>
              </a:rPr>
              <a:t>¿Quién tiene la última palabra? ¿Cómo se resuelven las disputas entre la oficina de presupuesto y los ministerios?</a:t>
            </a:r>
          </a:p>
        </p:txBody>
      </p:sp>
      <p:pic>
        <p:nvPicPr>
          <p:cNvPr id="23572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752600"/>
            <a:ext cx="28051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79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386138"/>
            <a:ext cx="28051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80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029200"/>
            <a:ext cx="2819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85" name="AutoShape 33"/>
          <p:cNvSpPr>
            <a:spLocks/>
          </p:cNvSpPr>
          <p:nvPr/>
        </p:nvSpPr>
        <p:spPr bwMode="auto">
          <a:xfrm>
            <a:off x="2362200" y="1905000"/>
            <a:ext cx="762000" cy="4724400"/>
          </a:xfrm>
          <a:prstGeom prst="leftBrace">
            <a:avLst>
              <a:gd name="adj1" fmla="val 51667"/>
              <a:gd name="adj2" fmla="val 6848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3591" name="Text Box 39"/>
          <p:cNvSpPr txBox="1">
            <a:spLocks noChangeArrowheads="1"/>
          </p:cNvSpPr>
          <p:nvPr/>
        </p:nvSpPr>
        <p:spPr bwMode="auto">
          <a:xfrm>
            <a:off x="2819400" y="2133600"/>
            <a:ext cx="160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latin typeface="Times New Roman" pitchFamily="18" charset="0"/>
              </a:rPr>
              <a:t>Pa</a:t>
            </a:r>
            <a:r>
              <a:rPr lang="es-ES" sz="2000" b="0">
                <a:latin typeface="Times New Roman" pitchFamily="18" charset="0"/>
              </a:rPr>
              <a:t>íses desarrollados</a:t>
            </a:r>
            <a:endParaRPr lang="en-US" sz="2000" b="0">
              <a:latin typeface="Times New Roman" pitchFamily="18" charset="0"/>
            </a:endParaRPr>
          </a:p>
        </p:txBody>
      </p:sp>
      <p:sp>
        <p:nvSpPr>
          <p:cNvPr id="23592" name="Text Box 40"/>
          <p:cNvSpPr txBox="1">
            <a:spLocks noChangeArrowheads="1"/>
          </p:cNvSpPr>
          <p:nvPr/>
        </p:nvSpPr>
        <p:spPr bwMode="auto">
          <a:xfrm>
            <a:off x="2971800" y="38862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latin typeface="Times New Roman" pitchFamily="18" charset="0"/>
              </a:rPr>
              <a:t>Países en desarrollo</a:t>
            </a:r>
          </a:p>
        </p:txBody>
      </p:sp>
      <p:sp>
        <p:nvSpPr>
          <p:cNvPr id="23593" name="Text Box 41"/>
          <p:cNvSpPr txBox="1">
            <a:spLocks noChangeArrowheads="1"/>
          </p:cNvSpPr>
          <p:nvPr/>
        </p:nvSpPr>
        <p:spPr bwMode="auto">
          <a:xfrm>
            <a:off x="3048000" y="5486400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latin typeface="Times New Roman" pitchFamily="18" charset="0"/>
              </a:rPr>
              <a:t>Países de América Latina</a:t>
            </a:r>
          </a:p>
        </p:txBody>
      </p:sp>
      <p:pic>
        <p:nvPicPr>
          <p:cNvPr id="23594" name="Picture 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23125" y="1828800"/>
            <a:ext cx="1920875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1371600"/>
            <a:ext cx="3733800" cy="4648200"/>
          </a:xfrm>
          <a:prstGeom prst="rect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677" name="Group 5"/>
          <p:cNvGrpSpPr>
            <a:grpSpLocks/>
          </p:cNvGrpSpPr>
          <p:nvPr/>
        </p:nvGrpSpPr>
        <p:grpSpPr bwMode="auto">
          <a:xfrm>
            <a:off x="1981200" y="1676400"/>
            <a:ext cx="1600200" cy="609600"/>
            <a:chOff x="624" y="816"/>
            <a:chExt cx="1008" cy="384"/>
          </a:xfrm>
        </p:grpSpPr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>
              <a:off x="624" y="816"/>
              <a:ext cx="1008" cy="38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87312" tIns="115200" rIns="87312" bIns="44450" anchor="ctr"/>
            <a:lstStyle/>
            <a:p>
              <a:endParaRPr lang="en-US"/>
            </a:p>
          </p:txBody>
        </p:sp>
        <p:sp>
          <p:nvSpPr>
            <p:cNvPr id="28679" name="Text Box 7"/>
            <p:cNvSpPr txBox="1">
              <a:spLocks noChangeArrowheads="1"/>
            </p:cNvSpPr>
            <p:nvPr/>
          </p:nvSpPr>
          <p:spPr bwMode="auto">
            <a:xfrm>
              <a:off x="624" y="816"/>
              <a:ext cx="960" cy="218"/>
            </a:xfrm>
            <a:prstGeom prst="rect">
              <a:avLst/>
            </a:prstGeom>
            <a:noFill/>
            <a:ln w="38100" cmpd="dbl">
              <a:noFill/>
              <a:miter lim="800000"/>
              <a:headEnd/>
              <a:tailEnd/>
            </a:ln>
            <a:effectLst/>
          </p:spPr>
          <p:txBody>
            <a:bodyPr lIns="87312" tIns="43200" rIns="87312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700">
                  <a:latin typeface="Arial" pitchFamily="34" charset="0"/>
                </a:rPr>
                <a:t>Legislativo</a:t>
              </a:r>
              <a:endParaRPr lang="es-ES" sz="1700">
                <a:latin typeface="Arial" pitchFamily="34" charset="0"/>
              </a:endParaRPr>
            </a:p>
          </p:txBody>
        </p:sp>
      </p:grpSp>
      <p:sp>
        <p:nvSpPr>
          <p:cNvPr id="28680" name="AutoShape 8"/>
          <p:cNvSpPr>
            <a:spLocks noChangeArrowheads="1"/>
          </p:cNvSpPr>
          <p:nvPr/>
        </p:nvSpPr>
        <p:spPr bwMode="auto">
          <a:xfrm rot="5400000">
            <a:off x="1562100" y="3402013"/>
            <a:ext cx="457200" cy="609600"/>
          </a:xfrm>
          <a:prstGeom prst="upDownArrow">
            <a:avLst>
              <a:gd name="adj1" fmla="val 50000"/>
              <a:gd name="adj2" fmla="val 2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681" name="Group 9"/>
          <p:cNvGrpSpPr>
            <a:grpSpLocks/>
          </p:cNvGrpSpPr>
          <p:nvPr/>
        </p:nvGrpSpPr>
        <p:grpSpPr bwMode="auto">
          <a:xfrm>
            <a:off x="2133600" y="3249613"/>
            <a:ext cx="1447800" cy="931862"/>
            <a:chOff x="624" y="816"/>
            <a:chExt cx="1008" cy="384"/>
          </a:xfrm>
        </p:grpSpPr>
        <p:sp>
          <p:nvSpPr>
            <p:cNvPr id="28682" name="Rectangle 10"/>
            <p:cNvSpPr>
              <a:spLocks noChangeArrowheads="1"/>
            </p:cNvSpPr>
            <p:nvPr/>
          </p:nvSpPr>
          <p:spPr bwMode="auto">
            <a:xfrm>
              <a:off x="624" y="816"/>
              <a:ext cx="1008" cy="38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87312" tIns="115200" rIns="87312" bIns="44450" anchor="ctr"/>
            <a:lstStyle/>
            <a:p>
              <a:endParaRPr lang="en-US"/>
            </a:p>
          </p:txBody>
        </p:sp>
        <p:sp>
          <p:nvSpPr>
            <p:cNvPr id="28683" name="Text Box 11"/>
            <p:cNvSpPr txBox="1">
              <a:spLocks noChangeArrowheads="1"/>
            </p:cNvSpPr>
            <p:nvPr/>
          </p:nvSpPr>
          <p:spPr bwMode="auto">
            <a:xfrm>
              <a:off x="624" y="816"/>
              <a:ext cx="960" cy="237"/>
            </a:xfrm>
            <a:prstGeom prst="rect">
              <a:avLst/>
            </a:prstGeom>
            <a:noFill/>
            <a:ln w="38100" cmpd="dbl">
              <a:noFill/>
              <a:miter lim="800000"/>
              <a:headEnd/>
              <a:tailEnd/>
            </a:ln>
            <a:effectLst/>
          </p:spPr>
          <p:txBody>
            <a:bodyPr lIns="87312" tIns="43200" rIns="87312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Organismos de Control</a:t>
              </a:r>
              <a:endParaRPr lang="es-ES" sz="1600">
                <a:latin typeface="Arial" pitchFamily="34" charset="0"/>
              </a:endParaRPr>
            </a:p>
          </p:txBody>
        </p:sp>
      </p:grpSp>
      <p:grpSp>
        <p:nvGrpSpPr>
          <p:cNvPr id="28684" name="Group 12"/>
          <p:cNvGrpSpPr>
            <a:grpSpLocks/>
          </p:cNvGrpSpPr>
          <p:nvPr/>
        </p:nvGrpSpPr>
        <p:grpSpPr bwMode="auto">
          <a:xfrm>
            <a:off x="0" y="3276600"/>
            <a:ext cx="1409700" cy="1874838"/>
            <a:chOff x="624" y="816"/>
            <a:chExt cx="1008" cy="384"/>
          </a:xfrm>
        </p:grpSpPr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624" y="816"/>
              <a:ext cx="1008" cy="38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87312" tIns="115200" rIns="87312" bIns="44450" anchor="ctr"/>
            <a:lstStyle/>
            <a:p>
              <a:endParaRPr lang="en-US"/>
            </a:p>
          </p:txBody>
        </p:sp>
        <p:sp>
          <p:nvSpPr>
            <p:cNvPr id="28686" name="Text Box 14"/>
            <p:cNvSpPr txBox="1">
              <a:spLocks noChangeArrowheads="1"/>
            </p:cNvSpPr>
            <p:nvPr/>
          </p:nvSpPr>
          <p:spPr bwMode="auto">
            <a:xfrm>
              <a:off x="624" y="816"/>
              <a:ext cx="960" cy="118"/>
            </a:xfrm>
            <a:prstGeom prst="rect">
              <a:avLst/>
            </a:prstGeom>
            <a:noFill/>
            <a:ln w="38100" cmpd="dbl">
              <a:noFill/>
              <a:miter lim="800000"/>
              <a:headEnd/>
              <a:tailEnd/>
            </a:ln>
            <a:effectLst/>
          </p:spPr>
          <p:txBody>
            <a:bodyPr lIns="87312" tIns="43200" rIns="87312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Ministerios y jurisdic.</a:t>
              </a:r>
              <a:endParaRPr lang="es-ES" sz="1600" b="0">
                <a:latin typeface="Arial" pitchFamily="34" charset="0"/>
              </a:endParaRPr>
            </a:p>
          </p:txBody>
        </p:sp>
      </p:grpSp>
      <p:grpSp>
        <p:nvGrpSpPr>
          <p:cNvPr id="28687" name="Group 15"/>
          <p:cNvGrpSpPr>
            <a:grpSpLocks/>
          </p:cNvGrpSpPr>
          <p:nvPr/>
        </p:nvGrpSpPr>
        <p:grpSpPr bwMode="auto">
          <a:xfrm>
            <a:off x="2057400" y="4468813"/>
            <a:ext cx="1524000" cy="931862"/>
            <a:chOff x="624" y="816"/>
            <a:chExt cx="1008" cy="384"/>
          </a:xfrm>
        </p:grpSpPr>
        <p:sp>
          <p:nvSpPr>
            <p:cNvPr id="28688" name="Rectangle 16"/>
            <p:cNvSpPr>
              <a:spLocks noChangeArrowheads="1"/>
            </p:cNvSpPr>
            <p:nvPr/>
          </p:nvSpPr>
          <p:spPr bwMode="auto">
            <a:xfrm>
              <a:off x="624" y="816"/>
              <a:ext cx="1008" cy="38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chemeClr val="accent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87312" tIns="115200" rIns="87312" bIns="44450" anchor="ctr"/>
            <a:lstStyle/>
            <a:p>
              <a:endParaRPr lang="en-US"/>
            </a:p>
          </p:txBody>
        </p:sp>
        <p:sp>
          <p:nvSpPr>
            <p:cNvPr id="28689" name="Text Box 17"/>
            <p:cNvSpPr txBox="1">
              <a:spLocks noChangeArrowheads="1"/>
            </p:cNvSpPr>
            <p:nvPr/>
          </p:nvSpPr>
          <p:spPr bwMode="auto">
            <a:xfrm>
              <a:off x="624" y="816"/>
              <a:ext cx="960" cy="338"/>
            </a:xfrm>
            <a:prstGeom prst="rect">
              <a:avLst/>
            </a:prstGeom>
            <a:noFill/>
            <a:ln w="38100" cmpd="dbl">
              <a:noFill/>
              <a:miter lim="800000"/>
              <a:headEnd/>
              <a:tailEnd/>
            </a:ln>
            <a:effectLst/>
          </p:spPr>
          <p:txBody>
            <a:bodyPr lIns="87312" tIns="43200" rIns="87312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Arial" pitchFamily="34" charset="0"/>
                </a:rPr>
                <a:t>Oficina Central de Presupuesto</a:t>
              </a:r>
              <a:endParaRPr lang="es-ES" sz="1600">
                <a:latin typeface="Arial" pitchFamily="34" charset="0"/>
              </a:endParaRPr>
            </a:p>
          </p:txBody>
        </p:sp>
      </p:grpSp>
      <p:sp>
        <p:nvSpPr>
          <p:cNvPr id="28690" name="AutoShape 18"/>
          <p:cNvSpPr>
            <a:spLocks noChangeArrowheads="1"/>
          </p:cNvSpPr>
          <p:nvPr/>
        </p:nvSpPr>
        <p:spPr bwMode="auto">
          <a:xfrm rot="16200000">
            <a:off x="1524000" y="4468813"/>
            <a:ext cx="457200" cy="609600"/>
          </a:xfrm>
          <a:prstGeom prst="upDownArrow">
            <a:avLst>
              <a:gd name="adj1" fmla="val 50000"/>
              <a:gd name="adj2" fmla="val 2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304800" y="9906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 b="0">
                <a:latin typeface="Garamond" pitchFamily="18" charset="0"/>
              </a:rPr>
              <a:t>EJECUCIÓN Y CONTROL</a:t>
            </a:r>
          </a:p>
        </p:txBody>
      </p:sp>
      <p:sp>
        <p:nvSpPr>
          <p:cNvPr id="28694" name="Rectangle 2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763000" cy="990600"/>
          </a:xfrm>
        </p:spPr>
        <p:txBody>
          <a:bodyPr/>
          <a:lstStyle/>
          <a:p>
            <a:r>
              <a:rPr lang="es-AR" sz="2600"/>
              <a:t>“Prácticas estándar”. </a:t>
            </a:r>
            <a:br>
              <a:rPr lang="es-AR" sz="2600"/>
            </a:br>
            <a:r>
              <a:rPr lang="es-AR" sz="2600"/>
              <a:t>Ej. 3: Responsabilidades de la Oficina de Presupuesto </a:t>
            </a:r>
          </a:p>
        </p:txBody>
      </p:sp>
      <p:pic>
        <p:nvPicPr>
          <p:cNvPr id="28696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5088" y="1571625"/>
            <a:ext cx="2728912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98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5088" y="3124200"/>
            <a:ext cx="2728912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700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5088" y="4724400"/>
            <a:ext cx="2728912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710" name="Text Box 38"/>
          <p:cNvSpPr txBox="1">
            <a:spLocks noChangeArrowheads="1"/>
          </p:cNvSpPr>
          <p:nvPr/>
        </p:nvSpPr>
        <p:spPr bwMode="auto">
          <a:xfrm>
            <a:off x="3962400" y="990600"/>
            <a:ext cx="5181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800">
                <a:latin typeface="Times New Roman" pitchFamily="18" charset="0"/>
              </a:rPr>
              <a:t>¿La oficina de presupuesto revisa o evalúa los fondos presupuestados o los programas de gobierno?</a:t>
            </a:r>
          </a:p>
        </p:txBody>
      </p:sp>
      <p:sp>
        <p:nvSpPr>
          <p:cNvPr id="28711" name="AutoShape 39"/>
          <p:cNvSpPr>
            <a:spLocks noChangeArrowheads="1"/>
          </p:cNvSpPr>
          <p:nvPr/>
        </p:nvSpPr>
        <p:spPr bwMode="auto">
          <a:xfrm>
            <a:off x="2590800" y="2590800"/>
            <a:ext cx="457200" cy="457200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12" name="AutoShape 40"/>
          <p:cNvSpPr>
            <a:spLocks/>
          </p:cNvSpPr>
          <p:nvPr/>
        </p:nvSpPr>
        <p:spPr bwMode="auto">
          <a:xfrm>
            <a:off x="3886200" y="1981200"/>
            <a:ext cx="609600" cy="3962400"/>
          </a:xfrm>
          <a:prstGeom prst="leftBrace">
            <a:avLst>
              <a:gd name="adj1" fmla="val 54167"/>
              <a:gd name="adj2" fmla="val 7307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8722" name="Text Box 50"/>
          <p:cNvSpPr txBox="1">
            <a:spLocks noChangeArrowheads="1"/>
          </p:cNvSpPr>
          <p:nvPr/>
        </p:nvSpPr>
        <p:spPr bwMode="auto">
          <a:xfrm>
            <a:off x="4724400" y="1905000"/>
            <a:ext cx="160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latin typeface="Times New Roman" pitchFamily="18" charset="0"/>
              </a:rPr>
              <a:t>Pa</a:t>
            </a:r>
            <a:r>
              <a:rPr lang="es-ES" sz="2000" b="0">
                <a:latin typeface="Times New Roman" pitchFamily="18" charset="0"/>
              </a:rPr>
              <a:t>íses desarrollados</a:t>
            </a:r>
            <a:endParaRPr lang="en-US" sz="2000" b="0">
              <a:latin typeface="Times New Roman" pitchFamily="18" charset="0"/>
            </a:endParaRPr>
          </a:p>
        </p:txBody>
      </p:sp>
      <p:sp>
        <p:nvSpPr>
          <p:cNvPr id="28723" name="Text Box 51"/>
          <p:cNvSpPr txBox="1">
            <a:spLocks noChangeArrowheads="1"/>
          </p:cNvSpPr>
          <p:nvPr/>
        </p:nvSpPr>
        <p:spPr bwMode="auto">
          <a:xfrm>
            <a:off x="4724400" y="36576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latin typeface="Times New Roman" pitchFamily="18" charset="0"/>
              </a:rPr>
              <a:t>Países en desarrollo</a:t>
            </a:r>
          </a:p>
        </p:txBody>
      </p:sp>
      <p:sp>
        <p:nvSpPr>
          <p:cNvPr id="28724" name="Text Box 52"/>
          <p:cNvSpPr txBox="1">
            <a:spLocks noChangeArrowheads="1"/>
          </p:cNvSpPr>
          <p:nvPr/>
        </p:nvSpPr>
        <p:spPr bwMode="auto">
          <a:xfrm>
            <a:off x="4800600" y="5257800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latin typeface="Times New Roman" pitchFamily="18" charset="0"/>
              </a:rPr>
              <a:t>Países de América Latina</a:t>
            </a:r>
          </a:p>
        </p:txBody>
      </p:sp>
      <p:pic>
        <p:nvPicPr>
          <p:cNvPr id="28725" name="Picture 5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6465888"/>
            <a:ext cx="811530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VE_Powerpoint_Template">
  <a:themeElements>
    <a:clrScheme name="OVE_Powerpoint_Template 8">
      <a:dk1>
        <a:srgbClr val="414141"/>
      </a:dk1>
      <a:lt1>
        <a:srgbClr val="FFFFFF"/>
      </a:lt1>
      <a:dk2>
        <a:srgbClr val="892134"/>
      </a:dk2>
      <a:lt2>
        <a:srgbClr val="F0AA24"/>
      </a:lt2>
      <a:accent1>
        <a:srgbClr val="002F5D"/>
      </a:accent1>
      <a:accent2>
        <a:srgbClr val="508E98"/>
      </a:accent2>
      <a:accent3>
        <a:srgbClr val="FFFFFF"/>
      </a:accent3>
      <a:accent4>
        <a:srgbClr val="363636"/>
      </a:accent4>
      <a:accent5>
        <a:srgbClr val="AAADB6"/>
      </a:accent5>
      <a:accent6>
        <a:srgbClr val="488089"/>
      </a:accent6>
      <a:hlink>
        <a:srgbClr val="704265"/>
      </a:hlink>
      <a:folHlink>
        <a:srgbClr val="A9AB87"/>
      </a:folHlink>
    </a:clrScheme>
    <a:fontScheme name="OVE_Powerpoint_Template">
      <a:majorFont>
        <a:latin typeface="Arial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OVE_Powerpoint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VE_Powerpoint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E_Powerpoint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E_Powerpoint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E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E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E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VE_Powerpoint_Template 8">
        <a:dk1>
          <a:srgbClr val="414141"/>
        </a:dk1>
        <a:lt1>
          <a:srgbClr val="FFFFFF"/>
        </a:lt1>
        <a:dk2>
          <a:srgbClr val="892134"/>
        </a:dk2>
        <a:lt2>
          <a:srgbClr val="F0AA24"/>
        </a:lt2>
        <a:accent1>
          <a:srgbClr val="002F5D"/>
        </a:accent1>
        <a:accent2>
          <a:srgbClr val="508E98"/>
        </a:accent2>
        <a:accent3>
          <a:srgbClr val="FFFFFF"/>
        </a:accent3>
        <a:accent4>
          <a:srgbClr val="363636"/>
        </a:accent4>
        <a:accent5>
          <a:srgbClr val="AAADB6"/>
        </a:accent5>
        <a:accent6>
          <a:srgbClr val="488089"/>
        </a:accent6>
        <a:hlink>
          <a:srgbClr val="704265"/>
        </a:hlink>
        <a:folHlink>
          <a:srgbClr val="A9AB8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::ODMA\PCDOCS\IDBDOCS_CARLOSSC\1\1</Template>
  <TotalTime>3195</TotalTime>
  <Words>1266</Words>
  <Application>Microsoft Office PowerPoint</Application>
  <PresentationFormat>On-screen Show (4:3)</PresentationFormat>
  <Paragraphs>163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Times New Roman</vt:lpstr>
      <vt:lpstr>Arial</vt:lpstr>
      <vt:lpstr>Arial Narrow</vt:lpstr>
      <vt:lpstr>Webdings</vt:lpstr>
      <vt:lpstr>Wingdings 2</vt:lpstr>
      <vt:lpstr>Garamond</vt:lpstr>
      <vt:lpstr>OVE_Powerpoint_Template</vt:lpstr>
      <vt:lpstr>Base de datos de prácticas y procedimientos presupuestarios. El papel del BID y resultados preliminares</vt:lpstr>
      <vt:lpstr>Base de datos de prácticas y procedimientos presupuestarios. ¿Qué hemos aprendido?</vt:lpstr>
      <vt:lpstr>El rol del BID. Un esfuerzo inter-departamental</vt:lpstr>
      <vt:lpstr>El rol del BID. Las versiones “completa” y “reducida”</vt:lpstr>
      <vt:lpstr>El rol del BID.  Respuestas de los países</vt:lpstr>
      <vt:lpstr>Slide 6</vt:lpstr>
      <vt:lpstr>“Prácticas estándar”.  Ejemplo 1: Tamaño de la Oficina de Presupuesto</vt:lpstr>
      <vt:lpstr>“Prácticas estándar”. Ej. 2: La Oficina de Presupuesto en la negociación</vt:lpstr>
      <vt:lpstr>“Prácticas estándar”.  Ej. 3: Responsabilidades de la Oficina de Presupuesto </vt:lpstr>
      <vt:lpstr>Examinando las teorías. Instituciones fiscales y resultados fiscales</vt:lpstr>
      <vt:lpstr>Examinando las teorías. Instituciones fiscales y resultados fiscales</vt:lpstr>
      <vt:lpstr>Examinando las teorías. Instituciones fiscales y resultados fiscales</vt:lpstr>
      <vt:lpstr>Instituciones fiscales y resultados fiscales.  Índice compuesto</vt:lpstr>
      <vt:lpstr>Instituciones fiscales y resultados fiscales.  Índice de reglas fiscales</vt:lpstr>
      <vt:lpstr>Instituciones fiscales y resultados fiscales.  Índice de reglas de jerarquía</vt:lpstr>
      <vt:lpstr>Conclusiones …</vt:lpstr>
      <vt:lpstr>Base de datos de prácticas y procedimientos presupuestarios. El papel del BID y resultados preliminares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 Filc</dc:creator>
  <cp:lastModifiedBy>anarod</cp:lastModifiedBy>
  <cp:revision>306</cp:revision>
  <dcterms:created xsi:type="dcterms:W3CDTF">2005-05-09T15:20:51Z</dcterms:created>
  <dcterms:modified xsi:type="dcterms:W3CDTF">2010-07-11T14:29:36Z</dcterms:modified>
</cp:coreProperties>
</file>