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Default Extension="xls" ContentType="application/vnd.ms-exce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15"/>
  </p:notesMasterIdLst>
  <p:sldIdLst>
    <p:sldId id="348" r:id="rId2"/>
    <p:sldId id="481" r:id="rId3"/>
    <p:sldId id="480" r:id="rId4"/>
    <p:sldId id="482" r:id="rId5"/>
    <p:sldId id="355" r:id="rId6"/>
    <p:sldId id="362" r:id="rId7"/>
    <p:sldId id="483" r:id="rId8"/>
    <p:sldId id="486" r:id="rId9"/>
    <p:sldId id="485" r:id="rId10"/>
    <p:sldId id="487" r:id="rId11"/>
    <p:sldId id="488" r:id="rId12"/>
    <p:sldId id="484" r:id="rId13"/>
    <p:sldId id="489" r:id="rId14"/>
  </p:sldIdLst>
  <p:sldSz cx="9144000" cy="6858000" type="screen4x3"/>
  <p:notesSz cx="6858000" cy="9296400"/>
  <p:embeddedFontLst>
    <p:embeddedFont>
      <p:font typeface="Tahoma" pitchFamily="34" charset="0"/>
      <p:regular r:id="rId16"/>
      <p:bold r:id="rId17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mejicano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FF"/>
    <a:srgbClr val="FF66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5" autoAdjust="0"/>
    <p:restoredTop sz="94595" autoAdjust="0"/>
  </p:normalViewPr>
  <p:slideViewPr>
    <p:cSldViewPr>
      <p:cViewPr varScale="1">
        <p:scale>
          <a:sx n="55" d="100"/>
          <a:sy n="55" d="100"/>
        </p:scale>
        <p:origin x="-8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34" y="-108"/>
      </p:cViewPr>
      <p:guideLst>
        <p:guide orient="horz" pos="292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484812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fld id="{F8C21FB0-9657-4282-A4A0-B5A404950F35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2E9C7-F6D1-44BB-B105-5F957A76FE51}" type="slidenum">
              <a:rPr lang="es-ES"/>
              <a:pPr/>
              <a:t>1</a:t>
            </a:fld>
            <a:endParaRPr lang="es-ES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D406C-287F-49BC-857B-2DD6B6CFE352}" type="slidenum">
              <a:rPr lang="es-ES"/>
              <a:pPr/>
              <a:t>6</a:t>
            </a:fld>
            <a:endParaRPr lang="es-ES"/>
          </a:p>
        </p:txBody>
      </p:sp>
      <p:sp>
        <p:nvSpPr>
          <p:cNvPr id="268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DF390-3389-4B52-A791-9D20CA63FCF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27CFC-D316-4FE8-A0CF-EEC60353026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997FB-661A-47C4-834F-FA9F110F5A7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9C2AE8-B969-439E-859F-BA566B3919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65CC82-67FB-42BB-B40E-13DD7ED6C1B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183B-9730-4211-8C3C-F08C10383D9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60AB3-D353-436A-AC89-A7584FA7B99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7047B-B622-4AE8-81CA-0AB8AFCBD9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8D568-B215-491D-8935-3DAC56CE370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CE8D0-2581-423F-9B0C-E0EBE9F0810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75163-019E-4160-AE06-DE99C74FDF9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02D6D-C52F-483A-AFF3-08C2F8888F4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9FCA-0154-4107-8917-5A263F3CB4D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9719A2AA-E833-466F-B68B-3F92B015A90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Office_Excel_Char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97F1-8FD7-473B-8E5E-08A547DB91A6}" type="slidenum">
              <a:rPr lang="es-ES"/>
              <a:pPr/>
              <a:t>1</a:t>
            </a:fld>
            <a:endParaRPr lang="es-ES"/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611188" y="63817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GT" sz="1800" i="1"/>
              <a:t>SIECA - Secretaría de Integración Económica Centroamericana      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468313" y="1916113"/>
            <a:ext cx="7513637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4400" b="1">
                <a:latin typeface="Tahoma" pitchFamily="34" charset="0"/>
              </a:rPr>
              <a:t>AVANCES DE LA</a:t>
            </a:r>
          </a:p>
          <a:p>
            <a:pPr algn="ctr"/>
            <a:r>
              <a:rPr lang="es-MX" sz="4400" b="1">
                <a:latin typeface="Tahoma" pitchFamily="34" charset="0"/>
              </a:rPr>
              <a:t>UNION ADUANERA CENTROAMERICANA</a:t>
            </a:r>
            <a:endParaRPr lang="en-US" sz="4400" b="1">
              <a:latin typeface="Tahoma" pitchFamily="34" charset="0"/>
            </a:endParaRP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3816350" y="6092825"/>
            <a:ext cx="14827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GT" sz="1400" b="1" i="1"/>
              <a:t>3 de Mayo 2005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utoUpdateAnimBg="0"/>
      <p:bldP spid="145413" grpId="0" autoUpdateAnimBg="0"/>
      <p:bldP spid="14541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6518-F7AB-4F5B-B609-17BF4F82FC3C}" type="slidenum">
              <a:rPr lang="es-ES"/>
              <a:pPr/>
              <a:t>10</a:t>
            </a:fld>
            <a:endParaRPr lang="es-E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s-ES">
              <a:solidFill>
                <a:srgbClr val="FF9900"/>
              </a:solidFill>
            </a:endParaRPr>
          </a:p>
          <a:p>
            <a:pPr marL="990600" lvl="1" indent="-533400" algn="just">
              <a:buFontTx/>
              <a:buAutoNum type="alphaLcParenR"/>
            </a:pPr>
            <a:r>
              <a:rPr lang="es-ES">
                <a:solidFill>
                  <a:schemeClr val="bg1"/>
                </a:solidFill>
              </a:rPr>
              <a:t>Procedimiento de tránsito comunitario que permita garantizar la regularidad, fluidez y agilización del transporte de mercancías</a:t>
            </a:r>
          </a:p>
          <a:p>
            <a:pPr marL="990600" lvl="1" indent="-533400" algn="just">
              <a:buFontTx/>
              <a:buNone/>
            </a:pPr>
            <a:endParaRPr lang="es-ES">
              <a:solidFill>
                <a:schemeClr val="bg1"/>
              </a:solidFill>
            </a:endParaRPr>
          </a:p>
          <a:p>
            <a:pPr marL="990600" lvl="1" indent="-533400" algn="just">
              <a:buFontTx/>
              <a:buAutoNum type="alphaLcParenR"/>
            </a:pPr>
            <a:r>
              <a:rPr lang="es-ES">
                <a:solidFill>
                  <a:schemeClr val="bg1"/>
                </a:solidFill>
              </a:rPr>
              <a:t>Desarrollo de un plan que se haga cargo de los efectos socioeconómicos en las zonas afectadas por la supresión de las aduanas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539750" y="87313"/>
            <a:ext cx="7993063" cy="1757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AutoNum type="arabicPeriod" startAt="4"/>
            </a:pPr>
            <a:r>
              <a:rPr lang="es-ES" b="1">
                <a:solidFill>
                  <a:schemeClr val="folHlink"/>
                </a:solidFill>
              </a:rPr>
              <a:t>ACCIONES DERIVADAS DE LA ELIMINACIÓN DE LOS PUESTOS FRONTERIZOS</a:t>
            </a:r>
          </a:p>
          <a:p>
            <a:pPr marL="342900" indent="-342900">
              <a:spcBef>
                <a:spcPct val="50000"/>
              </a:spcBef>
            </a:pPr>
            <a:endParaRPr lang="es-ES" b="1">
              <a:solidFill>
                <a:schemeClr val="folHlink"/>
              </a:solidFill>
            </a:endParaRPr>
          </a:p>
        </p:txBody>
      </p:sp>
      <p:pic>
        <p:nvPicPr>
          <p:cNvPr id="344070" name="Picture 6" descr="Imagen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813" cy="1284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EA7F-B998-420C-807B-A439F099CC09}" type="slidenum">
              <a:rPr lang="es-ES"/>
              <a:pPr/>
              <a:t>11</a:t>
            </a:fld>
            <a:endParaRPr lang="es-E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s-ES">
              <a:solidFill>
                <a:schemeClr val="bg1"/>
              </a:solidFill>
            </a:endParaRPr>
          </a:p>
          <a:p>
            <a:pPr marL="609600" indent="-609600">
              <a:buFontTx/>
              <a:buAutoNum type="alphaLcParenR"/>
            </a:pPr>
            <a:r>
              <a:rPr lang="es-ES">
                <a:solidFill>
                  <a:schemeClr val="bg1"/>
                </a:solidFill>
              </a:rPr>
              <a:t>Mecanismo de recaudación de los ingresos derivados de las importaciones</a:t>
            </a:r>
          </a:p>
          <a:p>
            <a:pPr marL="609600" indent="-609600">
              <a:buFontTx/>
              <a:buAutoNum type="alphaLcParenR"/>
            </a:pPr>
            <a:endParaRPr lang="es-ES">
              <a:solidFill>
                <a:schemeClr val="bg1"/>
              </a:solidFill>
            </a:endParaRPr>
          </a:p>
          <a:p>
            <a:pPr marL="609600" indent="-609600">
              <a:buFontTx/>
              <a:buAutoNum type="alphaLcParenR"/>
            </a:pPr>
            <a:r>
              <a:rPr lang="es-ES">
                <a:solidFill>
                  <a:schemeClr val="bg1"/>
                </a:solidFill>
              </a:rPr>
              <a:t>Compatibilización de los sistemas tributarios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893175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Tx/>
              <a:buAutoNum type="arabicPeriod" startAt="5"/>
            </a:pPr>
            <a:r>
              <a:rPr lang="es-ES" b="1">
                <a:solidFill>
                  <a:schemeClr val="folHlink"/>
                </a:solidFill>
              </a:rPr>
              <a:t>ARMONIZACIÓN TRIBUTARIA</a:t>
            </a:r>
          </a:p>
          <a:p>
            <a:pPr marL="342900" indent="-342900">
              <a:spcBef>
                <a:spcPct val="50000"/>
              </a:spcBef>
            </a:pPr>
            <a:endParaRPr lang="es-ES" b="1">
              <a:solidFill>
                <a:schemeClr val="folHlink"/>
              </a:solidFill>
            </a:endParaRPr>
          </a:p>
        </p:txBody>
      </p:sp>
      <p:pic>
        <p:nvPicPr>
          <p:cNvPr id="345094" name="Picture 6" descr="finanz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922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C06-A2D8-4439-8596-86D0F1EA89E7}" type="slidenum">
              <a:rPr lang="es-ES"/>
              <a:pPr/>
              <a:t>12</a:t>
            </a:fld>
            <a:endParaRPr lang="es-E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s-ES">
              <a:solidFill>
                <a:srgbClr val="FF9900"/>
              </a:solidFill>
            </a:endParaRPr>
          </a:p>
          <a:p>
            <a:pPr marL="1371600" lvl="2" indent="-457200"/>
            <a:r>
              <a:rPr lang="es-ES">
                <a:solidFill>
                  <a:schemeClr val="bg1"/>
                </a:solidFill>
              </a:rPr>
              <a:t>Principios Básicos</a:t>
            </a:r>
          </a:p>
          <a:p>
            <a:pPr marL="1752600" lvl="3" indent="-381000">
              <a:buFont typeface="Wingdings" pitchFamily="2" charset="2"/>
              <a:buChar char="ü"/>
            </a:pPr>
            <a:r>
              <a:rPr lang="es-ES">
                <a:solidFill>
                  <a:schemeClr val="bg1"/>
                </a:solidFill>
              </a:rPr>
              <a:t>Organismos competentes</a:t>
            </a:r>
          </a:p>
          <a:p>
            <a:pPr marL="1752600" lvl="3" indent="-381000">
              <a:buFont typeface="Wingdings" pitchFamily="2" charset="2"/>
              <a:buChar char="ü"/>
            </a:pPr>
            <a:r>
              <a:rPr lang="es-ES">
                <a:solidFill>
                  <a:schemeClr val="bg1"/>
                </a:solidFill>
              </a:rPr>
              <a:t>Sin aduanas en las fronteras intrarregionales</a:t>
            </a:r>
          </a:p>
          <a:p>
            <a:pPr marL="1752600" lvl="3" indent="-381000">
              <a:buFont typeface="Wingdings" pitchFamily="2" charset="2"/>
              <a:buChar char="ü"/>
            </a:pPr>
            <a:r>
              <a:rPr lang="es-ES">
                <a:solidFill>
                  <a:schemeClr val="bg1"/>
                </a:solidFill>
              </a:rPr>
              <a:t>Control en las aduanas periféricas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0" y="333375"/>
            <a:ext cx="8569325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Tx/>
              <a:buAutoNum type="arabicPeriod" startAt="6"/>
            </a:pPr>
            <a:r>
              <a:rPr lang="es-ES" b="1">
                <a:solidFill>
                  <a:schemeClr val="folHlink"/>
                </a:solidFill>
              </a:rPr>
              <a:t>CONTROL SANITARIO</a:t>
            </a:r>
          </a:p>
          <a:p>
            <a:pPr marL="342900" indent="-342900">
              <a:spcBef>
                <a:spcPct val="50000"/>
              </a:spcBef>
            </a:pPr>
            <a:endParaRPr lang="es-ES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B382-0BAD-4399-9164-01A1B01C0494}" type="slidenum">
              <a:rPr lang="es-ES"/>
              <a:pPr/>
              <a:t>13</a:t>
            </a:fld>
            <a:endParaRPr lang="es-E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>
                <a:solidFill>
                  <a:schemeClr val="folHlink"/>
                </a:solidFill>
              </a:rPr>
              <a:t>7. INTERCONEXION INFORMATICA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solidFill>
                  <a:schemeClr val="bg1"/>
                </a:solidFill>
              </a:rPr>
              <a:t>Creación de un sistema de información aduanero unificado</a:t>
            </a:r>
          </a:p>
        </p:txBody>
      </p:sp>
      <p:pic>
        <p:nvPicPr>
          <p:cNvPr id="346116" name="Picture 4" descr="telefo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8888" cy="120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6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A2E83-657E-412E-821F-3AD14F75E3BB}" type="slidenum">
              <a:rPr lang="es-ES"/>
              <a:pPr/>
              <a:t>2</a:t>
            </a:fld>
            <a:endParaRPr lang="es-ES"/>
          </a:p>
        </p:txBody>
      </p:sp>
      <p:sp>
        <p:nvSpPr>
          <p:cNvPr id="337922" name="Text Box 2"/>
          <p:cNvSpPr txBox="1">
            <a:spLocks noChangeArrowheads="1"/>
          </p:cNvSpPr>
          <p:nvPr/>
        </p:nvSpPr>
        <p:spPr bwMode="auto">
          <a:xfrm>
            <a:off x="128588" y="333375"/>
            <a:ext cx="896461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300" b="1">
                <a:solidFill>
                  <a:schemeClr val="folHlink"/>
                </a:solidFill>
              </a:rPr>
              <a:t> EVOLUCION DELCOMERCIO  INTRARREGIONAL, 1960-2004</a:t>
            </a:r>
          </a:p>
        </p:txBody>
      </p:sp>
      <p:graphicFrame>
        <p:nvGraphicFramePr>
          <p:cNvPr id="337923" name="Object 3"/>
          <p:cNvGraphicFramePr>
            <a:graphicFrameLocks noChangeAspect="1"/>
          </p:cNvGraphicFramePr>
          <p:nvPr>
            <p:ph/>
          </p:nvPr>
        </p:nvGraphicFramePr>
        <p:xfrm>
          <a:off x="250825" y="1412875"/>
          <a:ext cx="8642350" cy="4778375"/>
        </p:xfrm>
        <a:graphic>
          <a:graphicData uri="http://schemas.openxmlformats.org/presentationml/2006/ole">
            <p:oleObj spid="_x0000_s337923" name="Gráfico" r:id="rId4" imgW="8220151" imgH="4134002" progId="Excel.Chart.8">
              <p:embed/>
            </p:oleObj>
          </a:graphicData>
        </a:graphic>
      </p:graphicFrame>
      <p:pic>
        <p:nvPicPr>
          <p:cNvPr id="3379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9988" y="1828800"/>
            <a:ext cx="4862512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B200-0DFA-4CF6-A2F7-0B175848190B}" type="slidenum">
              <a:rPr lang="es-ES"/>
              <a:pPr/>
              <a:t>3</a:t>
            </a:fld>
            <a:endParaRPr lang="es-ES"/>
          </a:p>
        </p:txBody>
      </p:sp>
      <p:sp>
        <p:nvSpPr>
          <p:cNvPr id="336898" name="Text Box 2"/>
          <p:cNvSpPr txBox="1">
            <a:spLocks noChangeArrowheads="1"/>
          </p:cNvSpPr>
          <p:nvPr/>
        </p:nvSpPr>
        <p:spPr bwMode="auto">
          <a:xfrm>
            <a:off x="684213" y="188913"/>
            <a:ext cx="74898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>
                <a:solidFill>
                  <a:schemeClr val="folHlink"/>
                </a:solidFill>
                <a:latin typeface="Tahoma" pitchFamily="34" charset="0"/>
              </a:rPr>
              <a:t>DEFINICION DE UNION ADUANERA</a:t>
            </a:r>
            <a:endParaRPr lang="es-ES" b="1">
              <a:solidFill>
                <a:schemeClr val="folHlink"/>
              </a:solidFill>
              <a:latin typeface="Tahoma" pitchFamily="34" charset="0"/>
            </a:endParaRP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395288" y="2636838"/>
            <a:ext cx="6826250" cy="3508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b="1"/>
              <a:t>Es la sustitución de dos o más territorios aduaneros por uno solo, entre los cuales se eliminan los derechos aduaneros para todos los productos independientemente del origen y cuyos miembros aplican idénticos aranceles y restricciones a terceros países.</a:t>
            </a:r>
            <a:endParaRPr lang="es-ES_tradnl" b="1"/>
          </a:p>
        </p:txBody>
      </p:sp>
      <p:pic>
        <p:nvPicPr>
          <p:cNvPr id="336900" name="Picture 4" descr="mapaduanasperiféricas"/>
          <p:cNvPicPr>
            <a:picLocks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72125" y="836613"/>
            <a:ext cx="3571875" cy="3600450"/>
          </a:xfrm>
          <a:noFill/>
          <a:ln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 autoUpdateAnimBg="0"/>
      <p:bldP spid="3368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FCEB-A6C5-4C75-9F93-BD987E2866B3}" type="slidenum">
              <a:rPr lang="es-ES"/>
              <a:pPr/>
              <a:t>4</a:t>
            </a:fld>
            <a:endParaRPr lang="es-E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63575"/>
            <a:ext cx="8229600" cy="604838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s-GT" sz="2800" b="1">
                <a:solidFill>
                  <a:srgbClr val="99FF33"/>
                </a:solidFill>
              </a:rPr>
              <a:t> UNION ADUANERA</a:t>
            </a:r>
            <a:endParaRPr lang="es-ES" sz="2800" b="1">
              <a:solidFill>
                <a:srgbClr val="99FF33"/>
              </a:solidFill>
            </a:endParaRPr>
          </a:p>
        </p:txBody>
      </p:sp>
      <p:sp>
        <p:nvSpPr>
          <p:cNvPr id="338947" name="Text Box 3"/>
          <p:cNvSpPr txBox="1">
            <a:spLocks noChangeArrowheads="1"/>
          </p:cNvSpPr>
          <p:nvPr/>
        </p:nvSpPr>
        <p:spPr bwMode="auto">
          <a:xfrm>
            <a:off x="468313" y="1373188"/>
            <a:ext cx="82804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/>
            <a:r>
              <a:rPr lang="es-GT" sz="1800" b="1"/>
              <a:t>      El proceso de constitución de la unión aduanera centroamericana se retomó con el plan de acción de los presidentes del 24 de marzo del 2002.</a:t>
            </a:r>
          </a:p>
          <a:p>
            <a:pPr marL="342900" indent="-342900" algn="just"/>
            <a:endParaRPr lang="es-GT" sz="1800" b="1"/>
          </a:p>
          <a:p>
            <a:pPr marL="342900" indent="-342900" algn="just"/>
            <a:endParaRPr lang="es-GT" sz="1800" b="1"/>
          </a:p>
          <a:p>
            <a:pPr marL="342900" indent="-342900" algn="just"/>
            <a:endParaRPr lang="es-GT" sz="2000" b="1"/>
          </a:p>
          <a:p>
            <a:pPr marL="342900" indent="-342900" algn="just"/>
            <a:r>
              <a:rPr lang="es-GT" sz="2400" b="1">
                <a:solidFill>
                  <a:srgbClr val="99FF33"/>
                </a:solidFill>
              </a:rPr>
              <a:t>DOS ETAPAS:</a:t>
            </a:r>
          </a:p>
          <a:p>
            <a:pPr marL="342900" indent="-342900" algn="just"/>
            <a:endParaRPr lang="es-GT" sz="2400" b="1">
              <a:solidFill>
                <a:srgbClr val="99FF33"/>
              </a:solidFill>
            </a:endParaRPr>
          </a:p>
          <a:p>
            <a:pPr marL="342900" indent="-342900" algn="just">
              <a:buFontTx/>
              <a:buAutoNum type="alphaLcParenR"/>
            </a:pPr>
            <a:r>
              <a:rPr lang="es-GT" sz="1800" b="1"/>
              <a:t>Facilitación comercial para lograr la libre movilidad de los bienes originarios.</a:t>
            </a:r>
          </a:p>
          <a:p>
            <a:pPr marL="342900" indent="-342900" algn="just"/>
            <a:endParaRPr lang="es-GT" sz="1800" b="1"/>
          </a:p>
          <a:p>
            <a:pPr marL="342900" indent="-342900" algn="just">
              <a:buFontTx/>
              <a:buAutoNum type="alphaLcParenR" startAt="2"/>
            </a:pPr>
            <a:r>
              <a:rPr lang="es-GT" sz="1800" b="1"/>
              <a:t>Sustituir los cinco territorios aduaneros por uno solo en los términos de la definición anterior. </a:t>
            </a:r>
            <a:endParaRPr lang="es-ES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9A7-925B-47C8-8913-59CFBE0CEBF1}" type="slidenum">
              <a:rPr lang="es-ES"/>
              <a:pPr/>
              <a:t>5</a:t>
            </a:fld>
            <a:endParaRPr lang="es-ES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258888" y="188913"/>
            <a:ext cx="6551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chemeClr val="folHlink"/>
                </a:solidFill>
                <a:latin typeface="Tahoma" pitchFamily="34" charset="0"/>
              </a:rPr>
              <a:t>MARCO GENERAL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8662987" cy="3876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>
              <a:spcBef>
                <a:spcPct val="50000"/>
              </a:spcBef>
            </a:pPr>
            <a:r>
              <a:rPr lang="es-ES" b="1" i="1"/>
              <a:t>			CUMBRE DE PRESIDENTES</a:t>
            </a:r>
          </a:p>
          <a:p>
            <a:pPr marL="360363" indent="-360363">
              <a:spcBef>
                <a:spcPct val="50000"/>
              </a:spcBef>
            </a:pPr>
            <a:r>
              <a:rPr lang="es-ES" b="1" i="1"/>
              <a:t> 			GUATEMALA JUNIO 29/04:</a:t>
            </a:r>
          </a:p>
          <a:p>
            <a:pPr marL="360363" indent="-360363">
              <a:spcBef>
                <a:spcPct val="50000"/>
              </a:spcBef>
            </a:pPr>
            <a:endParaRPr lang="es-MX"/>
          </a:p>
          <a:p>
            <a:pPr marL="360363" indent="-360363">
              <a:spcBef>
                <a:spcPct val="50000"/>
              </a:spcBef>
            </a:pPr>
            <a:r>
              <a:rPr lang="es-ES"/>
              <a:t>Adopción del Marco General para la negociación de 			la Unión Aduanera</a:t>
            </a:r>
          </a:p>
          <a:p>
            <a:pPr marL="360363" indent="-360363">
              <a:spcBef>
                <a:spcPct val="50000"/>
              </a:spcBef>
              <a:buFont typeface="Wingdings" pitchFamily="2" charset="2"/>
              <a:buChar char="ü"/>
            </a:pPr>
            <a:endParaRPr lang="es-ES"/>
          </a:p>
          <a:p>
            <a:pPr marL="360363" indent="-360363"/>
            <a:endParaRPr lang="es-ES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F2BF-A549-4D12-BBCA-781B77FAE748}" type="slidenum">
              <a:rPr lang="es-ES"/>
              <a:pPr/>
              <a:t>6</a:t>
            </a:fld>
            <a:endParaRPr lang="es-ES"/>
          </a:p>
        </p:txBody>
      </p:sp>
      <p:sp>
        <p:nvSpPr>
          <p:cNvPr id="164921" name="Text Box 57"/>
          <p:cNvSpPr txBox="1">
            <a:spLocks noChangeArrowheads="1"/>
          </p:cNvSpPr>
          <p:nvPr/>
        </p:nvSpPr>
        <p:spPr bwMode="auto">
          <a:xfrm>
            <a:off x="468313" y="1590675"/>
            <a:ext cx="8424862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lnSpc>
                <a:spcPct val="120000"/>
              </a:lnSpc>
              <a:buFont typeface="Wingdings" pitchFamily="2" charset="2"/>
              <a:buChar char="ü"/>
            </a:pPr>
            <a:r>
              <a:rPr lang="es-GT" sz="2400"/>
              <a:t>Reunión de COMIECO para aprobación de Plan de Acción solicitado y remitido a consideración de los Señores Presidentes (Julio 29)</a:t>
            </a:r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ü"/>
            </a:pPr>
            <a:endParaRPr lang="es-GT" sz="2400"/>
          </a:p>
          <a:p>
            <a:pPr marL="800100" lvl="1" indent="-342900">
              <a:lnSpc>
                <a:spcPct val="120000"/>
              </a:lnSpc>
              <a:buFont typeface="Wingdings" pitchFamily="2" charset="2"/>
              <a:buChar char="ü"/>
            </a:pPr>
            <a:r>
              <a:rPr lang="es-GT" sz="2400"/>
              <a:t>Rondas de negociación de la Unión Aduanera realizadas:</a:t>
            </a:r>
            <a:endParaRPr lang="es-GT" sz="2400">
              <a:solidFill>
                <a:srgbClr val="FF6600"/>
              </a:solidFill>
            </a:endParaRPr>
          </a:p>
        </p:txBody>
      </p:sp>
      <p:sp>
        <p:nvSpPr>
          <p:cNvPr id="164922" name="Rectangle 5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GT" sz="2800" b="1">
                <a:solidFill>
                  <a:schemeClr val="folHlink"/>
                </a:solidFill>
                <a:latin typeface="Tahoma" pitchFamily="34" charset="0"/>
              </a:rPr>
              <a:t>ACCIONES REALIZADAS</a:t>
            </a:r>
          </a:p>
        </p:txBody>
      </p:sp>
      <p:grpSp>
        <p:nvGrpSpPr>
          <p:cNvPr id="165504" name="Group 640"/>
          <p:cNvGrpSpPr>
            <a:grpSpLocks/>
          </p:cNvGrpSpPr>
          <p:nvPr/>
        </p:nvGrpSpPr>
        <p:grpSpPr bwMode="auto">
          <a:xfrm>
            <a:off x="2484438" y="4437063"/>
            <a:ext cx="4032250" cy="1793875"/>
            <a:chOff x="340" y="2387"/>
            <a:chExt cx="2540" cy="1130"/>
          </a:xfrm>
        </p:grpSpPr>
        <p:sp>
          <p:nvSpPr>
            <p:cNvPr id="164968" name="Rectangle 104"/>
            <p:cNvSpPr>
              <a:spLocks noChangeArrowheads="1"/>
            </p:cNvSpPr>
            <p:nvPr/>
          </p:nvSpPr>
          <p:spPr bwMode="auto">
            <a:xfrm>
              <a:off x="607" y="2387"/>
              <a:ext cx="2273" cy="2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s-GT" sz="1400"/>
                <a:t>19 al 23 de julio 2004</a:t>
              </a:r>
              <a:endParaRPr lang="es-ES" sz="1400"/>
            </a:p>
          </p:txBody>
        </p:sp>
        <p:sp>
          <p:nvSpPr>
            <p:cNvPr id="164966" name="Rectangle 102"/>
            <p:cNvSpPr>
              <a:spLocks noChangeArrowheads="1"/>
            </p:cNvSpPr>
            <p:nvPr/>
          </p:nvSpPr>
          <p:spPr bwMode="auto">
            <a:xfrm>
              <a:off x="340" y="2387"/>
              <a:ext cx="267" cy="2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s-GT" sz="1400"/>
                <a:t>1</a:t>
              </a:r>
              <a:endParaRPr lang="es-ES" sz="1400"/>
            </a:p>
          </p:txBody>
        </p:sp>
        <p:sp>
          <p:nvSpPr>
            <p:cNvPr id="164955" name="Rectangle 91"/>
            <p:cNvSpPr>
              <a:spLocks noChangeArrowheads="1"/>
            </p:cNvSpPr>
            <p:nvPr/>
          </p:nvSpPr>
          <p:spPr bwMode="auto">
            <a:xfrm>
              <a:off x="607" y="3279"/>
              <a:ext cx="2273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s-GT" sz="1400"/>
                <a:t>7 al 11 de febrero del 2005</a:t>
              </a:r>
              <a:endParaRPr lang="es-ES" sz="1400"/>
            </a:p>
          </p:txBody>
        </p:sp>
        <p:sp>
          <p:nvSpPr>
            <p:cNvPr id="164954" name="Rectangle 90"/>
            <p:cNvSpPr>
              <a:spLocks noChangeArrowheads="1"/>
            </p:cNvSpPr>
            <p:nvPr/>
          </p:nvSpPr>
          <p:spPr bwMode="auto">
            <a:xfrm>
              <a:off x="340" y="3279"/>
              <a:ext cx="267" cy="2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s-GT" sz="1400"/>
                <a:t>5</a:t>
              </a:r>
              <a:endParaRPr lang="es-ES" sz="1400"/>
            </a:p>
          </p:txBody>
        </p:sp>
        <p:sp>
          <p:nvSpPr>
            <p:cNvPr id="164953" name="Rectangle 89"/>
            <p:cNvSpPr>
              <a:spLocks noChangeArrowheads="1"/>
            </p:cNvSpPr>
            <p:nvPr/>
          </p:nvSpPr>
          <p:spPr bwMode="auto">
            <a:xfrm>
              <a:off x="607" y="3078"/>
              <a:ext cx="2273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s-GT" sz="1400"/>
                <a:t>8 al 12 de noviembre 2004</a:t>
              </a:r>
              <a:endParaRPr lang="es-ES" sz="1400"/>
            </a:p>
          </p:txBody>
        </p:sp>
        <p:sp>
          <p:nvSpPr>
            <p:cNvPr id="164952" name="Rectangle 88"/>
            <p:cNvSpPr>
              <a:spLocks noChangeArrowheads="1"/>
            </p:cNvSpPr>
            <p:nvPr/>
          </p:nvSpPr>
          <p:spPr bwMode="auto">
            <a:xfrm>
              <a:off x="340" y="3078"/>
              <a:ext cx="267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s-GT" sz="1400"/>
                <a:t>4</a:t>
              </a:r>
              <a:endParaRPr lang="es-ES" sz="1400"/>
            </a:p>
          </p:txBody>
        </p:sp>
        <p:sp>
          <p:nvSpPr>
            <p:cNvPr id="164951" name="Rectangle 87"/>
            <p:cNvSpPr>
              <a:spLocks noChangeArrowheads="1"/>
            </p:cNvSpPr>
            <p:nvPr/>
          </p:nvSpPr>
          <p:spPr bwMode="auto">
            <a:xfrm>
              <a:off x="607" y="2823"/>
              <a:ext cx="2273" cy="2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s-GT" sz="1400"/>
                <a:t>27 de septiembre al 1 de octubre 2004</a:t>
              </a:r>
              <a:endParaRPr lang="es-ES" sz="1400"/>
            </a:p>
          </p:txBody>
        </p:sp>
        <p:sp>
          <p:nvSpPr>
            <p:cNvPr id="164950" name="Rectangle 86"/>
            <p:cNvSpPr>
              <a:spLocks noChangeArrowheads="1"/>
            </p:cNvSpPr>
            <p:nvPr/>
          </p:nvSpPr>
          <p:spPr bwMode="auto">
            <a:xfrm>
              <a:off x="340" y="2823"/>
              <a:ext cx="267" cy="2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s-GT" sz="1400"/>
                <a:t>3</a:t>
              </a:r>
              <a:endParaRPr lang="es-ES" sz="1400"/>
            </a:p>
          </p:txBody>
        </p:sp>
        <p:sp>
          <p:nvSpPr>
            <p:cNvPr id="164949" name="Rectangle 85"/>
            <p:cNvSpPr>
              <a:spLocks noChangeArrowheads="1"/>
            </p:cNvSpPr>
            <p:nvPr/>
          </p:nvSpPr>
          <p:spPr bwMode="auto">
            <a:xfrm>
              <a:off x="607" y="2614"/>
              <a:ext cx="2273" cy="2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s-GT" sz="1400"/>
                <a:t>23 al 27 de agosto 2004</a:t>
              </a:r>
              <a:endParaRPr lang="es-ES" sz="1400"/>
            </a:p>
          </p:txBody>
        </p:sp>
        <p:sp>
          <p:nvSpPr>
            <p:cNvPr id="164948" name="Rectangle 84"/>
            <p:cNvSpPr>
              <a:spLocks noChangeArrowheads="1"/>
            </p:cNvSpPr>
            <p:nvPr/>
          </p:nvSpPr>
          <p:spPr bwMode="auto">
            <a:xfrm>
              <a:off x="340" y="2614"/>
              <a:ext cx="267" cy="2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s-GT" sz="1400"/>
                <a:t>2</a:t>
              </a:r>
              <a:endParaRPr lang="es-ES" sz="1400"/>
            </a:p>
          </p:txBody>
        </p:sp>
        <p:sp>
          <p:nvSpPr>
            <p:cNvPr id="164956" name="Line 92"/>
            <p:cNvSpPr>
              <a:spLocks noChangeShapeType="1"/>
            </p:cNvSpPr>
            <p:nvPr/>
          </p:nvSpPr>
          <p:spPr bwMode="auto">
            <a:xfrm>
              <a:off x="340" y="2387"/>
              <a:ext cx="25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57" name="Line 93"/>
            <p:cNvSpPr>
              <a:spLocks noChangeShapeType="1"/>
            </p:cNvSpPr>
            <p:nvPr/>
          </p:nvSpPr>
          <p:spPr bwMode="auto">
            <a:xfrm>
              <a:off x="340" y="2823"/>
              <a:ext cx="25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58" name="Line 94"/>
            <p:cNvSpPr>
              <a:spLocks noChangeShapeType="1"/>
            </p:cNvSpPr>
            <p:nvPr/>
          </p:nvSpPr>
          <p:spPr bwMode="auto">
            <a:xfrm>
              <a:off x="340" y="3078"/>
              <a:ext cx="25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59" name="Line 95"/>
            <p:cNvSpPr>
              <a:spLocks noChangeShapeType="1"/>
            </p:cNvSpPr>
            <p:nvPr/>
          </p:nvSpPr>
          <p:spPr bwMode="auto">
            <a:xfrm>
              <a:off x="340" y="3279"/>
              <a:ext cx="25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60" name="Line 96"/>
            <p:cNvSpPr>
              <a:spLocks noChangeShapeType="1"/>
            </p:cNvSpPr>
            <p:nvPr/>
          </p:nvSpPr>
          <p:spPr bwMode="auto">
            <a:xfrm>
              <a:off x="340" y="3517"/>
              <a:ext cx="25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61" name="Line 97"/>
            <p:cNvSpPr>
              <a:spLocks noChangeShapeType="1"/>
            </p:cNvSpPr>
            <p:nvPr/>
          </p:nvSpPr>
          <p:spPr bwMode="auto">
            <a:xfrm>
              <a:off x="340" y="2387"/>
              <a:ext cx="0" cy="227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62" name="Line 98"/>
            <p:cNvSpPr>
              <a:spLocks noChangeShapeType="1"/>
            </p:cNvSpPr>
            <p:nvPr/>
          </p:nvSpPr>
          <p:spPr bwMode="auto">
            <a:xfrm>
              <a:off x="607" y="2387"/>
              <a:ext cx="0" cy="1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63" name="Line 99"/>
            <p:cNvSpPr>
              <a:spLocks noChangeShapeType="1"/>
            </p:cNvSpPr>
            <p:nvPr/>
          </p:nvSpPr>
          <p:spPr bwMode="auto">
            <a:xfrm>
              <a:off x="2880" y="2387"/>
              <a:ext cx="0" cy="1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967" name="Line 103"/>
            <p:cNvSpPr>
              <a:spLocks noChangeShapeType="1"/>
            </p:cNvSpPr>
            <p:nvPr/>
          </p:nvSpPr>
          <p:spPr bwMode="auto">
            <a:xfrm>
              <a:off x="340" y="2614"/>
              <a:ext cx="25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68" name="Line 604"/>
            <p:cNvSpPr>
              <a:spLocks noChangeShapeType="1"/>
            </p:cNvSpPr>
            <p:nvPr/>
          </p:nvSpPr>
          <p:spPr bwMode="auto">
            <a:xfrm>
              <a:off x="340" y="2614"/>
              <a:ext cx="0" cy="209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73" name="Line 609"/>
            <p:cNvSpPr>
              <a:spLocks noChangeShapeType="1"/>
            </p:cNvSpPr>
            <p:nvPr/>
          </p:nvSpPr>
          <p:spPr bwMode="auto">
            <a:xfrm>
              <a:off x="340" y="2823"/>
              <a:ext cx="0" cy="255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80" name="Line 616"/>
            <p:cNvSpPr>
              <a:spLocks noChangeShapeType="1"/>
            </p:cNvSpPr>
            <p:nvPr/>
          </p:nvSpPr>
          <p:spPr bwMode="auto">
            <a:xfrm>
              <a:off x="340" y="3078"/>
              <a:ext cx="0" cy="201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487" name="Line 623"/>
            <p:cNvSpPr>
              <a:spLocks noChangeShapeType="1"/>
            </p:cNvSpPr>
            <p:nvPr/>
          </p:nvSpPr>
          <p:spPr bwMode="auto">
            <a:xfrm>
              <a:off x="340" y="3279"/>
              <a:ext cx="0" cy="238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5500" name="Line 636"/>
          <p:cNvSpPr>
            <a:spLocks noChangeShapeType="1"/>
          </p:cNvSpPr>
          <p:nvPr/>
        </p:nvSpPr>
        <p:spPr bwMode="auto">
          <a:xfrm>
            <a:off x="2484438" y="4437063"/>
            <a:ext cx="0" cy="20875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505" name="Line 641"/>
          <p:cNvSpPr>
            <a:spLocks noChangeShapeType="1"/>
          </p:cNvSpPr>
          <p:nvPr/>
        </p:nvSpPr>
        <p:spPr bwMode="auto">
          <a:xfrm>
            <a:off x="2916238" y="4437063"/>
            <a:ext cx="0" cy="20875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506" name="Line 642"/>
          <p:cNvSpPr>
            <a:spLocks noChangeShapeType="1"/>
          </p:cNvSpPr>
          <p:nvPr/>
        </p:nvSpPr>
        <p:spPr bwMode="auto">
          <a:xfrm flipH="1">
            <a:off x="2484438" y="6524625"/>
            <a:ext cx="40306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507" name="Line 643"/>
          <p:cNvSpPr>
            <a:spLocks noChangeShapeType="1"/>
          </p:cNvSpPr>
          <p:nvPr/>
        </p:nvSpPr>
        <p:spPr bwMode="auto">
          <a:xfrm>
            <a:off x="6516688" y="4437063"/>
            <a:ext cx="0" cy="20875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508" name="Text Box 644"/>
          <p:cNvSpPr txBox="1">
            <a:spLocks noChangeArrowheads="1"/>
          </p:cNvSpPr>
          <p:nvPr/>
        </p:nvSpPr>
        <p:spPr bwMode="auto">
          <a:xfrm>
            <a:off x="2916238" y="6219825"/>
            <a:ext cx="3241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18 al 21 de marzo del 2005</a:t>
            </a:r>
          </a:p>
        </p:txBody>
      </p:sp>
      <p:sp>
        <p:nvSpPr>
          <p:cNvPr id="165509" name="Text Box 645"/>
          <p:cNvSpPr txBox="1">
            <a:spLocks noChangeArrowheads="1"/>
          </p:cNvSpPr>
          <p:nvPr/>
        </p:nvSpPr>
        <p:spPr bwMode="auto">
          <a:xfrm>
            <a:off x="2555875" y="6219825"/>
            <a:ext cx="2873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6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EDE9-4DAC-42D9-B4F5-5B8D373A4523}" type="slidenum">
              <a:rPr lang="es-ES"/>
              <a:pPr/>
              <a:t>7</a:t>
            </a:fld>
            <a:endParaRPr lang="es-E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solidFill>
                  <a:schemeClr val="folHlink"/>
                </a:solidFill>
              </a:rPr>
              <a:t>AREAS DE TRABAJO PENDIENTES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2296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s-ES" sz="2800">
                <a:solidFill>
                  <a:schemeClr val="bg1"/>
                </a:solidFill>
              </a:rPr>
              <a:t>CONTAR CON UN ARANCEL EXTERNO COMÚN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" sz="2800">
              <a:solidFill>
                <a:schemeClr val="bg1"/>
              </a:solidFill>
            </a:endParaRPr>
          </a:p>
          <a:p>
            <a:pPr marL="990600" lvl="1" indent="-533400">
              <a:lnSpc>
                <a:spcPct val="80000"/>
              </a:lnSpc>
              <a:buFontTx/>
              <a:buAutoNum type="alphaLcParenR"/>
            </a:pPr>
            <a:r>
              <a:rPr lang="es-ES" sz="2400">
                <a:solidFill>
                  <a:schemeClr val="bg1"/>
                </a:solidFill>
              </a:rPr>
              <a:t>Armonizar los rubros pendientes de armonizar susceptible de armonizar por discusiones de los gobiernos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s-ES" sz="2400">
              <a:solidFill>
                <a:schemeClr val="bg1"/>
              </a:solidFill>
            </a:endParaRPr>
          </a:p>
          <a:p>
            <a:pPr marL="990600" lvl="1" indent="-533400">
              <a:lnSpc>
                <a:spcPct val="80000"/>
              </a:lnSpc>
              <a:buFontTx/>
              <a:buAutoNum type="alphaLcParenR"/>
            </a:pPr>
            <a:r>
              <a:rPr lang="es-ES" sz="2400">
                <a:solidFill>
                  <a:schemeClr val="bg1"/>
                </a:solidFill>
              </a:rPr>
              <a:t>Armonizar los rubros incluidos en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s-ES" sz="2400">
              <a:solidFill>
                <a:schemeClr val="bg1"/>
              </a:solidFill>
            </a:endParaRPr>
          </a:p>
          <a:p>
            <a:pPr marL="1371600" lvl="2" indent="-457200">
              <a:lnSpc>
                <a:spcPct val="80000"/>
              </a:lnSpc>
            </a:pPr>
            <a:r>
              <a:rPr lang="es-ES" sz="2000">
                <a:solidFill>
                  <a:schemeClr val="bg1"/>
                </a:solidFill>
              </a:rPr>
              <a:t>Compromisos diferentes en la OMC</a:t>
            </a:r>
          </a:p>
          <a:p>
            <a:pPr marL="1371600" lvl="2" indent="-457200">
              <a:lnSpc>
                <a:spcPct val="80000"/>
              </a:lnSpc>
            </a:pPr>
            <a:r>
              <a:rPr lang="es-ES" sz="2000">
                <a:solidFill>
                  <a:schemeClr val="bg1"/>
                </a:solidFill>
              </a:rPr>
              <a:t>Preferencias arancelarias diferentes en acuerdos comerciales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9EEFF-9961-43FE-98AE-CE937C73E01D}" type="slidenum">
              <a:rPr lang="es-ES"/>
              <a:pPr/>
              <a:t>8</a:t>
            </a:fld>
            <a:endParaRPr lang="es-E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endParaRPr lang="es-ES" b="1">
              <a:solidFill>
                <a:schemeClr val="folHlink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lphaLcParenR"/>
            </a:pPr>
            <a:r>
              <a:rPr lang="es-ES" sz="2800">
                <a:solidFill>
                  <a:schemeClr val="bg1"/>
                </a:solidFill>
              </a:rPr>
              <a:t>Libre movilidad de bienes originarios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s-ES" sz="2800">
              <a:solidFill>
                <a:schemeClr val="bg1"/>
              </a:solidFill>
            </a:endParaRPr>
          </a:p>
          <a:p>
            <a:pPr marL="1295400" lvl="2" indent="-381000">
              <a:lnSpc>
                <a:spcPct val="90000"/>
              </a:lnSpc>
            </a:pPr>
            <a:r>
              <a:rPr lang="es-ES" sz="2000">
                <a:solidFill>
                  <a:schemeClr val="bg1"/>
                </a:solidFill>
              </a:rPr>
              <a:t>Eliminar excepciones al libre comercio</a:t>
            </a:r>
          </a:p>
          <a:p>
            <a:pPr marL="1714500" lvl="3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1800">
                <a:solidFill>
                  <a:schemeClr val="bg1"/>
                </a:solidFill>
              </a:rPr>
              <a:t>Café sin tostar y Azúcar para los cinco países</a:t>
            </a:r>
          </a:p>
          <a:p>
            <a:pPr marL="1714500" lvl="3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1800">
                <a:solidFill>
                  <a:schemeClr val="bg1"/>
                </a:solidFill>
              </a:rPr>
              <a:t>Derivados del petróleo ( Honduras con todos los Países)</a:t>
            </a:r>
          </a:p>
          <a:p>
            <a:pPr marL="1714500" lvl="3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1800">
                <a:solidFill>
                  <a:schemeClr val="bg1"/>
                </a:solidFill>
              </a:rPr>
              <a:t>Alcohol etílico (Costa Rica y Honduras)</a:t>
            </a:r>
          </a:p>
          <a:p>
            <a:pPr marL="1714500" lvl="3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1800">
                <a:solidFill>
                  <a:schemeClr val="bg1"/>
                </a:solidFill>
              </a:rPr>
              <a:t>Bebidas alcohólicas destiladas,  café tostado                          (Costa Rica con todos los países)</a:t>
            </a:r>
          </a:p>
          <a:p>
            <a:pPr marL="1295400" lvl="2" indent="-381000">
              <a:lnSpc>
                <a:spcPct val="90000"/>
              </a:lnSpc>
              <a:buFontTx/>
              <a:buNone/>
            </a:pPr>
            <a:endParaRPr lang="es-ES" sz="2000">
              <a:solidFill>
                <a:schemeClr val="bg1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AutoNum type="alphaLcParenR" startAt="2"/>
            </a:pPr>
            <a:r>
              <a:rPr lang="es-ES" sz="2800">
                <a:solidFill>
                  <a:schemeClr val="bg1"/>
                </a:solidFill>
              </a:rPr>
              <a:t>Libre movilidad de bienes no originarios            (eliminar puestos fronterizos)</a:t>
            </a:r>
          </a:p>
        </p:txBody>
      </p:sp>
      <p:pic>
        <p:nvPicPr>
          <p:cNvPr id="3430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8888" cy="1258888"/>
          </a:xfrm>
          <a:prstGeom prst="rect">
            <a:avLst/>
          </a:prstGeom>
          <a:noFill/>
        </p:spPr>
      </p:pic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1692275" y="409575"/>
            <a:ext cx="7273925" cy="107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s-ES" b="1">
                <a:solidFill>
                  <a:schemeClr val="folHlink"/>
                </a:solidFill>
              </a:rPr>
              <a:t>LIBRE MOVILIDAD DE BIENES</a:t>
            </a:r>
          </a:p>
          <a:p>
            <a:pPr marL="342900" indent="-342900"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FF1D-0694-4D09-AF01-569504090880}" type="slidenum">
              <a:rPr lang="es-ES"/>
              <a:pPr/>
              <a:t>9</a:t>
            </a:fld>
            <a:endParaRPr lang="es-ES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313" y="333375"/>
            <a:ext cx="8229600" cy="4525963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AutoNum type="arabicPeriod" startAt="3"/>
            </a:pPr>
            <a:r>
              <a:rPr lang="es-ES" sz="2800" b="1">
                <a:solidFill>
                  <a:schemeClr val="folHlink"/>
                </a:solidFill>
              </a:rPr>
              <a:t>APROBACIÓN DE UN INSTRUMENTO DE BASES PARA LA UNIÓN ADUANERA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ES" sz="2800" b="1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ES" sz="2800" b="1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ES" sz="2800">
              <a:solidFill>
                <a:srgbClr val="FF9900"/>
              </a:solidFill>
            </a:endParaRPr>
          </a:p>
          <a:p>
            <a:pPr marL="990600" lvl="1" indent="-533400" algn="just">
              <a:lnSpc>
                <a:spcPct val="90000"/>
              </a:lnSpc>
              <a:buFontTx/>
              <a:buAutoNum type="alphaLcParenR"/>
            </a:pPr>
            <a:r>
              <a:rPr lang="es-ES" sz="2400">
                <a:solidFill>
                  <a:schemeClr val="bg1"/>
                </a:solidFill>
              </a:rPr>
              <a:t>Creación de una autoridad aduanera común que tenga capacidad normativa obligatoria, en materia aduanera</a:t>
            </a:r>
          </a:p>
          <a:p>
            <a:pPr marL="990600" lvl="1" indent="-533400" algn="just">
              <a:lnSpc>
                <a:spcPct val="90000"/>
              </a:lnSpc>
              <a:buFontTx/>
              <a:buNone/>
            </a:pPr>
            <a:endParaRPr lang="es-ES" sz="2400">
              <a:solidFill>
                <a:schemeClr val="bg1"/>
              </a:solidFill>
            </a:endParaRPr>
          </a:p>
          <a:p>
            <a:pPr marL="990600" lvl="1" indent="-533400" algn="just">
              <a:lnSpc>
                <a:spcPct val="90000"/>
              </a:lnSpc>
              <a:buFontTx/>
              <a:buAutoNum type="alphaLcParenR" startAt="2"/>
            </a:pPr>
            <a:r>
              <a:rPr lang="es-ES" sz="2400">
                <a:solidFill>
                  <a:schemeClr val="bg1"/>
                </a:solidFill>
              </a:rPr>
              <a:t>Elaboración de un instrumento jurídico que sirva como soporte jurídico a la Unión Aduanera </a:t>
            </a:r>
          </a:p>
          <a:p>
            <a:pPr marL="609600" indent="-609600">
              <a:lnSpc>
                <a:spcPct val="90000"/>
              </a:lnSpc>
            </a:pPr>
            <a:endParaRPr lang="es-E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SlabRot.p3d 0"/>
  <p:tag name="POWER3D OPTIONS" val="Medium "/>
  <p:tag name="POWER3D IMAGE0" val="PINBUMP.TGA"/>
  <p:tag name="POWER3D IMAGE1" val="PWRTRANS.TGA"/>
  <p:tag name="POWER3D SOUND" val="Slab Rota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Deco.p3d 0"/>
  <p:tag name="POWER3D OPTIONS" val="Medium "/>
  <p:tag name="POWER3D IMAGE0" val="Pwrtrans.tga"/>
  <p:tag name="POWER3D SOUND" val="Dec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SpacePort.p3d 0"/>
  <p:tag name="POWER3D OPTIONS" val="Medium "/>
  <p:tag name="POWER3D IMAGE0" val="Pwrtrans.tga"/>
  <p:tag name="POWER3D SOUND" val="Space Por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Dropin.p3d 0"/>
  <p:tag name="POWER3D OPTIONS" val="Medium "/>
  <p:tag name="POWER3D IMAGE0" val="PWRTRANS.TGA"/>
  <p:tag name="POWER3D SOUND" val="Drop In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463</Words>
  <Application>Microsoft Office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Wingdings</vt:lpstr>
      <vt:lpstr>Diseño predeterminado</vt:lpstr>
      <vt:lpstr>Gráfico de Microsoft Excel</vt:lpstr>
      <vt:lpstr>Slide 1</vt:lpstr>
      <vt:lpstr>Slide 2</vt:lpstr>
      <vt:lpstr>Slide 3</vt:lpstr>
      <vt:lpstr>Slide 4</vt:lpstr>
      <vt:lpstr>Slide 5</vt:lpstr>
      <vt:lpstr>ACCIONES REALIZADAS</vt:lpstr>
      <vt:lpstr>AREAS DE TRABAJO PENDIENTES</vt:lpstr>
      <vt:lpstr>Slide 8</vt:lpstr>
      <vt:lpstr>Slide 9</vt:lpstr>
      <vt:lpstr>Slide 10</vt:lpstr>
      <vt:lpstr>Slide 11</vt:lpstr>
      <vt:lpstr>Slide 12</vt:lpstr>
      <vt:lpstr>7. INTERCONEXION INFORMATICA</vt:lpstr>
    </vt:vector>
  </TitlesOfParts>
  <Company> fds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pmejicanos</dc:creator>
  <cp:lastModifiedBy>anarod</cp:lastModifiedBy>
  <cp:revision>194</cp:revision>
  <dcterms:created xsi:type="dcterms:W3CDTF">2004-07-09T22:55:52Z</dcterms:created>
  <dcterms:modified xsi:type="dcterms:W3CDTF">2010-07-13T05:29:48Z</dcterms:modified>
</cp:coreProperties>
</file>