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4"/>
  </p:handoutMasterIdLst>
  <p:sldIdLst>
    <p:sldId id="268" r:id="rId2"/>
    <p:sldId id="267" r:id="rId3"/>
    <p:sldId id="257" r:id="rId4"/>
    <p:sldId id="259" r:id="rId5"/>
    <p:sldId id="258" r:id="rId6"/>
    <p:sldId id="260" r:id="rId7"/>
    <p:sldId id="261" r:id="rId8"/>
    <p:sldId id="262" r:id="rId9"/>
    <p:sldId id="264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66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3802" autoAdjust="0"/>
    <p:restoredTop sz="90929"/>
  </p:normalViewPr>
  <p:slideViewPr>
    <p:cSldViewPr>
      <p:cViewPr varScale="1">
        <p:scale>
          <a:sx n="61" d="100"/>
          <a:sy n="61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CD000916-3FBD-4587-8615-7A213C519A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C5620-0246-495C-89CB-F3E0A8356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A6599-E58F-4E77-BC11-E6DA7EB0E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57D02-1DCB-4EDE-A23D-A97E14315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F356FE-9EA6-4CE1-8691-4C9544728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90701-1394-4264-AD08-2AB73CCC7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E7E52-8A8D-4812-8522-E7E63AD4A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A2BAF-6702-4265-BB25-55C363246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A7B43-4C84-46F3-8E36-7FFC23F16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F46E7-B9F7-4074-ADF4-7B70B83A2B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ED42-E65D-4671-ACDB-74ED488C77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800A9-CC4F-435B-8BFE-3E8BF827D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73FA1-FB6A-40A9-A76B-FE5DB40D8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5D735F-1C06-429A-8D19-7A4C6ED87F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153400" cy="1143000"/>
          </a:xfrm>
        </p:spPr>
        <p:txBody>
          <a:bodyPr/>
          <a:lstStyle/>
          <a:p>
            <a:r>
              <a:rPr lang="es-ES_tradnl" sz="3200" b="1">
                <a:cs typeface="Times New Roman" pitchFamily="18" charset="0"/>
              </a:rPr>
              <a:t>Aspectos Metodológicos y Empíricos de los Sistemas de Monitoreo y Evaluación </a:t>
            </a:r>
            <a:br>
              <a:rPr lang="es-ES_tradnl" sz="3200" b="1">
                <a:cs typeface="Times New Roman" pitchFamily="18" charset="0"/>
              </a:rPr>
            </a:br>
            <a:r>
              <a:rPr lang="es-ES_tradnl" sz="3200" b="1">
                <a:cs typeface="Times New Roman" pitchFamily="18" charset="0"/>
              </a:rPr>
              <a:t>de los Proyectos de Seguridad Ciudadana</a:t>
            </a:r>
            <a:r>
              <a:rPr lang="es-ES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2000"/>
              <a:t>Jose Cuesta y Jorge Lamas </a:t>
            </a:r>
          </a:p>
          <a:p>
            <a:r>
              <a:rPr lang="es-ES" sz="2000"/>
              <a:t>RE3/SO3</a:t>
            </a:r>
          </a:p>
          <a:p>
            <a:endParaRPr lang="es-ES" sz="2000"/>
          </a:p>
          <a:p>
            <a:r>
              <a:rPr lang="es-ES" sz="2000"/>
              <a:t>11 de Septiembre del 2006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838200"/>
          </a:xfrm>
        </p:spPr>
        <p:txBody>
          <a:bodyPr/>
          <a:lstStyle/>
          <a:p>
            <a:r>
              <a:rPr lang="es-ES" sz="3200" i="1"/>
              <a:t>¿dónde estamos .... ?</a:t>
            </a:r>
            <a:endParaRPr lang="en-US" sz="3200" i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229600" cy="5181600"/>
          </a:xfrm>
        </p:spPr>
        <p:txBody>
          <a:bodyPr/>
          <a:lstStyle/>
          <a:p>
            <a:r>
              <a:rPr lang="es-ES" sz="2400"/>
              <a:t>Diagnósticos y pruebas piloto previos a S&amp;E que nos permitan elegir indicadores relevantes y factibles</a:t>
            </a:r>
          </a:p>
          <a:p>
            <a:pPr>
              <a:buFontTx/>
              <a:buNone/>
            </a:pPr>
            <a:endParaRPr lang="es-ES" sz="2400"/>
          </a:p>
          <a:p>
            <a:r>
              <a:rPr lang="es-ES" sz="2400"/>
              <a:t>Levantamiento de líneas de base durante preparación del proyecto que incluyan grupos de control y tratamiento</a:t>
            </a:r>
          </a:p>
          <a:p>
            <a:pPr>
              <a:buFontTx/>
              <a:buNone/>
            </a:pPr>
            <a:endParaRPr lang="es-ES" sz="2400"/>
          </a:p>
          <a:p>
            <a:r>
              <a:rPr lang="es-ES" sz="2400"/>
              <a:t>Encuestas de seguimiento y finalización</a:t>
            </a:r>
          </a:p>
          <a:p>
            <a:pPr>
              <a:buFontTx/>
              <a:buNone/>
            </a:pPr>
            <a:endParaRPr lang="es-ES" sz="2400"/>
          </a:p>
          <a:p>
            <a:r>
              <a:rPr lang="es-ES" sz="2400"/>
              <a:t>Aplicación de técnicas económetricas con apoyo puntual de técnicas cualitativas (durante diagnóstico y validación de resultados)</a:t>
            </a:r>
          </a:p>
          <a:p>
            <a:pPr>
              <a:buFontTx/>
              <a:buNone/>
            </a:pPr>
            <a:endParaRPr lang="es-ES" sz="2400"/>
          </a:p>
          <a:p>
            <a:endParaRPr lang="es-ES"/>
          </a:p>
          <a:p>
            <a:endParaRPr lang="es-E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Aspectos Emp</a:t>
            </a:r>
            <a:r>
              <a:rPr lang="es-ES_tradnl"/>
              <a:t>íricos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en-US" sz="280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 b="1">
                <a:cs typeface="Times New Roman" pitchFamily="18" charset="0"/>
              </a:rPr>
              <a:t>Distinguir entre supervisión y evaluación</a:t>
            </a:r>
          </a:p>
          <a:p>
            <a:pPr algn="just">
              <a:lnSpc>
                <a:spcPct val="90000"/>
              </a:lnSpc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800">
                <a:cs typeface="Times New Roman" pitchFamily="18" charset="0"/>
              </a:rPr>
              <a:t>Supervisión:  proceso continuo focalizado en el avance de implantación de las actividades del programa.  Se refiere a los productos (outputs) de los programas</a:t>
            </a: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2800">
                <a:cs typeface="Times New Roman" pitchFamily="18" charset="0"/>
              </a:rPr>
              <a:t>Evaluación:  vinculado al desarrollo del programa (performance).  Se refiere a los resultados de las operaciones (Outcomes).</a:t>
            </a: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 sz="2800">
                <a:cs typeface="Times New Roman" pitchFamily="18" charset="0"/>
              </a:rPr>
              <a:t>Productos: Número de policía entrenados en policía comunitaria</a:t>
            </a:r>
            <a:r>
              <a:rPr lang="en-US" sz="2800"/>
              <a:t>. </a:t>
            </a:r>
            <a:r>
              <a:rPr lang="es-ES_tradnl" sz="2800">
                <a:cs typeface="Times New Roman" pitchFamily="18" charset="0"/>
              </a:rPr>
              <a:t>Resultados:  Reducción de xx% de número de robos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cs typeface="Times New Roman" pitchFamily="18" charset="0"/>
              </a:rPr>
              <a:t>Fuentes de Información sobre indicadores</a:t>
            </a:r>
            <a:r>
              <a:rPr lang="en-US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>
                <a:cs typeface="Times New Roman" pitchFamily="18" charset="0"/>
              </a:rPr>
              <a:t>Productos:   Informe semestrales, Planes Operativos Anuales</a:t>
            </a:r>
            <a:r>
              <a:rPr lang="en-US"/>
              <a:t> </a:t>
            </a:r>
          </a:p>
          <a:p>
            <a:r>
              <a:rPr lang="en-US"/>
              <a:t>Resultados:  Sistemas de Información, Encuestas de Victimización, Encuestas de </a:t>
            </a:r>
            <a:r>
              <a:rPr lang="es-ES_tradnl">
                <a:cs typeface="Times New Roman" pitchFamily="18" charset="0"/>
              </a:rPr>
              <a:t>actitudes, normas y prácticas, Evaluaciones Comunitarias (Community Assessments) y</a:t>
            </a:r>
            <a:r>
              <a:rPr lang="en-US" b="1">
                <a:cs typeface="Times New Roman" pitchFamily="18" charset="0"/>
              </a:rPr>
              <a:t> </a:t>
            </a:r>
            <a:r>
              <a:rPr lang="es-ES_tradnl">
                <a:cs typeface="Times New Roman" pitchFamily="18" charset="0"/>
              </a:rPr>
              <a:t>evaluaciones individuales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>
                <a:cs typeface="Times New Roman" pitchFamily="18" charset="0"/>
              </a:rPr>
              <a:t>Encuestas de victimización</a:t>
            </a:r>
            <a:r>
              <a:rPr lang="en-US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sz="2800">
                <a:cs typeface="Times New Roman" pitchFamily="18" charset="0"/>
              </a:rPr>
              <a:t>propociona información sobre la experiencia de las personas con respecto al crimen, riesgos de victimización, propensión a realizar la denuncia frente a las autoridades, actitudes con relación a la policía y otras instituciones</a:t>
            </a:r>
            <a:r>
              <a:rPr lang="en-US" sz="2800"/>
              <a:t> 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s-ES_tradnl" sz="2800">
                <a:cs typeface="Times New Roman" pitchFamily="18" charset="0"/>
              </a:rPr>
              <a:t>Percepción de inseguridad. Opinión sobre la calidad de servicios  y  nivel de confianza relacionado a  las instituciones</a:t>
            </a:r>
            <a:r>
              <a:rPr lang="en-US" sz="2800"/>
              <a:t> </a:t>
            </a:r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Encuestas de Victimización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b="1">
                <a:cs typeface="Times New Roman" pitchFamily="18" charset="0"/>
              </a:rPr>
              <a:t>Perú</a:t>
            </a:r>
            <a:r>
              <a:rPr lang="es-ES_tradnl">
                <a:cs typeface="Times New Roman" pitchFamily="18" charset="0"/>
              </a:rPr>
              <a:t>: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s-ES_tradnl">
                <a:solidFill>
                  <a:srgbClr val="000000"/>
                </a:solidFill>
                <a:cs typeface="Times New Roman" pitchFamily="18" charset="0"/>
              </a:rPr>
              <a:t> 70% considera de “probable” a “muy probable” de ser víctima de un delito.</a:t>
            </a:r>
          </a:p>
          <a:p>
            <a:pPr>
              <a:lnSpc>
                <a:spcPct val="90000"/>
              </a:lnSpc>
            </a:pPr>
            <a:r>
              <a:rPr lang="es-ES_tradnl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s-ES_tradnl">
                <a:cs typeface="Times New Roman" pitchFamily="18" charset="0"/>
              </a:rPr>
              <a:t>89% de los consultados considera que en los últimos años han aumentado el número de delitos de Perú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s-ES_tradnl">
                <a:cs typeface="Times New Roman" pitchFamily="18" charset="0"/>
              </a:rPr>
              <a:t>70% de los consultados afirma no confiar en la PNP</a:t>
            </a:r>
            <a:r>
              <a:rPr lang="es-MX">
                <a:cs typeface="Times New Roman" pitchFamily="18" charset="0"/>
              </a:rPr>
              <a:t>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Encuestas de Victimización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S_tradnl" sz="2800" b="1"/>
              <a:t>GUYANA</a:t>
            </a:r>
          </a:p>
          <a:p>
            <a:pPr>
              <a:lnSpc>
                <a:spcPct val="90000"/>
              </a:lnSpc>
            </a:pPr>
            <a:r>
              <a:rPr lang="es-ES_tradnl" sz="2800">
                <a:cs typeface="Times New Roman" pitchFamily="18" charset="0"/>
              </a:rPr>
              <a:t>21% (Región IV) y 22% (Región VI) de los entrevistados fueron víctimas de algún tipo de delito en el último año</a:t>
            </a:r>
            <a:r>
              <a:rPr lang="en-US" sz="2800" b="1"/>
              <a:t> </a:t>
            </a:r>
          </a:p>
          <a:p>
            <a:pPr>
              <a:lnSpc>
                <a:spcPct val="90000"/>
              </a:lnSpc>
            </a:pPr>
            <a:r>
              <a:rPr lang="es-ES_tradnl" sz="2800">
                <a:cs typeface="Times New Roman" pitchFamily="18" charset="0"/>
              </a:rPr>
              <a:t>42% (Región IV) y 49% (Región VI) de los entrevistados se sentían inseguros en las calles de su comunidad por las noches</a:t>
            </a:r>
            <a:r>
              <a:rPr lang="en-US" sz="2800" b="1"/>
              <a:t> </a:t>
            </a:r>
          </a:p>
          <a:p>
            <a:pPr>
              <a:lnSpc>
                <a:spcPct val="90000"/>
              </a:lnSpc>
            </a:pPr>
            <a:r>
              <a:rPr lang="es-ES_tradnl" sz="2800">
                <a:cs typeface="Times New Roman" pitchFamily="18" charset="0"/>
              </a:rPr>
              <a:t>34% and 36% de los entrevistados en las Regiones IV y VI opinan que la GPF no tiene una buena actuación en la prevención del crimen</a:t>
            </a:r>
            <a:r>
              <a:rPr lang="en-US" sz="2800" b="1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cs typeface="Times New Roman" pitchFamily="18" charset="0"/>
              </a:rPr>
              <a:t>Encuestas de actitudes, normas y prácticas</a:t>
            </a:r>
            <a:r>
              <a:rPr lang="en-US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VE" sz="2800">
                <a:cs typeface="Times New Roman" pitchFamily="18" charset="0"/>
              </a:rPr>
              <a:t>prevalencia de conductas violentas hacia la pareja, los niños y personas ajenas a la familia </a:t>
            </a:r>
          </a:p>
          <a:p>
            <a:pPr>
              <a:buFontTx/>
              <a:buNone/>
            </a:pPr>
            <a:endParaRPr lang="es-VE" sz="2800">
              <a:cs typeface="Times New Roman" pitchFamily="18" charset="0"/>
            </a:endParaRPr>
          </a:p>
          <a:p>
            <a:r>
              <a:rPr lang="es-VE" sz="2800">
                <a:cs typeface="Times New Roman" pitchFamily="18" charset="0"/>
              </a:rPr>
              <a:t>evaluación de los factores normativos, actitudinales y ambientales que favorecen o inhiben conductas agresivas o violentas en contextos específicos, concretamente violencia hacia la mujer, los niños y los vecinos</a:t>
            </a:r>
            <a:r>
              <a:rPr lang="en-US" sz="28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cs typeface="Times New Roman" pitchFamily="18" charset="0"/>
              </a:rPr>
              <a:t>Encuestas de actitudes, normas y prácticas</a:t>
            </a:r>
            <a:endParaRPr lang="en-US"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ES_tradnl" b="1"/>
              <a:t>GUYANA</a:t>
            </a:r>
          </a:p>
          <a:p>
            <a:r>
              <a:rPr lang="es-ES_tradnl">
                <a:cs typeface="Times New Roman" pitchFamily="18" charset="0"/>
              </a:rPr>
              <a:t>56% (Región IV) y 43% ( Region VI)  de las personas no tienen la habilidad de controlar la ira y evitar una pelea</a:t>
            </a:r>
            <a:r>
              <a:rPr lang="en-US" b="1"/>
              <a:t> </a:t>
            </a:r>
          </a:p>
          <a:p>
            <a:pPr>
              <a:buFontTx/>
              <a:buNone/>
            </a:pPr>
            <a:endParaRPr lang="en-US" b="1"/>
          </a:p>
          <a:p>
            <a:r>
              <a:rPr lang="en-US">
                <a:cs typeface="Times New Roman" pitchFamily="18" charset="0"/>
              </a:rPr>
              <a:t>68%  (Región IV) y 76% (Región VI) tienen la voluntad de convivir y ayudar a su vecino</a:t>
            </a:r>
            <a:r>
              <a:rPr lang="en-US" b="1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cs typeface="Times New Roman" pitchFamily="18" charset="0"/>
              </a:rPr>
              <a:t>Evaluaciones Comunitarias (Community Assessment)</a:t>
            </a:r>
            <a:endParaRPr lang="en-US"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>
                <a:cs typeface="Times New Roman" pitchFamily="18" charset="0"/>
              </a:rPr>
              <a:t>Identificación de capacidades de la comunidad para enfrentar problemas y proponer soluciones</a:t>
            </a:r>
            <a:r>
              <a:rPr lang="en-US" sz="2800"/>
              <a:t> 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s-ES_tradnl" sz="2800">
                <a:cs typeface="Times New Roman" pitchFamily="18" charset="0"/>
              </a:rPr>
              <a:t>Proporciona información sobre indicadores que no son cuantificables—compromisos de los diferentes interesados (stakeholders)-  presencia en las reuniones; resultados y acciones tomadas como resultados de las reuniones; encuestas de opinión llevados a cabo en las reuniones comunitarias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s-ES"/>
              <a:t>Aspectos Metodologicos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cs typeface="Times New Roman" pitchFamily="18" charset="0"/>
              </a:rPr>
              <a:t>Evaluaciones Comunitarias (Community Assessment)</a:t>
            </a:r>
            <a:endParaRPr lang="en-US"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b="1">
                <a:cs typeface="Times New Roman" pitchFamily="18" charset="0"/>
              </a:rPr>
              <a:t>Guyana:  </a:t>
            </a:r>
            <a:r>
              <a:rPr lang="es-ES_tradnl">
                <a:cs typeface="Times New Roman" pitchFamily="18" charset="0"/>
              </a:rPr>
              <a:t>Realizado análisis en dos comunidades a cargo de jóvenes de la comunidad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Evaluaciones Individuales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800"/>
              <a:t>Aislar los efectos de las intervenciones mediante diseño epidemiológico de evaluación</a:t>
            </a:r>
          </a:p>
          <a:p>
            <a:pPr>
              <a:buFont typeface="Wingdings" pitchFamily="2" charset="2"/>
              <a:buChar char="ü"/>
            </a:pPr>
            <a:r>
              <a:rPr lang="en-US" sz="2800"/>
              <a:t>   Radomized Intervention Trial- misma probabilidad de ser intervenido o no intervenido.  Elimina sesgo de selección</a:t>
            </a:r>
          </a:p>
          <a:p>
            <a:pPr>
              <a:buFont typeface="Wingdings" pitchFamily="2" charset="2"/>
              <a:buChar char="ü"/>
            </a:pPr>
            <a:r>
              <a:rPr lang="en-US" sz="2800"/>
              <a:t>Modelo Cuasi-experimental- Antes y Después-basado en muestras representativas de la población-encuestas, sistemas de información (Observatorio del Crimen)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i="1"/>
              <a:t>...y hacia donde vamos?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Atribución de impactos mejorara en tanto mejoren técnicas cuantitativas y aumenten los periodos de evaluación </a:t>
            </a:r>
          </a:p>
          <a:p>
            <a:pPr>
              <a:buFontTx/>
              <a:buNone/>
            </a:pPr>
            <a:endParaRPr lang="es-ES" sz="2800"/>
          </a:p>
          <a:p>
            <a:r>
              <a:rPr lang="es-ES" sz="2800"/>
              <a:t>Pregunta clave es si Gobiernos y Banco están dispuestos a invertir en estos sistemas de información caros y de largo plazo?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s-ES" sz="3600" i="1"/>
              <a:t>Presentación</a:t>
            </a:r>
            <a:endParaRPr lang="en-US" sz="3600" i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343400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Objetivos y Retos de S&amp;E en temas de Seguridad 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None/>
            </a:pPr>
            <a:r>
              <a:rPr lang="es-ES"/>
              <a:t>Taxomomía de los Impactos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None/>
            </a:pPr>
            <a:r>
              <a:rPr lang="es-ES"/>
              <a:t>Técnicas de Medición 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None/>
            </a:pPr>
            <a:r>
              <a:rPr lang="es-ES"/>
              <a:t>Donde estamos y hacia donde vamos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990600"/>
          </a:xfrm>
        </p:spPr>
        <p:txBody>
          <a:bodyPr/>
          <a:lstStyle/>
          <a:p>
            <a:r>
              <a:rPr lang="es-ES" sz="3200" i="1"/>
              <a:t>¿Para que necesitamos un sistema de supervisión y evaluación en el ámbito de seguridad?</a:t>
            </a:r>
            <a:endParaRPr lang="en-US" sz="3200" i="1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343400"/>
          </a:xfrm>
        </p:spPr>
        <p:txBody>
          <a:bodyPr/>
          <a:lstStyle/>
          <a:p>
            <a:r>
              <a:rPr lang="es-ES"/>
              <a:t>Evidencia de </a:t>
            </a:r>
            <a:r>
              <a:rPr lang="es-ES" b="1"/>
              <a:t>enormes</a:t>
            </a:r>
            <a:r>
              <a:rPr lang="es-ES"/>
              <a:t> </a:t>
            </a:r>
            <a:r>
              <a:rPr lang="es-ES" b="1"/>
              <a:t>costos</a:t>
            </a:r>
            <a:r>
              <a:rPr lang="es-ES"/>
              <a:t> por violencia e inseguridad ciudadana </a:t>
            </a:r>
          </a:p>
          <a:p>
            <a:r>
              <a:rPr lang="es-ES"/>
              <a:t>Pero evidencia es </a:t>
            </a:r>
            <a:r>
              <a:rPr lang="en-US" b="1"/>
              <a:t>indirecta e insuficiente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 sz="2400" i="1"/>
              <a:t>% PIB en gastos medicos, judiciales, penitenciarios, 	policiales, de seguridad privada, pago de seguros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	</a:t>
            </a:r>
            <a:r>
              <a:rPr lang="en-US"/>
              <a:t>Hasta la fecha, beneficios se </a:t>
            </a:r>
            <a:r>
              <a:rPr lang="en-US" b="1"/>
              <a:t>aproximan</a:t>
            </a:r>
            <a:r>
              <a:rPr lang="en-US"/>
              <a:t> como costos ahorrados al bajar la violencia</a:t>
            </a:r>
            <a:endParaRPr lang="en-US" sz="24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s-ES" sz="3200" i="1"/>
              <a:t>¿A que nos enfrentamos?</a:t>
            </a:r>
            <a:endParaRPr lang="en-US" sz="3200" i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800600"/>
          </a:xfrm>
        </p:spPr>
        <p:txBody>
          <a:bodyPr/>
          <a:lstStyle/>
          <a:p>
            <a:r>
              <a:rPr lang="es-ES" sz="2800" b="1"/>
              <a:t>Objetivo</a:t>
            </a:r>
            <a:r>
              <a:rPr lang="es-ES" sz="2800"/>
              <a:t>: Generar un conocimiento </a:t>
            </a:r>
            <a:r>
              <a:rPr lang="es-ES" sz="2800" u="sng"/>
              <a:t>sistemático</a:t>
            </a:r>
            <a:r>
              <a:rPr lang="es-ES" sz="2800"/>
              <a:t>, frecuente y relevante sobre productos (supervisión) y resultados (evaluación) </a:t>
            </a:r>
            <a:r>
              <a:rPr lang="es-ES" sz="2800" b="1" u="sng"/>
              <a:t>atribuibles </a:t>
            </a:r>
            <a:r>
              <a:rPr lang="es-ES" sz="2800"/>
              <a:t>a un programa.</a:t>
            </a:r>
          </a:p>
          <a:p>
            <a:pPr>
              <a:buFontTx/>
              <a:buNone/>
            </a:pPr>
            <a:r>
              <a:rPr lang="en-US" sz="2800">
                <a:cs typeface="Times New Roman" pitchFamily="18" charset="0"/>
              </a:rPr>
              <a:t>•  </a:t>
            </a:r>
            <a:r>
              <a:rPr lang="es-ES" sz="2800" b="1"/>
              <a:t>Reto:</a:t>
            </a:r>
            <a:r>
              <a:rPr lang="es-ES" sz="2800"/>
              <a:t> consiste en ir mas alla de meras deducciones llegando a </a:t>
            </a:r>
            <a:r>
              <a:rPr lang="es-ES" sz="2800" b="1"/>
              <a:t>estimar beneficios</a:t>
            </a:r>
            <a:r>
              <a:rPr lang="es-ES" sz="2800"/>
              <a:t> tanto individuales como sociales de forma directa.</a:t>
            </a:r>
          </a:p>
          <a:p>
            <a:r>
              <a:rPr lang="en-US" sz="2800" b="1"/>
              <a:t>Dificultad</a:t>
            </a:r>
            <a:r>
              <a:rPr lang="en-US" sz="2800"/>
              <a:t>: Identificar y </a:t>
            </a:r>
            <a:r>
              <a:rPr lang="en-US" sz="2800" b="1"/>
              <a:t>aislar efectos</a:t>
            </a:r>
            <a:r>
              <a:rPr lang="en-US" sz="2800"/>
              <a:t> concretos a intervenciones complejas en un contexto multicausal como es el de violencia e inseguridad.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s-ES" sz="3200" i="1"/>
              <a:t>Taxonomía de Impactos (I)</a:t>
            </a:r>
            <a:endParaRPr lang="en-US" sz="3200" i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/>
              <a:t>	</a:t>
            </a:r>
            <a:r>
              <a:rPr lang="en-US" b="1"/>
              <a:t>Individuales</a:t>
            </a:r>
            <a:r>
              <a:rPr lang="en-US"/>
              <a:t>: beneficios apropiados por individuos exclusivamente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</a:t>
            </a:r>
            <a:r>
              <a:rPr lang="en-US" sz="1800" i="1"/>
              <a:t>reducción de la percepción de victimización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/>
              <a:t>		cambio de comportamiento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/>
              <a:t>		resolucion pacífica de conflictos personales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i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/>
              <a:t>	</a:t>
            </a:r>
            <a:r>
              <a:rPr lang="en-US" b="1"/>
              <a:t>Sociales</a:t>
            </a:r>
            <a:r>
              <a:rPr lang="en-US"/>
              <a:t>: beneficios extendidos mas alla de individuos concretos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		</a:t>
            </a:r>
            <a:r>
              <a:rPr lang="en-US" sz="1800" i="1"/>
              <a:t>fortalecimiento capital social de la comunidad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/>
              <a:t>		desarrollo local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i="1"/>
              <a:t>		capacidad de planificar politicas efectivas basadas en evidencia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s-ES" sz="3200" i="1"/>
              <a:t>Taxonomía de Impactos (II)</a:t>
            </a:r>
            <a:endParaRPr lang="en-US" sz="3200" i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s-ES" b="1"/>
              <a:t>Corto plazo o impactos tempranos</a:t>
            </a:r>
          </a:p>
          <a:p>
            <a:pPr>
              <a:buFontTx/>
              <a:buNone/>
            </a:pPr>
            <a:r>
              <a:rPr lang="en-US"/>
              <a:t>		</a:t>
            </a:r>
            <a:r>
              <a:rPr lang="en-US" sz="2400" i="1"/>
              <a:t>mejora de la confianza personal</a:t>
            </a:r>
          </a:p>
          <a:p>
            <a:pPr>
              <a:buFontTx/>
              <a:buNone/>
            </a:pPr>
            <a:r>
              <a:rPr lang="en-US" sz="2400" i="1"/>
              <a:t>		mobilización comunitaria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  </a:t>
            </a:r>
            <a:r>
              <a:rPr lang="en-US" b="1">
                <a:cs typeface="Times New Roman" pitchFamily="18" charset="0"/>
              </a:rPr>
              <a:t>Mediano y largo plazo</a:t>
            </a:r>
            <a:r>
              <a:rPr lang="en-US"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		</a:t>
            </a:r>
            <a:r>
              <a:rPr lang="en-US" sz="2400" i="1">
                <a:cs typeface="Times New Roman" pitchFamily="18" charset="0"/>
              </a:rPr>
              <a:t>mejora de las condiciones de vida en	comunidades</a:t>
            </a:r>
            <a:r>
              <a:rPr lang="en-US" sz="2400"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en-US" sz="2400">
                <a:cs typeface="Times New Roman" pitchFamily="18" charset="0"/>
              </a:rPr>
              <a:t>		</a:t>
            </a:r>
            <a:r>
              <a:rPr lang="en-US" sz="2400" i="1">
                <a:cs typeface="Times New Roman" pitchFamily="18" charset="0"/>
              </a:rPr>
              <a:t>violencia no forma parte de modelo de vida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609600"/>
          </a:xfrm>
        </p:spPr>
        <p:txBody>
          <a:bodyPr/>
          <a:lstStyle/>
          <a:p>
            <a:r>
              <a:rPr lang="es-ES" sz="3200" i="1"/>
              <a:t>Metodos de Medición de Impactos</a:t>
            </a:r>
            <a:endParaRPr lang="en-US" sz="3200" i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Cuantitativos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</a:t>
            </a:r>
            <a:r>
              <a:rPr lang="es-ES" sz="2800" i="1" u="sng"/>
              <a:t>Experimentales</a:t>
            </a:r>
            <a:r>
              <a:rPr lang="es-ES" sz="2800"/>
              <a:t>: generar un experimento “natural”. Consideraciones éticas y de economía política.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</a:t>
            </a:r>
            <a:r>
              <a:rPr lang="es-ES" sz="2800" i="1" u="sng"/>
              <a:t>Cuasi-experimentales</a:t>
            </a:r>
            <a:r>
              <a:rPr lang="es-ES" sz="2800"/>
              <a:t>: reconstruir unas comparaciones relevantes (propensity matching, estimar probabilidades de ocurrencia). Menor precisión pero menores dificultades de implementación.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/>
              <a:t>Cualitativos</a:t>
            </a:r>
            <a:r>
              <a:rPr lang="es-ES" sz="28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</a:t>
            </a:r>
            <a:r>
              <a:rPr lang="es-ES" sz="2800" i="1" u="sng"/>
              <a:t>Estudios de Caso</a:t>
            </a:r>
            <a:r>
              <a:rPr lang="es-ES" sz="2800"/>
              <a:t>: </a:t>
            </a:r>
            <a:r>
              <a:rPr lang="es-ES" sz="2800" i="1"/>
              <a:t>Trade-off</a:t>
            </a:r>
            <a:r>
              <a:rPr lang="es-ES" sz="2800"/>
              <a:t> entre detalle y representatividad.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	</a:t>
            </a:r>
            <a:r>
              <a:rPr lang="es-ES" sz="2800" i="1" u="sng"/>
              <a:t>Grupos focales</a:t>
            </a:r>
            <a:r>
              <a:rPr lang="es-ES" sz="2800" i="1"/>
              <a:t>:</a:t>
            </a:r>
            <a:r>
              <a:rPr lang="es-ES" sz="2800"/>
              <a:t> </a:t>
            </a:r>
            <a:r>
              <a:rPr lang="es-ES" sz="2800" i="1"/>
              <a:t>Trade off</a:t>
            </a:r>
            <a:r>
              <a:rPr lang="es-ES" sz="2800"/>
              <a:t> entre detalle y precisión.</a:t>
            </a:r>
            <a:endParaRPr lang="en-US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s-ES" sz="3200" i="1"/>
              <a:t>Propiedades de métodos S&amp;E</a:t>
            </a:r>
            <a:endParaRPr lang="en-US" sz="3200" i="1"/>
          </a:p>
        </p:txBody>
      </p:sp>
      <p:graphicFrame>
        <p:nvGraphicFramePr>
          <p:cNvPr id="1238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706563"/>
          <a:ext cx="8077200" cy="4335462"/>
        </p:xfrm>
        <a:graphic>
          <a:graphicData uri="http://schemas.openxmlformats.org/drawingml/2006/table">
            <a:tbl>
              <a:tblPr/>
              <a:tblGrid>
                <a:gridCol w="2286000"/>
                <a:gridCol w="1524000"/>
                <a:gridCol w="1524000"/>
                <a:gridCol w="1371600"/>
                <a:gridCol w="1371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Experimentales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Cuasi-experimentales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Estudios de caso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Grupos focales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Precision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Relevancia-representatividad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Factibilidad (costos, tiempos, political economy, etica, requerimientos informacion)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Sistematizacion y replicabilidad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Capturan efectos corto plazo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largo plazo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Explicacion, entendimiento de causas, canales de transmision, naturaleza de los efectos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***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838200" y="6248400"/>
            <a:ext cx="746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/>
              <a:t>**** excelente *** bueno ** satisfactorio * regular-malo</a:t>
            </a:r>
            <a:endParaRPr 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925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Times New Roman</vt:lpstr>
      <vt:lpstr>Wingdings</vt:lpstr>
      <vt:lpstr>Default Design</vt:lpstr>
      <vt:lpstr>Aspectos Metodológicos y Empíricos de los Sistemas de Monitoreo y Evaluación  de los Proyectos de Seguridad Ciudadana </vt:lpstr>
      <vt:lpstr>Aspectos Metodologicos</vt:lpstr>
      <vt:lpstr>Presentación</vt:lpstr>
      <vt:lpstr>¿Para que necesitamos un sistema de supervisión y evaluación en el ámbito de seguridad?</vt:lpstr>
      <vt:lpstr>¿A que nos enfrentamos?</vt:lpstr>
      <vt:lpstr>Taxonomía de Impactos (I)</vt:lpstr>
      <vt:lpstr>Taxonomía de Impactos (II)</vt:lpstr>
      <vt:lpstr>Metodos de Medición de Impactos</vt:lpstr>
      <vt:lpstr>Propiedades de métodos S&amp;E</vt:lpstr>
      <vt:lpstr>¿dónde estamos .... ?</vt:lpstr>
      <vt:lpstr>Aspectos Empíricos</vt:lpstr>
      <vt:lpstr>Slide 12</vt:lpstr>
      <vt:lpstr>Fuentes de Información sobre indicadores </vt:lpstr>
      <vt:lpstr>Encuestas de victimización </vt:lpstr>
      <vt:lpstr>Encuestas de Victimización</vt:lpstr>
      <vt:lpstr>Encuestas de Victimización</vt:lpstr>
      <vt:lpstr>Encuestas de actitudes, normas y prácticas </vt:lpstr>
      <vt:lpstr>Encuestas de actitudes, normas y prácticas</vt:lpstr>
      <vt:lpstr>Evaluaciones Comunitarias (Community Assessment)</vt:lpstr>
      <vt:lpstr>Evaluaciones Comunitarias (Community Assessment)</vt:lpstr>
      <vt:lpstr>Evaluaciones Individuales</vt:lpstr>
      <vt:lpstr>...y hacia donde vamos?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Monitoreo y Evaluación de los Proyectos de Seguridad Ciudadana. Aspectos Metodologicos y Empiricos.  </dc:title>
  <dc:creator>COF/CVE</dc:creator>
  <cp:lastModifiedBy>anarod</cp:lastModifiedBy>
  <cp:revision>8</cp:revision>
  <dcterms:created xsi:type="dcterms:W3CDTF">2006-08-30T21:45:08Z</dcterms:created>
  <dcterms:modified xsi:type="dcterms:W3CDTF">2010-07-11T17:13:04Z</dcterms:modified>
</cp:coreProperties>
</file>