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74" r:id="rId10"/>
    <p:sldId id="282" r:id="rId11"/>
    <p:sldId id="283" r:id="rId12"/>
    <p:sldId id="284" r:id="rId13"/>
    <p:sldId id="285" r:id="rId14"/>
    <p:sldId id="272" r:id="rId15"/>
    <p:sldId id="286" r:id="rId16"/>
    <p:sldId id="287" r:id="rId17"/>
    <p:sldId id="288" r:id="rId18"/>
    <p:sldId id="262" r:id="rId19"/>
    <p:sldId id="268" r:id="rId20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A23EA1-2A54-4842-A22B-3DBC428C98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F0C6CD-20AE-43FF-8F18-63637FC429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0C6D4-B57F-4D5F-8D9B-FC4457B1EF0C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2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72206E-C18F-4AC8-B639-A7D5EED475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7C0FC-1E26-411C-BB58-811A489795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A04BF-F544-484E-9B1F-56B0C916A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C8CF-9511-408B-8FCA-C0DE123C2A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32C07-FB52-425B-84E3-CB3FC9B09B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19076-9643-40A5-AD82-5DF812466E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06880-C28C-4CCA-95BA-6C19FA91D9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DFCF7-22A0-4AF0-999D-DE59FD70CE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EBDF1-D0DB-46B4-A3CB-454C24A561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02449-7B22-4069-919E-093A51E431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D7304-8FCD-45F5-9785-F3EDF5A0AD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969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/>
              <a:t>BID - Ricardo Quiroga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F77FEC-E1B4-46F3-A663-ADB8F46B411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>
                <a:cs typeface="Times New Roman" pitchFamily="18" charset="0"/>
              </a:rPr>
              <a:t>Apoyo del BID en materia de Integración, Comercio y Medio Ambiente</a:t>
            </a:r>
            <a:r>
              <a:rPr lang="es-ES" sz="360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4000"/>
              <a:t>Diálogo Regional de Política</a:t>
            </a:r>
            <a:br>
              <a:rPr lang="es-ES" sz="4000"/>
            </a:br>
            <a:r>
              <a:rPr lang="es-ES" sz="2400"/>
              <a:t>Reunión Subregional, Cartagena, Colombia,</a:t>
            </a:r>
          </a:p>
          <a:p>
            <a:r>
              <a:rPr lang="es-ES" sz="2400"/>
              <a:t>Jueves 18 Noviembre, 2004 </a:t>
            </a:r>
            <a:br>
              <a:rPr lang="es-ES" sz="2400"/>
            </a:br>
            <a:endParaRPr lang="es-ES" sz="2400"/>
          </a:p>
          <a:p>
            <a:r>
              <a:rPr lang="es-ES" sz="2400"/>
              <a:t>Presentado por Ricardo Quiroga,  IDB</a:t>
            </a:r>
          </a:p>
        </p:txBody>
      </p:sp>
      <p:pic>
        <p:nvPicPr>
          <p:cNvPr id="28676" name="Picture 4" descr="Iad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"/>
            <a:ext cx="785813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92FA-43B1-4070-98D0-64542AAAB537}" type="slidenum">
              <a:rPr lang="en-GB"/>
              <a:pPr/>
              <a:t>10</a:t>
            </a:fld>
            <a:endParaRPr lang="en-GB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Relaciones Comerciales: Consideraciones Fundamentales</a:t>
            </a:r>
            <a:r>
              <a:rPr lang="es-ES"/>
              <a:t> 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/>
              <a:t>El comercio, las inversiones y el crecimiento de la productividad están cada vez más condicionados (directa e indirectamente) por las nuevas reglas de los mercados internacionales</a:t>
            </a:r>
          </a:p>
          <a:p>
            <a:r>
              <a:rPr lang="es-ES" sz="2800"/>
              <a:t>El éxito económico de los países está directamente ligado a su habilidad para integrarse de manera efectiva a los nuevos regímenes internacionales (OMC), bloques regionales (NAFTA) y acuerdos bilaterales</a:t>
            </a:r>
          </a:p>
        </p:txBody>
      </p:sp>
      <p:pic>
        <p:nvPicPr>
          <p:cNvPr id="60422" name="Picture 6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AFB3-8DC0-4C81-889C-48B430041441}" type="slidenum">
              <a:rPr lang="en-GB"/>
              <a:pPr/>
              <a:t>11</a:t>
            </a:fld>
            <a:endParaRPr lang="en-GB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Relaciones Comerciales: Consideraciones Fundamentales (cont.)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600">
                <a:latin typeface="Arial" pitchFamily="34" charset="0"/>
              </a:rPr>
              <a:t>Los temas ambientales son una característica cada vez más relevante en los tratados comerciales y de inversiones</a:t>
            </a:r>
          </a:p>
          <a:p>
            <a:pPr>
              <a:lnSpc>
                <a:spcPct val="90000"/>
              </a:lnSpc>
            </a:pPr>
            <a:r>
              <a:rPr lang="es-ES" sz="2600">
                <a:latin typeface="Arial" pitchFamily="34" charset="0"/>
              </a:rPr>
              <a:t>Particularmente, demandará mejoras importantes en los estándares ambientales, de calidad, sanitarios y fitosanitarios, y en los esquemas de certificación</a:t>
            </a:r>
          </a:p>
          <a:p>
            <a:pPr>
              <a:lnSpc>
                <a:spcPct val="90000"/>
              </a:lnSpc>
            </a:pPr>
            <a:r>
              <a:rPr lang="es-ES" sz="2600">
                <a:latin typeface="Arial" pitchFamily="34" charset="0"/>
              </a:rPr>
              <a:t>Los sectores productivos necesitan certificaciones de clase mundial, ampliamente reconocidas, con disponibilidad de laboratorios, con metodologías comprobadas, y con reciprocidad de información. </a:t>
            </a:r>
          </a:p>
        </p:txBody>
      </p:sp>
      <p:pic>
        <p:nvPicPr>
          <p:cNvPr id="61444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E282-C231-4302-A6A5-524FB905AB79}" type="slidenum">
              <a:rPr lang="en-GB"/>
              <a:pPr/>
              <a:t>12</a:t>
            </a:fld>
            <a:endParaRPr lang="en-GB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Relaciones Comerciales: Consideraciones Fundamentales (cont.)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>
                <a:latin typeface="Arial" pitchFamily="34" charset="0"/>
              </a:rPr>
              <a:t>Fundamentalmente, el esfuerzo institucional de políticas ambientales que apoyen las relaciones comerciales del país deberán demostrar que:</a:t>
            </a:r>
          </a:p>
          <a:p>
            <a:pPr lvl="1"/>
            <a:r>
              <a:rPr lang="es-ES" sz="2000">
                <a:latin typeface="Arial" pitchFamily="34" charset="0"/>
              </a:rPr>
              <a:t>Existe un interés, con claros mecanismos de acción, para promover altos niveles de desempeño ambiental</a:t>
            </a:r>
          </a:p>
          <a:p>
            <a:pPr lvl="1"/>
            <a:r>
              <a:rPr lang="es-ES" sz="2000">
                <a:latin typeface="Arial" pitchFamily="34" charset="0"/>
              </a:rPr>
              <a:t>Las leyes y regulaciones son claras y transparentes, para evitar conflictos con inversionistas extranjeros y socios comerciales</a:t>
            </a:r>
          </a:p>
          <a:p>
            <a:pPr lvl="1"/>
            <a:r>
              <a:rPr lang="es-ES" sz="2000">
                <a:latin typeface="Arial" pitchFamily="34" charset="0"/>
              </a:rPr>
              <a:t>El sistema regulatorio es capaz de hacer cumplir las leyes, de manera que tanto las empresas nacionales como las extranjeras tengan las mismas “reglas de juego”</a:t>
            </a:r>
          </a:p>
        </p:txBody>
      </p:sp>
      <p:pic>
        <p:nvPicPr>
          <p:cNvPr id="62468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E510-49BA-4B22-B59A-297683530FD0}" type="slidenum">
              <a:rPr lang="en-GB"/>
              <a:pPr/>
              <a:t>13</a:t>
            </a:fld>
            <a:endParaRPr lang="en-GB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Relaciones Comerciales: Consideraciones Fundamentales (cont.)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000">
                <a:latin typeface="Arial" pitchFamily="34" charset="0"/>
              </a:rPr>
              <a:t>El no incorporar consideraciones ambientales en la política comercial y no cumplir con los requerimientos ambientales de los TLCs resta competitividad a las actividades exportadoras, pues significa encontrar limitaciones cada vez mayores en el acceso a los mercados internacionales, que son cada vez más exigentes en este sentido</a:t>
            </a:r>
          </a:p>
          <a:p>
            <a:pPr>
              <a:lnSpc>
                <a:spcPct val="90000"/>
              </a:lnSpc>
            </a:pPr>
            <a:r>
              <a:rPr lang="es-ES" sz="2000">
                <a:latin typeface="Arial" pitchFamily="34" charset="0"/>
              </a:rPr>
              <a:t>El fortalecimiento de capacidades para un abordaje adecuado de la temática del comercio y el medio ambiente es clave</a:t>
            </a:r>
          </a:p>
          <a:p>
            <a:pPr>
              <a:lnSpc>
                <a:spcPct val="90000"/>
              </a:lnSpc>
            </a:pPr>
            <a:r>
              <a:rPr lang="es-ES" sz="2000">
                <a:latin typeface="Arial" pitchFamily="34" charset="0"/>
              </a:rPr>
              <a:t>Debe haber un claro balance de responsabilidades entre diversas organizaciones del Gobierno, autoridades, el sector privado, y sociedad civil</a:t>
            </a:r>
          </a:p>
          <a:p>
            <a:pPr>
              <a:lnSpc>
                <a:spcPct val="90000"/>
              </a:lnSpc>
            </a:pPr>
            <a:r>
              <a:rPr lang="es-ES" sz="2000">
                <a:latin typeface="Arial" pitchFamily="34" charset="0"/>
              </a:rPr>
              <a:t/>
            </a:r>
            <a:br>
              <a:rPr lang="es-ES" sz="2000">
                <a:latin typeface="Arial" pitchFamily="34" charset="0"/>
              </a:rPr>
            </a:br>
            <a:endParaRPr lang="es-ES" sz="2000">
              <a:latin typeface="Arial" pitchFamily="34" charset="0"/>
            </a:endParaRPr>
          </a:p>
        </p:txBody>
      </p:sp>
      <p:pic>
        <p:nvPicPr>
          <p:cNvPr id="63492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D806-F549-4AE9-8CB9-4D8CA1FBEF9A}" type="slidenum">
              <a:rPr lang="en-GB"/>
              <a:pPr/>
              <a:t>14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cs typeface="Times New Roman" pitchFamily="18" charset="0"/>
              </a:rPr>
              <a:t>Las actividades y instrumentos del BID</a:t>
            </a:r>
            <a:r>
              <a:rPr lang="en-US" sz="3200"/>
              <a:t> </a:t>
            </a:r>
            <a:endParaRPr lang="es-ES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>
                <a:cs typeface="Times New Roman" pitchFamily="18" charset="0"/>
              </a:rPr>
              <a:t>Los instrumentos en apoyo a los países incluyen</a:t>
            </a:r>
            <a:r>
              <a:rPr lang="es-ES" sz="2800" b="1"/>
              <a:t>:</a:t>
            </a:r>
          </a:p>
          <a:p>
            <a:pPr lvl="1"/>
            <a:r>
              <a:rPr lang="es-ES" sz="2400" b="1">
                <a:cs typeface="Times New Roman" pitchFamily="18" charset="0"/>
              </a:rPr>
              <a:t>El Diálogo Regional de Política </a:t>
            </a:r>
            <a:endParaRPr lang="es-ES" sz="2400"/>
          </a:p>
          <a:p>
            <a:pPr lvl="1"/>
            <a:r>
              <a:rPr lang="es-ES" sz="2400" b="1">
                <a:cs typeface="Times New Roman" pitchFamily="18" charset="0"/>
              </a:rPr>
              <a:t>El Programa de Préstamos para Comercio, Integración y Competitividad</a:t>
            </a:r>
          </a:p>
          <a:p>
            <a:pPr lvl="1"/>
            <a:r>
              <a:rPr lang="es-ES" sz="2400" b="1">
                <a:cs typeface="Times New Roman" pitchFamily="18" charset="0"/>
              </a:rPr>
              <a:t>Apoyo del BID a iniciativas específicas de cooperación técnica</a:t>
            </a:r>
          </a:p>
          <a:p>
            <a:pPr lvl="1"/>
            <a:r>
              <a:rPr lang="es-ES" sz="2400" b="1">
                <a:cs typeface="Times New Roman" pitchFamily="18" charset="0"/>
              </a:rPr>
              <a:t>El Fondo Multilateral de Inversiones (FOMIN)</a:t>
            </a:r>
            <a:r>
              <a:rPr lang="en-US" sz="2400" b="1">
                <a:cs typeface="Times New Roman" pitchFamily="18" charset="0"/>
              </a:rPr>
              <a:t>  </a:t>
            </a:r>
            <a:endParaRPr lang="es-ES" sz="2400"/>
          </a:p>
          <a:p>
            <a:pPr lvl="1">
              <a:buFontTx/>
              <a:buNone/>
            </a:pPr>
            <a:endParaRPr lang="es-ES" sz="2400"/>
          </a:p>
        </p:txBody>
      </p:sp>
      <p:pic>
        <p:nvPicPr>
          <p:cNvPr id="47108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6FCF-7EFE-4E37-9983-9CFFE0486AEB}" type="slidenum">
              <a:rPr lang="en-GB"/>
              <a:pPr/>
              <a:t>15</a:t>
            </a:fld>
            <a:endParaRPr lang="en-GB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cs typeface="Times New Roman" pitchFamily="18" charset="0"/>
              </a:rPr>
              <a:t>El Diálogo Regional de Política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/>
              <a:t>Objetivo:</a:t>
            </a:r>
          </a:p>
          <a:p>
            <a:pPr lvl="1"/>
            <a:r>
              <a:rPr lang="es-ES" sz="2400">
                <a:cs typeface="Times New Roman" pitchFamily="18" charset="0"/>
              </a:rPr>
              <a:t>crear un espacio para que los países de América Latina y el Caribe comparen experiencias, conozcan prácticas externas a la región y exploren áreas de cooperación regional en temas críticos para su participación en una economía en proceso de globalización. </a:t>
            </a:r>
            <a:endParaRPr lang="es-ES" sz="2400"/>
          </a:p>
          <a:p>
            <a:r>
              <a:rPr lang="es-ES" sz="2800"/>
              <a:t>Apoyo del BID</a:t>
            </a:r>
          </a:p>
          <a:p>
            <a:pPr lvl="1"/>
            <a:r>
              <a:rPr lang="es-ES" sz="2400"/>
              <a:t>Financiar estudios publicaciones</a:t>
            </a:r>
          </a:p>
          <a:p>
            <a:pPr lvl="1"/>
            <a:r>
              <a:rPr lang="es-ES" sz="2400"/>
              <a:t>Facilitar y organizar reuniones</a:t>
            </a:r>
          </a:p>
        </p:txBody>
      </p:sp>
      <p:pic>
        <p:nvPicPr>
          <p:cNvPr id="64516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6A27-2B39-49D4-B432-C3F1181F26B7}" type="slidenum">
              <a:rPr lang="en-GB"/>
              <a:pPr/>
              <a:t>16</a:t>
            </a:fld>
            <a:endParaRPr lang="en-GB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000" b="1">
                <a:cs typeface="Times New Roman" pitchFamily="18" charset="0"/>
              </a:rPr>
              <a:t>El Programa de Préstamos para Comercio, Integración y Competitividad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Objetivo:</a:t>
            </a:r>
          </a:p>
          <a:p>
            <a:pPr lvl="1">
              <a:lnSpc>
                <a:spcPct val="90000"/>
              </a:lnSpc>
            </a:pPr>
            <a:r>
              <a:rPr lang="es-ES" sz="2400">
                <a:cs typeface="Times New Roman" pitchFamily="18" charset="0"/>
              </a:rPr>
              <a:t>Ofrecer un paquete de préstamos y asistencia técnica para que los gobiernos de la región asuman un amplio enfoque multisectorial para abordar las necesidades de corto, mediano y largo plazo que surjan de su ajuste a la integración y a los acuerdos comerciales. </a:t>
            </a:r>
          </a:p>
          <a:p>
            <a:pPr>
              <a:lnSpc>
                <a:spcPct val="90000"/>
              </a:lnSpc>
            </a:pPr>
            <a:r>
              <a:rPr lang="es-ES" sz="2800"/>
              <a:t>Como funciona: </a:t>
            </a:r>
          </a:p>
          <a:p>
            <a:pPr lvl="1">
              <a:lnSpc>
                <a:spcPct val="90000"/>
              </a:lnSpc>
            </a:pPr>
            <a:r>
              <a:rPr lang="es-ES" sz="2400">
                <a:cs typeface="Times New Roman" pitchFamily="18" charset="0"/>
              </a:rPr>
              <a:t>Las capacidades ambientales nacionales son elegibles para este tipo de financiamiento en la medida que la demanda será expresada a través de la autoridad gubernamental designada como enlace de ese país con el BID.</a:t>
            </a:r>
            <a:r>
              <a:rPr lang="es-ES" sz="2400"/>
              <a:t> </a:t>
            </a:r>
          </a:p>
        </p:txBody>
      </p:sp>
      <p:pic>
        <p:nvPicPr>
          <p:cNvPr id="65540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020D-6D92-43FF-951C-0ABE74339A9F}" type="slidenum">
              <a:rPr lang="en-GB"/>
              <a:pPr/>
              <a:t>17</a:t>
            </a:fld>
            <a:endParaRPr lang="en-GB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cs typeface="Times New Roman" pitchFamily="18" charset="0"/>
              </a:rPr>
              <a:t>Apoyo del BID a iniciativas específicas de cooperación técnica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El Banco puede facilitar acceso a financiamiento no-reembolsable de cooperación técnica (Trust Funds) </a:t>
            </a:r>
          </a:p>
          <a:p>
            <a:pPr>
              <a:lnSpc>
                <a:spcPct val="90000"/>
              </a:lnSpc>
            </a:pPr>
            <a:r>
              <a:rPr lang="es-ES" sz="2800"/>
              <a:t>Funcionamiento: 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El Banco puede tratar de empatar la demanda expresada por las autoridades con las prioridades de los donantes.</a:t>
            </a:r>
          </a:p>
          <a:p>
            <a:pPr>
              <a:lnSpc>
                <a:spcPct val="90000"/>
              </a:lnSpc>
            </a:pPr>
            <a:r>
              <a:rPr lang="es-ES" sz="2800"/>
              <a:t>Ejemplos de cooperaciones técnicas</a:t>
            </a:r>
          </a:p>
          <a:p>
            <a:pPr lvl="1">
              <a:lnSpc>
                <a:spcPct val="90000"/>
              </a:lnSpc>
            </a:pPr>
            <a:r>
              <a:rPr lang="es-ES" sz="2400">
                <a:cs typeface="Times New Roman" pitchFamily="18" charset="0"/>
              </a:rPr>
              <a:t>Fondo de Finlandia: Apoyo para la implementación de acuerdos;  </a:t>
            </a:r>
          </a:p>
          <a:p>
            <a:pPr lvl="1">
              <a:lnSpc>
                <a:spcPct val="90000"/>
              </a:lnSpc>
            </a:pPr>
            <a:r>
              <a:rPr lang="es-ES" sz="2400">
                <a:cs typeface="Times New Roman" pitchFamily="18" charset="0"/>
              </a:rPr>
              <a:t>Fondo de los Países Bajos: Financiamiento de estudios</a:t>
            </a:r>
            <a:endParaRPr lang="en-US" sz="2400">
              <a:cs typeface="Times New Roman" pitchFamily="18" charset="0"/>
            </a:endParaRPr>
          </a:p>
        </p:txBody>
      </p:sp>
      <p:pic>
        <p:nvPicPr>
          <p:cNvPr id="66564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43DC-806B-4091-AD11-B9B27F80BCB9}" type="slidenum">
              <a:rPr lang="en-GB"/>
              <a:pPr/>
              <a:t>18</a:t>
            </a:fld>
            <a:endParaRPr lang="en-GB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S" sz="3200"/>
              <a:t>El Fondo Multilateral de Inversiones (FOMIN)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El Fondo Multilateral de Inversiones utiliza instrumentos de donación e inversión para apoyar pequeños proyectos piloto que ponen a prueba nuevos conceptos y que desempeñan un papel catalizador</a:t>
            </a:r>
          </a:p>
          <a:p>
            <a:pPr>
              <a:lnSpc>
                <a:spcPct val="90000"/>
              </a:lnSpc>
            </a:pPr>
            <a:r>
              <a:rPr lang="es-ES" sz="2400"/>
              <a:t>El FOMIN colabora con entidades del sector público y privado, tales como organizaciones no gubernamentales (ONG), asociaciones empresariales, cámaras de comercio, instituciones financieras y fundaciones, que tengan una sólida trayectoria en la región </a:t>
            </a:r>
          </a:p>
          <a:p>
            <a:pPr>
              <a:lnSpc>
                <a:spcPct val="90000"/>
              </a:lnSpc>
            </a:pPr>
            <a:r>
              <a:rPr lang="es-ES" sz="2400"/>
              <a:t>Ejemplos de proyecto</a:t>
            </a:r>
            <a:r>
              <a:rPr lang="es-ES" sz="2200"/>
              <a:t>: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Facilitación acceso a mercado (productos verdes)</a:t>
            </a:r>
            <a:r>
              <a:rPr lang="es-ES" sz="1800"/>
              <a:t> </a:t>
            </a:r>
            <a:r>
              <a:rPr lang="es-ES" sz="2400"/>
              <a:t>	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Certificación, apoyo PyMEs</a:t>
            </a:r>
          </a:p>
        </p:txBody>
      </p:sp>
      <p:pic>
        <p:nvPicPr>
          <p:cNvPr id="36868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D644-EF52-47ED-B5B9-2C312D55E564}" type="slidenum">
              <a:rPr lang="en-GB"/>
              <a:pPr/>
              <a:t>19</a:t>
            </a:fld>
            <a:endParaRPr lang="en-GB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cs typeface="Times New Roman" pitchFamily="18" charset="0"/>
              </a:rPr>
              <a:t>Apoyo del BID en materia de Integración, Comercio y Medio Ambiente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ES" sz="2400"/>
          </a:p>
          <a:p>
            <a:pPr>
              <a:buFont typeface="Wingdings" pitchFamily="2" charset="2"/>
              <a:buNone/>
            </a:pPr>
            <a:endParaRPr lang="es-ES" sz="2400"/>
          </a:p>
          <a:p>
            <a:pPr>
              <a:buFont typeface="Wingdings" pitchFamily="2" charset="2"/>
              <a:buNone/>
            </a:pPr>
            <a:r>
              <a:rPr lang="es-ES"/>
              <a:t>Muchas gracias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r>
              <a:rPr lang="es-ES" sz="4000"/>
              <a:t>Diálogo Regional de Política</a:t>
            </a:r>
            <a:br>
              <a:rPr lang="es-ES" sz="4000"/>
            </a:br>
            <a:r>
              <a:rPr lang="es-ES" sz="2400"/>
              <a:t>Reunión Subregional, Cartagena, Colombia </a:t>
            </a:r>
            <a:br>
              <a:rPr lang="es-ES" sz="2400"/>
            </a:br>
            <a:endParaRPr lang="es-ES" sz="2400"/>
          </a:p>
        </p:txBody>
      </p:sp>
      <p:pic>
        <p:nvPicPr>
          <p:cNvPr id="43012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725488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822B-924E-43F6-9631-6A17A44823D6}" type="slidenum">
              <a:rPr lang="en-GB"/>
              <a:pPr/>
              <a:t>2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cs typeface="Times New Roman" pitchFamily="18" charset="0"/>
              </a:rPr>
              <a:t>Antecedentes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/>
              <a:t>Desde su creación, el BID ha apoyado la integración de los países de América Latina y el Caribe y sus esfuerzos en materia de comercio internacional.</a:t>
            </a:r>
          </a:p>
          <a:p>
            <a:r>
              <a:rPr lang="es-ES" sz="2800" b="1"/>
              <a:t>El medio ambiente se entiende como un eje transversal en la Estrategia Institucional del Banco. El respaldo a la integración y el comercio es uno de los 4 pilares de esta Estrategia.</a:t>
            </a:r>
            <a:endParaRPr lang="en-US" sz="2800" b="1"/>
          </a:p>
        </p:txBody>
      </p:sp>
      <p:pic>
        <p:nvPicPr>
          <p:cNvPr id="53252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BCCE-8554-4B5E-BAB7-D8CBE8AF920C}" type="slidenum">
              <a:rPr lang="en-GB"/>
              <a:pPr/>
              <a:t>3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La nueva estrategia ambiental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Contribuye a los dos objetivos fundamentales del Banco: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pPr lvl="1"/>
            <a:r>
              <a:rPr lang="es-ES"/>
              <a:t>Crecimiento Económico Sustentable</a:t>
            </a:r>
          </a:p>
          <a:p>
            <a:pPr lvl="1">
              <a:buFontTx/>
              <a:buNone/>
            </a:pPr>
            <a:endParaRPr lang="es-ES"/>
          </a:p>
          <a:p>
            <a:pPr lvl="1"/>
            <a:r>
              <a:rPr lang="es-ES"/>
              <a:t>Reducción de la Pobreza</a:t>
            </a:r>
          </a:p>
        </p:txBody>
      </p:sp>
      <p:pic>
        <p:nvPicPr>
          <p:cNvPr id="54276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4B2-660F-457A-BDA5-86FADFFCE22E}" type="slidenum">
              <a:rPr lang="en-GB"/>
              <a:pPr/>
              <a:t>4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Estrategia ambiental (continuación)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Enfoque de transversalidad</a:t>
            </a:r>
          </a:p>
          <a:p>
            <a:pPr lvl="1"/>
            <a:r>
              <a:rPr lang="es-ES"/>
              <a:t>Ambiente y Modernización del Estado (el concepto de gobernabilidad ambiental)</a:t>
            </a:r>
          </a:p>
          <a:p>
            <a:pPr lvl="1"/>
            <a:r>
              <a:rPr lang="es-ES"/>
              <a:t>Ambiente y competitividad</a:t>
            </a:r>
          </a:p>
          <a:p>
            <a:pPr lvl="1"/>
            <a:r>
              <a:rPr lang="es-ES"/>
              <a:t>Ambiente y desarrollo social</a:t>
            </a:r>
          </a:p>
          <a:p>
            <a:pPr lvl="1"/>
            <a:r>
              <a:rPr lang="es-ES"/>
              <a:t>Ambiente e integración económica regional</a:t>
            </a:r>
          </a:p>
        </p:txBody>
      </p:sp>
      <p:pic>
        <p:nvPicPr>
          <p:cNvPr id="55300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A348-6100-44C5-A758-09D14E925766}" type="slidenum">
              <a:rPr lang="en-GB"/>
              <a:pPr/>
              <a:t>5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Estrategia ambiental (continuación)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Gobernabilidad ambiental 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pPr lvl="1"/>
            <a:r>
              <a:rPr lang="es-ES"/>
              <a:t>Fortalecer capacidades institucionales</a:t>
            </a:r>
          </a:p>
          <a:p>
            <a:pPr lvl="1"/>
            <a:r>
              <a:rPr lang="es-ES"/>
              <a:t>Regulación, marcos normativos y fiscalización</a:t>
            </a:r>
          </a:p>
          <a:p>
            <a:pPr lvl="1"/>
            <a:r>
              <a:rPr lang="es-ES"/>
              <a:t>Participación sociedad civil</a:t>
            </a:r>
          </a:p>
          <a:p>
            <a:pPr lvl="1"/>
            <a:r>
              <a:rPr lang="es-ES"/>
              <a:t>Información, transparencia</a:t>
            </a:r>
          </a:p>
          <a:p>
            <a:pPr lvl="1"/>
            <a:r>
              <a:rPr lang="es-ES"/>
              <a:t>Instrumentos económicos de gestión</a:t>
            </a:r>
          </a:p>
        </p:txBody>
      </p:sp>
      <p:pic>
        <p:nvPicPr>
          <p:cNvPr id="56324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6C1F-9F6E-427E-9DA0-8D88BB62503B}" type="slidenum">
              <a:rPr lang="en-GB"/>
              <a:pPr/>
              <a:t>6</a:t>
            </a:fld>
            <a:endParaRPr lang="en-GB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Estrategia ambiental (continuación)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Medio Ambiente y Competitividad</a:t>
            </a:r>
          </a:p>
          <a:p>
            <a:pPr lvl="1"/>
            <a:r>
              <a:rPr lang="es-ES"/>
              <a:t>Capital natural y servicios ambientale</a:t>
            </a:r>
          </a:p>
          <a:p>
            <a:pPr lvl="1"/>
            <a:r>
              <a:rPr lang="es-ES"/>
              <a:t>Inversión privada y medio ambiente</a:t>
            </a:r>
          </a:p>
          <a:p>
            <a:pPr lvl="1"/>
            <a:r>
              <a:rPr lang="es-ES"/>
              <a:t>Alianzas públicas-privadas</a:t>
            </a:r>
          </a:p>
          <a:p>
            <a:pPr lvl="1"/>
            <a:r>
              <a:rPr lang="es-ES"/>
              <a:t>Mercados ambientales y regionales</a:t>
            </a:r>
          </a:p>
          <a:p>
            <a:pPr lvl="1"/>
            <a:r>
              <a:rPr lang="es-ES"/>
              <a:t>Acceso a mercados</a:t>
            </a:r>
          </a:p>
        </p:txBody>
      </p:sp>
      <p:pic>
        <p:nvPicPr>
          <p:cNvPr id="57348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2E25-5E6F-46C1-8E48-BA3D8CB7290F}" type="slidenum">
              <a:rPr lang="en-GB"/>
              <a:pPr/>
              <a:t>7</a:t>
            </a:fld>
            <a:endParaRPr lang="en-GB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Estrategia ambiental (continuación)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Medio Ambiente y Desarrollo Social</a:t>
            </a:r>
          </a:p>
          <a:p>
            <a:pPr lvl="1"/>
            <a:r>
              <a:rPr lang="es-ES"/>
              <a:t>Salud y Medio Ambiente</a:t>
            </a:r>
          </a:p>
          <a:p>
            <a:pPr lvl="1"/>
            <a:r>
              <a:rPr lang="es-ES"/>
              <a:t>Desarrollo rural y la gestión de los recursos naturales</a:t>
            </a:r>
          </a:p>
          <a:p>
            <a:pPr lvl="1"/>
            <a:r>
              <a:rPr lang="es-ES"/>
              <a:t>Comunidades indígenas y su entorno natural</a:t>
            </a:r>
          </a:p>
          <a:p>
            <a:pPr lvl="1"/>
            <a:r>
              <a:rPr lang="es-ES"/>
              <a:t>Vulnerabilidad a los desastres</a:t>
            </a:r>
          </a:p>
        </p:txBody>
      </p:sp>
      <p:pic>
        <p:nvPicPr>
          <p:cNvPr id="58372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F2F-C693-4242-A6AF-2C2816BDBBB6}" type="slidenum">
              <a:rPr lang="en-GB"/>
              <a:pPr/>
              <a:t>8</a:t>
            </a:fld>
            <a:endParaRPr lang="en-GB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Estrategia ambiental (continuación)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Medio Ambiente e Integración Regional</a:t>
            </a:r>
          </a:p>
          <a:p>
            <a:pPr lvl="1">
              <a:lnSpc>
                <a:spcPct val="90000"/>
              </a:lnSpc>
            </a:pPr>
            <a:r>
              <a:rPr lang="es-ES"/>
              <a:t>Fortalecimiento a las instituciones y procesos regionales de gestión ambiental</a:t>
            </a:r>
          </a:p>
          <a:p>
            <a:pPr lvl="1">
              <a:lnSpc>
                <a:spcPct val="90000"/>
              </a:lnSpc>
            </a:pPr>
            <a:r>
              <a:rPr lang="es-ES"/>
              <a:t>Financiamiento y gestión de bienes públicos regionales</a:t>
            </a:r>
          </a:p>
          <a:p>
            <a:pPr lvl="1">
              <a:lnSpc>
                <a:spcPct val="90000"/>
              </a:lnSpc>
            </a:pPr>
            <a:r>
              <a:rPr lang="es-ES"/>
              <a:t>Atención a los desafíos ambientales asociados a la infraestructura de integración regional</a:t>
            </a:r>
          </a:p>
          <a:p>
            <a:pPr lvl="1">
              <a:lnSpc>
                <a:spcPct val="90000"/>
              </a:lnSpc>
            </a:pPr>
            <a:r>
              <a:rPr lang="es-ES"/>
              <a:t>Atención a los desafíos de tratados de libre comercio</a:t>
            </a:r>
          </a:p>
        </p:txBody>
      </p:sp>
      <p:pic>
        <p:nvPicPr>
          <p:cNvPr id="59396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 Ricardo Quiroga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7D6-7618-4334-9FEE-9220454A2227}" type="slidenum">
              <a:rPr lang="en-GB"/>
              <a:pPr/>
              <a:t>9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cs typeface="Times New Roman" pitchFamily="18" charset="0"/>
              </a:rPr>
              <a:t>Prioridades de acción en el eje comercio y medio ambiente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b="1">
                <a:cs typeface="Times New Roman" pitchFamily="18" charset="0"/>
              </a:rPr>
              <a:t>Identificar necesidades</a:t>
            </a:r>
          </a:p>
          <a:p>
            <a:pPr>
              <a:lnSpc>
                <a:spcPct val="90000"/>
              </a:lnSpc>
            </a:pPr>
            <a:r>
              <a:rPr lang="es-ES" b="1">
                <a:cs typeface="Times New Roman" pitchFamily="18" charset="0"/>
              </a:rPr>
              <a:t>Entender los desafíos y oportunidades</a:t>
            </a:r>
          </a:p>
          <a:p>
            <a:pPr>
              <a:lnSpc>
                <a:spcPct val="90000"/>
              </a:lnSpc>
            </a:pPr>
            <a:r>
              <a:rPr lang="es-ES" b="1">
                <a:cs typeface="Times New Roman" pitchFamily="18" charset="0"/>
              </a:rPr>
              <a:t>Definir Prioridades</a:t>
            </a:r>
          </a:p>
          <a:p>
            <a:pPr>
              <a:lnSpc>
                <a:spcPct val="90000"/>
              </a:lnSpc>
            </a:pPr>
            <a:r>
              <a:rPr lang="es-ES" b="1">
                <a:cs typeface="Times New Roman" pitchFamily="18" charset="0"/>
              </a:rPr>
              <a:t>Fortalecer capacidades</a:t>
            </a:r>
          </a:p>
          <a:p>
            <a:pPr>
              <a:lnSpc>
                <a:spcPct val="90000"/>
              </a:lnSpc>
            </a:pPr>
            <a:r>
              <a:rPr lang="es-ES" b="1">
                <a:cs typeface="Times New Roman" pitchFamily="18" charset="0"/>
              </a:rPr>
              <a:t>Responder a las demandas de los gobiernos y el sector privado.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b="1">
              <a:cs typeface="Times New Roman" pitchFamily="18" charset="0"/>
            </a:endParaRPr>
          </a:p>
        </p:txBody>
      </p:sp>
      <p:pic>
        <p:nvPicPr>
          <p:cNvPr id="52228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311</TotalTime>
  <Words>1169</Words>
  <Application>Microsoft Office PowerPoint</Application>
  <PresentationFormat>On-screen Show (4:3)</PresentationFormat>
  <Paragraphs>161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Times New Roman</vt:lpstr>
      <vt:lpstr>Arial</vt:lpstr>
      <vt:lpstr>Wingdings</vt:lpstr>
      <vt:lpstr>Soaring</vt:lpstr>
      <vt:lpstr>Apoyo del BID en materia de Integración, Comercio y Medio Ambiente </vt:lpstr>
      <vt:lpstr>Antecedentes</vt:lpstr>
      <vt:lpstr>La nueva estrategia ambiental</vt:lpstr>
      <vt:lpstr>Estrategia ambiental (continuación)</vt:lpstr>
      <vt:lpstr>Estrategia ambiental (continuación)</vt:lpstr>
      <vt:lpstr>Estrategia ambiental (continuación)</vt:lpstr>
      <vt:lpstr>Estrategia ambiental (continuación)</vt:lpstr>
      <vt:lpstr>Estrategia ambiental (continuación)</vt:lpstr>
      <vt:lpstr>Prioridades de acción en el eje comercio y medio ambiente</vt:lpstr>
      <vt:lpstr>Relaciones Comerciales: Consideraciones Fundamentales </vt:lpstr>
      <vt:lpstr>Relaciones Comerciales: Consideraciones Fundamentales (cont.)</vt:lpstr>
      <vt:lpstr>Relaciones Comerciales: Consideraciones Fundamentales (cont.)</vt:lpstr>
      <vt:lpstr>Relaciones Comerciales: Consideraciones Fundamentales (cont.)</vt:lpstr>
      <vt:lpstr>Las actividades y instrumentos del BID </vt:lpstr>
      <vt:lpstr>El Diálogo Regional de Política</vt:lpstr>
      <vt:lpstr>El Programa de Préstamos para Comercio, Integración y Competitividad</vt:lpstr>
      <vt:lpstr>Apoyo del BID a iniciativas específicas de cooperación técnica</vt:lpstr>
      <vt:lpstr>El Fondo Multilateral de Inversiones (FOMIN)</vt:lpstr>
      <vt:lpstr>Apoyo del BID en materia de Integración, Comercio y Medio Ambiente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Governance and Institutional Development in Latin America and the Caribbean</dc:title>
  <dc:creator>Andrea Repetto</dc:creator>
  <cp:lastModifiedBy>anarod</cp:lastModifiedBy>
  <cp:revision>26</cp:revision>
  <cp:lastPrinted>1601-01-01T00:00:00Z</cp:lastPrinted>
  <dcterms:created xsi:type="dcterms:W3CDTF">2004-09-06T13:02:16Z</dcterms:created>
  <dcterms:modified xsi:type="dcterms:W3CDTF">2010-07-12T02:20:59Z</dcterms:modified>
</cp:coreProperties>
</file>