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5" r:id="rId1"/>
  </p:sldMasterIdLst>
  <p:notesMasterIdLst>
    <p:notesMasterId r:id="rId14"/>
  </p:notesMasterIdLst>
  <p:sldIdLst>
    <p:sldId id="269" r:id="rId2"/>
    <p:sldId id="256" r:id="rId3"/>
    <p:sldId id="271" r:id="rId4"/>
    <p:sldId id="258" r:id="rId5"/>
    <p:sldId id="261" r:id="rId6"/>
    <p:sldId id="257" r:id="rId7"/>
    <p:sldId id="270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embeddedFontLst>
    <p:embeddedFont>
      <p:font typeface="Garamond" pitchFamily="18" charset="0"/>
      <p:regular r:id="rId15"/>
      <p:bold r:id="rId16"/>
      <p:italic r:id="rId17"/>
    </p:embeddedFont>
    <p:embeddedFont>
      <p:font typeface="Webdings" pitchFamily="18" charset="2"/>
      <p:regular r:id="rId18"/>
    </p:embeddedFont>
  </p:embeddedFontLst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9999FF"/>
    <a:srgbClr val="FF9900"/>
    <a:srgbClr val="CC3300"/>
    <a:srgbClr val="FFFF66"/>
    <a:srgbClr val="00FF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37" autoAdjust="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4319"/>
        <p:guide pos="2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6087DD6-7CE7-430A-B2CC-E5C9D5D8D8CF}" type="slidenum">
              <a:rPr lang="es-CO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B71EF-27F7-49F7-8C4E-46DAC2347BF8}" type="slidenum">
              <a:rPr lang="es-CO"/>
              <a:pPr/>
              <a:t>1</a:t>
            </a:fld>
            <a:endParaRPr lang="es-CO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08874-69DB-4561-8ACD-6EF8B781809A}" type="slidenum">
              <a:rPr lang="es-CO"/>
              <a:pPr/>
              <a:t>10</a:t>
            </a:fld>
            <a:endParaRPr lang="es-CO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B7D79-4305-41C0-9843-AB787EE12192}" type="slidenum">
              <a:rPr lang="es-CO"/>
              <a:pPr/>
              <a:t>11</a:t>
            </a:fld>
            <a:endParaRPr lang="es-CO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B7E22-7DDB-4110-B5CB-E4FF8B6663B9}" type="slidenum">
              <a:rPr lang="es-CO"/>
              <a:pPr/>
              <a:t>12</a:t>
            </a:fld>
            <a:endParaRPr lang="es-CO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59488-E407-4855-849C-8CD02FDF7EE5}" type="slidenum">
              <a:rPr lang="es-CO"/>
              <a:pPr/>
              <a:t>2</a:t>
            </a:fld>
            <a:endParaRPr lang="es-CO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97767-5F9B-49F8-8532-4F9BB16739BA}" type="slidenum">
              <a:rPr lang="es-CO"/>
              <a:pPr/>
              <a:t>3</a:t>
            </a:fld>
            <a:endParaRPr lang="es-CO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03022-54E7-4DC8-966F-9353A1950330}" type="slidenum">
              <a:rPr lang="es-CO"/>
              <a:pPr/>
              <a:t>4</a:t>
            </a:fld>
            <a:endParaRPr lang="es-CO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59583-4749-48EC-8E75-78F177272E39}" type="slidenum">
              <a:rPr lang="es-CO"/>
              <a:pPr/>
              <a:t>5</a:t>
            </a:fld>
            <a:endParaRPr lang="es-CO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82489-45F8-49DC-9338-D1DD7E183D9B}" type="slidenum">
              <a:rPr lang="es-CO"/>
              <a:pPr/>
              <a:t>6</a:t>
            </a:fld>
            <a:endParaRPr lang="es-CO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D009A-3ACF-4F26-9E9E-70F971897B22}" type="slidenum">
              <a:rPr lang="es-CO"/>
              <a:pPr/>
              <a:t>7</a:t>
            </a:fld>
            <a:endParaRPr lang="es-CO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0D4E6-3FAE-40C9-933C-99729A88ECF9}" type="slidenum">
              <a:rPr lang="es-CO"/>
              <a:pPr/>
              <a:t>8</a:t>
            </a:fld>
            <a:endParaRPr lang="es-CO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C468B-E015-4A2B-B4CA-D47A73D07922}" type="slidenum">
              <a:rPr lang="es-CO"/>
              <a:pPr/>
              <a:t>9</a:t>
            </a:fld>
            <a:endParaRPr lang="es-CO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331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31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CO"/>
              <a:t>Haga clic para cambiar el estilo de título	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CO"/>
              <a:t>Haga clic para modificar el estilo de subtítulo del patrón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0F7BCF-10AA-43C9-86BC-E4FB47A5FC1D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F6AEF2-93C0-4149-8AEC-EBFE740F5C79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DD640-2F5C-4FAA-8FF7-27CB0C90332D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CE85B2-D6EB-4366-8E2B-9E9901E1AE3F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100683-FF63-4FC1-9415-5FA2F1E03D23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FDC7C0-E216-45E2-BE63-77A0F340ACDC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62561-1E41-4898-9875-2D3E2DBC96DA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A70156-076D-4503-8EED-F1E6D30095CC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2C221-51AB-4E80-8C87-A73884C0D484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654A5B-EDF7-4CD1-A71C-7FBCA3EA9560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B0212-F20F-4C75-896D-1C5D7A1720FE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0DF2C4-24C4-4028-AC5D-9C24FED7ACF2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215A5DB-87BE-48DC-83CB-01DACF737143}" type="slidenum">
              <a:rPr lang="es-CO"/>
              <a:pPr/>
              <a:t>‹#›</a:t>
            </a:fld>
            <a:endParaRPr lang="es-CO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29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2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cambiar el estilo de título	</a:t>
            </a:r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948488" y="1588"/>
            <a:ext cx="2195512" cy="6856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84213" y="1412875"/>
            <a:ext cx="5761037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O" sz="3200">
              <a:solidFill>
                <a:srgbClr val="FFFF66"/>
              </a:solidFill>
              <a:latin typeface="Gill Sans Ultra Bold" pitchFamily="34" charset="0"/>
            </a:endParaRPr>
          </a:p>
          <a:p>
            <a:pPr algn="ctr"/>
            <a:r>
              <a:rPr lang="es-CO" sz="3200">
                <a:solidFill>
                  <a:srgbClr val="FFFF66"/>
                </a:solidFill>
                <a:latin typeface="Gill Sans Ultra Bold" pitchFamily="34" charset="0"/>
              </a:rPr>
              <a:t>Aportes a una propuesta conceptual para </a:t>
            </a:r>
          </a:p>
          <a:p>
            <a:pPr algn="ctr"/>
            <a:r>
              <a:rPr lang="es-CO" sz="3200" i="1">
                <a:latin typeface="Gill Sans Ultra Bold" pitchFamily="34" charset="0"/>
              </a:rPr>
              <a:t>alcance y medición común</a:t>
            </a:r>
            <a:r>
              <a:rPr lang="es-CO" sz="3200">
                <a:solidFill>
                  <a:srgbClr val="FFFF66"/>
                </a:solidFill>
                <a:latin typeface="Gill Sans Ultra Bold" pitchFamily="34" charset="0"/>
              </a:rPr>
              <a:t> </a:t>
            </a:r>
          </a:p>
          <a:p>
            <a:pPr algn="ctr"/>
            <a:r>
              <a:rPr lang="es-CO" sz="3200">
                <a:solidFill>
                  <a:srgbClr val="FFFF66"/>
                </a:solidFill>
                <a:latin typeface="Gill Sans Ultra Bold" pitchFamily="34" charset="0"/>
              </a:rPr>
              <a:t>en proyectos de simplificación en la región. </a:t>
            </a:r>
          </a:p>
        </p:txBody>
      </p:sp>
      <p:pic>
        <p:nvPicPr>
          <p:cNvPr id="41988" name="Picture 4" descr="LogoBleuM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4797425"/>
            <a:ext cx="13271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7596188" y="765175"/>
          <a:ext cx="962025" cy="1223963"/>
        </p:xfrm>
        <a:graphic>
          <a:graphicData uri="http://schemas.openxmlformats.org/presentationml/2006/ole">
            <p:oleObj spid="_x0000_s41989" r:id="rId5" imgW="942857" imgH="1200318" progId="">
              <p:embed/>
            </p:oleObj>
          </a:graphicData>
        </a:graphic>
      </p:graphicFrame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7235825" y="2060575"/>
            <a:ext cx="166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 sz="1200" b="1">
                <a:solidFill>
                  <a:schemeClr val="bg1"/>
                </a:solidFill>
              </a:rPr>
              <a:t>Banco Interamericano </a:t>
            </a:r>
          </a:p>
          <a:p>
            <a:pPr algn="ctr"/>
            <a:r>
              <a:rPr lang="es-CO" sz="1200" b="1">
                <a:solidFill>
                  <a:schemeClr val="bg1"/>
                </a:solidFill>
              </a:rPr>
              <a:t>de Desarrollo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57" name="Rectangle 65"/>
          <p:cNvSpPr>
            <a:spLocks noChangeArrowheads="1"/>
          </p:cNvSpPr>
          <p:nvPr/>
        </p:nvSpPr>
        <p:spPr bwMode="auto">
          <a:xfrm>
            <a:off x="1547813" y="188913"/>
            <a:ext cx="1008062" cy="3814762"/>
          </a:xfrm>
          <a:prstGeom prst="rect">
            <a:avLst/>
          </a:prstGeom>
          <a:solidFill>
            <a:srgbClr val="9999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 rot="16200000">
            <a:off x="396875" y="2060576"/>
            <a:ext cx="324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PAIS 2</a:t>
            </a:r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>
            <a:off x="0" y="4148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0" y="6813550"/>
            <a:ext cx="9144000" cy="0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156325" y="4148138"/>
            <a:ext cx="1008063" cy="2592387"/>
          </a:xfrm>
          <a:prstGeom prst="rect">
            <a:avLst/>
          </a:prstGeom>
          <a:solidFill>
            <a:srgbClr val="00FF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395288" y="1630363"/>
            <a:ext cx="1008062" cy="3814762"/>
          </a:xfrm>
          <a:prstGeom prst="rect">
            <a:avLst/>
          </a:prstGeom>
          <a:solidFill>
            <a:srgbClr val="99FF33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2700338" y="2060575"/>
            <a:ext cx="1008062" cy="4606925"/>
          </a:xfrm>
          <a:prstGeom prst="rect">
            <a:avLst/>
          </a:prstGeom>
          <a:solidFill>
            <a:srgbClr val="FF99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3851275" y="5300663"/>
            <a:ext cx="1008063" cy="1438275"/>
          </a:xfrm>
          <a:prstGeom prst="rect">
            <a:avLst/>
          </a:prstGeom>
          <a:solidFill>
            <a:srgbClr val="00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5003800" y="1123950"/>
            <a:ext cx="1008063" cy="5614988"/>
          </a:xfrm>
          <a:prstGeom prst="rect">
            <a:avLst/>
          </a:prstGeom>
          <a:solidFill>
            <a:srgbClr val="FF33CC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>
            <a:off x="0" y="2347913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>
            <a:off x="-34925" y="112395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 rot="16200000">
            <a:off x="5372895" y="5022056"/>
            <a:ext cx="26781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 sz="2400">
                <a:solidFill>
                  <a:schemeClr val="bg1"/>
                </a:solidFill>
                <a:latin typeface="Gill Sans Ultra Bold Condensed" pitchFamily="34" charset="0"/>
              </a:rPr>
              <a:t>ALCANCE TÉCNICO </a:t>
            </a:r>
          </a:p>
          <a:p>
            <a:pPr algn="ctr"/>
            <a:r>
              <a:rPr lang="es-CO" sz="2400">
                <a:solidFill>
                  <a:schemeClr val="bg1"/>
                </a:solidFill>
                <a:latin typeface="Gill Sans Ultra Bold Condensed" pitchFamily="34" charset="0"/>
              </a:rPr>
              <a:t>COMÚN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 rot="16200000">
            <a:off x="-755650" y="3502026"/>
            <a:ext cx="324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PAIS 1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 rot="16200000">
            <a:off x="1152526" y="4040187"/>
            <a:ext cx="418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PAIS 3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 rot="16200000">
            <a:off x="3773487" y="5876926"/>
            <a:ext cx="123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PAIS 4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 rot="16200000">
            <a:off x="3384551" y="4040187"/>
            <a:ext cx="418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PAIS 5</a:t>
            </a: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 rot="16200000">
            <a:off x="-304800" y="50561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600">
                <a:latin typeface="Gill Sans Ultra Bold Condensed" pitchFamily="34" charset="0"/>
              </a:rPr>
              <a:t>CREACIÓN</a:t>
            </a: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 rot="16200000">
            <a:off x="-709612" y="3065462"/>
            <a:ext cx="1733550" cy="33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600">
                <a:latin typeface="Gill Sans Ultra Bold Condensed" pitchFamily="34" charset="0"/>
              </a:rPr>
              <a:t>REGULARIZACIÓN</a:t>
            </a:r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 rot="16200000">
            <a:off x="-436562" y="1523999"/>
            <a:ext cx="1136650" cy="33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600">
                <a:latin typeface="Gill Sans Ultra Bold Condensed" pitchFamily="34" charset="0"/>
              </a:rPr>
              <a:t>APERTURA</a:t>
            </a:r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 rot="16200000">
            <a:off x="-653256" y="229393"/>
            <a:ext cx="1570038" cy="33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O" sz="1600">
                <a:latin typeface="Gill Sans Ultra Bold Condensed" pitchFamily="34" charset="0"/>
              </a:rPr>
              <a:t>OPERACIÓN</a:t>
            </a:r>
          </a:p>
        </p:txBody>
      </p:sp>
      <p:sp>
        <p:nvSpPr>
          <p:cNvPr id="33846" name="AutoShape 54"/>
          <p:cNvSpPr>
            <a:spLocks/>
          </p:cNvSpPr>
          <p:nvPr/>
        </p:nvSpPr>
        <p:spPr bwMode="auto">
          <a:xfrm>
            <a:off x="7164388" y="4149725"/>
            <a:ext cx="503237" cy="2519363"/>
          </a:xfrm>
          <a:prstGeom prst="rightBrace">
            <a:avLst>
              <a:gd name="adj1" fmla="val 41719"/>
              <a:gd name="adj2" fmla="val 50000"/>
            </a:avLst>
          </a:prstGeom>
          <a:noFill/>
          <a:ln w="38100">
            <a:solidFill>
              <a:srgbClr val="99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7308850" y="4303713"/>
            <a:ext cx="1692275" cy="1069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s-CO" sz="1600">
                <a:solidFill>
                  <a:srgbClr val="99FF33"/>
                </a:solidFill>
                <a:latin typeface="Gill Sans Ultra Bold Condensed" pitchFamily="34" charset="0"/>
              </a:rPr>
              <a:t>Enfoque</a:t>
            </a:r>
          </a:p>
          <a:p>
            <a:pPr algn="ctr">
              <a:buFontTx/>
              <a:buChar char="•"/>
            </a:pPr>
            <a:r>
              <a:rPr lang="es-CO" sz="1600">
                <a:solidFill>
                  <a:srgbClr val="99FF33"/>
                </a:solidFill>
                <a:latin typeface="Gill Sans Ultra Bold Condensed" pitchFamily="34" charset="0"/>
              </a:rPr>
              <a:t>Alcance</a:t>
            </a:r>
          </a:p>
          <a:p>
            <a:pPr algn="ctr">
              <a:buFontTx/>
              <a:buChar char="•"/>
            </a:pPr>
            <a:r>
              <a:rPr lang="es-CO" sz="1600">
                <a:solidFill>
                  <a:srgbClr val="99FF33"/>
                </a:solidFill>
                <a:latin typeface="Gill Sans Ultra Bold Condensed" pitchFamily="34" charset="0"/>
              </a:rPr>
              <a:t>Medición</a:t>
            </a:r>
          </a:p>
          <a:p>
            <a:pPr algn="ctr">
              <a:buFontTx/>
              <a:buChar char="•"/>
            </a:pPr>
            <a:r>
              <a:rPr lang="es-CO" sz="1600">
                <a:solidFill>
                  <a:srgbClr val="99FF33"/>
                </a:solidFill>
                <a:latin typeface="Gill Sans Ultra Bold Condensed" pitchFamily="34" charset="0"/>
              </a:rPr>
              <a:t>Comparación!</a:t>
            </a:r>
          </a:p>
        </p:txBody>
      </p:sp>
      <p:sp>
        <p:nvSpPr>
          <p:cNvPr id="33848" name="Oval 56"/>
          <p:cNvSpPr>
            <a:spLocks noChangeArrowheads="1"/>
          </p:cNvSpPr>
          <p:nvPr/>
        </p:nvSpPr>
        <p:spPr bwMode="auto">
          <a:xfrm rot="-2333136">
            <a:off x="5137150" y="3508375"/>
            <a:ext cx="4032250" cy="3095625"/>
          </a:xfrm>
          <a:prstGeom prst="ellips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9" name="Line 57"/>
          <p:cNvSpPr>
            <a:spLocks noChangeShapeType="1"/>
          </p:cNvSpPr>
          <p:nvPr/>
        </p:nvSpPr>
        <p:spPr bwMode="auto">
          <a:xfrm>
            <a:off x="0" y="4149725"/>
            <a:ext cx="91440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50" name="Text Box 58"/>
          <p:cNvSpPr txBox="1">
            <a:spLocks noChangeArrowheads="1"/>
          </p:cNvSpPr>
          <p:nvPr/>
        </p:nvSpPr>
        <p:spPr bwMode="auto">
          <a:xfrm>
            <a:off x="5795963" y="0"/>
            <a:ext cx="309721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 sz="1600">
                <a:solidFill>
                  <a:srgbClr val="99FF33"/>
                </a:solidFill>
                <a:latin typeface="Gill Sans Ultra Bold Condensed" pitchFamily="34" charset="0"/>
              </a:rPr>
              <a:t>PRINCIPALES</a:t>
            </a:r>
            <a:r>
              <a:rPr lang="es-CO" sz="1600">
                <a:latin typeface="Gill Sans Ultra Bold Condensed" pitchFamily="34" charset="0"/>
              </a:rPr>
              <a:t> </a:t>
            </a:r>
          </a:p>
          <a:p>
            <a:pPr algn="ctr">
              <a:buFontTx/>
              <a:buChar char="•"/>
            </a:pPr>
            <a:endParaRPr lang="es-CO" sz="1600">
              <a:latin typeface="Gill Sans Ultra Bold Condensed" pitchFamily="34" charset="0"/>
            </a:endParaRPr>
          </a:p>
          <a:p>
            <a:pPr algn="ctr">
              <a:buFontTx/>
              <a:buChar char="•"/>
            </a:pPr>
            <a:r>
              <a:rPr lang="es-CO" sz="1600">
                <a:latin typeface="Gill Sans Ultra Bold Condensed" pitchFamily="34" charset="0"/>
              </a:rPr>
              <a:t>Documento societal </a:t>
            </a:r>
          </a:p>
          <a:p>
            <a:pPr algn="ctr">
              <a:buFontTx/>
              <a:buChar char="•"/>
            </a:pPr>
            <a:r>
              <a:rPr lang="es-CO" sz="1600">
                <a:latin typeface="Gill Sans Ultra Bold Condensed" pitchFamily="34" charset="0"/>
              </a:rPr>
              <a:t>Registro mercantil</a:t>
            </a:r>
          </a:p>
          <a:p>
            <a:pPr algn="ctr">
              <a:buFontTx/>
              <a:buChar char="•"/>
            </a:pPr>
            <a:r>
              <a:rPr lang="es-CO" sz="1600">
                <a:latin typeface="Gill Sans Ultra Bold Condensed" pitchFamily="34" charset="0"/>
              </a:rPr>
              <a:t>Registros tributarios</a:t>
            </a:r>
          </a:p>
          <a:p>
            <a:pPr algn="ctr">
              <a:buFontTx/>
              <a:buChar char="•"/>
            </a:pPr>
            <a:r>
              <a:rPr lang="es-CO" sz="1600">
                <a:latin typeface="Gill Sans Ultra Bold Condensed" pitchFamily="34" charset="0"/>
              </a:rPr>
              <a:t>Registros patronales</a:t>
            </a:r>
          </a:p>
          <a:p>
            <a:pPr algn="ctr">
              <a:buFontTx/>
              <a:buChar char="•"/>
            </a:pPr>
            <a:endParaRPr lang="es-CO" sz="1600">
              <a:latin typeface="Gill Sans Ultra Bold Condensed" pitchFamily="34" charset="0"/>
            </a:endParaRPr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5832475" y="1628775"/>
            <a:ext cx="34925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 sz="1600">
                <a:solidFill>
                  <a:srgbClr val="99FF33"/>
                </a:solidFill>
                <a:latin typeface="Gill Sans Ultra Bold Condensed" pitchFamily="34" charset="0"/>
              </a:rPr>
              <a:t>COLATERALES </a:t>
            </a:r>
          </a:p>
          <a:p>
            <a:pPr algn="ctr">
              <a:buFontTx/>
              <a:buChar char="•"/>
            </a:pPr>
            <a:endParaRPr lang="es-CO" sz="1600">
              <a:solidFill>
                <a:srgbClr val="99FF33"/>
              </a:solidFill>
              <a:latin typeface="Gill Sans Ultra Bold Condensed" pitchFamily="34" charset="0"/>
            </a:endParaRPr>
          </a:p>
          <a:p>
            <a:pPr algn="ctr">
              <a:buFontTx/>
              <a:buChar char="•"/>
            </a:pPr>
            <a:r>
              <a:rPr lang="es-CO" sz="1600">
                <a:latin typeface="Gill Sans Ultra Bold Condensed" pitchFamily="34" charset="0"/>
              </a:rPr>
              <a:t>Apertura de cuenta</a:t>
            </a:r>
          </a:p>
          <a:p>
            <a:pPr algn="ctr">
              <a:buFontTx/>
              <a:buChar char="•"/>
            </a:pPr>
            <a:r>
              <a:rPr lang="es-CO" sz="1600">
                <a:latin typeface="Gill Sans Ultra Bold Condensed" pitchFamily="34" charset="0"/>
              </a:rPr>
              <a:t>Consultas (nombre, uso de suelo)</a:t>
            </a:r>
          </a:p>
          <a:p>
            <a:pPr algn="ctr">
              <a:buFontTx/>
              <a:buChar char="•"/>
            </a:pPr>
            <a:r>
              <a:rPr lang="es-CO" sz="1600">
                <a:latin typeface="Gill Sans Ultra Bold Condensed" pitchFamily="34" charset="0"/>
              </a:rPr>
              <a:t>Libros de comercio</a:t>
            </a:r>
          </a:p>
          <a:p>
            <a:pPr algn="ctr">
              <a:buFontTx/>
              <a:buChar char="•"/>
            </a:pPr>
            <a:r>
              <a:rPr lang="es-CO" sz="1600">
                <a:latin typeface="Gill Sans Ultra Bold Condensed" pitchFamily="34" charset="0"/>
              </a:rPr>
              <a:t> Actos de publicidad </a:t>
            </a:r>
          </a:p>
          <a:p>
            <a:pPr algn="ctr">
              <a:buFontTx/>
              <a:buChar char="•"/>
            </a:pPr>
            <a:endParaRPr lang="es-CO" sz="1600">
              <a:latin typeface="Gill Sans Ultra Bold Condensed" pitchFamily="34" charset="0"/>
            </a:endParaRPr>
          </a:p>
          <a:p>
            <a:pPr algn="ctr">
              <a:buFontTx/>
              <a:buChar char="•"/>
            </a:pPr>
            <a:endParaRPr lang="es-CO" sz="1600">
              <a:latin typeface="Gill Sans Ultra Bold Condensed" pitchFamily="34" charset="0"/>
            </a:endParaRPr>
          </a:p>
        </p:txBody>
      </p:sp>
      <p:grpSp>
        <p:nvGrpSpPr>
          <p:cNvPr id="33856" name="Group 64"/>
          <p:cNvGrpSpPr>
            <a:grpSpLocks/>
          </p:cNvGrpSpPr>
          <p:nvPr/>
        </p:nvGrpSpPr>
        <p:grpSpPr bwMode="auto">
          <a:xfrm>
            <a:off x="1600200" y="-7938"/>
            <a:ext cx="2900363" cy="1190626"/>
            <a:chOff x="1008" y="-5"/>
            <a:chExt cx="1827" cy="750"/>
          </a:xfrm>
        </p:grpSpPr>
        <p:sp>
          <p:nvSpPr>
            <p:cNvPr id="33853" name="AutoShape 61"/>
            <p:cNvSpPr>
              <a:spLocks noChangeArrowheads="1"/>
            </p:cNvSpPr>
            <p:nvPr/>
          </p:nvSpPr>
          <p:spPr bwMode="auto">
            <a:xfrm>
              <a:off x="1020" y="0"/>
              <a:ext cx="1815" cy="709"/>
            </a:xfrm>
            <a:prstGeom prst="wedgeRectCallout">
              <a:avLst>
                <a:gd name="adj1" fmla="val 118870"/>
                <a:gd name="adj2" fmla="val 3702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3855" name="Text Box 63"/>
            <p:cNvSpPr txBox="1">
              <a:spLocks noChangeArrowheads="1"/>
            </p:cNvSpPr>
            <p:nvPr/>
          </p:nvSpPr>
          <p:spPr bwMode="auto">
            <a:xfrm>
              <a:off x="1008" y="-5"/>
              <a:ext cx="1827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CO" b="1">
                  <a:solidFill>
                    <a:schemeClr val="bg1"/>
                  </a:solidFill>
                  <a:latin typeface="Gill Sans Ultra Bold Condensed" pitchFamily="34" charset="0"/>
                </a:rPr>
                <a:t>No es camisa de fuerza… </a:t>
              </a:r>
            </a:p>
            <a:p>
              <a:r>
                <a:rPr lang="es-CO" b="1">
                  <a:solidFill>
                    <a:schemeClr val="bg1"/>
                  </a:solidFill>
                  <a:latin typeface="Gill Sans Ultra Bold Condensed" pitchFamily="34" charset="0"/>
                </a:rPr>
                <a:t>Pero si de obligatorio </a:t>
              </a:r>
            </a:p>
            <a:p>
              <a:r>
                <a:rPr lang="es-CO" b="1">
                  <a:solidFill>
                    <a:schemeClr val="bg1"/>
                  </a:solidFill>
                  <a:latin typeface="Gill Sans Ultra Bold Condensed" pitchFamily="34" charset="0"/>
                </a:rPr>
                <a:t>entendimiento…</a:t>
              </a:r>
            </a:p>
            <a:p>
              <a:endParaRPr lang="es-CO" b="1">
                <a:solidFill>
                  <a:schemeClr val="bg1"/>
                </a:solidFill>
                <a:latin typeface="Gill Sans Ultra Bold Condense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3000"/>
                                        <p:tgtEl>
                                          <p:spTgt spid="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48" grpId="0" animBg="1"/>
      <p:bldP spid="33849" grpId="0" animBg="1"/>
      <p:bldP spid="33850" grpId="0"/>
      <p:bldP spid="338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724525" y="1557338"/>
            <a:ext cx="1331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APERTURA </a:t>
            </a:r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 flipH="1">
            <a:off x="4500563" y="44450"/>
            <a:ext cx="71437" cy="4105275"/>
          </a:xfrm>
          <a:prstGeom prst="line">
            <a:avLst/>
          </a:prstGeom>
          <a:noFill/>
          <a:ln w="57150">
            <a:solidFill>
              <a:srgbClr val="99FF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879" name="Group 39"/>
          <p:cNvGrpSpPr>
            <a:grpSpLocks/>
          </p:cNvGrpSpPr>
          <p:nvPr/>
        </p:nvGrpSpPr>
        <p:grpSpPr bwMode="auto">
          <a:xfrm>
            <a:off x="250825" y="693738"/>
            <a:ext cx="3865563" cy="2940050"/>
            <a:chOff x="158" y="845"/>
            <a:chExt cx="2718" cy="2575"/>
          </a:xfrm>
        </p:grpSpPr>
        <p:sp>
          <p:nvSpPr>
            <p:cNvPr id="35862" name="Freeform 22"/>
            <p:cNvSpPr>
              <a:spLocks/>
            </p:cNvSpPr>
            <p:nvPr/>
          </p:nvSpPr>
          <p:spPr bwMode="auto">
            <a:xfrm>
              <a:off x="476" y="845"/>
              <a:ext cx="2177" cy="1224"/>
            </a:xfrm>
            <a:custGeom>
              <a:avLst/>
              <a:gdLst/>
              <a:ahLst/>
              <a:cxnLst>
                <a:cxn ang="0">
                  <a:pos x="188" y="340"/>
                </a:cxn>
                <a:cxn ang="0">
                  <a:pos x="62" y="196"/>
                </a:cxn>
                <a:cxn ang="0">
                  <a:pos x="52" y="188"/>
                </a:cxn>
                <a:cxn ang="0">
                  <a:pos x="16" y="160"/>
                </a:cxn>
                <a:cxn ang="0">
                  <a:pos x="0" y="134"/>
                </a:cxn>
                <a:cxn ang="0">
                  <a:pos x="0" y="120"/>
                </a:cxn>
                <a:cxn ang="0">
                  <a:pos x="4" y="104"/>
                </a:cxn>
                <a:cxn ang="0">
                  <a:pos x="24" y="74"/>
                </a:cxn>
                <a:cxn ang="0">
                  <a:pos x="48" y="58"/>
                </a:cxn>
                <a:cxn ang="0">
                  <a:pos x="68" y="52"/>
                </a:cxn>
                <a:cxn ang="0">
                  <a:pos x="88" y="54"/>
                </a:cxn>
                <a:cxn ang="0">
                  <a:pos x="112" y="64"/>
                </a:cxn>
                <a:cxn ang="0">
                  <a:pos x="124" y="74"/>
                </a:cxn>
                <a:cxn ang="0">
                  <a:pos x="166" y="104"/>
                </a:cxn>
                <a:cxn ang="0">
                  <a:pos x="170" y="104"/>
                </a:cxn>
                <a:cxn ang="0">
                  <a:pos x="166" y="98"/>
                </a:cxn>
                <a:cxn ang="0">
                  <a:pos x="358" y="28"/>
                </a:cxn>
                <a:cxn ang="0">
                  <a:pos x="348" y="38"/>
                </a:cxn>
                <a:cxn ang="0">
                  <a:pos x="328" y="62"/>
                </a:cxn>
                <a:cxn ang="0">
                  <a:pos x="314" y="92"/>
                </a:cxn>
                <a:cxn ang="0">
                  <a:pos x="314" y="106"/>
                </a:cxn>
                <a:cxn ang="0">
                  <a:pos x="320" y="120"/>
                </a:cxn>
                <a:cxn ang="0">
                  <a:pos x="332" y="132"/>
                </a:cxn>
                <a:cxn ang="0">
                  <a:pos x="364" y="146"/>
                </a:cxn>
                <a:cxn ang="0">
                  <a:pos x="406" y="146"/>
                </a:cxn>
                <a:cxn ang="0">
                  <a:pos x="426" y="138"/>
                </a:cxn>
                <a:cxn ang="0">
                  <a:pos x="444" y="126"/>
                </a:cxn>
                <a:cxn ang="0">
                  <a:pos x="460" y="108"/>
                </a:cxn>
                <a:cxn ang="0">
                  <a:pos x="496" y="48"/>
                </a:cxn>
                <a:cxn ang="0">
                  <a:pos x="562" y="200"/>
                </a:cxn>
                <a:cxn ang="0">
                  <a:pos x="580" y="202"/>
                </a:cxn>
                <a:cxn ang="0">
                  <a:pos x="618" y="210"/>
                </a:cxn>
                <a:cxn ang="0">
                  <a:pos x="638" y="220"/>
                </a:cxn>
                <a:cxn ang="0">
                  <a:pos x="654" y="236"/>
                </a:cxn>
                <a:cxn ang="0">
                  <a:pos x="662" y="258"/>
                </a:cxn>
                <a:cxn ang="0">
                  <a:pos x="662" y="288"/>
                </a:cxn>
                <a:cxn ang="0">
                  <a:pos x="658" y="304"/>
                </a:cxn>
                <a:cxn ang="0">
                  <a:pos x="642" y="328"/>
                </a:cxn>
                <a:cxn ang="0">
                  <a:pos x="620" y="342"/>
                </a:cxn>
                <a:cxn ang="0">
                  <a:pos x="596" y="348"/>
                </a:cxn>
                <a:cxn ang="0">
                  <a:pos x="570" y="348"/>
                </a:cxn>
                <a:cxn ang="0">
                  <a:pos x="536" y="340"/>
                </a:cxn>
                <a:cxn ang="0">
                  <a:pos x="514" y="328"/>
                </a:cxn>
                <a:cxn ang="0">
                  <a:pos x="512" y="324"/>
                </a:cxn>
                <a:cxn ang="0">
                  <a:pos x="508" y="322"/>
                </a:cxn>
                <a:cxn ang="0">
                  <a:pos x="484" y="344"/>
                </a:cxn>
                <a:cxn ang="0">
                  <a:pos x="444" y="400"/>
                </a:cxn>
                <a:cxn ang="0">
                  <a:pos x="300" y="384"/>
                </a:cxn>
                <a:cxn ang="0">
                  <a:pos x="308" y="374"/>
                </a:cxn>
                <a:cxn ang="0">
                  <a:pos x="320" y="352"/>
                </a:cxn>
                <a:cxn ang="0">
                  <a:pos x="328" y="322"/>
                </a:cxn>
                <a:cxn ang="0">
                  <a:pos x="326" y="308"/>
                </a:cxn>
                <a:cxn ang="0">
                  <a:pos x="318" y="296"/>
                </a:cxn>
                <a:cxn ang="0">
                  <a:pos x="312" y="290"/>
                </a:cxn>
                <a:cxn ang="0">
                  <a:pos x="296" y="284"/>
                </a:cxn>
                <a:cxn ang="0">
                  <a:pos x="270" y="286"/>
                </a:cxn>
                <a:cxn ang="0">
                  <a:pos x="232" y="296"/>
                </a:cxn>
                <a:cxn ang="0">
                  <a:pos x="204" y="308"/>
                </a:cxn>
              </a:cxnLst>
              <a:rect l="0" t="0" r="r" b="b"/>
              <a:pathLst>
                <a:path w="664" h="416">
                  <a:moveTo>
                    <a:pt x="188" y="340"/>
                  </a:moveTo>
                  <a:lnTo>
                    <a:pt x="188" y="340"/>
                  </a:lnTo>
                  <a:lnTo>
                    <a:pt x="22" y="292"/>
                  </a:lnTo>
                  <a:lnTo>
                    <a:pt x="62" y="196"/>
                  </a:lnTo>
                  <a:lnTo>
                    <a:pt x="62" y="196"/>
                  </a:lnTo>
                  <a:lnTo>
                    <a:pt x="52" y="188"/>
                  </a:lnTo>
                  <a:lnTo>
                    <a:pt x="28" y="172"/>
                  </a:lnTo>
                  <a:lnTo>
                    <a:pt x="16" y="160"/>
                  </a:lnTo>
                  <a:lnTo>
                    <a:pt x="6" y="148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4" y="104"/>
                  </a:lnTo>
                  <a:lnTo>
                    <a:pt x="12" y="88"/>
                  </a:lnTo>
                  <a:lnTo>
                    <a:pt x="24" y="74"/>
                  </a:lnTo>
                  <a:lnTo>
                    <a:pt x="40" y="62"/>
                  </a:lnTo>
                  <a:lnTo>
                    <a:pt x="48" y="58"/>
                  </a:lnTo>
                  <a:lnTo>
                    <a:pt x="58" y="54"/>
                  </a:lnTo>
                  <a:lnTo>
                    <a:pt x="68" y="52"/>
                  </a:lnTo>
                  <a:lnTo>
                    <a:pt x="78" y="52"/>
                  </a:lnTo>
                  <a:lnTo>
                    <a:pt x="88" y="54"/>
                  </a:lnTo>
                  <a:lnTo>
                    <a:pt x="100" y="58"/>
                  </a:lnTo>
                  <a:lnTo>
                    <a:pt x="112" y="64"/>
                  </a:lnTo>
                  <a:lnTo>
                    <a:pt x="124" y="74"/>
                  </a:lnTo>
                  <a:lnTo>
                    <a:pt x="124" y="74"/>
                  </a:lnTo>
                  <a:lnTo>
                    <a:pt x="158" y="100"/>
                  </a:lnTo>
                  <a:lnTo>
                    <a:pt x="166" y="104"/>
                  </a:lnTo>
                  <a:lnTo>
                    <a:pt x="170" y="106"/>
                  </a:lnTo>
                  <a:lnTo>
                    <a:pt x="170" y="104"/>
                  </a:lnTo>
                  <a:lnTo>
                    <a:pt x="168" y="102"/>
                  </a:lnTo>
                  <a:lnTo>
                    <a:pt x="166" y="98"/>
                  </a:lnTo>
                  <a:lnTo>
                    <a:pt x="238" y="0"/>
                  </a:lnTo>
                  <a:lnTo>
                    <a:pt x="358" y="28"/>
                  </a:lnTo>
                  <a:lnTo>
                    <a:pt x="358" y="28"/>
                  </a:lnTo>
                  <a:lnTo>
                    <a:pt x="348" y="38"/>
                  </a:lnTo>
                  <a:lnTo>
                    <a:pt x="338" y="48"/>
                  </a:lnTo>
                  <a:lnTo>
                    <a:pt x="328" y="62"/>
                  </a:lnTo>
                  <a:lnTo>
                    <a:pt x="320" y="76"/>
                  </a:lnTo>
                  <a:lnTo>
                    <a:pt x="314" y="92"/>
                  </a:lnTo>
                  <a:lnTo>
                    <a:pt x="314" y="100"/>
                  </a:lnTo>
                  <a:lnTo>
                    <a:pt x="314" y="106"/>
                  </a:lnTo>
                  <a:lnTo>
                    <a:pt x="316" y="114"/>
                  </a:lnTo>
                  <a:lnTo>
                    <a:pt x="320" y="120"/>
                  </a:lnTo>
                  <a:lnTo>
                    <a:pt x="320" y="120"/>
                  </a:lnTo>
                  <a:lnTo>
                    <a:pt x="332" y="132"/>
                  </a:lnTo>
                  <a:lnTo>
                    <a:pt x="346" y="140"/>
                  </a:lnTo>
                  <a:lnTo>
                    <a:pt x="364" y="146"/>
                  </a:lnTo>
                  <a:lnTo>
                    <a:pt x="384" y="148"/>
                  </a:lnTo>
                  <a:lnTo>
                    <a:pt x="406" y="146"/>
                  </a:lnTo>
                  <a:lnTo>
                    <a:pt x="416" y="144"/>
                  </a:lnTo>
                  <a:lnTo>
                    <a:pt x="426" y="138"/>
                  </a:lnTo>
                  <a:lnTo>
                    <a:pt x="434" y="134"/>
                  </a:lnTo>
                  <a:lnTo>
                    <a:pt x="444" y="126"/>
                  </a:lnTo>
                  <a:lnTo>
                    <a:pt x="452" y="118"/>
                  </a:lnTo>
                  <a:lnTo>
                    <a:pt x="460" y="108"/>
                  </a:lnTo>
                  <a:lnTo>
                    <a:pt x="460" y="108"/>
                  </a:lnTo>
                  <a:lnTo>
                    <a:pt x="496" y="48"/>
                  </a:lnTo>
                  <a:lnTo>
                    <a:pt x="638" y="58"/>
                  </a:lnTo>
                  <a:lnTo>
                    <a:pt x="562" y="200"/>
                  </a:lnTo>
                  <a:lnTo>
                    <a:pt x="562" y="200"/>
                  </a:lnTo>
                  <a:lnTo>
                    <a:pt x="580" y="202"/>
                  </a:lnTo>
                  <a:lnTo>
                    <a:pt x="598" y="204"/>
                  </a:lnTo>
                  <a:lnTo>
                    <a:pt x="618" y="210"/>
                  </a:lnTo>
                  <a:lnTo>
                    <a:pt x="628" y="214"/>
                  </a:lnTo>
                  <a:lnTo>
                    <a:pt x="638" y="220"/>
                  </a:lnTo>
                  <a:lnTo>
                    <a:pt x="646" y="228"/>
                  </a:lnTo>
                  <a:lnTo>
                    <a:pt x="654" y="236"/>
                  </a:lnTo>
                  <a:lnTo>
                    <a:pt x="660" y="246"/>
                  </a:lnTo>
                  <a:lnTo>
                    <a:pt x="662" y="258"/>
                  </a:lnTo>
                  <a:lnTo>
                    <a:pt x="664" y="272"/>
                  </a:lnTo>
                  <a:lnTo>
                    <a:pt x="662" y="288"/>
                  </a:lnTo>
                  <a:lnTo>
                    <a:pt x="662" y="288"/>
                  </a:lnTo>
                  <a:lnTo>
                    <a:pt x="658" y="304"/>
                  </a:lnTo>
                  <a:lnTo>
                    <a:pt x="650" y="318"/>
                  </a:lnTo>
                  <a:lnTo>
                    <a:pt x="642" y="328"/>
                  </a:lnTo>
                  <a:lnTo>
                    <a:pt x="632" y="336"/>
                  </a:lnTo>
                  <a:lnTo>
                    <a:pt x="620" y="342"/>
                  </a:lnTo>
                  <a:lnTo>
                    <a:pt x="608" y="346"/>
                  </a:lnTo>
                  <a:lnTo>
                    <a:pt x="596" y="348"/>
                  </a:lnTo>
                  <a:lnTo>
                    <a:pt x="582" y="350"/>
                  </a:lnTo>
                  <a:lnTo>
                    <a:pt x="570" y="348"/>
                  </a:lnTo>
                  <a:lnTo>
                    <a:pt x="558" y="346"/>
                  </a:lnTo>
                  <a:lnTo>
                    <a:pt x="536" y="340"/>
                  </a:lnTo>
                  <a:lnTo>
                    <a:pt x="520" y="332"/>
                  </a:lnTo>
                  <a:lnTo>
                    <a:pt x="514" y="328"/>
                  </a:lnTo>
                  <a:lnTo>
                    <a:pt x="512" y="324"/>
                  </a:lnTo>
                  <a:lnTo>
                    <a:pt x="512" y="324"/>
                  </a:lnTo>
                  <a:lnTo>
                    <a:pt x="510" y="322"/>
                  </a:lnTo>
                  <a:lnTo>
                    <a:pt x="508" y="322"/>
                  </a:lnTo>
                  <a:lnTo>
                    <a:pt x="498" y="330"/>
                  </a:lnTo>
                  <a:lnTo>
                    <a:pt x="484" y="344"/>
                  </a:lnTo>
                  <a:lnTo>
                    <a:pt x="470" y="362"/>
                  </a:lnTo>
                  <a:lnTo>
                    <a:pt x="444" y="400"/>
                  </a:lnTo>
                  <a:lnTo>
                    <a:pt x="434" y="416"/>
                  </a:lnTo>
                  <a:lnTo>
                    <a:pt x="300" y="384"/>
                  </a:lnTo>
                  <a:lnTo>
                    <a:pt x="300" y="384"/>
                  </a:lnTo>
                  <a:lnTo>
                    <a:pt x="308" y="374"/>
                  </a:lnTo>
                  <a:lnTo>
                    <a:pt x="314" y="364"/>
                  </a:lnTo>
                  <a:lnTo>
                    <a:pt x="320" y="352"/>
                  </a:lnTo>
                  <a:lnTo>
                    <a:pt x="326" y="336"/>
                  </a:lnTo>
                  <a:lnTo>
                    <a:pt x="328" y="322"/>
                  </a:lnTo>
                  <a:lnTo>
                    <a:pt x="328" y="314"/>
                  </a:lnTo>
                  <a:lnTo>
                    <a:pt x="326" y="308"/>
                  </a:lnTo>
                  <a:lnTo>
                    <a:pt x="322" y="302"/>
                  </a:lnTo>
                  <a:lnTo>
                    <a:pt x="318" y="296"/>
                  </a:lnTo>
                  <a:lnTo>
                    <a:pt x="318" y="296"/>
                  </a:lnTo>
                  <a:lnTo>
                    <a:pt x="312" y="290"/>
                  </a:lnTo>
                  <a:lnTo>
                    <a:pt x="304" y="286"/>
                  </a:lnTo>
                  <a:lnTo>
                    <a:pt x="296" y="284"/>
                  </a:lnTo>
                  <a:lnTo>
                    <a:pt x="288" y="284"/>
                  </a:lnTo>
                  <a:lnTo>
                    <a:pt x="270" y="286"/>
                  </a:lnTo>
                  <a:lnTo>
                    <a:pt x="250" y="290"/>
                  </a:lnTo>
                  <a:lnTo>
                    <a:pt x="232" y="296"/>
                  </a:lnTo>
                  <a:lnTo>
                    <a:pt x="218" y="302"/>
                  </a:lnTo>
                  <a:lnTo>
                    <a:pt x="204" y="308"/>
                  </a:lnTo>
                  <a:lnTo>
                    <a:pt x="188" y="340"/>
                  </a:lnTo>
                  <a:close/>
                </a:path>
              </a:pathLst>
            </a:custGeom>
            <a:solidFill>
              <a:srgbClr val="F9DC6E"/>
            </a:solidFill>
            <a:ln w="57150" cmpd="sng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Text Box 24"/>
            <p:cNvSpPr txBox="1">
              <a:spLocks noChangeArrowheads="1"/>
            </p:cNvSpPr>
            <p:nvPr/>
          </p:nvSpPr>
          <p:spPr bwMode="auto">
            <a:xfrm>
              <a:off x="1020" y="1247"/>
              <a:ext cx="1111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solidFill>
                    <a:schemeClr val="bg1"/>
                  </a:solidFill>
                  <a:latin typeface="Gill Sans Ultra Bold Condensed" pitchFamily="34" charset="0"/>
                </a:rPr>
                <a:t>CREACIÓN Y </a:t>
              </a:r>
            </a:p>
            <a:p>
              <a:r>
                <a:rPr lang="es-CO">
                  <a:solidFill>
                    <a:schemeClr val="bg1"/>
                  </a:solidFill>
                  <a:latin typeface="Gill Sans Ultra Bold Condensed" pitchFamily="34" charset="0"/>
                </a:rPr>
                <a:t>CONSTITUCIÓN</a:t>
              </a:r>
            </a:p>
          </p:txBody>
        </p:sp>
        <p:sp>
          <p:nvSpPr>
            <p:cNvPr id="35866" name="Text Box 26"/>
            <p:cNvSpPr txBox="1">
              <a:spLocks noChangeArrowheads="1"/>
            </p:cNvSpPr>
            <p:nvPr/>
          </p:nvSpPr>
          <p:spPr bwMode="auto">
            <a:xfrm>
              <a:off x="285" y="2176"/>
              <a:ext cx="2591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CO" sz="1600">
                  <a:latin typeface="Gill Sans Ultra Bold Condensed" pitchFamily="34" charset="0"/>
                </a:rPr>
                <a:t>“ALTA DE LA EMPRESA”</a:t>
              </a:r>
            </a:p>
            <a:p>
              <a:pPr algn="ctr"/>
              <a:r>
                <a:rPr lang="es-CO" sz="1600">
                  <a:latin typeface="Gill Sans Ultra Bold Condensed" pitchFamily="34" charset="0"/>
                </a:rPr>
                <a:t>100% DE COBERTURA DE FORMALIDAD </a:t>
              </a:r>
            </a:p>
          </p:txBody>
        </p:sp>
        <p:sp>
          <p:nvSpPr>
            <p:cNvPr id="35868" name="Text Box 28"/>
            <p:cNvSpPr txBox="1">
              <a:spLocks noChangeArrowheads="1"/>
            </p:cNvSpPr>
            <p:nvPr/>
          </p:nvSpPr>
          <p:spPr bwMode="auto">
            <a:xfrm>
              <a:off x="158" y="2781"/>
              <a:ext cx="1760" cy="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 sz="1400">
                  <a:latin typeface="Gill Sans Ultra Bold Condensed" pitchFamily="34" charset="0"/>
                </a:rPr>
                <a:t>Enfoque de los Programas de </a:t>
              </a:r>
            </a:p>
            <a:p>
              <a:r>
                <a:rPr lang="es-CO" sz="1400">
                  <a:latin typeface="Gill Sans Ultra Bold Condensed" pitchFamily="34" charset="0"/>
                </a:rPr>
                <a:t>Simplificación de Trámites </a:t>
              </a:r>
            </a:p>
            <a:p>
              <a:r>
                <a:rPr lang="es-CO" sz="1400">
                  <a:latin typeface="Gill Sans Ultra Bold Condensed" pitchFamily="34" charset="0"/>
                </a:rPr>
                <a:t>de Creación de Empresa… </a:t>
              </a:r>
            </a:p>
          </p:txBody>
        </p:sp>
      </p:grpSp>
      <p:grpSp>
        <p:nvGrpSpPr>
          <p:cNvPr id="35880" name="Group 40"/>
          <p:cNvGrpSpPr>
            <a:grpSpLocks/>
          </p:cNvGrpSpPr>
          <p:nvPr/>
        </p:nvGrpSpPr>
        <p:grpSpPr bwMode="auto">
          <a:xfrm>
            <a:off x="4859338" y="909638"/>
            <a:ext cx="3097212" cy="2701925"/>
            <a:chOff x="3061" y="981"/>
            <a:chExt cx="2417" cy="2297"/>
          </a:xfrm>
        </p:grpSpPr>
        <p:sp>
          <p:nvSpPr>
            <p:cNvPr id="35863" name="Freeform 23"/>
            <p:cNvSpPr>
              <a:spLocks/>
            </p:cNvSpPr>
            <p:nvPr/>
          </p:nvSpPr>
          <p:spPr bwMode="auto">
            <a:xfrm>
              <a:off x="3061" y="981"/>
              <a:ext cx="2177" cy="1224"/>
            </a:xfrm>
            <a:custGeom>
              <a:avLst/>
              <a:gdLst/>
              <a:ahLst/>
              <a:cxnLst>
                <a:cxn ang="0">
                  <a:pos x="188" y="340"/>
                </a:cxn>
                <a:cxn ang="0">
                  <a:pos x="62" y="196"/>
                </a:cxn>
                <a:cxn ang="0">
                  <a:pos x="52" y="188"/>
                </a:cxn>
                <a:cxn ang="0">
                  <a:pos x="16" y="160"/>
                </a:cxn>
                <a:cxn ang="0">
                  <a:pos x="0" y="134"/>
                </a:cxn>
                <a:cxn ang="0">
                  <a:pos x="0" y="120"/>
                </a:cxn>
                <a:cxn ang="0">
                  <a:pos x="4" y="104"/>
                </a:cxn>
                <a:cxn ang="0">
                  <a:pos x="24" y="74"/>
                </a:cxn>
                <a:cxn ang="0">
                  <a:pos x="48" y="58"/>
                </a:cxn>
                <a:cxn ang="0">
                  <a:pos x="68" y="52"/>
                </a:cxn>
                <a:cxn ang="0">
                  <a:pos x="88" y="54"/>
                </a:cxn>
                <a:cxn ang="0">
                  <a:pos x="112" y="64"/>
                </a:cxn>
                <a:cxn ang="0">
                  <a:pos x="124" y="74"/>
                </a:cxn>
                <a:cxn ang="0">
                  <a:pos x="166" y="104"/>
                </a:cxn>
                <a:cxn ang="0">
                  <a:pos x="170" y="104"/>
                </a:cxn>
                <a:cxn ang="0">
                  <a:pos x="166" y="98"/>
                </a:cxn>
                <a:cxn ang="0">
                  <a:pos x="358" y="28"/>
                </a:cxn>
                <a:cxn ang="0">
                  <a:pos x="348" y="38"/>
                </a:cxn>
                <a:cxn ang="0">
                  <a:pos x="328" y="62"/>
                </a:cxn>
                <a:cxn ang="0">
                  <a:pos x="314" y="92"/>
                </a:cxn>
                <a:cxn ang="0">
                  <a:pos x="314" y="106"/>
                </a:cxn>
                <a:cxn ang="0">
                  <a:pos x="320" y="120"/>
                </a:cxn>
                <a:cxn ang="0">
                  <a:pos x="332" y="132"/>
                </a:cxn>
                <a:cxn ang="0">
                  <a:pos x="364" y="146"/>
                </a:cxn>
                <a:cxn ang="0">
                  <a:pos x="406" y="146"/>
                </a:cxn>
                <a:cxn ang="0">
                  <a:pos x="426" y="138"/>
                </a:cxn>
                <a:cxn ang="0">
                  <a:pos x="444" y="126"/>
                </a:cxn>
                <a:cxn ang="0">
                  <a:pos x="460" y="108"/>
                </a:cxn>
                <a:cxn ang="0">
                  <a:pos x="496" y="48"/>
                </a:cxn>
                <a:cxn ang="0">
                  <a:pos x="562" y="200"/>
                </a:cxn>
                <a:cxn ang="0">
                  <a:pos x="580" y="202"/>
                </a:cxn>
                <a:cxn ang="0">
                  <a:pos x="618" y="210"/>
                </a:cxn>
                <a:cxn ang="0">
                  <a:pos x="638" y="220"/>
                </a:cxn>
                <a:cxn ang="0">
                  <a:pos x="654" y="236"/>
                </a:cxn>
                <a:cxn ang="0">
                  <a:pos x="662" y="258"/>
                </a:cxn>
                <a:cxn ang="0">
                  <a:pos x="662" y="288"/>
                </a:cxn>
                <a:cxn ang="0">
                  <a:pos x="658" y="304"/>
                </a:cxn>
                <a:cxn ang="0">
                  <a:pos x="642" y="328"/>
                </a:cxn>
                <a:cxn ang="0">
                  <a:pos x="620" y="342"/>
                </a:cxn>
                <a:cxn ang="0">
                  <a:pos x="596" y="348"/>
                </a:cxn>
                <a:cxn ang="0">
                  <a:pos x="570" y="348"/>
                </a:cxn>
                <a:cxn ang="0">
                  <a:pos x="536" y="340"/>
                </a:cxn>
                <a:cxn ang="0">
                  <a:pos x="514" y="328"/>
                </a:cxn>
                <a:cxn ang="0">
                  <a:pos x="512" y="324"/>
                </a:cxn>
                <a:cxn ang="0">
                  <a:pos x="508" y="322"/>
                </a:cxn>
                <a:cxn ang="0">
                  <a:pos x="484" y="344"/>
                </a:cxn>
                <a:cxn ang="0">
                  <a:pos x="444" y="400"/>
                </a:cxn>
                <a:cxn ang="0">
                  <a:pos x="300" y="384"/>
                </a:cxn>
                <a:cxn ang="0">
                  <a:pos x="308" y="374"/>
                </a:cxn>
                <a:cxn ang="0">
                  <a:pos x="320" y="352"/>
                </a:cxn>
                <a:cxn ang="0">
                  <a:pos x="328" y="322"/>
                </a:cxn>
                <a:cxn ang="0">
                  <a:pos x="326" y="308"/>
                </a:cxn>
                <a:cxn ang="0">
                  <a:pos x="318" y="296"/>
                </a:cxn>
                <a:cxn ang="0">
                  <a:pos x="312" y="290"/>
                </a:cxn>
                <a:cxn ang="0">
                  <a:pos x="296" y="284"/>
                </a:cxn>
                <a:cxn ang="0">
                  <a:pos x="270" y="286"/>
                </a:cxn>
                <a:cxn ang="0">
                  <a:pos x="232" y="296"/>
                </a:cxn>
                <a:cxn ang="0">
                  <a:pos x="204" y="308"/>
                </a:cxn>
              </a:cxnLst>
              <a:rect l="0" t="0" r="r" b="b"/>
              <a:pathLst>
                <a:path w="664" h="416">
                  <a:moveTo>
                    <a:pt x="188" y="340"/>
                  </a:moveTo>
                  <a:lnTo>
                    <a:pt x="188" y="340"/>
                  </a:lnTo>
                  <a:lnTo>
                    <a:pt x="22" y="292"/>
                  </a:lnTo>
                  <a:lnTo>
                    <a:pt x="62" y="196"/>
                  </a:lnTo>
                  <a:lnTo>
                    <a:pt x="62" y="196"/>
                  </a:lnTo>
                  <a:lnTo>
                    <a:pt x="52" y="188"/>
                  </a:lnTo>
                  <a:lnTo>
                    <a:pt x="28" y="172"/>
                  </a:lnTo>
                  <a:lnTo>
                    <a:pt x="16" y="160"/>
                  </a:lnTo>
                  <a:lnTo>
                    <a:pt x="6" y="148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4" y="104"/>
                  </a:lnTo>
                  <a:lnTo>
                    <a:pt x="12" y="88"/>
                  </a:lnTo>
                  <a:lnTo>
                    <a:pt x="24" y="74"/>
                  </a:lnTo>
                  <a:lnTo>
                    <a:pt x="40" y="62"/>
                  </a:lnTo>
                  <a:lnTo>
                    <a:pt x="48" y="58"/>
                  </a:lnTo>
                  <a:lnTo>
                    <a:pt x="58" y="54"/>
                  </a:lnTo>
                  <a:lnTo>
                    <a:pt x="68" y="52"/>
                  </a:lnTo>
                  <a:lnTo>
                    <a:pt x="78" y="52"/>
                  </a:lnTo>
                  <a:lnTo>
                    <a:pt x="88" y="54"/>
                  </a:lnTo>
                  <a:lnTo>
                    <a:pt x="100" y="58"/>
                  </a:lnTo>
                  <a:lnTo>
                    <a:pt x="112" y="64"/>
                  </a:lnTo>
                  <a:lnTo>
                    <a:pt x="124" y="74"/>
                  </a:lnTo>
                  <a:lnTo>
                    <a:pt x="124" y="74"/>
                  </a:lnTo>
                  <a:lnTo>
                    <a:pt x="158" y="100"/>
                  </a:lnTo>
                  <a:lnTo>
                    <a:pt x="166" y="104"/>
                  </a:lnTo>
                  <a:lnTo>
                    <a:pt x="170" y="106"/>
                  </a:lnTo>
                  <a:lnTo>
                    <a:pt x="170" y="104"/>
                  </a:lnTo>
                  <a:lnTo>
                    <a:pt x="168" y="102"/>
                  </a:lnTo>
                  <a:lnTo>
                    <a:pt x="166" y="98"/>
                  </a:lnTo>
                  <a:lnTo>
                    <a:pt x="238" y="0"/>
                  </a:lnTo>
                  <a:lnTo>
                    <a:pt x="358" y="28"/>
                  </a:lnTo>
                  <a:lnTo>
                    <a:pt x="358" y="28"/>
                  </a:lnTo>
                  <a:lnTo>
                    <a:pt x="348" y="38"/>
                  </a:lnTo>
                  <a:lnTo>
                    <a:pt x="338" y="48"/>
                  </a:lnTo>
                  <a:lnTo>
                    <a:pt x="328" y="62"/>
                  </a:lnTo>
                  <a:lnTo>
                    <a:pt x="320" y="76"/>
                  </a:lnTo>
                  <a:lnTo>
                    <a:pt x="314" y="92"/>
                  </a:lnTo>
                  <a:lnTo>
                    <a:pt x="314" y="100"/>
                  </a:lnTo>
                  <a:lnTo>
                    <a:pt x="314" y="106"/>
                  </a:lnTo>
                  <a:lnTo>
                    <a:pt x="316" y="114"/>
                  </a:lnTo>
                  <a:lnTo>
                    <a:pt x="320" y="120"/>
                  </a:lnTo>
                  <a:lnTo>
                    <a:pt x="320" y="120"/>
                  </a:lnTo>
                  <a:lnTo>
                    <a:pt x="332" y="132"/>
                  </a:lnTo>
                  <a:lnTo>
                    <a:pt x="346" y="140"/>
                  </a:lnTo>
                  <a:lnTo>
                    <a:pt x="364" y="146"/>
                  </a:lnTo>
                  <a:lnTo>
                    <a:pt x="384" y="148"/>
                  </a:lnTo>
                  <a:lnTo>
                    <a:pt x="406" y="146"/>
                  </a:lnTo>
                  <a:lnTo>
                    <a:pt x="416" y="144"/>
                  </a:lnTo>
                  <a:lnTo>
                    <a:pt x="426" y="138"/>
                  </a:lnTo>
                  <a:lnTo>
                    <a:pt x="434" y="134"/>
                  </a:lnTo>
                  <a:lnTo>
                    <a:pt x="444" y="126"/>
                  </a:lnTo>
                  <a:lnTo>
                    <a:pt x="452" y="118"/>
                  </a:lnTo>
                  <a:lnTo>
                    <a:pt x="460" y="108"/>
                  </a:lnTo>
                  <a:lnTo>
                    <a:pt x="460" y="108"/>
                  </a:lnTo>
                  <a:lnTo>
                    <a:pt x="496" y="48"/>
                  </a:lnTo>
                  <a:lnTo>
                    <a:pt x="638" y="58"/>
                  </a:lnTo>
                  <a:lnTo>
                    <a:pt x="562" y="200"/>
                  </a:lnTo>
                  <a:lnTo>
                    <a:pt x="562" y="200"/>
                  </a:lnTo>
                  <a:lnTo>
                    <a:pt x="580" y="202"/>
                  </a:lnTo>
                  <a:lnTo>
                    <a:pt x="598" y="204"/>
                  </a:lnTo>
                  <a:lnTo>
                    <a:pt x="618" y="210"/>
                  </a:lnTo>
                  <a:lnTo>
                    <a:pt x="628" y="214"/>
                  </a:lnTo>
                  <a:lnTo>
                    <a:pt x="638" y="220"/>
                  </a:lnTo>
                  <a:lnTo>
                    <a:pt x="646" y="228"/>
                  </a:lnTo>
                  <a:lnTo>
                    <a:pt x="654" y="236"/>
                  </a:lnTo>
                  <a:lnTo>
                    <a:pt x="660" y="246"/>
                  </a:lnTo>
                  <a:lnTo>
                    <a:pt x="662" y="258"/>
                  </a:lnTo>
                  <a:lnTo>
                    <a:pt x="664" y="272"/>
                  </a:lnTo>
                  <a:lnTo>
                    <a:pt x="662" y="288"/>
                  </a:lnTo>
                  <a:lnTo>
                    <a:pt x="662" y="288"/>
                  </a:lnTo>
                  <a:lnTo>
                    <a:pt x="658" y="304"/>
                  </a:lnTo>
                  <a:lnTo>
                    <a:pt x="650" y="318"/>
                  </a:lnTo>
                  <a:lnTo>
                    <a:pt x="642" y="328"/>
                  </a:lnTo>
                  <a:lnTo>
                    <a:pt x="632" y="336"/>
                  </a:lnTo>
                  <a:lnTo>
                    <a:pt x="620" y="342"/>
                  </a:lnTo>
                  <a:lnTo>
                    <a:pt x="608" y="346"/>
                  </a:lnTo>
                  <a:lnTo>
                    <a:pt x="596" y="348"/>
                  </a:lnTo>
                  <a:lnTo>
                    <a:pt x="582" y="350"/>
                  </a:lnTo>
                  <a:lnTo>
                    <a:pt x="570" y="348"/>
                  </a:lnTo>
                  <a:lnTo>
                    <a:pt x="558" y="346"/>
                  </a:lnTo>
                  <a:lnTo>
                    <a:pt x="536" y="340"/>
                  </a:lnTo>
                  <a:lnTo>
                    <a:pt x="520" y="332"/>
                  </a:lnTo>
                  <a:lnTo>
                    <a:pt x="514" y="328"/>
                  </a:lnTo>
                  <a:lnTo>
                    <a:pt x="512" y="324"/>
                  </a:lnTo>
                  <a:lnTo>
                    <a:pt x="512" y="324"/>
                  </a:lnTo>
                  <a:lnTo>
                    <a:pt x="510" y="322"/>
                  </a:lnTo>
                  <a:lnTo>
                    <a:pt x="508" y="322"/>
                  </a:lnTo>
                  <a:lnTo>
                    <a:pt x="498" y="330"/>
                  </a:lnTo>
                  <a:lnTo>
                    <a:pt x="484" y="344"/>
                  </a:lnTo>
                  <a:lnTo>
                    <a:pt x="470" y="362"/>
                  </a:lnTo>
                  <a:lnTo>
                    <a:pt x="444" y="400"/>
                  </a:lnTo>
                  <a:lnTo>
                    <a:pt x="434" y="416"/>
                  </a:lnTo>
                  <a:lnTo>
                    <a:pt x="300" y="384"/>
                  </a:lnTo>
                  <a:lnTo>
                    <a:pt x="300" y="384"/>
                  </a:lnTo>
                  <a:lnTo>
                    <a:pt x="308" y="374"/>
                  </a:lnTo>
                  <a:lnTo>
                    <a:pt x="314" y="364"/>
                  </a:lnTo>
                  <a:lnTo>
                    <a:pt x="320" y="352"/>
                  </a:lnTo>
                  <a:lnTo>
                    <a:pt x="326" y="336"/>
                  </a:lnTo>
                  <a:lnTo>
                    <a:pt x="328" y="322"/>
                  </a:lnTo>
                  <a:lnTo>
                    <a:pt x="328" y="314"/>
                  </a:lnTo>
                  <a:lnTo>
                    <a:pt x="326" y="308"/>
                  </a:lnTo>
                  <a:lnTo>
                    <a:pt x="322" y="302"/>
                  </a:lnTo>
                  <a:lnTo>
                    <a:pt x="318" y="296"/>
                  </a:lnTo>
                  <a:lnTo>
                    <a:pt x="318" y="296"/>
                  </a:lnTo>
                  <a:lnTo>
                    <a:pt x="312" y="290"/>
                  </a:lnTo>
                  <a:lnTo>
                    <a:pt x="304" y="286"/>
                  </a:lnTo>
                  <a:lnTo>
                    <a:pt x="296" y="284"/>
                  </a:lnTo>
                  <a:lnTo>
                    <a:pt x="288" y="284"/>
                  </a:lnTo>
                  <a:lnTo>
                    <a:pt x="270" y="286"/>
                  </a:lnTo>
                  <a:lnTo>
                    <a:pt x="250" y="290"/>
                  </a:lnTo>
                  <a:lnTo>
                    <a:pt x="232" y="296"/>
                  </a:lnTo>
                  <a:lnTo>
                    <a:pt x="218" y="302"/>
                  </a:lnTo>
                  <a:lnTo>
                    <a:pt x="204" y="308"/>
                  </a:lnTo>
                  <a:lnTo>
                    <a:pt x="188" y="340"/>
                  </a:lnTo>
                  <a:close/>
                </a:path>
              </a:pathLst>
            </a:custGeom>
            <a:solidFill>
              <a:srgbClr val="F9DC6E"/>
            </a:solidFill>
            <a:ln w="57150" cmpd="sng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Text Box 29"/>
            <p:cNvSpPr txBox="1">
              <a:spLocks noChangeArrowheads="1"/>
            </p:cNvSpPr>
            <p:nvPr/>
          </p:nvSpPr>
          <p:spPr bwMode="auto">
            <a:xfrm>
              <a:off x="3243" y="2296"/>
              <a:ext cx="2235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CO" sz="1400">
                  <a:latin typeface="Gill Sans Ultra Bold Condensed" pitchFamily="34" charset="0"/>
                </a:rPr>
                <a:t>CONDICIONES “DE FACTO” </a:t>
              </a:r>
            </a:p>
            <a:p>
              <a:pPr algn="ctr"/>
              <a:r>
                <a:rPr lang="es-CO" sz="1400">
                  <a:latin typeface="Gill Sans Ultra Bold Condensed" pitchFamily="34" charset="0"/>
                </a:rPr>
                <a:t>DESREGULACIÓN/ELIMINACIÓN DE TRÁMITES</a:t>
              </a:r>
            </a:p>
            <a:p>
              <a:pPr algn="ctr"/>
              <a:r>
                <a:rPr lang="es-CO" sz="1400">
                  <a:latin typeface="Gill Sans Ultra Bold Condensed" pitchFamily="34" charset="0"/>
                </a:rPr>
                <a:t>FORTALECIMIENTO CONTROL/INSPECCIONES</a:t>
              </a:r>
            </a:p>
          </p:txBody>
        </p:sp>
      </p:grp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0" y="4292600"/>
            <a:ext cx="9144000" cy="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883" name="Group 43"/>
          <p:cNvGrpSpPr>
            <a:grpSpLocks/>
          </p:cNvGrpSpPr>
          <p:nvPr/>
        </p:nvGrpSpPr>
        <p:grpSpPr bwMode="auto">
          <a:xfrm>
            <a:off x="323850" y="4581525"/>
            <a:ext cx="8569325" cy="2311400"/>
            <a:chOff x="204" y="3294"/>
            <a:chExt cx="5398" cy="1456"/>
          </a:xfrm>
        </p:grpSpPr>
        <p:sp>
          <p:nvSpPr>
            <p:cNvPr id="35878" name="AutoShape 38"/>
            <p:cNvSpPr>
              <a:spLocks noChangeArrowheads="1"/>
            </p:cNvSpPr>
            <p:nvPr/>
          </p:nvSpPr>
          <p:spPr bwMode="auto">
            <a:xfrm>
              <a:off x="4468" y="3294"/>
              <a:ext cx="1134" cy="1025"/>
            </a:xfrm>
            <a:prstGeom prst="cloudCallout">
              <a:avLst>
                <a:gd name="adj1" fmla="val -62787"/>
                <a:gd name="adj2" fmla="val 3657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grpSp>
          <p:nvGrpSpPr>
            <p:cNvPr id="35882" name="Group 42"/>
            <p:cNvGrpSpPr>
              <a:grpSpLocks/>
            </p:cNvGrpSpPr>
            <p:nvPr/>
          </p:nvGrpSpPr>
          <p:grpSpPr bwMode="auto">
            <a:xfrm>
              <a:off x="204" y="3308"/>
              <a:ext cx="5163" cy="1442"/>
              <a:chOff x="204" y="3308"/>
              <a:chExt cx="5163" cy="1442"/>
            </a:xfrm>
          </p:grpSpPr>
          <p:sp>
            <p:nvSpPr>
              <p:cNvPr id="35870" name="Text Box 30"/>
              <p:cNvSpPr txBox="1">
                <a:spLocks noChangeArrowheads="1"/>
              </p:cNvSpPr>
              <p:nvPr/>
            </p:nvSpPr>
            <p:spPr bwMode="auto">
              <a:xfrm>
                <a:off x="204" y="3611"/>
                <a:ext cx="15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CO" sz="2400">
                    <a:latin typeface="Gill Sans Ultra Bold Condensed" pitchFamily="34" charset="0"/>
                  </a:rPr>
                  <a:t>ALCANCE COMÚN</a:t>
                </a:r>
              </a:p>
            </p:txBody>
          </p:sp>
          <p:sp>
            <p:nvSpPr>
              <p:cNvPr id="35874" name="Text Box 34"/>
              <p:cNvSpPr txBox="1">
                <a:spLocks noChangeArrowheads="1"/>
              </p:cNvSpPr>
              <p:nvPr/>
            </p:nvSpPr>
            <p:spPr bwMode="auto">
              <a:xfrm rot="-2548631">
                <a:off x="1326" y="3562"/>
                <a:ext cx="1458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O" sz="2400">
                    <a:solidFill>
                      <a:srgbClr val="99FF33"/>
                    </a:solidFill>
                    <a:latin typeface="Gill Sans Ultra Bold Condensed" pitchFamily="34" charset="0"/>
                  </a:rPr>
                  <a:t>DENOMINACIÓN </a:t>
                </a:r>
              </a:p>
              <a:p>
                <a:pPr algn="ctr"/>
                <a:r>
                  <a:rPr lang="es-CO" sz="2400">
                    <a:solidFill>
                      <a:srgbClr val="99FF33"/>
                    </a:solidFill>
                    <a:latin typeface="Gill Sans Ultra Bold Condensed" pitchFamily="34" charset="0"/>
                  </a:rPr>
                  <a:t>ÚNICA</a:t>
                </a:r>
              </a:p>
            </p:txBody>
          </p:sp>
          <p:sp>
            <p:nvSpPr>
              <p:cNvPr id="35875" name="Text Box 35"/>
              <p:cNvSpPr txBox="1">
                <a:spLocks noChangeArrowheads="1"/>
              </p:cNvSpPr>
              <p:nvPr/>
            </p:nvSpPr>
            <p:spPr bwMode="auto">
              <a:xfrm>
                <a:off x="2621" y="3308"/>
                <a:ext cx="1049" cy="1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buFontTx/>
                  <a:buChar char="•"/>
                </a:pPr>
                <a:r>
                  <a:rPr lang="es-CO">
                    <a:solidFill>
                      <a:srgbClr val="99FF33"/>
                    </a:solidFill>
                    <a:latin typeface="Gill Sans Ultra Bold Condensed" pitchFamily="34" charset="0"/>
                  </a:rPr>
                  <a:t>MONTAR </a:t>
                </a:r>
              </a:p>
              <a:p>
                <a:pPr algn="ctr">
                  <a:buFontTx/>
                  <a:buChar char="•"/>
                </a:pPr>
                <a:r>
                  <a:rPr lang="es-CO">
                    <a:solidFill>
                      <a:srgbClr val="99FF33"/>
                    </a:solidFill>
                    <a:latin typeface="Gill Sans Ultra Bold Condensed" pitchFamily="34" charset="0"/>
                  </a:rPr>
                  <a:t>CREAR</a:t>
                </a:r>
              </a:p>
              <a:p>
                <a:pPr algn="ctr">
                  <a:buFontTx/>
                  <a:buChar char="•"/>
                </a:pPr>
                <a:r>
                  <a:rPr lang="es-CO">
                    <a:solidFill>
                      <a:srgbClr val="99FF33"/>
                    </a:solidFill>
                    <a:latin typeface="Gill Sans Ultra Bold Condensed" pitchFamily="34" charset="0"/>
                  </a:rPr>
                  <a:t>CONSTITUIR</a:t>
                </a:r>
              </a:p>
              <a:p>
                <a:pPr algn="ctr">
                  <a:buFontTx/>
                  <a:buChar char="•"/>
                </a:pPr>
                <a:r>
                  <a:rPr lang="es-CO">
                    <a:solidFill>
                      <a:srgbClr val="99FF33"/>
                    </a:solidFill>
                    <a:latin typeface="Gill Sans Ultra Bold Condensed" pitchFamily="34" charset="0"/>
                  </a:rPr>
                  <a:t>REGISTRAR</a:t>
                </a:r>
              </a:p>
              <a:p>
                <a:pPr algn="ctr">
                  <a:buFontTx/>
                  <a:buChar char="•"/>
                </a:pPr>
                <a:r>
                  <a:rPr lang="es-CO">
                    <a:solidFill>
                      <a:srgbClr val="99FF33"/>
                    </a:solidFill>
                    <a:latin typeface="Gill Sans Ultra Bold Condensed" pitchFamily="34" charset="0"/>
                  </a:rPr>
                  <a:t>FORMALIZAR</a:t>
                </a:r>
              </a:p>
              <a:p>
                <a:pPr algn="ctr">
                  <a:buFontTx/>
                  <a:buChar char="•"/>
                </a:pPr>
                <a:r>
                  <a:rPr lang="es-CO">
                    <a:solidFill>
                      <a:srgbClr val="99FF33"/>
                    </a:solidFill>
                    <a:latin typeface="Gill Sans Ultra Bold Condensed" pitchFamily="34" charset="0"/>
                  </a:rPr>
                  <a:t>EMPADRONAR</a:t>
                </a:r>
              </a:p>
              <a:p>
                <a:pPr algn="ctr">
                  <a:buFontTx/>
                  <a:buChar char="•"/>
                </a:pPr>
                <a:r>
                  <a:rPr lang="es-CO">
                    <a:solidFill>
                      <a:srgbClr val="99FF33"/>
                    </a:solidFill>
                    <a:latin typeface="Gill Sans Ultra Bold Condensed" pitchFamily="34" charset="0"/>
                  </a:rPr>
                  <a:t>LEGITIMAR</a:t>
                </a:r>
              </a:p>
              <a:p>
                <a:pPr algn="ctr">
                  <a:buFontTx/>
                  <a:buChar char="•"/>
                </a:pPr>
                <a:endParaRPr lang="es-CO">
                  <a:solidFill>
                    <a:srgbClr val="99FF33"/>
                  </a:solidFill>
                  <a:latin typeface="Gill Sans Ultra Bold Condensed" pitchFamily="34" charset="0"/>
                </a:endParaRPr>
              </a:p>
            </p:txBody>
          </p:sp>
          <p:sp>
            <p:nvSpPr>
              <p:cNvPr id="35876" name="Text Box 36"/>
              <p:cNvSpPr txBox="1">
                <a:spLocks noChangeArrowheads="1"/>
              </p:cNvSpPr>
              <p:nvPr/>
            </p:nvSpPr>
            <p:spPr bwMode="auto">
              <a:xfrm>
                <a:off x="3923" y="3521"/>
                <a:ext cx="317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6600">
                    <a:solidFill>
                      <a:srgbClr val="99FF33"/>
                    </a:solidFill>
                    <a:latin typeface="Gill Sans Ultra Bold Condensed" pitchFamily="34" charset="0"/>
                  </a:rPr>
                  <a:t>=</a:t>
                </a:r>
              </a:p>
            </p:txBody>
          </p:sp>
          <p:sp>
            <p:nvSpPr>
              <p:cNvPr id="35877" name="Text Box 37"/>
              <p:cNvSpPr txBox="1">
                <a:spLocks noChangeArrowheads="1"/>
              </p:cNvSpPr>
              <p:nvPr/>
            </p:nvSpPr>
            <p:spPr bwMode="auto">
              <a:xfrm>
                <a:off x="4604" y="3385"/>
                <a:ext cx="763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O" sz="2000">
                    <a:solidFill>
                      <a:schemeClr val="bg1"/>
                    </a:solidFill>
                    <a:latin typeface="Gill Sans Ultra Bold Condensed" pitchFamily="34" charset="0"/>
                  </a:rPr>
                  <a:t>CREAR </a:t>
                </a:r>
              </a:p>
              <a:p>
                <a:pPr algn="ctr"/>
                <a:r>
                  <a:rPr lang="es-CO" sz="2000">
                    <a:solidFill>
                      <a:schemeClr val="bg1"/>
                    </a:solidFill>
                    <a:latin typeface="Gill Sans Ultra Bold Condensed" pitchFamily="34" charset="0"/>
                  </a:rPr>
                  <a:t>EMPRESA</a:t>
                </a:r>
              </a:p>
              <a:p>
                <a:pPr algn="ctr"/>
                <a:endParaRPr lang="es-CO" sz="2000">
                  <a:solidFill>
                    <a:schemeClr val="bg1"/>
                  </a:solidFill>
                  <a:latin typeface="Gill Sans Ultra Bold Condensed" pitchFamily="34" charset="0"/>
                </a:endParaRPr>
              </a:p>
              <a:p>
                <a:pPr algn="ctr"/>
                <a:r>
                  <a:rPr lang="es-CO" sz="2000">
                    <a:solidFill>
                      <a:schemeClr val="bg1"/>
                    </a:solidFill>
                    <a:latin typeface="Gill Sans Ultra Bold Condensed" pitchFamily="34" charset="0"/>
                  </a:rPr>
                  <a:t>ALTA!!!</a:t>
                </a:r>
              </a:p>
            </p:txBody>
          </p:sp>
        </p:grpSp>
      </p:grp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5848350" y="1485900"/>
            <a:ext cx="125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APERTURA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71550" y="404813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99FF33"/>
                </a:solidFill>
                <a:latin typeface="Gill Sans Ultra Bold" pitchFamily="34" charset="0"/>
              </a:rPr>
              <a:t>SOLUCIONES CON SALIDA PROPUESTA</a:t>
            </a:r>
            <a:endParaRPr lang="es-CO" sz="2000">
              <a:solidFill>
                <a:srgbClr val="99FF33"/>
              </a:solidFill>
              <a:latin typeface="Gill Sans Ultra Bold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1169988"/>
            <a:ext cx="799306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Char char="•"/>
            </a:pPr>
            <a:r>
              <a:rPr lang="es-CO" sz="2400">
                <a:latin typeface="Gill Sans Ultra Bold Condensed" pitchFamily="34" charset="0"/>
              </a:rPr>
              <a:t>Alcance común y específico: </a:t>
            </a:r>
          </a:p>
          <a:p>
            <a:pPr marL="342900" indent="-342900" algn="ctr"/>
            <a:r>
              <a:rPr lang="es-CO" sz="2400">
                <a:latin typeface="Gill Sans Ultra Bold Condensed" pitchFamily="34" charset="0"/>
              </a:rPr>
              <a:t>Proyectos realmente “partners”</a:t>
            </a:r>
          </a:p>
          <a:p>
            <a:pPr marL="342900" indent="-342900" algn="ctr">
              <a:buFontTx/>
              <a:buChar char="•"/>
            </a:pPr>
            <a:endParaRPr lang="es-CO" sz="2400">
              <a:latin typeface="Gill Sans Ultra Bold Condensed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s-CO" sz="2400">
                <a:latin typeface="Gill Sans Ultra Bold Condensed" pitchFamily="34" charset="0"/>
              </a:rPr>
              <a:t>Aplicable a todo país</a:t>
            </a:r>
          </a:p>
          <a:p>
            <a:pPr marL="342900" indent="-342900" algn="ctr">
              <a:buFontTx/>
              <a:buChar char="•"/>
            </a:pPr>
            <a:endParaRPr lang="es-CO" sz="2400">
              <a:latin typeface="Gill Sans Ultra Bold Condensed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s-CO" sz="2400">
                <a:latin typeface="Gill Sans Ultra Bold Condensed" pitchFamily="34" charset="0"/>
              </a:rPr>
              <a:t>Objetivo de visibilidad</a:t>
            </a:r>
          </a:p>
          <a:p>
            <a:pPr marL="342900" indent="-342900" algn="ctr">
              <a:buFontTx/>
              <a:buChar char="•"/>
            </a:pPr>
            <a:endParaRPr lang="es-CO" sz="2400">
              <a:latin typeface="Gill Sans Ultra Bold Condensed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s-CO" sz="2400">
                <a:latin typeface="Gill Sans Ultra Bold Condensed" pitchFamily="34" charset="0"/>
              </a:rPr>
              <a:t>Orientación a la Formalidad</a:t>
            </a:r>
          </a:p>
          <a:p>
            <a:pPr marL="342900" indent="-342900" algn="ctr">
              <a:buFontTx/>
              <a:buChar char="•"/>
            </a:pPr>
            <a:endParaRPr lang="es-CO" sz="2400">
              <a:latin typeface="Gill Sans Ultra Bold Condensed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s-CO" sz="2400">
                <a:latin typeface="Gill Sans Ultra Bold Condensed" pitchFamily="34" charset="0"/>
              </a:rPr>
              <a:t>Comparabilidad. Mejoramiento de Proyectos</a:t>
            </a:r>
          </a:p>
          <a:p>
            <a:pPr marL="342900" indent="-342900" algn="ctr">
              <a:buFontTx/>
              <a:buChar char="•"/>
            </a:pPr>
            <a:endParaRPr lang="es-CO" sz="2400">
              <a:latin typeface="Gill Sans Ultra Bold Condensed" pitchFamily="34" charset="0"/>
            </a:endParaRPr>
          </a:p>
          <a:p>
            <a:pPr marL="342900" indent="-342900" algn="ctr"/>
            <a:endParaRPr lang="es-CO" sz="2400">
              <a:latin typeface="Gill Sans Ultra Bold Condensed" pitchFamily="34" charset="0"/>
            </a:endParaRPr>
          </a:p>
          <a:p>
            <a:pPr marL="342900" indent="-342900" algn="ctr">
              <a:buFontTx/>
              <a:buChar char="•"/>
            </a:pPr>
            <a:endParaRPr lang="es-CO" sz="2400">
              <a:latin typeface="Gill Sans Ultra Bold Condensed" pitchFamily="34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39750" y="5300663"/>
            <a:ext cx="7127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99FF33"/>
                </a:solidFill>
                <a:latin typeface="Gill Sans Ultra Bold" pitchFamily="34" charset="0"/>
              </a:rPr>
              <a:t>PROYECTOS VIABLES, BIEN ENFOCADOS, DELIMITADOS, FORMULADOS, CON SUFICIENTES RECURSOS, BIEN GESTIONADOS Y CON RESULTADOS DE IMPACTO!!!</a:t>
            </a:r>
            <a:endParaRPr lang="es-CO" sz="2000">
              <a:solidFill>
                <a:srgbClr val="99FF33"/>
              </a:solidFill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549275"/>
            <a:ext cx="7451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99FF33"/>
                </a:solidFill>
                <a:latin typeface="Gill Sans Ultra Bold" pitchFamily="34" charset="0"/>
              </a:rPr>
              <a:t>¿</a:t>
            </a:r>
            <a:r>
              <a:rPr lang="es-CO" sz="2800">
                <a:solidFill>
                  <a:srgbClr val="99FF33"/>
                </a:solidFill>
                <a:latin typeface="Gill Sans Ultra Bold" pitchFamily="34" charset="0"/>
              </a:rPr>
              <a:t>QUÉ SE PRETENDE DEMOSTRAR? </a:t>
            </a:r>
          </a:p>
        </p:txBody>
      </p: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971550" y="1628775"/>
            <a:ext cx="8172450" cy="1079500"/>
            <a:chOff x="612" y="1026"/>
            <a:chExt cx="5148" cy="680"/>
          </a:xfrm>
        </p:grpSpPr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133" y="1207"/>
              <a:ext cx="462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r>
                <a:rPr lang="es-CO" sz="2000">
                  <a:latin typeface="Gill Sans Ultra Bold Condensed" pitchFamily="34" charset="0"/>
                </a:rPr>
                <a:t>Es necesario homologar conceptos y alcances alrededor de simplificación.</a:t>
              </a:r>
            </a:p>
          </p:txBody>
        </p:sp>
        <p:pic>
          <p:nvPicPr>
            <p:cNvPr id="2055" name="Picture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2" y="1026"/>
              <a:ext cx="408" cy="6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1042988" y="2997200"/>
            <a:ext cx="7921625" cy="1920875"/>
            <a:chOff x="657" y="1888"/>
            <a:chExt cx="4990" cy="1210"/>
          </a:xfrm>
        </p:grpSpPr>
        <p:pic>
          <p:nvPicPr>
            <p:cNvPr id="2056" name="Picture 8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7" y="2069"/>
              <a:ext cx="454" cy="7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1247" y="1888"/>
              <a:ext cx="4400" cy="1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endParaRPr lang="es-CO" sz="2000">
                <a:latin typeface="Gill Sans Ultra Bold Condensed" pitchFamily="34" charset="0"/>
              </a:endParaRPr>
            </a:p>
            <a:p>
              <a:pPr marL="342900" indent="-342900" algn="ctr"/>
              <a:r>
                <a:rPr lang="es-CO" sz="2000">
                  <a:latin typeface="Gill Sans Ultra Bold Condensed" pitchFamily="34" charset="0"/>
                </a:rPr>
                <a:t>Los proyectos de simplificación de creación de empresa requieren alcance común, a fin de lograr comparabilidad real, aprendizaje a partir de experiencias y </a:t>
              </a:r>
              <a:r>
                <a:rPr lang="es-CO" sz="2000" u="sng">
                  <a:latin typeface="Gill Sans Ultra Bold Condensed" pitchFamily="34" charset="0"/>
                </a:rPr>
                <a:t>mejoramiento</a:t>
              </a:r>
              <a:r>
                <a:rPr lang="es-CO" sz="2000">
                  <a:latin typeface="Gill Sans Ultra Bold Condensed" pitchFamily="34" charset="0"/>
                </a:rPr>
                <a:t>. </a:t>
              </a:r>
            </a:p>
            <a:p>
              <a:pPr marL="342900" indent="-342900" algn="ctr"/>
              <a:endParaRPr lang="es-CO" sz="2000">
                <a:latin typeface="Gill Sans Ultra Bold Condensed" pitchFamily="34" charset="0"/>
              </a:endParaRPr>
            </a:p>
          </p:txBody>
        </p:sp>
      </p:grpSp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1187450" y="5084763"/>
            <a:ext cx="7561263" cy="1150937"/>
            <a:chOff x="748" y="3203"/>
            <a:chExt cx="4763" cy="725"/>
          </a:xfrm>
        </p:grpSpPr>
        <p:pic>
          <p:nvPicPr>
            <p:cNvPr id="2057" name="Picture 9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8" y="3203"/>
              <a:ext cx="362" cy="5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1205" y="3294"/>
              <a:ext cx="4306" cy="6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r>
                <a:rPr lang="es-CO" sz="2000">
                  <a:latin typeface="Gill Sans Ultra Bold Condensed" pitchFamily="34" charset="0"/>
                </a:rPr>
                <a:t>Es necesario desligar los temas </a:t>
              </a:r>
              <a:r>
                <a:rPr lang="es-CO" sz="2000">
                  <a:solidFill>
                    <a:srgbClr val="66FF33"/>
                  </a:solidFill>
                  <a:latin typeface="Gill Sans Ultra Bold Condensed" pitchFamily="34" charset="0"/>
                </a:rPr>
                <a:t>creación vs. apertura vs. operación de empresas</a:t>
              </a:r>
              <a:r>
                <a:rPr lang="es-CO" sz="2000">
                  <a:latin typeface="Gill Sans Ultra Bold Condensed" pitchFamily="34" charset="0"/>
                </a:rPr>
                <a:t>, en aras de viabilidad, efectividad e impacto en la gestión de Proyectos.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95288" y="1412875"/>
            <a:ext cx="85693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CO" sz="2800">
                <a:latin typeface="Gill Sans Ultra Bold Condensed" pitchFamily="34" charset="0"/>
              </a:rPr>
              <a:t> Confusión</a:t>
            </a:r>
          </a:p>
          <a:p>
            <a:pPr>
              <a:buFontTx/>
              <a:buChar char="•"/>
            </a:pPr>
            <a:endParaRPr lang="es-CO" sz="2800">
              <a:latin typeface="Gill Sans Ultra Bold Condensed" pitchFamily="34" charset="0"/>
            </a:endParaRPr>
          </a:p>
          <a:p>
            <a:pPr>
              <a:buFontTx/>
              <a:buChar char="•"/>
            </a:pPr>
            <a:r>
              <a:rPr lang="es-CO" sz="2800">
                <a:latin typeface="Gill Sans Ultra Bold Condensed" pitchFamily="34" charset="0"/>
              </a:rPr>
              <a:t>Pérdida de “foco”</a:t>
            </a:r>
          </a:p>
          <a:p>
            <a:pPr>
              <a:buFontTx/>
              <a:buChar char="•"/>
            </a:pPr>
            <a:endParaRPr lang="es-CO" sz="2800">
              <a:latin typeface="Gill Sans Ultra Bold Condensed" pitchFamily="34" charset="0"/>
            </a:endParaRPr>
          </a:p>
          <a:p>
            <a:pPr>
              <a:buFontTx/>
              <a:buChar char="•"/>
            </a:pPr>
            <a:r>
              <a:rPr lang="es-CO" sz="2800">
                <a:latin typeface="Gill Sans Ultra Bold Condensed" pitchFamily="34" charset="0"/>
              </a:rPr>
              <a:t>Dispersión de recursos</a:t>
            </a:r>
          </a:p>
          <a:p>
            <a:pPr>
              <a:buFontTx/>
              <a:buChar char="•"/>
            </a:pPr>
            <a:endParaRPr lang="es-CO" sz="2800">
              <a:latin typeface="Gill Sans Ultra Bold Condensed" pitchFamily="34" charset="0"/>
            </a:endParaRPr>
          </a:p>
          <a:p>
            <a:pPr>
              <a:buFontTx/>
              <a:buChar char="•"/>
            </a:pPr>
            <a:r>
              <a:rPr lang="es-CO" sz="2800">
                <a:latin typeface="Gill Sans Ultra Bold Condensed" pitchFamily="34" charset="0"/>
              </a:rPr>
              <a:t> Imposibilidad de medición/comparación</a:t>
            </a:r>
          </a:p>
          <a:p>
            <a:pPr>
              <a:buFontTx/>
              <a:buChar char="•"/>
            </a:pPr>
            <a:endParaRPr lang="es-CO" sz="2800">
              <a:latin typeface="Gill Sans Ultra Bold Condensed" pitchFamily="34" charset="0"/>
            </a:endParaRPr>
          </a:p>
          <a:p>
            <a:pPr>
              <a:buFontTx/>
              <a:buChar char="•"/>
            </a:pPr>
            <a:r>
              <a:rPr lang="es-CO" sz="2800">
                <a:latin typeface="Gill Sans Ultra Bold Condensed" pitchFamily="34" charset="0"/>
              </a:rPr>
              <a:t>Frustraciones de logro: No se alcanza todo lo que se imagina!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900113" y="476250"/>
            <a:ext cx="7200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99FF33"/>
                </a:solidFill>
                <a:latin typeface="Gill Sans Ultra Bold" pitchFamily="34" charset="0"/>
              </a:rPr>
              <a:t>LAS EVIDENCIAS…</a:t>
            </a:r>
            <a:endParaRPr lang="es-CO" sz="3200">
              <a:solidFill>
                <a:srgbClr val="99FF33"/>
              </a:solidFill>
              <a:latin typeface="Gill Sans Ultra Bold" pitchFamily="34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1908175" y="5805488"/>
            <a:ext cx="51847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s-CO" sz="3200">
                <a:solidFill>
                  <a:srgbClr val="99FF33"/>
                </a:solidFill>
                <a:latin typeface="Gill Sans Ultra Bold Condensed" pitchFamily="34" charset="0"/>
              </a:rPr>
              <a:t>CONCLUSIÓN… Torre de Babel!!!</a:t>
            </a:r>
          </a:p>
          <a:p>
            <a:pPr marL="342900" indent="-342900" algn="ctr"/>
            <a:endParaRPr lang="es-CO" sz="3200">
              <a:solidFill>
                <a:srgbClr val="99FF33"/>
              </a:solidFill>
              <a:latin typeface="Gill Sans Ultra Bold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84213" y="331788"/>
            <a:ext cx="1008062" cy="1008062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79388" y="1484313"/>
            <a:ext cx="24511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3200">
                <a:solidFill>
                  <a:srgbClr val="CCFF33"/>
                </a:solidFill>
                <a:latin typeface="Gill Sans Ultra Bold Condensed" pitchFamily="34" charset="0"/>
              </a:rPr>
              <a:t>¡</a:t>
            </a:r>
            <a:r>
              <a:rPr lang="es-CO" sz="3200">
                <a:solidFill>
                  <a:srgbClr val="CCFF33"/>
                </a:solidFill>
                <a:latin typeface="Gill Sans Ultra Bold Condensed" pitchFamily="34" charset="0"/>
              </a:rPr>
              <a:t>PUNTO DE </a:t>
            </a:r>
          </a:p>
          <a:p>
            <a:pPr marL="342900" indent="-342900" algn="ctr"/>
            <a:r>
              <a:rPr lang="es-CO" sz="3200">
                <a:solidFill>
                  <a:srgbClr val="CCFF33"/>
                </a:solidFill>
                <a:latin typeface="Gill Sans Ultra Bold Condensed" pitchFamily="34" charset="0"/>
              </a:rPr>
              <a:t>PARTIDA!</a:t>
            </a:r>
          </a:p>
        </p:txBody>
      </p:sp>
      <p:grpSp>
        <p:nvGrpSpPr>
          <p:cNvPr id="18459" name="Group 27"/>
          <p:cNvGrpSpPr>
            <a:grpSpLocks/>
          </p:cNvGrpSpPr>
          <p:nvPr/>
        </p:nvGrpSpPr>
        <p:grpSpPr bwMode="auto">
          <a:xfrm>
            <a:off x="2484438" y="1557338"/>
            <a:ext cx="1979612" cy="1657350"/>
            <a:chOff x="1565" y="981"/>
            <a:chExt cx="1247" cy="1044"/>
          </a:xfrm>
        </p:grpSpPr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565" y="981"/>
              <a:ext cx="1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r>
                <a:rPr lang="es-CO" sz="2400">
                  <a:latin typeface="Gill Sans Ultra Bold Condensed" pitchFamily="34" charset="0"/>
                </a:rPr>
                <a:t>TRÁMITE </a:t>
              </a:r>
            </a:p>
          </p:txBody>
        </p:sp>
        <p:sp>
          <p:nvSpPr>
            <p:cNvPr id="18456" name="Freeform 24"/>
            <p:cNvSpPr>
              <a:spLocks/>
            </p:cNvSpPr>
            <p:nvPr/>
          </p:nvSpPr>
          <p:spPr bwMode="auto">
            <a:xfrm>
              <a:off x="1701" y="1344"/>
              <a:ext cx="861" cy="681"/>
            </a:xfrm>
            <a:custGeom>
              <a:avLst/>
              <a:gdLst/>
              <a:ahLst/>
              <a:cxnLst>
                <a:cxn ang="0">
                  <a:pos x="921" y="5"/>
                </a:cxn>
                <a:cxn ang="0">
                  <a:pos x="791" y="31"/>
                </a:cxn>
                <a:cxn ang="0">
                  <a:pos x="681" y="65"/>
                </a:cxn>
                <a:cxn ang="0">
                  <a:pos x="577" y="116"/>
                </a:cxn>
                <a:cxn ang="0">
                  <a:pos x="448" y="194"/>
                </a:cxn>
                <a:cxn ang="0">
                  <a:pos x="340" y="286"/>
                </a:cxn>
                <a:cxn ang="0">
                  <a:pos x="261" y="371"/>
                </a:cxn>
                <a:cxn ang="0">
                  <a:pos x="197" y="458"/>
                </a:cxn>
                <a:cxn ang="0">
                  <a:pos x="139" y="557"/>
                </a:cxn>
                <a:cxn ang="0">
                  <a:pos x="89" y="657"/>
                </a:cxn>
                <a:cxn ang="0">
                  <a:pos x="44" y="785"/>
                </a:cxn>
                <a:cxn ang="0">
                  <a:pos x="16" y="903"/>
                </a:cxn>
                <a:cxn ang="0">
                  <a:pos x="0" y="1058"/>
                </a:cxn>
                <a:cxn ang="0">
                  <a:pos x="11" y="1194"/>
                </a:cxn>
                <a:cxn ang="0">
                  <a:pos x="35" y="1326"/>
                </a:cxn>
                <a:cxn ang="0">
                  <a:pos x="69" y="1438"/>
                </a:cxn>
                <a:cxn ang="0">
                  <a:pos x="135" y="1582"/>
                </a:cxn>
                <a:cxn ang="0">
                  <a:pos x="205" y="1695"/>
                </a:cxn>
                <a:cxn ang="0">
                  <a:pos x="285" y="1788"/>
                </a:cxn>
                <a:cxn ang="0">
                  <a:pos x="387" y="1891"/>
                </a:cxn>
                <a:cxn ang="0">
                  <a:pos x="504" y="1979"/>
                </a:cxn>
                <a:cxn ang="0">
                  <a:pos x="738" y="2088"/>
                </a:cxn>
                <a:cxn ang="0">
                  <a:pos x="943" y="2134"/>
                </a:cxn>
                <a:cxn ang="0">
                  <a:pos x="1060" y="2304"/>
                </a:cxn>
                <a:cxn ang="0">
                  <a:pos x="1055" y="1566"/>
                </a:cxn>
                <a:cxn ang="0">
                  <a:pos x="939" y="1721"/>
                </a:cxn>
                <a:cxn ang="0">
                  <a:pos x="760" y="1670"/>
                </a:cxn>
                <a:cxn ang="0">
                  <a:pos x="573" y="1558"/>
                </a:cxn>
                <a:cxn ang="0">
                  <a:pos x="468" y="1455"/>
                </a:cxn>
                <a:cxn ang="0">
                  <a:pos x="383" y="1350"/>
                </a:cxn>
                <a:cxn ang="0">
                  <a:pos x="316" y="1227"/>
                </a:cxn>
                <a:cxn ang="0">
                  <a:pos x="263" y="1077"/>
                </a:cxn>
                <a:cxn ang="0">
                  <a:pos x="241" y="928"/>
                </a:cxn>
                <a:cxn ang="0">
                  <a:pos x="242" y="794"/>
                </a:cxn>
                <a:cxn ang="0">
                  <a:pos x="263" y="665"/>
                </a:cxn>
                <a:cxn ang="0">
                  <a:pos x="304" y="534"/>
                </a:cxn>
                <a:cxn ang="0">
                  <a:pos x="385" y="381"/>
                </a:cxn>
                <a:cxn ang="0">
                  <a:pos x="486" y="257"/>
                </a:cxn>
                <a:cxn ang="0">
                  <a:pos x="589" y="166"/>
                </a:cxn>
                <a:cxn ang="0">
                  <a:pos x="691" y="103"/>
                </a:cxn>
                <a:cxn ang="0">
                  <a:pos x="771" y="64"/>
                </a:cxn>
                <a:cxn ang="0">
                  <a:pos x="869" y="38"/>
                </a:cxn>
                <a:cxn ang="0">
                  <a:pos x="1093" y="0"/>
                </a:cxn>
              </a:cxnLst>
              <a:rect l="0" t="0" r="r" b="b"/>
              <a:pathLst>
                <a:path w="1452" h="2305">
                  <a:moveTo>
                    <a:pt x="1093" y="0"/>
                  </a:moveTo>
                  <a:lnTo>
                    <a:pt x="921" y="5"/>
                  </a:lnTo>
                  <a:lnTo>
                    <a:pt x="862" y="14"/>
                  </a:lnTo>
                  <a:lnTo>
                    <a:pt x="791" y="31"/>
                  </a:lnTo>
                  <a:lnTo>
                    <a:pt x="736" y="45"/>
                  </a:lnTo>
                  <a:lnTo>
                    <a:pt x="681" y="65"/>
                  </a:lnTo>
                  <a:lnTo>
                    <a:pt x="626" y="89"/>
                  </a:lnTo>
                  <a:lnTo>
                    <a:pt x="577" y="116"/>
                  </a:lnTo>
                  <a:lnTo>
                    <a:pt x="519" y="147"/>
                  </a:lnTo>
                  <a:lnTo>
                    <a:pt x="448" y="194"/>
                  </a:lnTo>
                  <a:lnTo>
                    <a:pt x="393" y="237"/>
                  </a:lnTo>
                  <a:lnTo>
                    <a:pt x="340" y="286"/>
                  </a:lnTo>
                  <a:lnTo>
                    <a:pt x="304" y="325"/>
                  </a:lnTo>
                  <a:lnTo>
                    <a:pt x="261" y="371"/>
                  </a:lnTo>
                  <a:lnTo>
                    <a:pt x="230" y="407"/>
                  </a:lnTo>
                  <a:lnTo>
                    <a:pt x="197" y="458"/>
                  </a:lnTo>
                  <a:lnTo>
                    <a:pt x="168" y="505"/>
                  </a:lnTo>
                  <a:lnTo>
                    <a:pt x="139" y="557"/>
                  </a:lnTo>
                  <a:lnTo>
                    <a:pt x="117" y="598"/>
                  </a:lnTo>
                  <a:lnTo>
                    <a:pt x="89" y="657"/>
                  </a:lnTo>
                  <a:lnTo>
                    <a:pt x="62" y="721"/>
                  </a:lnTo>
                  <a:lnTo>
                    <a:pt x="44" y="785"/>
                  </a:lnTo>
                  <a:lnTo>
                    <a:pt x="29" y="840"/>
                  </a:lnTo>
                  <a:lnTo>
                    <a:pt x="16" y="903"/>
                  </a:lnTo>
                  <a:lnTo>
                    <a:pt x="5" y="971"/>
                  </a:lnTo>
                  <a:lnTo>
                    <a:pt x="0" y="1058"/>
                  </a:lnTo>
                  <a:lnTo>
                    <a:pt x="4" y="1132"/>
                  </a:lnTo>
                  <a:lnTo>
                    <a:pt x="11" y="1194"/>
                  </a:lnTo>
                  <a:lnTo>
                    <a:pt x="20" y="1258"/>
                  </a:lnTo>
                  <a:lnTo>
                    <a:pt x="35" y="1326"/>
                  </a:lnTo>
                  <a:lnTo>
                    <a:pt x="50" y="1384"/>
                  </a:lnTo>
                  <a:lnTo>
                    <a:pt x="69" y="1438"/>
                  </a:lnTo>
                  <a:lnTo>
                    <a:pt x="99" y="1506"/>
                  </a:lnTo>
                  <a:lnTo>
                    <a:pt x="135" y="1582"/>
                  </a:lnTo>
                  <a:lnTo>
                    <a:pt x="173" y="1644"/>
                  </a:lnTo>
                  <a:lnTo>
                    <a:pt x="205" y="1695"/>
                  </a:lnTo>
                  <a:lnTo>
                    <a:pt x="246" y="1747"/>
                  </a:lnTo>
                  <a:lnTo>
                    <a:pt x="285" y="1788"/>
                  </a:lnTo>
                  <a:lnTo>
                    <a:pt x="330" y="1835"/>
                  </a:lnTo>
                  <a:lnTo>
                    <a:pt x="387" y="1891"/>
                  </a:lnTo>
                  <a:lnTo>
                    <a:pt x="442" y="1933"/>
                  </a:lnTo>
                  <a:lnTo>
                    <a:pt x="504" y="1979"/>
                  </a:lnTo>
                  <a:lnTo>
                    <a:pt x="632" y="2046"/>
                  </a:lnTo>
                  <a:lnTo>
                    <a:pt x="738" y="2088"/>
                  </a:lnTo>
                  <a:lnTo>
                    <a:pt x="851" y="2118"/>
                  </a:lnTo>
                  <a:lnTo>
                    <a:pt x="943" y="2134"/>
                  </a:lnTo>
                  <a:lnTo>
                    <a:pt x="1060" y="2144"/>
                  </a:lnTo>
                  <a:lnTo>
                    <a:pt x="1060" y="2304"/>
                  </a:lnTo>
                  <a:lnTo>
                    <a:pt x="1451" y="1937"/>
                  </a:lnTo>
                  <a:lnTo>
                    <a:pt x="1055" y="1566"/>
                  </a:lnTo>
                  <a:lnTo>
                    <a:pt x="1056" y="1732"/>
                  </a:lnTo>
                  <a:lnTo>
                    <a:pt x="939" y="1721"/>
                  </a:lnTo>
                  <a:lnTo>
                    <a:pt x="851" y="1701"/>
                  </a:lnTo>
                  <a:lnTo>
                    <a:pt x="760" y="1670"/>
                  </a:lnTo>
                  <a:lnTo>
                    <a:pt x="632" y="1603"/>
                  </a:lnTo>
                  <a:lnTo>
                    <a:pt x="573" y="1558"/>
                  </a:lnTo>
                  <a:lnTo>
                    <a:pt x="515" y="1510"/>
                  </a:lnTo>
                  <a:lnTo>
                    <a:pt x="468" y="1455"/>
                  </a:lnTo>
                  <a:lnTo>
                    <a:pt x="420" y="1402"/>
                  </a:lnTo>
                  <a:lnTo>
                    <a:pt x="383" y="1350"/>
                  </a:lnTo>
                  <a:lnTo>
                    <a:pt x="351" y="1293"/>
                  </a:lnTo>
                  <a:lnTo>
                    <a:pt x="316" y="1227"/>
                  </a:lnTo>
                  <a:lnTo>
                    <a:pt x="285" y="1150"/>
                  </a:lnTo>
                  <a:lnTo>
                    <a:pt x="263" y="1077"/>
                  </a:lnTo>
                  <a:lnTo>
                    <a:pt x="252" y="1011"/>
                  </a:lnTo>
                  <a:lnTo>
                    <a:pt x="241" y="928"/>
                  </a:lnTo>
                  <a:lnTo>
                    <a:pt x="240" y="849"/>
                  </a:lnTo>
                  <a:lnTo>
                    <a:pt x="242" y="794"/>
                  </a:lnTo>
                  <a:lnTo>
                    <a:pt x="249" y="735"/>
                  </a:lnTo>
                  <a:lnTo>
                    <a:pt x="263" y="665"/>
                  </a:lnTo>
                  <a:lnTo>
                    <a:pt x="281" y="598"/>
                  </a:lnTo>
                  <a:lnTo>
                    <a:pt x="304" y="534"/>
                  </a:lnTo>
                  <a:lnTo>
                    <a:pt x="333" y="472"/>
                  </a:lnTo>
                  <a:lnTo>
                    <a:pt x="385" y="381"/>
                  </a:lnTo>
                  <a:lnTo>
                    <a:pt x="429" y="321"/>
                  </a:lnTo>
                  <a:lnTo>
                    <a:pt x="486" y="257"/>
                  </a:lnTo>
                  <a:lnTo>
                    <a:pt x="545" y="203"/>
                  </a:lnTo>
                  <a:lnTo>
                    <a:pt x="589" y="166"/>
                  </a:lnTo>
                  <a:lnTo>
                    <a:pt x="641" y="131"/>
                  </a:lnTo>
                  <a:lnTo>
                    <a:pt x="691" y="103"/>
                  </a:lnTo>
                  <a:lnTo>
                    <a:pt x="731" y="83"/>
                  </a:lnTo>
                  <a:lnTo>
                    <a:pt x="771" y="64"/>
                  </a:lnTo>
                  <a:lnTo>
                    <a:pt x="822" y="48"/>
                  </a:lnTo>
                  <a:lnTo>
                    <a:pt x="869" y="38"/>
                  </a:lnTo>
                  <a:lnTo>
                    <a:pt x="932" y="23"/>
                  </a:lnTo>
                  <a:lnTo>
                    <a:pt x="1093" y="0"/>
                  </a:lnTo>
                </a:path>
              </a:pathLst>
            </a:custGeom>
            <a:solidFill>
              <a:srgbClr val="00008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60" name="Group 28"/>
          <p:cNvGrpSpPr>
            <a:grpSpLocks/>
          </p:cNvGrpSpPr>
          <p:nvPr/>
        </p:nvGrpSpPr>
        <p:grpSpPr bwMode="auto">
          <a:xfrm>
            <a:off x="4284663" y="2492375"/>
            <a:ext cx="3670300" cy="1370013"/>
            <a:chOff x="2699" y="1570"/>
            <a:chExt cx="2312" cy="863"/>
          </a:xfrm>
        </p:grpSpPr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2699" y="1570"/>
              <a:ext cx="16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r>
                <a:rPr lang="es-CO" sz="2400">
                  <a:latin typeface="Gill Sans Ultra Bold Condensed" pitchFamily="34" charset="0"/>
                </a:rPr>
                <a:t>SIMPLIFICACIÓN</a:t>
              </a:r>
            </a:p>
          </p:txBody>
        </p:sp>
        <p:sp>
          <p:nvSpPr>
            <p:cNvPr id="18457" name="Freeform 25"/>
            <p:cNvSpPr>
              <a:spLocks/>
            </p:cNvSpPr>
            <p:nvPr/>
          </p:nvSpPr>
          <p:spPr bwMode="auto">
            <a:xfrm flipH="1">
              <a:off x="4150" y="1752"/>
              <a:ext cx="861" cy="681"/>
            </a:xfrm>
            <a:custGeom>
              <a:avLst/>
              <a:gdLst/>
              <a:ahLst/>
              <a:cxnLst>
                <a:cxn ang="0">
                  <a:pos x="921" y="5"/>
                </a:cxn>
                <a:cxn ang="0">
                  <a:pos x="791" y="31"/>
                </a:cxn>
                <a:cxn ang="0">
                  <a:pos x="681" y="65"/>
                </a:cxn>
                <a:cxn ang="0">
                  <a:pos x="577" y="116"/>
                </a:cxn>
                <a:cxn ang="0">
                  <a:pos x="448" y="194"/>
                </a:cxn>
                <a:cxn ang="0">
                  <a:pos x="340" y="286"/>
                </a:cxn>
                <a:cxn ang="0">
                  <a:pos x="261" y="371"/>
                </a:cxn>
                <a:cxn ang="0">
                  <a:pos x="197" y="458"/>
                </a:cxn>
                <a:cxn ang="0">
                  <a:pos x="139" y="557"/>
                </a:cxn>
                <a:cxn ang="0">
                  <a:pos x="89" y="657"/>
                </a:cxn>
                <a:cxn ang="0">
                  <a:pos x="44" y="785"/>
                </a:cxn>
                <a:cxn ang="0">
                  <a:pos x="16" y="903"/>
                </a:cxn>
                <a:cxn ang="0">
                  <a:pos x="0" y="1058"/>
                </a:cxn>
                <a:cxn ang="0">
                  <a:pos x="11" y="1194"/>
                </a:cxn>
                <a:cxn ang="0">
                  <a:pos x="35" y="1326"/>
                </a:cxn>
                <a:cxn ang="0">
                  <a:pos x="69" y="1438"/>
                </a:cxn>
                <a:cxn ang="0">
                  <a:pos x="135" y="1582"/>
                </a:cxn>
                <a:cxn ang="0">
                  <a:pos x="205" y="1695"/>
                </a:cxn>
                <a:cxn ang="0">
                  <a:pos x="285" y="1788"/>
                </a:cxn>
                <a:cxn ang="0">
                  <a:pos x="387" y="1891"/>
                </a:cxn>
                <a:cxn ang="0">
                  <a:pos x="504" y="1979"/>
                </a:cxn>
                <a:cxn ang="0">
                  <a:pos x="738" y="2088"/>
                </a:cxn>
                <a:cxn ang="0">
                  <a:pos x="943" y="2134"/>
                </a:cxn>
                <a:cxn ang="0">
                  <a:pos x="1060" y="2304"/>
                </a:cxn>
                <a:cxn ang="0">
                  <a:pos x="1055" y="1566"/>
                </a:cxn>
                <a:cxn ang="0">
                  <a:pos x="939" y="1721"/>
                </a:cxn>
                <a:cxn ang="0">
                  <a:pos x="760" y="1670"/>
                </a:cxn>
                <a:cxn ang="0">
                  <a:pos x="573" y="1558"/>
                </a:cxn>
                <a:cxn ang="0">
                  <a:pos x="468" y="1455"/>
                </a:cxn>
                <a:cxn ang="0">
                  <a:pos x="383" y="1350"/>
                </a:cxn>
                <a:cxn ang="0">
                  <a:pos x="316" y="1227"/>
                </a:cxn>
                <a:cxn ang="0">
                  <a:pos x="263" y="1077"/>
                </a:cxn>
                <a:cxn ang="0">
                  <a:pos x="241" y="928"/>
                </a:cxn>
                <a:cxn ang="0">
                  <a:pos x="242" y="794"/>
                </a:cxn>
                <a:cxn ang="0">
                  <a:pos x="263" y="665"/>
                </a:cxn>
                <a:cxn ang="0">
                  <a:pos x="304" y="534"/>
                </a:cxn>
                <a:cxn ang="0">
                  <a:pos x="385" y="381"/>
                </a:cxn>
                <a:cxn ang="0">
                  <a:pos x="486" y="257"/>
                </a:cxn>
                <a:cxn ang="0">
                  <a:pos x="589" y="166"/>
                </a:cxn>
                <a:cxn ang="0">
                  <a:pos x="691" y="103"/>
                </a:cxn>
                <a:cxn ang="0">
                  <a:pos x="771" y="64"/>
                </a:cxn>
                <a:cxn ang="0">
                  <a:pos x="869" y="38"/>
                </a:cxn>
                <a:cxn ang="0">
                  <a:pos x="1093" y="0"/>
                </a:cxn>
              </a:cxnLst>
              <a:rect l="0" t="0" r="r" b="b"/>
              <a:pathLst>
                <a:path w="1452" h="2305">
                  <a:moveTo>
                    <a:pt x="1093" y="0"/>
                  </a:moveTo>
                  <a:lnTo>
                    <a:pt x="921" y="5"/>
                  </a:lnTo>
                  <a:lnTo>
                    <a:pt x="862" y="14"/>
                  </a:lnTo>
                  <a:lnTo>
                    <a:pt x="791" y="31"/>
                  </a:lnTo>
                  <a:lnTo>
                    <a:pt x="736" y="45"/>
                  </a:lnTo>
                  <a:lnTo>
                    <a:pt x="681" y="65"/>
                  </a:lnTo>
                  <a:lnTo>
                    <a:pt x="626" y="89"/>
                  </a:lnTo>
                  <a:lnTo>
                    <a:pt x="577" y="116"/>
                  </a:lnTo>
                  <a:lnTo>
                    <a:pt x="519" y="147"/>
                  </a:lnTo>
                  <a:lnTo>
                    <a:pt x="448" y="194"/>
                  </a:lnTo>
                  <a:lnTo>
                    <a:pt x="393" y="237"/>
                  </a:lnTo>
                  <a:lnTo>
                    <a:pt x="340" y="286"/>
                  </a:lnTo>
                  <a:lnTo>
                    <a:pt x="304" y="325"/>
                  </a:lnTo>
                  <a:lnTo>
                    <a:pt x="261" y="371"/>
                  </a:lnTo>
                  <a:lnTo>
                    <a:pt x="230" y="407"/>
                  </a:lnTo>
                  <a:lnTo>
                    <a:pt x="197" y="458"/>
                  </a:lnTo>
                  <a:lnTo>
                    <a:pt x="168" y="505"/>
                  </a:lnTo>
                  <a:lnTo>
                    <a:pt x="139" y="557"/>
                  </a:lnTo>
                  <a:lnTo>
                    <a:pt x="117" y="598"/>
                  </a:lnTo>
                  <a:lnTo>
                    <a:pt x="89" y="657"/>
                  </a:lnTo>
                  <a:lnTo>
                    <a:pt x="62" y="721"/>
                  </a:lnTo>
                  <a:lnTo>
                    <a:pt x="44" y="785"/>
                  </a:lnTo>
                  <a:lnTo>
                    <a:pt x="29" y="840"/>
                  </a:lnTo>
                  <a:lnTo>
                    <a:pt x="16" y="903"/>
                  </a:lnTo>
                  <a:lnTo>
                    <a:pt x="5" y="971"/>
                  </a:lnTo>
                  <a:lnTo>
                    <a:pt x="0" y="1058"/>
                  </a:lnTo>
                  <a:lnTo>
                    <a:pt x="4" y="1132"/>
                  </a:lnTo>
                  <a:lnTo>
                    <a:pt x="11" y="1194"/>
                  </a:lnTo>
                  <a:lnTo>
                    <a:pt x="20" y="1258"/>
                  </a:lnTo>
                  <a:lnTo>
                    <a:pt x="35" y="1326"/>
                  </a:lnTo>
                  <a:lnTo>
                    <a:pt x="50" y="1384"/>
                  </a:lnTo>
                  <a:lnTo>
                    <a:pt x="69" y="1438"/>
                  </a:lnTo>
                  <a:lnTo>
                    <a:pt x="99" y="1506"/>
                  </a:lnTo>
                  <a:lnTo>
                    <a:pt x="135" y="1582"/>
                  </a:lnTo>
                  <a:lnTo>
                    <a:pt x="173" y="1644"/>
                  </a:lnTo>
                  <a:lnTo>
                    <a:pt x="205" y="1695"/>
                  </a:lnTo>
                  <a:lnTo>
                    <a:pt x="246" y="1747"/>
                  </a:lnTo>
                  <a:lnTo>
                    <a:pt x="285" y="1788"/>
                  </a:lnTo>
                  <a:lnTo>
                    <a:pt x="330" y="1835"/>
                  </a:lnTo>
                  <a:lnTo>
                    <a:pt x="387" y="1891"/>
                  </a:lnTo>
                  <a:lnTo>
                    <a:pt x="442" y="1933"/>
                  </a:lnTo>
                  <a:lnTo>
                    <a:pt x="504" y="1979"/>
                  </a:lnTo>
                  <a:lnTo>
                    <a:pt x="632" y="2046"/>
                  </a:lnTo>
                  <a:lnTo>
                    <a:pt x="738" y="2088"/>
                  </a:lnTo>
                  <a:lnTo>
                    <a:pt x="851" y="2118"/>
                  </a:lnTo>
                  <a:lnTo>
                    <a:pt x="943" y="2134"/>
                  </a:lnTo>
                  <a:lnTo>
                    <a:pt x="1060" y="2144"/>
                  </a:lnTo>
                  <a:lnTo>
                    <a:pt x="1060" y="2304"/>
                  </a:lnTo>
                  <a:lnTo>
                    <a:pt x="1451" y="1937"/>
                  </a:lnTo>
                  <a:lnTo>
                    <a:pt x="1055" y="1566"/>
                  </a:lnTo>
                  <a:lnTo>
                    <a:pt x="1056" y="1732"/>
                  </a:lnTo>
                  <a:lnTo>
                    <a:pt x="939" y="1721"/>
                  </a:lnTo>
                  <a:lnTo>
                    <a:pt x="851" y="1701"/>
                  </a:lnTo>
                  <a:lnTo>
                    <a:pt x="760" y="1670"/>
                  </a:lnTo>
                  <a:lnTo>
                    <a:pt x="632" y="1603"/>
                  </a:lnTo>
                  <a:lnTo>
                    <a:pt x="573" y="1558"/>
                  </a:lnTo>
                  <a:lnTo>
                    <a:pt x="515" y="1510"/>
                  </a:lnTo>
                  <a:lnTo>
                    <a:pt x="468" y="1455"/>
                  </a:lnTo>
                  <a:lnTo>
                    <a:pt x="420" y="1402"/>
                  </a:lnTo>
                  <a:lnTo>
                    <a:pt x="383" y="1350"/>
                  </a:lnTo>
                  <a:lnTo>
                    <a:pt x="351" y="1293"/>
                  </a:lnTo>
                  <a:lnTo>
                    <a:pt x="316" y="1227"/>
                  </a:lnTo>
                  <a:lnTo>
                    <a:pt x="285" y="1150"/>
                  </a:lnTo>
                  <a:lnTo>
                    <a:pt x="263" y="1077"/>
                  </a:lnTo>
                  <a:lnTo>
                    <a:pt x="252" y="1011"/>
                  </a:lnTo>
                  <a:lnTo>
                    <a:pt x="241" y="928"/>
                  </a:lnTo>
                  <a:lnTo>
                    <a:pt x="240" y="849"/>
                  </a:lnTo>
                  <a:lnTo>
                    <a:pt x="242" y="794"/>
                  </a:lnTo>
                  <a:lnTo>
                    <a:pt x="249" y="735"/>
                  </a:lnTo>
                  <a:lnTo>
                    <a:pt x="263" y="665"/>
                  </a:lnTo>
                  <a:lnTo>
                    <a:pt x="281" y="598"/>
                  </a:lnTo>
                  <a:lnTo>
                    <a:pt x="304" y="534"/>
                  </a:lnTo>
                  <a:lnTo>
                    <a:pt x="333" y="472"/>
                  </a:lnTo>
                  <a:lnTo>
                    <a:pt x="385" y="381"/>
                  </a:lnTo>
                  <a:lnTo>
                    <a:pt x="429" y="321"/>
                  </a:lnTo>
                  <a:lnTo>
                    <a:pt x="486" y="257"/>
                  </a:lnTo>
                  <a:lnTo>
                    <a:pt x="545" y="203"/>
                  </a:lnTo>
                  <a:lnTo>
                    <a:pt x="589" y="166"/>
                  </a:lnTo>
                  <a:lnTo>
                    <a:pt x="641" y="131"/>
                  </a:lnTo>
                  <a:lnTo>
                    <a:pt x="691" y="103"/>
                  </a:lnTo>
                  <a:lnTo>
                    <a:pt x="731" y="83"/>
                  </a:lnTo>
                  <a:lnTo>
                    <a:pt x="771" y="64"/>
                  </a:lnTo>
                  <a:lnTo>
                    <a:pt x="822" y="48"/>
                  </a:lnTo>
                  <a:lnTo>
                    <a:pt x="869" y="38"/>
                  </a:lnTo>
                  <a:lnTo>
                    <a:pt x="932" y="23"/>
                  </a:lnTo>
                  <a:lnTo>
                    <a:pt x="1093" y="0"/>
                  </a:lnTo>
                </a:path>
              </a:pathLst>
            </a:custGeom>
            <a:solidFill>
              <a:srgbClr val="00008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588125" y="5516563"/>
            <a:ext cx="255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s-CO" sz="2400">
                <a:latin typeface="Gill Sans Ultra Bold Condensed" pitchFamily="34" charset="0"/>
              </a:rPr>
              <a:t>DESARROLLO </a:t>
            </a:r>
          </a:p>
        </p:txBody>
      </p:sp>
      <p:grpSp>
        <p:nvGrpSpPr>
          <p:cNvPr id="18462" name="Group 30"/>
          <p:cNvGrpSpPr>
            <a:grpSpLocks/>
          </p:cNvGrpSpPr>
          <p:nvPr/>
        </p:nvGrpSpPr>
        <p:grpSpPr bwMode="auto">
          <a:xfrm>
            <a:off x="5003800" y="4076700"/>
            <a:ext cx="2987675" cy="1728788"/>
            <a:chOff x="3152" y="2568"/>
            <a:chExt cx="1882" cy="1089"/>
          </a:xfrm>
        </p:grpSpPr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424" y="2568"/>
              <a:ext cx="16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r>
                <a:rPr lang="es-CO" sz="2400">
                  <a:latin typeface="Gill Sans Ultra Bold Condensed" pitchFamily="34" charset="0"/>
                </a:rPr>
                <a:t>FORMALIZACIÓN</a:t>
              </a:r>
            </a:p>
          </p:txBody>
        </p:sp>
        <p:sp>
          <p:nvSpPr>
            <p:cNvPr id="18458" name="Freeform 26"/>
            <p:cNvSpPr>
              <a:spLocks/>
            </p:cNvSpPr>
            <p:nvPr/>
          </p:nvSpPr>
          <p:spPr bwMode="auto">
            <a:xfrm>
              <a:off x="3152" y="2976"/>
              <a:ext cx="861" cy="681"/>
            </a:xfrm>
            <a:custGeom>
              <a:avLst/>
              <a:gdLst/>
              <a:ahLst/>
              <a:cxnLst>
                <a:cxn ang="0">
                  <a:pos x="921" y="5"/>
                </a:cxn>
                <a:cxn ang="0">
                  <a:pos x="791" y="31"/>
                </a:cxn>
                <a:cxn ang="0">
                  <a:pos x="681" y="65"/>
                </a:cxn>
                <a:cxn ang="0">
                  <a:pos x="577" y="116"/>
                </a:cxn>
                <a:cxn ang="0">
                  <a:pos x="448" y="194"/>
                </a:cxn>
                <a:cxn ang="0">
                  <a:pos x="340" y="286"/>
                </a:cxn>
                <a:cxn ang="0">
                  <a:pos x="261" y="371"/>
                </a:cxn>
                <a:cxn ang="0">
                  <a:pos x="197" y="458"/>
                </a:cxn>
                <a:cxn ang="0">
                  <a:pos x="139" y="557"/>
                </a:cxn>
                <a:cxn ang="0">
                  <a:pos x="89" y="657"/>
                </a:cxn>
                <a:cxn ang="0">
                  <a:pos x="44" y="785"/>
                </a:cxn>
                <a:cxn ang="0">
                  <a:pos x="16" y="903"/>
                </a:cxn>
                <a:cxn ang="0">
                  <a:pos x="0" y="1058"/>
                </a:cxn>
                <a:cxn ang="0">
                  <a:pos x="11" y="1194"/>
                </a:cxn>
                <a:cxn ang="0">
                  <a:pos x="35" y="1326"/>
                </a:cxn>
                <a:cxn ang="0">
                  <a:pos x="69" y="1438"/>
                </a:cxn>
                <a:cxn ang="0">
                  <a:pos x="135" y="1582"/>
                </a:cxn>
                <a:cxn ang="0">
                  <a:pos x="205" y="1695"/>
                </a:cxn>
                <a:cxn ang="0">
                  <a:pos x="285" y="1788"/>
                </a:cxn>
                <a:cxn ang="0">
                  <a:pos x="387" y="1891"/>
                </a:cxn>
                <a:cxn ang="0">
                  <a:pos x="504" y="1979"/>
                </a:cxn>
                <a:cxn ang="0">
                  <a:pos x="738" y="2088"/>
                </a:cxn>
                <a:cxn ang="0">
                  <a:pos x="943" y="2134"/>
                </a:cxn>
                <a:cxn ang="0">
                  <a:pos x="1060" y="2304"/>
                </a:cxn>
                <a:cxn ang="0">
                  <a:pos x="1055" y="1566"/>
                </a:cxn>
                <a:cxn ang="0">
                  <a:pos x="939" y="1721"/>
                </a:cxn>
                <a:cxn ang="0">
                  <a:pos x="760" y="1670"/>
                </a:cxn>
                <a:cxn ang="0">
                  <a:pos x="573" y="1558"/>
                </a:cxn>
                <a:cxn ang="0">
                  <a:pos x="468" y="1455"/>
                </a:cxn>
                <a:cxn ang="0">
                  <a:pos x="383" y="1350"/>
                </a:cxn>
                <a:cxn ang="0">
                  <a:pos x="316" y="1227"/>
                </a:cxn>
                <a:cxn ang="0">
                  <a:pos x="263" y="1077"/>
                </a:cxn>
                <a:cxn ang="0">
                  <a:pos x="241" y="928"/>
                </a:cxn>
                <a:cxn ang="0">
                  <a:pos x="242" y="794"/>
                </a:cxn>
                <a:cxn ang="0">
                  <a:pos x="263" y="665"/>
                </a:cxn>
                <a:cxn ang="0">
                  <a:pos x="304" y="534"/>
                </a:cxn>
                <a:cxn ang="0">
                  <a:pos x="385" y="381"/>
                </a:cxn>
                <a:cxn ang="0">
                  <a:pos x="486" y="257"/>
                </a:cxn>
                <a:cxn ang="0">
                  <a:pos x="589" y="166"/>
                </a:cxn>
                <a:cxn ang="0">
                  <a:pos x="691" y="103"/>
                </a:cxn>
                <a:cxn ang="0">
                  <a:pos x="771" y="64"/>
                </a:cxn>
                <a:cxn ang="0">
                  <a:pos x="869" y="38"/>
                </a:cxn>
                <a:cxn ang="0">
                  <a:pos x="1093" y="0"/>
                </a:cxn>
              </a:cxnLst>
              <a:rect l="0" t="0" r="r" b="b"/>
              <a:pathLst>
                <a:path w="1452" h="2305">
                  <a:moveTo>
                    <a:pt x="1093" y="0"/>
                  </a:moveTo>
                  <a:lnTo>
                    <a:pt x="921" y="5"/>
                  </a:lnTo>
                  <a:lnTo>
                    <a:pt x="862" y="14"/>
                  </a:lnTo>
                  <a:lnTo>
                    <a:pt x="791" y="31"/>
                  </a:lnTo>
                  <a:lnTo>
                    <a:pt x="736" y="45"/>
                  </a:lnTo>
                  <a:lnTo>
                    <a:pt x="681" y="65"/>
                  </a:lnTo>
                  <a:lnTo>
                    <a:pt x="626" y="89"/>
                  </a:lnTo>
                  <a:lnTo>
                    <a:pt x="577" y="116"/>
                  </a:lnTo>
                  <a:lnTo>
                    <a:pt x="519" y="147"/>
                  </a:lnTo>
                  <a:lnTo>
                    <a:pt x="448" y="194"/>
                  </a:lnTo>
                  <a:lnTo>
                    <a:pt x="393" y="237"/>
                  </a:lnTo>
                  <a:lnTo>
                    <a:pt x="340" y="286"/>
                  </a:lnTo>
                  <a:lnTo>
                    <a:pt x="304" y="325"/>
                  </a:lnTo>
                  <a:lnTo>
                    <a:pt x="261" y="371"/>
                  </a:lnTo>
                  <a:lnTo>
                    <a:pt x="230" y="407"/>
                  </a:lnTo>
                  <a:lnTo>
                    <a:pt x="197" y="458"/>
                  </a:lnTo>
                  <a:lnTo>
                    <a:pt x="168" y="505"/>
                  </a:lnTo>
                  <a:lnTo>
                    <a:pt x="139" y="557"/>
                  </a:lnTo>
                  <a:lnTo>
                    <a:pt x="117" y="598"/>
                  </a:lnTo>
                  <a:lnTo>
                    <a:pt x="89" y="657"/>
                  </a:lnTo>
                  <a:lnTo>
                    <a:pt x="62" y="721"/>
                  </a:lnTo>
                  <a:lnTo>
                    <a:pt x="44" y="785"/>
                  </a:lnTo>
                  <a:lnTo>
                    <a:pt x="29" y="840"/>
                  </a:lnTo>
                  <a:lnTo>
                    <a:pt x="16" y="903"/>
                  </a:lnTo>
                  <a:lnTo>
                    <a:pt x="5" y="971"/>
                  </a:lnTo>
                  <a:lnTo>
                    <a:pt x="0" y="1058"/>
                  </a:lnTo>
                  <a:lnTo>
                    <a:pt x="4" y="1132"/>
                  </a:lnTo>
                  <a:lnTo>
                    <a:pt x="11" y="1194"/>
                  </a:lnTo>
                  <a:lnTo>
                    <a:pt x="20" y="1258"/>
                  </a:lnTo>
                  <a:lnTo>
                    <a:pt x="35" y="1326"/>
                  </a:lnTo>
                  <a:lnTo>
                    <a:pt x="50" y="1384"/>
                  </a:lnTo>
                  <a:lnTo>
                    <a:pt x="69" y="1438"/>
                  </a:lnTo>
                  <a:lnTo>
                    <a:pt x="99" y="1506"/>
                  </a:lnTo>
                  <a:lnTo>
                    <a:pt x="135" y="1582"/>
                  </a:lnTo>
                  <a:lnTo>
                    <a:pt x="173" y="1644"/>
                  </a:lnTo>
                  <a:lnTo>
                    <a:pt x="205" y="1695"/>
                  </a:lnTo>
                  <a:lnTo>
                    <a:pt x="246" y="1747"/>
                  </a:lnTo>
                  <a:lnTo>
                    <a:pt x="285" y="1788"/>
                  </a:lnTo>
                  <a:lnTo>
                    <a:pt x="330" y="1835"/>
                  </a:lnTo>
                  <a:lnTo>
                    <a:pt x="387" y="1891"/>
                  </a:lnTo>
                  <a:lnTo>
                    <a:pt x="442" y="1933"/>
                  </a:lnTo>
                  <a:lnTo>
                    <a:pt x="504" y="1979"/>
                  </a:lnTo>
                  <a:lnTo>
                    <a:pt x="632" y="2046"/>
                  </a:lnTo>
                  <a:lnTo>
                    <a:pt x="738" y="2088"/>
                  </a:lnTo>
                  <a:lnTo>
                    <a:pt x="851" y="2118"/>
                  </a:lnTo>
                  <a:lnTo>
                    <a:pt x="943" y="2134"/>
                  </a:lnTo>
                  <a:lnTo>
                    <a:pt x="1060" y="2144"/>
                  </a:lnTo>
                  <a:lnTo>
                    <a:pt x="1060" y="2304"/>
                  </a:lnTo>
                  <a:lnTo>
                    <a:pt x="1451" y="1937"/>
                  </a:lnTo>
                  <a:lnTo>
                    <a:pt x="1055" y="1566"/>
                  </a:lnTo>
                  <a:lnTo>
                    <a:pt x="1056" y="1732"/>
                  </a:lnTo>
                  <a:lnTo>
                    <a:pt x="939" y="1721"/>
                  </a:lnTo>
                  <a:lnTo>
                    <a:pt x="851" y="1701"/>
                  </a:lnTo>
                  <a:lnTo>
                    <a:pt x="760" y="1670"/>
                  </a:lnTo>
                  <a:lnTo>
                    <a:pt x="632" y="1603"/>
                  </a:lnTo>
                  <a:lnTo>
                    <a:pt x="573" y="1558"/>
                  </a:lnTo>
                  <a:lnTo>
                    <a:pt x="515" y="1510"/>
                  </a:lnTo>
                  <a:lnTo>
                    <a:pt x="468" y="1455"/>
                  </a:lnTo>
                  <a:lnTo>
                    <a:pt x="420" y="1402"/>
                  </a:lnTo>
                  <a:lnTo>
                    <a:pt x="383" y="1350"/>
                  </a:lnTo>
                  <a:lnTo>
                    <a:pt x="351" y="1293"/>
                  </a:lnTo>
                  <a:lnTo>
                    <a:pt x="316" y="1227"/>
                  </a:lnTo>
                  <a:lnTo>
                    <a:pt x="285" y="1150"/>
                  </a:lnTo>
                  <a:lnTo>
                    <a:pt x="263" y="1077"/>
                  </a:lnTo>
                  <a:lnTo>
                    <a:pt x="252" y="1011"/>
                  </a:lnTo>
                  <a:lnTo>
                    <a:pt x="241" y="928"/>
                  </a:lnTo>
                  <a:lnTo>
                    <a:pt x="240" y="849"/>
                  </a:lnTo>
                  <a:lnTo>
                    <a:pt x="242" y="794"/>
                  </a:lnTo>
                  <a:lnTo>
                    <a:pt x="249" y="735"/>
                  </a:lnTo>
                  <a:lnTo>
                    <a:pt x="263" y="665"/>
                  </a:lnTo>
                  <a:lnTo>
                    <a:pt x="281" y="598"/>
                  </a:lnTo>
                  <a:lnTo>
                    <a:pt x="304" y="534"/>
                  </a:lnTo>
                  <a:lnTo>
                    <a:pt x="333" y="472"/>
                  </a:lnTo>
                  <a:lnTo>
                    <a:pt x="385" y="381"/>
                  </a:lnTo>
                  <a:lnTo>
                    <a:pt x="429" y="321"/>
                  </a:lnTo>
                  <a:lnTo>
                    <a:pt x="486" y="257"/>
                  </a:lnTo>
                  <a:lnTo>
                    <a:pt x="545" y="203"/>
                  </a:lnTo>
                  <a:lnTo>
                    <a:pt x="589" y="166"/>
                  </a:lnTo>
                  <a:lnTo>
                    <a:pt x="641" y="131"/>
                  </a:lnTo>
                  <a:lnTo>
                    <a:pt x="691" y="103"/>
                  </a:lnTo>
                  <a:lnTo>
                    <a:pt x="731" y="83"/>
                  </a:lnTo>
                  <a:lnTo>
                    <a:pt x="771" y="64"/>
                  </a:lnTo>
                  <a:lnTo>
                    <a:pt x="822" y="48"/>
                  </a:lnTo>
                  <a:lnTo>
                    <a:pt x="869" y="38"/>
                  </a:lnTo>
                  <a:lnTo>
                    <a:pt x="932" y="23"/>
                  </a:lnTo>
                  <a:lnTo>
                    <a:pt x="1093" y="0"/>
                  </a:lnTo>
                </a:path>
              </a:pathLst>
            </a:custGeom>
            <a:solidFill>
              <a:srgbClr val="00008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911600" y="6518275"/>
            <a:ext cx="1319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rgbClr val="FFFF66"/>
                </a:solidFill>
                <a:latin typeface="Gill Sans Ultra Bold Condensed" pitchFamily="34" charset="0"/>
              </a:rPr>
              <a:t>OPERACIÓN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68313" y="2844800"/>
            <a:ext cx="1470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rgbClr val="FFFF66"/>
                </a:solidFill>
                <a:latin typeface="Gill Sans Ultra Bold Condensed" pitchFamily="34" charset="0"/>
              </a:rPr>
              <a:t>LIQUIDACIÓN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555875" y="1117600"/>
            <a:ext cx="881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rgbClr val="FFFF66"/>
                </a:solidFill>
                <a:latin typeface="Gill Sans Ultra Bold Condensed" pitchFamily="34" charset="0"/>
              </a:rPr>
              <a:t>CIERRE</a:t>
            </a:r>
          </a:p>
        </p:txBody>
      </p:sp>
      <p:grpSp>
        <p:nvGrpSpPr>
          <p:cNvPr id="25665" name="Group 65"/>
          <p:cNvGrpSpPr>
            <a:grpSpLocks/>
          </p:cNvGrpSpPr>
          <p:nvPr/>
        </p:nvGrpSpPr>
        <p:grpSpPr bwMode="auto">
          <a:xfrm>
            <a:off x="5003800" y="812800"/>
            <a:ext cx="1512888" cy="671513"/>
            <a:chOff x="3152" y="512"/>
            <a:chExt cx="953" cy="423"/>
          </a:xfrm>
        </p:grpSpPr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3152" y="704"/>
              <a:ext cx="7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solidFill>
                    <a:srgbClr val="FF9900"/>
                  </a:solidFill>
                  <a:latin typeface="Gill Sans Ultra Bold Condensed" pitchFamily="34" charset="0"/>
                </a:rPr>
                <a:t>CREACIÓN</a:t>
              </a:r>
            </a:p>
          </p:txBody>
        </p:sp>
        <p:sp>
          <p:nvSpPr>
            <p:cNvPr id="25633" name="AutoShape 33"/>
            <p:cNvSpPr>
              <a:spLocks/>
            </p:cNvSpPr>
            <p:nvPr/>
          </p:nvSpPr>
          <p:spPr bwMode="auto">
            <a:xfrm rot="-3154213">
              <a:off x="3589" y="92"/>
              <a:ext cx="95" cy="936"/>
            </a:xfrm>
            <a:prstGeom prst="rightBrace">
              <a:avLst>
                <a:gd name="adj1" fmla="val 82105"/>
                <a:gd name="adj2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US">
                <a:solidFill>
                  <a:srgbClr val="FF9900"/>
                </a:solidFill>
              </a:endParaRPr>
            </a:p>
          </p:txBody>
        </p:sp>
      </p:grpSp>
      <p:grpSp>
        <p:nvGrpSpPr>
          <p:cNvPr id="25668" name="Group 68"/>
          <p:cNvGrpSpPr>
            <a:grpSpLocks/>
          </p:cNvGrpSpPr>
          <p:nvPr/>
        </p:nvGrpSpPr>
        <p:grpSpPr bwMode="auto">
          <a:xfrm>
            <a:off x="6300788" y="1052513"/>
            <a:ext cx="2014537" cy="1087437"/>
            <a:chOff x="3969" y="663"/>
            <a:chExt cx="1269" cy="685"/>
          </a:xfrm>
        </p:grpSpPr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3969" y="1117"/>
              <a:ext cx="10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solidFill>
                    <a:schemeClr val="accent2"/>
                  </a:solidFill>
                  <a:latin typeface="Gill Sans Ultra Bold Condensed" pitchFamily="34" charset="0"/>
                </a:rPr>
                <a:t>LEGALIZACIÓN</a:t>
              </a:r>
            </a:p>
          </p:txBody>
        </p:sp>
        <p:sp>
          <p:nvSpPr>
            <p:cNvPr id="25634" name="AutoShape 34"/>
            <p:cNvSpPr>
              <a:spLocks/>
            </p:cNvSpPr>
            <p:nvPr/>
          </p:nvSpPr>
          <p:spPr bwMode="auto">
            <a:xfrm rot="-3154213">
              <a:off x="4512" y="301"/>
              <a:ext cx="363" cy="1088"/>
            </a:xfrm>
            <a:prstGeom prst="rightBrace">
              <a:avLst>
                <a:gd name="adj1" fmla="val 24977"/>
                <a:gd name="adj2" fmla="val 50000"/>
              </a:avLst>
            </a:prstGeom>
            <a:noFill/>
            <a:ln w="38100">
              <a:solidFill>
                <a:srgbClr val="9999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25669" name="Group 69"/>
          <p:cNvGrpSpPr>
            <a:grpSpLocks/>
          </p:cNvGrpSpPr>
          <p:nvPr/>
        </p:nvGrpSpPr>
        <p:grpSpPr bwMode="auto">
          <a:xfrm>
            <a:off x="7308850" y="2276475"/>
            <a:ext cx="1419225" cy="1655763"/>
            <a:chOff x="4604" y="1434"/>
            <a:chExt cx="894" cy="1043"/>
          </a:xfrm>
        </p:grpSpPr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4604" y="1933"/>
              <a:ext cx="7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solidFill>
                    <a:srgbClr val="99FF33"/>
                  </a:solidFill>
                  <a:latin typeface="Gill Sans Ultra Bold Condensed" pitchFamily="34" charset="0"/>
                </a:rPr>
                <a:t>APERTURA</a:t>
              </a:r>
            </a:p>
          </p:txBody>
        </p:sp>
        <p:sp>
          <p:nvSpPr>
            <p:cNvPr id="25635" name="AutoShape 35"/>
            <p:cNvSpPr>
              <a:spLocks/>
            </p:cNvSpPr>
            <p:nvPr/>
          </p:nvSpPr>
          <p:spPr bwMode="auto">
            <a:xfrm rot="-1902780">
              <a:off x="5284" y="1434"/>
              <a:ext cx="214" cy="1043"/>
            </a:xfrm>
            <a:prstGeom prst="rightBrace">
              <a:avLst>
                <a:gd name="adj1" fmla="val 40615"/>
                <a:gd name="adj2" fmla="val 50000"/>
              </a:avLst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53" name="Group 53"/>
          <p:cNvGrpSpPr>
            <a:grpSpLocks/>
          </p:cNvGrpSpPr>
          <p:nvPr/>
        </p:nvGrpSpPr>
        <p:grpSpPr bwMode="auto">
          <a:xfrm>
            <a:off x="1692275" y="1117600"/>
            <a:ext cx="5688013" cy="5292725"/>
            <a:chOff x="1066" y="704"/>
            <a:chExt cx="3583" cy="3334"/>
          </a:xfrm>
        </p:grpSpPr>
        <p:sp>
          <p:nvSpPr>
            <p:cNvPr id="25654" name="Oval 54"/>
            <p:cNvSpPr>
              <a:spLocks noChangeArrowheads="1"/>
            </p:cNvSpPr>
            <p:nvPr/>
          </p:nvSpPr>
          <p:spPr bwMode="auto">
            <a:xfrm>
              <a:off x="1201" y="908"/>
              <a:ext cx="3357" cy="3130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99FF33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lang="es-CO" sz="3200">
                  <a:solidFill>
                    <a:schemeClr val="bg1"/>
                  </a:solidFill>
                  <a:latin typeface="Gill Sans Ultra Bold Condensed" pitchFamily="34" charset="0"/>
                </a:rPr>
                <a:t>TRÁMITES</a:t>
              </a:r>
            </a:p>
          </p:txBody>
        </p:sp>
        <p:sp>
          <p:nvSpPr>
            <p:cNvPr id="25655" name="Line 55"/>
            <p:cNvSpPr>
              <a:spLocks noChangeShapeType="1"/>
            </p:cNvSpPr>
            <p:nvPr/>
          </p:nvSpPr>
          <p:spPr bwMode="auto">
            <a:xfrm>
              <a:off x="2883" y="704"/>
              <a:ext cx="0" cy="273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Line 56"/>
            <p:cNvSpPr>
              <a:spLocks noChangeShapeType="1"/>
            </p:cNvSpPr>
            <p:nvPr/>
          </p:nvSpPr>
          <p:spPr bwMode="auto">
            <a:xfrm rot="5400000">
              <a:off x="3742" y="1067"/>
              <a:ext cx="182" cy="181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Line 57"/>
            <p:cNvSpPr>
              <a:spLocks noChangeShapeType="1"/>
            </p:cNvSpPr>
            <p:nvPr/>
          </p:nvSpPr>
          <p:spPr bwMode="auto">
            <a:xfrm rot="5400000">
              <a:off x="4331" y="1657"/>
              <a:ext cx="92" cy="272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 flipH="1">
              <a:off x="4422" y="2473"/>
              <a:ext cx="227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Line 59"/>
            <p:cNvSpPr>
              <a:spLocks noChangeShapeType="1"/>
            </p:cNvSpPr>
            <p:nvPr/>
          </p:nvSpPr>
          <p:spPr bwMode="auto">
            <a:xfrm>
              <a:off x="1066" y="2478"/>
              <a:ext cx="227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Line 60"/>
            <p:cNvSpPr>
              <a:spLocks noChangeShapeType="1"/>
            </p:cNvSpPr>
            <p:nvPr/>
          </p:nvSpPr>
          <p:spPr bwMode="auto">
            <a:xfrm rot="16200000" flipV="1">
              <a:off x="1519" y="1384"/>
              <a:ext cx="91" cy="182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_s1028"/>
            <p:cNvSpPr>
              <a:spLocks noChangeArrowheads="1" noTextEdit="1"/>
            </p:cNvSpPr>
            <p:nvPr/>
          </p:nvSpPr>
          <p:spPr bwMode="auto">
            <a:xfrm>
              <a:off x="2200" y="1162"/>
              <a:ext cx="1270" cy="953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62" name="_s1028"/>
            <p:cNvSpPr>
              <a:spLocks noChangeArrowheads="1" noTextEdit="1"/>
            </p:cNvSpPr>
            <p:nvPr/>
          </p:nvSpPr>
          <p:spPr bwMode="auto">
            <a:xfrm rot="6339471">
              <a:off x="3130" y="1910"/>
              <a:ext cx="1334" cy="101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63" name="_s1028"/>
            <p:cNvSpPr>
              <a:spLocks noChangeArrowheads="1" noTextEdit="1"/>
            </p:cNvSpPr>
            <p:nvPr/>
          </p:nvSpPr>
          <p:spPr bwMode="auto">
            <a:xfrm rot="-3493002">
              <a:off x="1111" y="1978"/>
              <a:ext cx="1452" cy="90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5664" name="_s1028"/>
            <p:cNvSpPr>
              <a:spLocks noChangeArrowheads="1" noTextEdit="1"/>
            </p:cNvSpPr>
            <p:nvPr/>
          </p:nvSpPr>
          <p:spPr bwMode="auto">
            <a:xfrm rot="-11287040">
              <a:off x="2154" y="2840"/>
              <a:ext cx="1334" cy="101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25678" name="Group 78"/>
          <p:cNvGrpSpPr>
            <a:grpSpLocks/>
          </p:cNvGrpSpPr>
          <p:nvPr/>
        </p:nvGrpSpPr>
        <p:grpSpPr bwMode="auto">
          <a:xfrm>
            <a:off x="4427538" y="0"/>
            <a:ext cx="3757612" cy="2060575"/>
            <a:chOff x="2789" y="0"/>
            <a:chExt cx="2367" cy="1298"/>
          </a:xfrm>
        </p:grpSpPr>
        <p:sp>
          <p:nvSpPr>
            <p:cNvPr id="25670" name="Oval 70"/>
            <p:cNvSpPr>
              <a:spLocks noChangeArrowheads="1"/>
            </p:cNvSpPr>
            <p:nvPr/>
          </p:nvSpPr>
          <p:spPr bwMode="auto">
            <a:xfrm>
              <a:off x="2789" y="0"/>
              <a:ext cx="1497" cy="1298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1" name="Text Box 71"/>
            <p:cNvSpPr txBox="1">
              <a:spLocks noChangeArrowheads="1"/>
            </p:cNvSpPr>
            <p:nvPr/>
          </p:nvSpPr>
          <p:spPr bwMode="auto">
            <a:xfrm>
              <a:off x="4228" y="43"/>
              <a:ext cx="9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latin typeface="Gill Sans Ultra Bold Condensed" pitchFamily="34" charset="0"/>
                </a:rPr>
                <a:t>PRIMERO LO </a:t>
              </a:r>
            </a:p>
            <a:p>
              <a:r>
                <a:rPr lang="es-CO">
                  <a:latin typeface="Gill Sans Ultra Bold Condensed" pitchFamily="34" charset="0"/>
                </a:rPr>
                <a:t>PRIMERO!!!</a:t>
              </a:r>
            </a:p>
          </p:txBody>
        </p:sp>
      </p:grp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3184525" y="-66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5" grpId="0"/>
      <p:bldP spid="25626" grpId="0"/>
      <p:bldP spid="256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" name="Text Box 102"/>
          <p:cNvSpPr txBox="1">
            <a:spLocks noChangeArrowheads="1"/>
          </p:cNvSpPr>
          <p:nvPr/>
        </p:nvSpPr>
        <p:spPr bwMode="auto">
          <a:xfrm>
            <a:off x="0" y="1628775"/>
            <a:ext cx="338455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s-CO" sz="2800">
                <a:solidFill>
                  <a:srgbClr val="99FF33"/>
                </a:solidFill>
                <a:latin typeface="Gill Sans Ultra Bold Condensed" pitchFamily="34" charset="0"/>
              </a:rPr>
              <a:t>SUPUESTOS</a:t>
            </a:r>
          </a:p>
          <a:p>
            <a:pPr marL="342900" indent="-342900" algn="ctr"/>
            <a:endParaRPr lang="es-CO" sz="2800">
              <a:latin typeface="Gill Sans Ultra Bold Condensed" pitchFamily="34" charset="0"/>
            </a:endParaRPr>
          </a:p>
          <a:p>
            <a:pPr marL="342900" indent="-342900" algn="ctr">
              <a:buFontTx/>
              <a:buChar char="•"/>
            </a:pPr>
            <a:r>
              <a:rPr lang="es-CO" sz="2800">
                <a:latin typeface="Gill Sans Ultra Bold Condensed" pitchFamily="34" charset="0"/>
              </a:rPr>
              <a:t>Enfocado a trámites</a:t>
            </a:r>
            <a:endParaRPr lang="es-CO"/>
          </a:p>
          <a:p>
            <a:pPr marL="342900" indent="-342900" algn="ctr">
              <a:buFontTx/>
              <a:buChar char="•"/>
            </a:pPr>
            <a:r>
              <a:rPr lang="es-CO" sz="2800">
                <a:latin typeface="Gill Sans Ultra Bold Condensed" pitchFamily="34" charset="0"/>
              </a:rPr>
              <a:t>Empresarial</a:t>
            </a:r>
          </a:p>
          <a:p>
            <a:pPr marL="342900" indent="-342900" algn="ctr">
              <a:buFontTx/>
              <a:buChar char="•"/>
            </a:pPr>
            <a:r>
              <a:rPr lang="es-CO" sz="2800">
                <a:latin typeface="Gill Sans Ultra Bold Condensed" pitchFamily="34" charset="0"/>
              </a:rPr>
              <a:t>Cooperación internacional</a:t>
            </a:r>
          </a:p>
          <a:p>
            <a:pPr marL="342900" indent="-342900" algn="ctr">
              <a:buFontTx/>
              <a:buChar char="•"/>
            </a:pPr>
            <a:r>
              <a:rPr lang="es-CO" sz="2800">
                <a:latin typeface="Gill Sans Ultra Bold Condensed" pitchFamily="34" charset="0"/>
              </a:rPr>
              <a:t>Objetivos de formalización</a:t>
            </a:r>
          </a:p>
          <a:p>
            <a:pPr marL="342900" indent="-342900" algn="ctr">
              <a:buFontTx/>
              <a:buChar char="•"/>
            </a:pPr>
            <a:endParaRPr lang="es-CO" sz="2800">
              <a:latin typeface="Gill Sans Ultra Bold Condensed" pitchFamily="34" charset="0"/>
            </a:endParaRPr>
          </a:p>
          <a:p>
            <a:pPr marL="342900" indent="-342900" algn="ctr"/>
            <a:r>
              <a:rPr lang="es-CO" sz="2800">
                <a:latin typeface="Gill Sans Ultra Bold Condensed" pitchFamily="34" charset="0"/>
              </a:rPr>
              <a:t> </a:t>
            </a:r>
          </a:p>
        </p:txBody>
      </p:sp>
      <p:grpSp>
        <p:nvGrpSpPr>
          <p:cNvPr id="14480" name="Group 144"/>
          <p:cNvGrpSpPr>
            <a:grpSpLocks/>
          </p:cNvGrpSpPr>
          <p:nvPr/>
        </p:nvGrpSpPr>
        <p:grpSpPr bwMode="auto">
          <a:xfrm>
            <a:off x="3275013" y="1595438"/>
            <a:ext cx="2952750" cy="3889375"/>
            <a:chOff x="521" y="1344"/>
            <a:chExt cx="2359" cy="2676"/>
          </a:xfrm>
        </p:grpSpPr>
        <p:sp>
          <p:nvSpPr>
            <p:cNvPr id="14440" name="AutoShape 104"/>
            <p:cNvSpPr>
              <a:spLocks noChangeAspect="1" noChangeArrowheads="1" noTextEdit="1"/>
            </p:cNvSpPr>
            <p:nvPr/>
          </p:nvSpPr>
          <p:spPr bwMode="auto">
            <a:xfrm>
              <a:off x="521" y="1344"/>
              <a:ext cx="2359" cy="2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2" name="Rectangle 106"/>
            <p:cNvSpPr>
              <a:spLocks noChangeArrowheads="1"/>
            </p:cNvSpPr>
            <p:nvPr/>
          </p:nvSpPr>
          <p:spPr bwMode="auto">
            <a:xfrm>
              <a:off x="525" y="1344"/>
              <a:ext cx="2355" cy="2382"/>
            </a:xfrm>
            <a:prstGeom prst="rect">
              <a:avLst/>
            </a:prstGeom>
            <a:solidFill>
              <a:srgbClr val="6872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3" name="Rectangle 107"/>
            <p:cNvSpPr>
              <a:spLocks noChangeArrowheads="1"/>
            </p:cNvSpPr>
            <p:nvPr/>
          </p:nvSpPr>
          <p:spPr bwMode="auto">
            <a:xfrm>
              <a:off x="521" y="3659"/>
              <a:ext cx="2359" cy="361"/>
            </a:xfrm>
            <a:prstGeom prst="rect">
              <a:avLst/>
            </a:prstGeom>
            <a:solidFill>
              <a:srgbClr val="9363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4" name="Rectangle 108"/>
            <p:cNvSpPr>
              <a:spLocks noChangeArrowheads="1"/>
            </p:cNvSpPr>
            <p:nvPr/>
          </p:nvSpPr>
          <p:spPr bwMode="auto">
            <a:xfrm>
              <a:off x="1772" y="3738"/>
              <a:ext cx="1108" cy="60"/>
            </a:xfrm>
            <a:prstGeom prst="rect">
              <a:avLst/>
            </a:prstGeom>
            <a:solidFill>
              <a:srgbClr val="333D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" name="Freeform 109"/>
            <p:cNvSpPr>
              <a:spLocks/>
            </p:cNvSpPr>
            <p:nvPr/>
          </p:nvSpPr>
          <p:spPr bwMode="auto">
            <a:xfrm>
              <a:off x="521" y="3521"/>
              <a:ext cx="2359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27"/>
                </a:cxn>
                <a:cxn ang="0">
                  <a:pos x="110" y="0"/>
                </a:cxn>
                <a:cxn ang="0">
                  <a:pos x="246" y="0"/>
                </a:cxn>
                <a:cxn ang="0">
                  <a:pos x="467" y="27"/>
                </a:cxn>
                <a:cxn ang="0">
                  <a:pos x="713" y="53"/>
                </a:cxn>
                <a:cxn ang="0">
                  <a:pos x="923" y="107"/>
                </a:cxn>
                <a:cxn ang="0">
                  <a:pos x="1131" y="120"/>
                </a:cxn>
                <a:cxn ang="0">
                  <a:pos x="1546" y="67"/>
                </a:cxn>
                <a:cxn ang="0">
                  <a:pos x="1707" y="94"/>
                </a:cxn>
                <a:cxn ang="0">
                  <a:pos x="1781" y="53"/>
                </a:cxn>
                <a:cxn ang="0">
                  <a:pos x="1916" y="53"/>
                </a:cxn>
                <a:cxn ang="0">
                  <a:pos x="1977" y="120"/>
                </a:cxn>
                <a:cxn ang="0">
                  <a:pos x="2087" y="120"/>
                </a:cxn>
                <a:cxn ang="0">
                  <a:pos x="2223" y="94"/>
                </a:cxn>
                <a:cxn ang="0">
                  <a:pos x="2359" y="107"/>
                </a:cxn>
                <a:cxn ang="0">
                  <a:pos x="2359" y="175"/>
                </a:cxn>
                <a:cxn ang="0">
                  <a:pos x="0" y="175"/>
                </a:cxn>
              </a:cxnLst>
              <a:rect l="0" t="0" r="r" b="b"/>
              <a:pathLst>
                <a:path w="2359" h="175">
                  <a:moveTo>
                    <a:pt x="0" y="175"/>
                  </a:moveTo>
                  <a:lnTo>
                    <a:pt x="0" y="27"/>
                  </a:lnTo>
                  <a:lnTo>
                    <a:pt x="110" y="0"/>
                  </a:lnTo>
                  <a:lnTo>
                    <a:pt x="246" y="0"/>
                  </a:lnTo>
                  <a:lnTo>
                    <a:pt x="467" y="27"/>
                  </a:lnTo>
                  <a:lnTo>
                    <a:pt x="713" y="53"/>
                  </a:lnTo>
                  <a:lnTo>
                    <a:pt x="923" y="107"/>
                  </a:lnTo>
                  <a:lnTo>
                    <a:pt x="1131" y="120"/>
                  </a:lnTo>
                  <a:lnTo>
                    <a:pt x="1546" y="67"/>
                  </a:lnTo>
                  <a:lnTo>
                    <a:pt x="1707" y="94"/>
                  </a:lnTo>
                  <a:lnTo>
                    <a:pt x="1781" y="53"/>
                  </a:lnTo>
                  <a:lnTo>
                    <a:pt x="1916" y="53"/>
                  </a:lnTo>
                  <a:lnTo>
                    <a:pt x="1977" y="120"/>
                  </a:lnTo>
                  <a:lnTo>
                    <a:pt x="2087" y="120"/>
                  </a:lnTo>
                  <a:lnTo>
                    <a:pt x="2223" y="94"/>
                  </a:lnTo>
                  <a:lnTo>
                    <a:pt x="2359" y="107"/>
                  </a:lnTo>
                  <a:lnTo>
                    <a:pt x="2359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00280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" name="Freeform 110"/>
            <p:cNvSpPr>
              <a:spLocks/>
            </p:cNvSpPr>
            <p:nvPr/>
          </p:nvSpPr>
          <p:spPr bwMode="auto">
            <a:xfrm>
              <a:off x="1584" y="1727"/>
              <a:ext cx="483" cy="2049"/>
            </a:xfrm>
            <a:custGeom>
              <a:avLst/>
              <a:gdLst/>
              <a:ahLst/>
              <a:cxnLst>
                <a:cxn ang="0">
                  <a:pos x="168" y="5"/>
                </a:cxn>
                <a:cxn ang="0">
                  <a:pos x="345" y="0"/>
                </a:cxn>
                <a:cxn ang="0">
                  <a:pos x="345" y="22"/>
                </a:cxn>
                <a:cxn ang="0">
                  <a:pos x="346" y="79"/>
                </a:cxn>
                <a:cxn ang="0">
                  <a:pos x="408" y="77"/>
                </a:cxn>
                <a:cxn ang="0">
                  <a:pos x="410" y="178"/>
                </a:cxn>
                <a:cxn ang="0">
                  <a:pos x="392" y="192"/>
                </a:cxn>
                <a:cxn ang="0">
                  <a:pos x="380" y="218"/>
                </a:cxn>
                <a:cxn ang="0">
                  <a:pos x="483" y="2041"/>
                </a:cxn>
                <a:cxn ang="0">
                  <a:pos x="34" y="2049"/>
                </a:cxn>
                <a:cxn ang="0">
                  <a:pos x="24" y="1801"/>
                </a:cxn>
                <a:cxn ang="0">
                  <a:pos x="0" y="1801"/>
                </a:cxn>
                <a:cxn ang="0">
                  <a:pos x="58" y="1789"/>
                </a:cxn>
                <a:cxn ang="0">
                  <a:pos x="113" y="1767"/>
                </a:cxn>
                <a:cxn ang="0">
                  <a:pos x="129" y="1200"/>
                </a:cxn>
                <a:cxn ang="0">
                  <a:pos x="118" y="1184"/>
                </a:cxn>
                <a:cxn ang="0">
                  <a:pos x="150" y="887"/>
                </a:cxn>
                <a:cxn ang="0">
                  <a:pos x="147" y="219"/>
                </a:cxn>
                <a:cxn ang="0">
                  <a:pos x="133" y="184"/>
                </a:cxn>
                <a:cxn ang="0">
                  <a:pos x="110" y="178"/>
                </a:cxn>
                <a:cxn ang="0">
                  <a:pos x="115" y="85"/>
                </a:cxn>
                <a:cxn ang="0">
                  <a:pos x="168" y="85"/>
                </a:cxn>
                <a:cxn ang="0">
                  <a:pos x="168" y="5"/>
                </a:cxn>
              </a:cxnLst>
              <a:rect l="0" t="0" r="r" b="b"/>
              <a:pathLst>
                <a:path w="483" h="2049">
                  <a:moveTo>
                    <a:pt x="168" y="5"/>
                  </a:moveTo>
                  <a:lnTo>
                    <a:pt x="345" y="0"/>
                  </a:lnTo>
                  <a:lnTo>
                    <a:pt x="345" y="22"/>
                  </a:lnTo>
                  <a:lnTo>
                    <a:pt x="346" y="79"/>
                  </a:lnTo>
                  <a:lnTo>
                    <a:pt x="408" y="77"/>
                  </a:lnTo>
                  <a:lnTo>
                    <a:pt x="410" y="178"/>
                  </a:lnTo>
                  <a:lnTo>
                    <a:pt x="392" y="192"/>
                  </a:lnTo>
                  <a:lnTo>
                    <a:pt x="380" y="218"/>
                  </a:lnTo>
                  <a:lnTo>
                    <a:pt x="483" y="2041"/>
                  </a:lnTo>
                  <a:lnTo>
                    <a:pt x="34" y="2049"/>
                  </a:lnTo>
                  <a:lnTo>
                    <a:pt x="24" y="1801"/>
                  </a:lnTo>
                  <a:lnTo>
                    <a:pt x="0" y="1801"/>
                  </a:lnTo>
                  <a:lnTo>
                    <a:pt x="58" y="1789"/>
                  </a:lnTo>
                  <a:lnTo>
                    <a:pt x="113" y="1767"/>
                  </a:lnTo>
                  <a:lnTo>
                    <a:pt x="129" y="1200"/>
                  </a:lnTo>
                  <a:lnTo>
                    <a:pt x="118" y="1184"/>
                  </a:lnTo>
                  <a:lnTo>
                    <a:pt x="150" y="887"/>
                  </a:lnTo>
                  <a:lnTo>
                    <a:pt x="147" y="219"/>
                  </a:lnTo>
                  <a:lnTo>
                    <a:pt x="133" y="184"/>
                  </a:lnTo>
                  <a:lnTo>
                    <a:pt x="110" y="178"/>
                  </a:lnTo>
                  <a:lnTo>
                    <a:pt x="115" y="85"/>
                  </a:lnTo>
                  <a:lnTo>
                    <a:pt x="168" y="85"/>
                  </a:lnTo>
                  <a:lnTo>
                    <a:pt x="168" y="5"/>
                  </a:lnTo>
                  <a:close/>
                </a:path>
              </a:pathLst>
            </a:custGeom>
            <a:solidFill>
              <a:srgbClr val="0000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" name="Freeform 111"/>
            <p:cNvSpPr>
              <a:spLocks/>
            </p:cNvSpPr>
            <p:nvPr/>
          </p:nvSpPr>
          <p:spPr bwMode="auto">
            <a:xfrm>
              <a:off x="1694" y="3271"/>
              <a:ext cx="370" cy="424"/>
            </a:xfrm>
            <a:custGeom>
              <a:avLst/>
              <a:gdLst/>
              <a:ahLst/>
              <a:cxnLst>
                <a:cxn ang="0">
                  <a:pos x="36" y="1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95" y="0"/>
                </a:cxn>
                <a:cxn ang="0">
                  <a:pos x="115" y="0"/>
                </a:cxn>
                <a:cxn ang="0">
                  <a:pos x="135" y="0"/>
                </a:cxn>
                <a:cxn ang="0">
                  <a:pos x="155" y="0"/>
                </a:cxn>
                <a:cxn ang="0">
                  <a:pos x="174" y="1"/>
                </a:cxn>
                <a:cxn ang="0">
                  <a:pos x="194" y="1"/>
                </a:cxn>
                <a:cxn ang="0">
                  <a:pos x="214" y="1"/>
                </a:cxn>
                <a:cxn ang="0">
                  <a:pos x="234" y="2"/>
                </a:cxn>
                <a:cxn ang="0">
                  <a:pos x="254" y="2"/>
                </a:cxn>
                <a:cxn ang="0">
                  <a:pos x="273" y="4"/>
                </a:cxn>
                <a:cxn ang="0">
                  <a:pos x="293" y="4"/>
                </a:cxn>
                <a:cxn ang="0">
                  <a:pos x="313" y="5"/>
                </a:cxn>
                <a:cxn ang="0">
                  <a:pos x="333" y="5"/>
                </a:cxn>
                <a:cxn ang="0">
                  <a:pos x="351" y="5"/>
                </a:cxn>
                <a:cxn ang="0">
                  <a:pos x="370" y="416"/>
                </a:cxn>
                <a:cxn ang="0">
                  <a:pos x="344" y="413"/>
                </a:cxn>
                <a:cxn ang="0">
                  <a:pos x="319" y="410"/>
                </a:cxn>
                <a:cxn ang="0">
                  <a:pos x="296" y="409"/>
                </a:cxn>
                <a:cxn ang="0">
                  <a:pos x="273" y="408"/>
                </a:cxn>
                <a:cxn ang="0">
                  <a:pos x="252" y="408"/>
                </a:cxn>
                <a:cxn ang="0">
                  <a:pos x="231" y="408"/>
                </a:cxn>
                <a:cxn ang="0">
                  <a:pos x="210" y="408"/>
                </a:cxn>
                <a:cxn ang="0">
                  <a:pos x="191" y="409"/>
                </a:cxn>
                <a:cxn ang="0">
                  <a:pos x="170" y="410"/>
                </a:cxn>
                <a:cxn ang="0">
                  <a:pos x="149" y="412"/>
                </a:cxn>
                <a:cxn ang="0">
                  <a:pos x="128" y="413"/>
                </a:cxn>
                <a:cxn ang="0">
                  <a:pos x="105" y="416"/>
                </a:cxn>
                <a:cxn ang="0">
                  <a:pos x="81" y="417"/>
                </a:cxn>
                <a:cxn ang="0">
                  <a:pos x="56" y="420"/>
                </a:cxn>
                <a:cxn ang="0">
                  <a:pos x="29" y="421"/>
                </a:cxn>
                <a:cxn ang="0">
                  <a:pos x="0" y="424"/>
                </a:cxn>
                <a:cxn ang="0">
                  <a:pos x="5" y="356"/>
                </a:cxn>
                <a:cxn ang="0">
                  <a:pos x="16" y="208"/>
                </a:cxn>
                <a:cxn ang="0">
                  <a:pos x="27" y="63"/>
                </a:cxn>
                <a:cxn ang="0">
                  <a:pos x="36" y="1"/>
                </a:cxn>
              </a:cxnLst>
              <a:rect l="0" t="0" r="r" b="b"/>
              <a:pathLst>
                <a:path w="370" h="424">
                  <a:moveTo>
                    <a:pt x="36" y="1"/>
                  </a:moveTo>
                  <a:lnTo>
                    <a:pt x="56" y="0"/>
                  </a:lnTo>
                  <a:lnTo>
                    <a:pt x="76" y="0"/>
                  </a:lnTo>
                  <a:lnTo>
                    <a:pt x="95" y="0"/>
                  </a:lnTo>
                  <a:lnTo>
                    <a:pt x="115" y="0"/>
                  </a:lnTo>
                  <a:lnTo>
                    <a:pt x="135" y="0"/>
                  </a:lnTo>
                  <a:lnTo>
                    <a:pt x="155" y="0"/>
                  </a:lnTo>
                  <a:lnTo>
                    <a:pt x="174" y="1"/>
                  </a:lnTo>
                  <a:lnTo>
                    <a:pt x="194" y="1"/>
                  </a:lnTo>
                  <a:lnTo>
                    <a:pt x="214" y="1"/>
                  </a:lnTo>
                  <a:lnTo>
                    <a:pt x="234" y="2"/>
                  </a:lnTo>
                  <a:lnTo>
                    <a:pt x="254" y="2"/>
                  </a:lnTo>
                  <a:lnTo>
                    <a:pt x="273" y="4"/>
                  </a:lnTo>
                  <a:lnTo>
                    <a:pt x="293" y="4"/>
                  </a:lnTo>
                  <a:lnTo>
                    <a:pt x="313" y="5"/>
                  </a:lnTo>
                  <a:lnTo>
                    <a:pt x="333" y="5"/>
                  </a:lnTo>
                  <a:lnTo>
                    <a:pt x="351" y="5"/>
                  </a:lnTo>
                  <a:lnTo>
                    <a:pt x="370" y="416"/>
                  </a:lnTo>
                  <a:lnTo>
                    <a:pt x="344" y="413"/>
                  </a:lnTo>
                  <a:lnTo>
                    <a:pt x="319" y="410"/>
                  </a:lnTo>
                  <a:lnTo>
                    <a:pt x="296" y="409"/>
                  </a:lnTo>
                  <a:lnTo>
                    <a:pt x="273" y="408"/>
                  </a:lnTo>
                  <a:lnTo>
                    <a:pt x="252" y="408"/>
                  </a:lnTo>
                  <a:lnTo>
                    <a:pt x="231" y="408"/>
                  </a:lnTo>
                  <a:lnTo>
                    <a:pt x="210" y="408"/>
                  </a:lnTo>
                  <a:lnTo>
                    <a:pt x="191" y="409"/>
                  </a:lnTo>
                  <a:lnTo>
                    <a:pt x="170" y="410"/>
                  </a:lnTo>
                  <a:lnTo>
                    <a:pt x="149" y="412"/>
                  </a:lnTo>
                  <a:lnTo>
                    <a:pt x="128" y="413"/>
                  </a:lnTo>
                  <a:lnTo>
                    <a:pt x="105" y="416"/>
                  </a:lnTo>
                  <a:lnTo>
                    <a:pt x="81" y="417"/>
                  </a:lnTo>
                  <a:lnTo>
                    <a:pt x="56" y="420"/>
                  </a:lnTo>
                  <a:lnTo>
                    <a:pt x="29" y="421"/>
                  </a:lnTo>
                  <a:lnTo>
                    <a:pt x="0" y="424"/>
                  </a:lnTo>
                  <a:lnTo>
                    <a:pt x="5" y="356"/>
                  </a:lnTo>
                  <a:lnTo>
                    <a:pt x="16" y="208"/>
                  </a:lnTo>
                  <a:lnTo>
                    <a:pt x="27" y="63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" name="Freeform 112"/>
            <p:cNvSpPr>
              <a:spLocks/>
            </p:cNvSpPr>
            <p:nvPr/>
          </p:nvSpPr>
          <p:spPr bwMode="auto">
            <a:xfrm>
              <a:off x="1666" y="3268"/>
              <a:ext cx="288" cy="41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3" y="0"/>
                </a:cxn>
                <a:cxn ang="0">
                  <a:pos x="206" y="0"/>
                </a:cxn>
                <a:cxn ang="0">
                  <a:pos x="254" y="4"/>
                </a:cxn>
                <a:cxn ang="0">
                  <a:pos x="288" y="419"/>
                </a:cxn>
                <a:cxn ang="0">
                  <a:pos x="0" y="399"/>
                </a:cxn>
                <a:cxn ang="0">
                  <a:pos x="11" y="0"/>
                </a:cxn>
              </a:cxnLst>
              <a:rect l="0" t="0" r="r" b="b"/>
              <a:pathLst>
                <a:path w="288" h="419">
                  <a:moveTo>
                    <a:pt x="11" y="0"/>
                  </a:moveTo>
                  <a:lnTo>
                    <a:pt x="63" y="0"/>
                  </a:lnTo>
                  <a:lnTo>
                    <a:pt x="206" y="0"/>
                  </a:lnTo>
                  <a:lnTo>
                    <a:pt x="254" y="4"/>
                  </a:lnTo>
                  <a:lnTo>
                    <a:pt x="288" y="419"/>
                  </a:lnTo>
                  <a:lnTo>
                    <a:pt x="0" y="39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F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9" name="Freeform 113"/>
            <p:cNvSpPr>
              <a:spLocks/>
            </p:cNvSpPr>
            <p:nvPr/>
          </p:nvSpPr>
          <p:spPr bwMode="auto">
            <a:xfrm>
              <a:off x="1766" y="1515"/>
              <a:ext cx="161" cy="150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68" y="40"/>
                </a:cxn>
                <a:cxn ang="0">
                  <a:pos x="43" y="63"/>
                </a:cxn>
                <a:cxn ang="0">
                  <a:pos x="0" y="74"/>
                </a:cxn>
                <a:cxn ang="0">
                  <a:pos x="0" y="101"/>
                </a:cxn>
                <a:cxn ang="0">
                  <a:pos x="16" y="101"/>
                </a:cxn>
                <a:cxn ang="0">
                  <a:pos x="16" y="147"/>
                </a:cxn>
                <a:cxn ang="0">
                  <a:pos x="28" y="147"/>
                </a:cxn>
                <a:cxn ang="0">
                  <a:pos x="28" y="101"/>
                </a:cxn>
                <a:cxn ang="0">
                  <a:pos x="47" y="101"/>
                </a:cxn>
                <a:cxn ang="0">
                  <a:pos x="47" y="147"/>
                </a:cxn>
                <a:cxn ang="0">
                  <a:pos x="64" y="147"/>
                </a:cxn>
                <a:cxn ang="0">
                  <a:pos x="63" y="101"/>
                </a:cxn>
                <a:cxn ang="0">
                  <a:pos x="88" y="101"/>
                </a:cxn>
                <a:cxn ang="0">
                  <a:pos x="88" y="150"/>
                </a:cxn>
                <a:cxn ang="0">
                  <a:pos x="105" y="150"/>
                </a:cxn>
                <a:cxn ang="0">
                  <a:pos x="105" y="105"/>
                </a:cxn>
                <a:cxn ang="0">
                  <a:pos x="123" y="105"/>
                </a:cxn>
                <a:cxn ang="0">
                  <a:pos x="123" y="145"/>
                </a:cxn>
                <a:cxn ang="0">
                  <a:pos x="142" y="145"/>
                </a:cxn>
                <a:cxn ang="0">
                  <a:pos x="142" y="101"/>
                </a:cxn>
                <a:cxn ang="0">
                  <a:pos x="161" y="101"/>
                </a:cxn>
                <a:cxn ang="0">
                  <a:pos x="161" y="81"/>
                </a:cxn>
                <a:cxn ang="0">
                  <a:pos x="123" y="70"/>
                </a:cxn>
                <a:cxn ang="0">
                  <a:pos x="96" y="58"/>
                </a:cxn>
                <a:cxn ang="0">
                  <a:pos x="84" y="40"/>
                </a:cxn>
                <a:cxn ang="0">
                  <a:pos x="84" y="0"/>
                </a:cxn>
                <a:cxn ang="0">
                  <a:pos x="68" y="3"/>
                </a:cxn>
              </a:cxnLst>
              <a:rect l="0" t="0" r="r" b="b"/>
              <a:pathLst>
                <a:path w="161" h="150">
                  <a:moveTo>
                    <a:pt x="68" y="3"/>
                  </a:moveTo>
                  <a:lnTo>
                    <a:pt x="68" y="40"/>
                  </a:lnTo>
                  <a:lnTo>
                    <a:pt x="43" y="63"/>
                  </a:lnTo>
                  <a:lnTo>
                    <a:pt x="0" y="74"/>
                  </a:lnTo>
                  <a:lnTo>
                    <a:pt x="0" y="101"/>
                  </a:lnTo>
                  <a:lnTo>
                    <a:pt x="16" y="101"/>
                  </a:lnTo>
                  <a:lnTo>
                    <a:pt x="16" y="147"/>
                  </a:lnTo>
                  <a:lnTo>
                    <a:pt x="28" y="147"/>
                  </a:lnTo>
                  <a:lnTo>
                    <a:pt x="28" y="101"/>
                  </a:lnTo>
                  <a:lnTo>
                    <a:pt x="47" y="101"/>
                  </a:lnTo>
                  <a:lnTo>
                    <a:pt x="47" y="147"/>
                  </a:lnTo>
                  <a:lnTo>
                    <a:pt x="64" y="147"/>
                  </a:lnTo>
                  <a:lnTo>
                    <a:pt x="63" y="101"/>
                  </a:lnTo>
                  <a:lnTo>
                    <a:pt x="88" y="101"/>
                  </a:lnTo>
                  <a:lnTo>
                    <a:pt x="88" y="150"/>
                  </a:lnTo>
                  <a:lnTo>
                    <a:pt x="105" y="150"/>
                  </a:lnTo>
                  <a:lnTo>
                    <a:pt x="105" y="105"/>
                  </a:lnTo>
                  <a:lnTo>
                    <a:pt x="123" y="105"/>
                  </a:lnTo>
                  <a:lnTo>
                    <a:pt x="123" y="145"/>
                  </a:lnTo>
                  <a:lnTo>
                    <a:pt x="142" y="145"/>
                  </a:lnTo>
                  <a:lnTo>
                    <a:pt x="142" y="101"/>
                  </a:lnTo>
                  <a:lnTo>
                    <a:pt x="161" y="101"/>
                  </a:lnTo>
                  <a:lnTo>
                    <a:pt x="161" y="81"/>
                  </a:lnTo>
                  <a:lnTo>
                    <a:pt x="123" y="70"/>
                  </a:lnTo>
                  <a:lnTo>
                    <a:pt x="96" y="58"/>
                  </a:lnTo>
                  <a:lnTo>
                    <a:pt x="84" y="40"/>
                  </a:lnTo>
                  <a:lnTo>
                    <a:pt x="84" y="0"/>
                  </a:lnTo>
                  <a:lnTo>
                    <a:pt x="68" y="3"/>
                  </a:lnTo>
                  <a:close/>
                </a:path>
              </a:pathLst>
            </a:custGeom>
            <a:solidFill>
              <a:srgbClr val="0000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0" name="Freeform 114"/>
            <p:cNvSpPr>
              <a:spLocks/>
            </p:cNvSpPr>
            <p:nvPr/>
          </p:nvSpPr>
          <p:spPr bwMode="auto">
            <a:xfrm>
              <a:off x="1768" y="1645"/>
              <a:ext cx="149" cy="9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90"/>
                </a:cxn>
                <a:cxn ang="0">
                  <a:pos x="35" y="92"/>
                </a:cxn>
                <a:cxn ang="0">
                  <a:pos x="35" y="60"/>
                </a:cxn>
                <a:cxn ang="0">
                  <a:pos x="60" y="58"/>
                </a:cxn>
                <a:cxn ang="0">
                  <a:pos x="60" y="88"/>
                </a:cxn>
                <a:cxn ang="0">
                  <a:pos x="98" y="88"/>
                </a:cxn>
                <a:cxn ang="0">
                  <a:pos x="98" y="58"/>
                </a:cxn>
                <a:cxn ang="0">
                  <a:pos x="119" y="58"/>
                </a:cxn>
                <a:cxn ang="0">
                  <a:pos x="119" y="84"/>
                </a:cxn>
                <a:cxn ang="0">
                  <a:pos x="149" y="90"/>
                </a:cxn>
                <a:cxn ang="0">
                  <a:pos x="149" y="0"/>
                </a:cxn>
                <a:cxn ang="0">
                  <a:pos x="0" y="5"/>
                </a:cxn>
              </a:cxnLst>
              <a:rect l="0" t="0" r="r" b="b"/>
              <a:pathLst>
                <a:path w="149" h="92">
                  <a:moveTo>
                    <a:pt x="0" y="5"/>
                  </a:moveTo>
                  <a:lnTo>
                    <a:pt x="0" y="90"/>
                  </a:lnTo>
                  <a:lnTo>
                    <a:pt x="35" y="92"/>
                  </a:lnTo>
                  <a:lnTo>
                    <a:pt x="35" y="60"/>
                  </a:lnTo>
                  <a:lnTo>
                    <a:pt x="60" y="58"/>
                  </a:lnTo>
                  <a:lnTo>
                    <a:pt x="60" y="88"/>
                  </a:lnTo>
                  <a:lnTo>
                    <a:pt x="98" y="88"/>
                  </a:lnTo>
                  <a:lnTo>
                    <a:pt x="98" y="58"/>
                  </a:lnTo>
                  <a:lnTo>
                    <a:pt x="119" y="58"/>
                  </a:lnTo>
                  <a:lnTo>
                    <a:pt x="119" y="84"/>
                  </a:lnTo>
                  <a:lnTo>
                    <a:pt x="149" y="90"/>
                  </a:lnTo>
                  <a:lnTo>
                    <a:pt x="149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1" name="Freeform 115"/>
            <p:cNvSpPr>
              <a:spLocks/>
            </p:cNvSpPr>
            <p:nvPr/>
          </p:nvSpPr>
          <p:spPr bwMode="auto">
            <a:xfrm>
              <a:off x="1751" y="1733"/>
              <a:ext cx="78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3"/>
                </a:cxn>
                <a:cxn ang="0">
                  <a:pos x="78" y="70"/>
                </a:cxn>
                <a:cxn ang="0">
                  <a:pos x="77" y="0"/>
                </a:cxn>
                <a:cxn ang="0">
                  <a:pos x="0" y="0"/>
                </a:cxn>
              </a:cxnLst>
              <a:rect l="0" t="0" r="r" b="b"/>
              <a:pathLst>
                <a:path w="78" h="73">
                  <a:moveTo>
                    <a:pt x="0" y="0"/>
                  </a:moveTo>
                  <a:lnTo>
                    <a:pt x="0" y="73"/>
                  </a:lnTo>
                  <a:lnTo>
                    <a:pt x="78" y="70"/>
                  </a:lnTo>
                  <a:lnTo>
                    <a:pt x="7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2" name="Freeform 116"/>
            <p:cNvSpPr>
              <a:spLocks/>
            </p:cNvSpPr>
            <p:nvPr/>
          </p:nvSpPr>
          <p:spPr bwMode="auto">
            <a:xfrm>
              <a:off x="1765" y="1518"/>
              <a:ext cx="75" cy="91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65" y="40"/>
                </a:cxn>
                <a:cxn ang="0">
                  <a:pos x="47" y="59"/>
                </a:cxn>
                <a:cxn ang="0">
                  <a:pos x="0" y="67"/>
                </a:cxn>
                <a:cxn ang="0">
                  <a:pos x="0" y="90"/>
                </a:cxn>
                <a:cxn ang="0">
                  <a:pos x="70" y="91"/>
                </a:cxn>
                <a:cxn ang="0">
                  <a:pos x="70" y="76"/>
                </a:cxn>
                <a:cxn ang="0">
                  <a:pos x="75" y="0"/>
                </a:cxn>
                <a:cxn ang="0">
                  <a:pos x="65" y="0"/>
                </a:cxn>
              </a:cxnLst>
              <a:rect l="0" t="0" r="r" b="b"/>
              <a:pathLst>
                <a:path w="75" h="91">
                  <a:moveTo>
                    <a:pt x="65" y="0"/>
                  </a:moveTo>
                  <a:lnTo>
                    <a:pt x="65" y="40"/>
                  </a:lnTo>
                  <a:lnTo>
                    <a:pt x="47" y="59"/>
                  </a:lnTo>
                  <a:lnTo>
                    <a:pt x="0" y="67"/>
                  </a:lnTo>
                  <a:lnTo>
                    <a:pt x="0" y="90"/>
                  </a:lnTo>
                  <a:lnTo>
                    <a:pt x="70" y="91"/>
                  </a:lnTo>
                  <a:lnTo>
                    <a:pt x="70" y="76"/>
                  </a:lnTo>
                  <a:lnTo>
                    <a:pt x="7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4442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3" name="Freeform 117"/>
            <p:cNvSpPr>
              <a:spLocks/>
            </p:cNvSpPr>
            <p:nvPr/>
          </p:nvSpPr>
          <p:spPr bwMode="auto">
            <a:xfrm>
              <a:off x="1767" y="1652"/>
              <a:ext cx="62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5"/>
                </a:cxn>
                <a:cxn ang="0">
                  <a:pos x="16" y="75"/>
                </a:cxn>
                <a:cxn ang="0">
                  <a:pos x="16" y="35"/>
                </a:cxn>
                <a:cxn ang="0">
                  <a:pos x="62" y="35"/>
                </a:cxn>
                <a:cxn ang="0">
                  <a:pos x="62" y="1"/>
                </a:cxn>
                <a:cxn ang="0">
                  <a:pos x="0" y="0"/>
                </a:cxn>
              </a:cxnLst>
              <a:rect l="0" t="0" r="r" b="b"/>
              <a:pathLst>
                <a:path w="62" h="75">
                  <a:moveTo>
                    <a:pt x="0" y="0"/>
                  </a:moveTo>
                  <a:lnTo>
                    <a:pt x="0" y="75"/>
                  </a:lnTo>
                  <a:lnTo>
                    <a:pt x="16" y="75"/>
                  </a:lnTo>
                  <a:lnTo>
                    <a:pt x="16" y="35"/>
                  </a:lnTo>
                  <a:lnTo>
                    <a:pt x="62" y="35"/>
                  </a:lnTo>
                  <a:lnTo>
                    <a:pt x="6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4" name="Freeform 118"/>
            <p:cNvSpPr>
              <a:spLocks/>
            </p:cNvSpPr>
            <p:nvPr/>
          </p:nvSpPr>
          <p:spPr bwMode="auto">
            <a:xfrm>
              <a:off x="1725" y="2067"/>
              <a:ext cx="261" cy="27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22" y="5"/>
                </a:cxn>
                <a:cxn ang="0">
                  <a:pos x="38" y="4"/>
                </a:cxn>
                <a:cxn ang="0">
                  <a:pos x="53" y="4"/>
                </a:cxn>
                <a:cxn ang="0">
                  <a:pos x="68" y="2"/>
                </a:cxn>
                <a:cxn ang="0">
                  <a:pos x="84" y="1"/>
                </a:cxn>
                <a:cxn ang="0">
                  <a:pos x="99" y="0"/>
                </a:cxn>
                <a:cxn ang="0">
                  <a:pos x="114" y="0"/>
                </a:cxn>
                <a:cxn ang="0">
                  <a:pos x="129" y="0"/>
                </a:cxn>
                <a:cxn ang="0">
                  <a:pos x="143" y="0"/>
                </a:cxn>
                <a:cxn ang="0">
                  <a:pos x="158" y="0"/>
                </a:cxn>
                <a:cxn ang="0">
                  <a:pos x="173" y="0"/>
                </a:cxn>
                <a:cxn ang="0">
                  <a:pos x="188" y="1"/>
                </a:cxn>
                <a:cxn ang="0">
                  <a:pos x="203" y="2"/>
                </a:cxn>
                <a:cxn ang="0">
                  <a:pos x="218" y="5"/>
                </a:cxn>
                <a:cxn ang="0">
                  <a:pos x="231" y="8"/>
                </a:cxn>
                <a:cxn ang="0">
                  <a:pos x="246" y="10"/>
                </a:cxn>
                <a:cxn ang="0">
                  <a:pos x="261" y="268"/>
                </a:cxn>
                <a:cxn ang="0">
                  <a:pos x="242" y="267"/>
                </a:cxn>
                <a:cxn ang="0">
                  <a:pos x="223" y="267"/>
                </a:cxn>
                <a:cxn ang="0">
                  <a:pos x="204" y="266"/>
                </a:cxn>
                <a:cxn ang="0">
                  <a:pos x="187" y="266"/>
                </a:cxn>
                <a:cxn ang="0">
                  <a:pos x="168" y="264"/>
                </a:cxn>
                <a:cxn ang="0">
                  <a:pos x="151" y="264"/>
                </a:cxn>
                <a:cxn ang="0">
                  <a:pos x="134" y="263"/>
                </a:cxn>
                <a:cxn ang="0">
                  <a:pos x="118" y="263"/>
                </a:cxn>
                <a:cxn ang="0">
                  <a:pos x="100" y="263"/>
                </a:cxn>
                <a:cxn ang="0">
                  <a:pos x="85" y="263"/>
                </a:cxn>
                <a:cxn ang="0">
                  <a:pos x="69" y="263"/>
                </a:cxn>
                <a:cxn ang="0">
                  <a:pos x="55" y="264"/>
                </a:cxn>
                <a:cxn ang="0">
                  <a:pos x="40" y="264"/>
                </a:cxn>
                <a:cxn ang="0">
                  <a:pos x="26" y="266"/>
                </a:cxn>
                <a:cxn ang="0">
                  <a:pos x="13" y="267"/>
                </a:cxn>
                <a:cxn ang="0">
                  <a:pos x="0" y="270"/>
                </a:cxn>
                <a:cxn ang="0">
                  <a:pos x="0" y="228"/>
                </a:cxn>
                <a:cxn ang="0">
                  <a:pos x="1" y="136"/>
                </a:cxn>
                <a:cxn ang="0">
                  <a:pos x="4" y="45"/>
                </a:cxn>
                <a:cxn ang="0">
                  <a:pos x="8" y="6"/>
                </a:cxn>
              </a:cxnLst>
              <a:rect l="0" t="0" r="r" b="b"/>
              <a:pathLst>
                <a:path w="261" h="270">
                  <a:moveTo>
                    <a:pt x="8" y="6"/>
                  </a:moveTo>
                  <a:lnTo>
                    <a:pt x="22" y="5"/>
                  </a:lnTo>
                  <a:lnTo>
                    <a:pt x="38" y="4"/>
                  </a:lnTo>
                  <a:lnTo>
                    <a:pt x="53" y="4"/>
                  </a:lnTo>
                  <a:lnTo>
                    <a:pt x="68" y="2"/>
                  </a:lnTo>
                  <a:lnTo>
                    <a:pt x="84" y="1"/>
                  </a:lnTo>
                  <a:lnTo>
                    <a:pt x="99" y="0"/>
                  </a:lnTo>
                  <a:lnTo>
                    <a:pt x="114" y="0"/>
                  </a:lnTo>
                  <a:lnTo>
                    <a:pt x="129" y="0"/>
                  </a:lnTo>
                  <a:lnTo>
                    <a:pt x="143" y="0"/>
                  </a:lnTo>
                  <a:lnTo>
                    <a:pt x="158" y="0"/>
                  </a:lnTo>
                  <a:lnTo>
                    <a:pt x="173" y="0"/>
                  </a:lnTo>
                  <a:lnTo>
                    <a:pt x="188" y="1"/>
                  </a:lnTo>
                  <a:lnTo>
                    <a:pt x="203" y="2"/>
                  </a:lnTo>
                  <a:lnTo>
                    <a:pt x="218" y="5"/>
                  </a:lnTo>
                  <a:lnTo>
                    <a:pt x="231" y="8"/>
                  </a:lnTo>
                  <a:lnTo>
                    <a:pt x="246" y="10"/>
                  </a:lnTo>
                  <a:lnTo>
                    <a:pt x="261" y="268"/>
                  </a:lnTo>
                  <a:lnTo>
                    <a:pt x="242" y="267"/>
                  </a:lnTo>
                  <a:lnTo>
                    <a:pt x="223" y="267"/>
                  </a:lnTo>
                  <a:lnTo>
                    <a:pt x="204" y="266"/>
                  </a:lnTo>
                  <a:lnTo>
                    <a:pt x="187" y="266"/>
                  </a:lnTo>
                  <a:lnTo>
                    <a:pt x="168" y="264"/>
                  </a:lnTo>
                  <a:lnTo>
                    <a:pt x="151" y="264"/>
                  </a:lnTo>
                  <a:lnTo>
                    <a:pt x="134" y="263"/>
                  </a:lnTo>
                  <a:lnTo>
                    <a:pt x="118" y="263"/>
                  </a:lnTo>
                  <a:lnTo>
                    <a:pt x="100" y="263"/>
                  </a:lnTo>
                  <a:lnTo>
                    <a:pt x="85" y="263"/>
                  </a:lnTo>
                  <a:lnTo>
                    <a:pt x="69" y="263"/>
                  </a:lnTo>
                  <a:lnTo>
                    <a:pt x="55" y="264"/>
                  </a:lnTo>
                  <a:lnTo>
                    <a:pt x="40" y="264"/>
                  </a:lnTo>
                  <a:lnTo>
                    <a:pt x="26" y="266"/>
                  </a:lnTo>
                  <a:lnTo>
                    <a:pt x="13" y="267"/>
                  </a:lnTo>
                  <a:lnTo>
                    <a:pt x="0" y="270"/>
                  </a:lnTo>
                  <a:lnTo>
                    <a:pt x="0" y="228"/>
                  </a:lnTo>
                  <a:lnTo>
                    <a:pt x="1" y="136"/>
                  </a:lnTo>
                  <a:lnTo>
                    <a:pt x="4" y="45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5" name="Freeform 119"/>
            <p:cNvSpPr>
              <a:spLocks/>
            </p:cNvSpPr>
            <p:nvPr/>
          </p:nvSpPr>
          <p:spPr bwMode="auto">
            <a:xfrm>
              <a:off x="1708" y="2607"/>
              <a:ext cx="314" cy="30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53" y="7"/>
                </a:cxn>
                <a:cxn ang="0">
                  <a:pos x="69" y="5"/>
                </a:cxn>
                <a:cxn ang="0">
                  <a:pos x="85" y="5"/>
                </a:cxn>
                <a:cxn ang="0">
                  <a:pos x="102" y="4"/>
                </a:cxn>
                <a:cxn ang="0">
                  <a:pos x="118" y="3"/>
                </a:cxn>
                <a:cxn ang="0">
                  <a:pos x="135" y="3"/>
                </a:cxn>
                <a:cxn ang="0">
                  <a:pos x="151" y="1"/>
                </a:cxn>
                <a:cxn ang="0">
                  <a:pos x="167" y="1"/>
                </a:cxn>
                <a:cxn ang="0">
                  <a:pos x="183" y="0"/>
                </a:cxn>
                <a:cxn ang="0">
                  <a:pos x="199" y="0"/>
                </a:cxn>
                <a:cxn ang="0">
                  <a:pos x="215" y="0"/>
                </a:cxn>
                <a:cxn ang="0">
                  <a:pos x="231" y="1"/>
                </a:cxn>
                <a:cxn ang="0">
                  <a:pos x="247" y="1"/>
                </a:cxn>
                <a:cxn ang="0">
                  <a:pos x="263" y="3"/>
                </a:cxn>
                <a:cxn ang="0">
                  <a:pos x="279" y="4"/>
                </a:cxn>
                <a:cxn ang="0">
                  <a:pos x="295" y="7"/>
                </a:cxn>
                <a:cxn ang="0">
                  <a:pos x="314" y="305"/>
                </a:cxn>
                <a:cxn ang="0">
                  <a:pos x="296" y="304"/>
                </a:cxn>
                <a:cxn ang="0">
                  <a:pos x="279" y="304"/>
                </a:cxn>
                <a:cxn ang="0">
                  <a:pos x="261" y="302"/>
                </a:cxn>
                <a:cxn ang="0">
                  <a:pos x="242" y="301"/>
                </a:cxn>
                <a:cxn ang="0">
                  <a:pos x="222" y="300"/>
                </a:cxn>
                <a:cxn ang="0">
                  <a:pos x="201" y="300"/>
                </a:cxn>
                <a:cxn ang="0">
                  <a:pos x="180" y="298"/>
                </a:cxn>
                <a:cxn ang="0">
                  <a:pos x="160" y="297"/>
                </a:cxn>
                <a:cxn ang="0">
                  <a:pos x="139" y="297"/>
                </a:cxn>
                <a:cxn ang="0">
                  <a:pos x="118" y="297"/>
                </a:cxn>
                <a:cxn ang="0">
                  <a:pos x="97" y="297"/>
                </a:cxn>
                <a:cxn ang="0">
                  <a:pos x="76" y="297"/>
                </a:cxn>
                <a:cxn ang="0">
                  <a:pos x="57" y="298"/>
                </a:cxn>
                <a:cxn ang="0">
                  <a:pos x="37" y="298"/>
                </a:cxn>
                <a:cxn ang="0">
                  <a:pos x="18" y="301"/>
                </a:cxn>
                <a:cxn ang="0">
                  <a:pos x="0" y="302"/>
                </a:cxn>
                <a:cxn ang="0">
                  <a:pos x="5" y="256"/>
                </a:cxn>
                <a:cxn ang="0">
                  <a:pos x="16" y="153"/>
                </a:cxn>
                <a:cxn ang="0">
                  <a:pos x="27" y="51"/>
                </a:cxn>
                <a:cxn ang="0">
                  <a:pos x="36" y="8"/>
                </a:cxn>
              </a:cxnLst>
              <a:rect l="0" t="0" r="r" b="b"/>
              <a:pathLst>
                <a:path w="314" h="305">
                  <a:moveTo>
                    <a:pt x="36" y="8"/>
                  </a:moveTo>
                  <a:lnTo>
                    <a:pt x="53" y="7"/>
                  </a:lnTo>
                  <a:lnTo>
                    <a:pt x="69" y="5"/>
                  </a:lnTo>
                  <a:lnTo>
                    <a:pt x="85" y="5"/>
                  </a:lnTo>
                  <a:lnTo>
                    <a:pt x="102" y="4"/>
                  </a:lnTo>
                  <a:lnTo>
                    <a:pt x="118" y="3"/>
                  </a:lnTo>
                  <a:lnTo>
                    <a:pt x="135" y="3"/>
                  </a:lnTo>
                  <a:lnTo>
                    <a:pt x="151" y="1"/>
                  </a:lnTo>
                  <a:lnTo>
                    <a:pt x="167" y="1"/>
                  </a:lnTo>
                  <a:lnTo>
                    <a:pt x="183" y="0"/>
                  </a:lnTo>
                  <a:lnTo>
                    <a:pt x="199" y="0"/>
                  </a:lnTo>
                  <a:lnTo>
                    <a:pt x="215" y="0"/>
                  </a:lnTo>
                  <a:lnTo>
                    <a:pt x="231" y="1"/>
                  </a:lnTo>
                  <a:lnTo>
                    <a:pt x="247" y="1"/>
                  </a:lnTo>
                  <a:lnTo>
                    <a:pt x="263" y="3"/>
                  </a:lnTo>
                  <a:lnTo>
                    <a:pt x="279" y="4"/>
                  </a:lnTo>
                  <a:lnTo>
                    <a:pt x="295" y="7"/>
                  </a:lnTo>
                  <a:lnTo>
                    <a:pt x="314" y="305"/>
                  </a:lnTo>
                  <a:lnTo>
                    <a:pt x="296" y="304"/>
                  </a:lnTo>
                  <a:lnTo>
                    <a:pt x="279" y="304"/>
                  </a:lnTo>
                  <a:lnTo>
                    <a:pt x="261" y="302"/>
                  </a:lnTo>
                  <a:lnTo>
                    <a:pt x="242" y="301"/>
                  </a:lnTo>
                  <a:lnTo>
                    <a:pt x="222" y="300"/>
                  </a:lnTo>
                  <a:lnTo>
                    <a:pt x="201" y="300"/>
                  </a:lnTo>
                  <a:lnTo>
                    <a:pt x="180" y="298"/>
                  </a:lnTo>
                  <a:lnTo>
                    <a:pt x="160" y="297"/>
                  </a:lnTo>
                  <a:lnTo>
                    <a:pt x="139" y="297"/>
                  </a:lnTo>
                  <a:lnTo>
                    <a:pt x="118" y="297"/>
                  </a:lnTo>
                  <a:lnTo>
                    <a:pt x="97" y="297"/>
                  </a:lnTo>
                  <a:lnTo>
                    <a:pt x="76" y="297"/>
                  </a:lnTo>
                  <a:lnTo>
                    <a:pt x="57" y="298"/>
                  </a:lnTo>
                  <a:lnTo>
                    <a:pt x="37" y="298"/>
                  </a:lnTo>
                  <a:lnTo>
                    <a:pt x="18" y="301"/>
                  </a:lnTo>
                  <a:lnTo>
                    <a:pt x="0" y="302"/>
                  </a:lnTo>
                  <a:lnTo>
                    <a:pt x="5" y="256"/>
                  </a:lnTo>
                  <a:lnTo>
                    <a:pt x="16" y="153"/>
                  </a:lnTo>
                  <a:lnTo>
                    <a:pt x="27" y="51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6" name="Freeform 120"/>
            <p:cNvSpPr>
              <a:spLocks/>
            </p:cNvSpPr>
            <p:nvPr/>
          </p:nvSpPr>
          <p:spPr bwMode="auto">
            <a:xfrm>
              <a:off x="1715" y="2065"/>
              <a:ext cx="192" cy="272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35" y="6"/>
                </a:cxn>
                <a:cxn ang="0">
                  <a:pos x="57" y="4"/>
                </a:cxn>
                <a:cxn ang="0">
                  <a:pos x="79" y="2"/>
                </a:cxn>
                <a:cxn ang="0">
                  <a:pos x="102" y="2"/>
                </a:cxn>
                <a:cxn ang="0">
                  <a:pos x="124" y="0"/>
                </a:cxn>
                <a:cxn ang="0">
                  <a:pos x="146" y="0"/>
                </a:cxn>
                <a:cxn ang="0">
                  <a:pos x="168" y="2"/>
                </a:cxn>
                <a:cxn ang="0">
                  <a:pos x="191" y="4"/>
                </a:cxn>
                <a:cxn ang="0">
                  <a:pos x="192" y="266"/>
                </a:cxn>
                <a:cxn ang="0">
                  <a:pos x="168" y="265"/>
                </a:cxn>
                <a:cxn ang="0">
                  <a:pos x="145" y="265"/>
                </a:cxn>
                <a:cxn ang="0">
                  <a:pos x="120" y="265"/>
                </a:cxn>
                <a:cxn ang="0">
                  <a:pos x="95" y="266"/>
                </a:cxn>
                <a:cxn ang="0">
                  <a:pos x="71" y="268"/>
                </a:cxn>
                <a:cxn ang="0">
                  <a:pos x="47" y="269"/>
                </a:cxn>
                <a:cxn ang="0">
                  <a:pos x="24" y="270"/>
                </a:cxn>
                <a:cxn ang="0">
                  <a:pos x="0" y="272"/>
                </a:cxn>
                <a:cxn ang="0">
                  <a:pos x="13" y="7"/>
                </a:cxn>
              </a:cxnLst>
              <a:rect l="0" t="0" r="r" b="b"/>
              <a:pathLst>
                <a:path w="192" h="272">
                  <a:moveTo>
                    <a:pt x="13" y="7"/>
                  </a:moveTo>
                  <a:lnTo>
                    <a:pt x="35" y="6"/>
                  </a:lnTo>
                  <a:lnTo>
                    <a:pt x="57" y="4"/>
                  </a:lnTo>
                  <a:lnTo>
                    <a:pt x="79" y="2"/>
                  </a:lnTo>
                  <a:lnTo>
                    <a:pt x="102" y="2"/>
                  </a:lnTo>
                  <a:lnTo>
                    <a:pt x="124" y="0"/>
                  </a:lnTo>
                  <a:lnTo>
                    <a:pt x="146" y="0"/>
                  </a:lnTo>
                  <a:lnTo>
                    <a:pt x="168" y="2"/>
                  </a:lnTo>
                  <a:lnTo>
                    <a:pt x="191" y="4"/>
                  </a:lnTo>
                  <a:lnTo>
                    <a:pt x="192" y="266"/>
                  </a:lnTo>
                  <a:lnTo>
                    <a:pt x="168" y="265"/>
                  </a:lnTo>
                  <a:lnTo>
                    <a:pt x="145" y="265"/>
                  </a:lnTo>
                  <a:lnTo>
                    <a:pt x="120" y="265"/>
                  </a:lnTo>
                  <a:lnTo>
                    <a:pt x="95" y="266"/>
                  </a:lnTo>
                  <a:lnTo>
                    <a:pt x="71" y="268"/>
                  </a:lnTo>
                  <a:lnTo>
                    <a:pt x="47" y="269"/>
                  </a:lnTo>
                  <a:lnTo>
                    <a:pt x="24" y="270"/>
                  </a:lnTo>
                  <a:lnTo>
                    <a:pt x="0" y="272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FFEF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7" name="Freeform 121"/>
            <p:cNvSpPr>
              <a:spLocks/>
            </p:cNvSpPr>
            <p:nvPr/>
          </p:nvSpPr>
          <p:spPr bwMode="auto">
            <a:xfrm>
              <a:off x="1696" y="2607"/>
              <a:ext cx="189" cy="309"/>
            </a:xfrm>
            <a:custGeom>
              <a:avLst/>
              <a:gdLst/>
              <a:ahLst/>
              <a:cxnLst>
                <a:cxn ang="0">
                  <a:pos x="11" y="8"/>
                </a:cxn>
                <a:cxn ang="0">
                  <a:pos x="33" y="5"/>
                </a:cxn>
                <a:cxn ang="0">
                  <a:pos x="54" y="3"/>
                </a:cxn>
                <a:cxn ang="0">
                  <a:pos x="75" y="1"/>
                </a:cxn>
                <a:cxn ang="0">
                  <a:pos x="97" y="0"/>
                </a:cxn>
                <a:cxn ang="0">
                  <a:pos x="118" y="0"/>
                </a:cxn>
                <a:cxn ang="0">
                  <a:pos x="139" y="0"/>
                </a:cxn>
                <a:cxn ang="0">
                  <a:pos x="161" y="0"/>
                </a:cxn>
                <a:cxn ang="0">
                  <a:pos x="184" y="1"/>
                </a:cxn>
                <a:cxn ang="0">
                  <a:pos x="189" y="301"/>
                </a:cxn>
                <a:cxn ang="0">
                  <a:pos x="164" y="301"/>
                </a:cxn>
                <a:cxn ang="0">
                  <a:pos x="140" y="302"/>
                </a:cxn>
                <a:cxn ang="0">
                  <a:pos x="117" y="304"/>
                </a:cxn>
                <a:cxn ang="0">
                  <a:pos x="95" y="306"/>
                </a:cxn>
                <a:cxn ang="0">
                  <a:pos x="71" y="308"/>
                </a:cxn>
                <a:cxn ang="0">
                  <a:pos x="48" y="309"/>
                </a:cxn>
                <a:cxn ang="0">
                  <a:pos x="24" y="309"/>
                </a:cxn>
                <a:cxn ang="0">
                  <a:pos x="0" y="309"/>
                </a:cxn>
                <a:cxn ang="0">
                  <a:pos x="11" y="8"/>
                </a:cxn>
              </a:cxnLst>
              <a:rect l="0" t="0" r="r" b="b"/>
              <a:pathLst>
                <a:path w="189" h="309">
                  <a:moveTo>
                    <a:pt x="11" y="8"/>
                  </a:moveTo>
                  <a:lnTo>
                    <a:pt x="33" y="5"/>
                  </a:lnTo>
                  <a:lnTo>
                    <a:pt x="54" y="3"/>
                  </a:lnTo>
                  <a:lnTo>
                    <a:pt x="75" y="1"/>
                  </a:lnTo>
                  <a:lnTo>
                    <a:pt x="97" y="0"/>
                  </a:lnTo>
                  <a:lnTo>
                    <a:pt x="118" y="0"/>
                  </a:lnTo>
                  <a:lnTo>
                    <a:pt x="139" y="0"/>
                  </a:lnTo>
                  <a:lnTo>
                    <a:pt x="161" y="0"/>
                  </a:lnTo>
                  <a:lnTo>
                    <a:pt x="184" y="1"/>
                  </a:lnTo>
                  <a:lnTo>
                    <a:pt x="189" y="301"/>
                  </a:lnTo>
                  <a:lnTo>
                    <a:pt x="164" y="301"/>
                  </a:lnTo>
                  <a:lnTo>
                    <a:pt x="140" y="302"/>
                  </a:lnTo>
                  <a:lnTo>
                    <a:pt x="117" y="304"/>
                  </a:lnTo>
                  <a:lnTo>
                    <a:pt x="95" y="306"/>
                  </a:lnTo>
                  <a:lnTo>
                    <a:pt x="71" y="308"/>
                  </a:lnTo>
                  <a:lnTo>
                    <a:pt x="48" y="309"/>
                  </a:lnTo>
                  <a:lnTo>
                    <a:pt x="24" y="309"/>
                  </a:lnTo>
                  <a:lnTo>
                    <a:pt x="0" y="309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FFEF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8" name="Freeform 122"/>
            <p:cNvSpPr>
              <a:spLocks/>
            </p:cNvSpPr>
            <p:nvPr/>
          </p:nvSpPr>
          <p:spPr bwMode="auto">
            <a:xfrm>
              <a:off x="1859" y="2065"/>
              <a:ext cx="68" cy="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65"/>
                </a:cxn>
                <a:cxn ang="0">
                  <a:pos x="68" y="268"/>
                </a:cxn>
                <a:cxn ang="0">
                  <a:pos x="60" y="3"/>
                </a:cxn>
                <a:cxn ang="0">
                  <a:pos x="0" y="0"/>
                </a:cxn>
              </a:cxnLst>
              <a:rect l="0" t="0" r="r" b="b"/>
              <a:pathLst>
                <a:path w="68" h="268">
                  <a:moveTo>
                    <a:pt x="0" y="0"/>
                  </a:moveTo>
                  <a:lnTo>
                    <a:pt x="2" y="265"/>
                  </a:lnTo>
                  <a:lnTo>
                    <a:pt x="68" y="268"/>
                  </a:lnTo>
                  <a:lnTo>
                    <a:pt x="6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9" name="Freeform 123"/>
            <p:cNvSpPr>
              <a:spLocks/>
            </p:cNvSpPr>
            <p:nvPr/>
          </p:nvSpPr>
          <p:spPr bwMode="auto">
            <a:xfrm>
              <a:off x="1850" y="2599"/>
              <a:ext cx="70" cy="3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310"/>
                </a:cxn>
                <a:cxn ang="0">
                  <a:pos x="70" y="309"/>
                </a:cxn>
                <a:cxn ang="0">
                  <a:pos x="63" y="8"/>
                </a:cxn>
                <a:cxn ang="0">
                  <a:pos x="60" y="8"/>
                </a:cxn>
                <a:cxn ang="0">
                  <a:pos x="53" y="7"/>
                </a:cxn>
                <a:cxn ang="0">
                  <a:pos x="43" y="7"/>
                </a:cxn>
                <a:cxn ang="0">
                  <a:pos x="32" y="5"/>
                </a:cxn>
                <a:cxn ang="0">
                  <a:pos x="20" y="4"/>
                </a:cxn>
                <a:cxn ang="0">
                  <a:pos x="10" y="3"/>
                </a:cxn>
                <a:cxn ang="0">
                  <a:pos x="2" y="1"/>
                </a:cxn>
                <a:cxn ang="0">
                  <a:pos x="0" y="0"/>
                </a:cxn>
              </a:cxnLst>
              <a:rect l="0" t="0" r="r" b="b"/>
              <a:pathLst>
                <a:path w="70" h="310">
                  <a:moveTo>
                    <a:pt x="0" y="0"/>
                  </a:moveTo>
                  <a:lnTo>
                    <a:pt x="4" y="310"/>
                  </a:lnTo>
                  <a:lnTo>
                    <a:pt x="70" y="309"/>
                  </a:lnTo>
                  <a:lnTo>
                    <a:pt x="63" y="8"/>
                  </a:lnTo>
                  <a:lnTo>
                    <a:pt x="60" y="8"/>
                  </a:lnTo>
                  <a:lnTo>
                    <a:pt x="53" y="7"/>
                  </a:lnTo>
                  <a:lnTo>
                    <a:pt x="43" y="7"/>
                  </a:lnTo>
                  <a:lnTo>
                    <a:pt x="32" y="5"/>
                  </a:lnTo>
                  <a:lnTo>
                    <a:pt x="20" y="4"/>
                  </a:lnTo>
                  <a:lnTo>
                    <a:pt x="10" y="3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0" name="Freeform 124"/>
            <p:cNvSpPr>
              <a:spLocks/>
            </p:cNvSpPr>
            <p:nvPr/>
          </p:nvSpPr>
          <p:spPr bwMode="auto">
            <a:xfrm>
              <a:off x="1861" y="3263"/>
              <a:ext cx="112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423"/>
                </a:cxn>
                <a:cxn ang="0">
                  <a:pos x="112" y="423"/>
                </a:cxn>
                <a:cxn ang="0">
                  <a:pos x="91" y="8"/>
                </a:cxn>
                <a:cxn ang="0">
                  <a:pos x="0" y="0"/>
                </a:cxn>
              </a:cxnLst>
              <a:rect l="0" t="0" r="r" b="b"/>
              <a:pathLst>
                <a:path w="112" h="423">
                  <a:moveTo>
                    <a:pt x="0" y="0"/>
                  </a:moveTo>
                  <a:lnTo>
                    <a:pt x="14" y="423"/>
                  </a:lnTo>
                  <a:lnTo>
                    <a:pt x="112" y="423"/>
                  </a:lnTo>
                  <a:lnTo>
                    <a:pt x="91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7" name="Freeform 131"/>
            <p:cNvSpPr>
              <a:spLocks/>
            </p:cNvSpPr>
            <p:nvPr/>
          </p:nvSpPr>
          <p:spPr bwMode="auto">
            <a:xfrm>
              <a:off x="1696" y="1810"/>
              <a:ext cx="160" cy="8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82" y="0"/>
                </a:cxn>
                <a:cxn ang="0">
                  <a:pos x="160" y="0"/>
                </a:cxn>
                <a:cxn ang="0">
                  <a:pos x="160" y="79"/>
                </a:cxn>
                <a:cxn ang="0">
                  <a:pos x="97" y="83"/>
                </a:cxn>
                <a:cxn ang="0">
                  <a:pos x="0" y="88"/>
                </a:cxn>
                <a:cxn ang="0">
                  <a:pos x="3" y="2"/>
                </a:cxn>
              </a:cxnLst>
              <a:rect l="0" t="0" r="r" b="b"/>
              <a:pathLst>
                <a:path w="160" h="88">
                  <a:moveTo>
                    <a:pt x="3" y="2"/>
                  </a:moveTo>
                  <a:lnTo>
                    <a:pt x="82" y="0"/>
                  </a:lnTo>
                  <a:lnTo>
                    <a:pt x="160" y="0"/>
                  </a:lnTo>
                  <a:lnTo>
                    <a:pt x="160" y="79"/>
                  </a:lnTo>
                  <a:lnTo>
                    <a:pt x="97" y="83"/>
                  </a:lnTo>
                  <a:lnTo>
                    <a:pt x="0" y="88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4442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8" name="Freeform 132"/>
            <p:cNvSpPr>
              <a:spLocks/>
            </p:cNvSpPr>
            <p:nvPr/>
          </p:nvSpPr>
          <p:spPr bwMode="auto">
            <a:xfrm>
              <a:off x="1728" y="1972"/>
              <a:ext cx="121" cy="100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100"/>
                </a:cxn>
                <a:cxn ang="0">
                  <a:pos x="58" y="96"/>
                </a:cxn>
                <a:cxn ang="0">
                  <a:pos x="121" y="100"/>
                </a:cxn>
                <a:cxn ang="0">
                  <a:pos x="117" y="0"/>
                </a:cxn>
                <a:cxn ang="0">
                  <a:pos x="68" y="0"/>
                </a:cxn>
                <a:cxn ang="0">
                  <a:pos x="65" y="0"/>
                </a:cxn>
                <a:cxn ang="0">
                  <a:pos x="56" y="0"/>
                </a:cxn>
                <a:cxn ang="0">
                  <a:pos x="45" y="1"/>
                </a:cxn>
                <a:cxn ang="0">
                  <a:pos x="34" y="1"/>
                </a:cxn>
                <a:cxn ang="0">
                  <a:pos x="22" y="2"/>
                </a:cxn>
                <a:cxn ang="0">
                  <a:pos x="11" y="4"/>
                </a:cxn>
                <a:cxn ang="0">
                  <a:pos x="5" y="4"/>
                </a:cxn>
                <a:cxn ang="0">
                  <a:pos x="3" y="4"/>
                </a:cxn>
              </a:cxnLst>
              <a:rect l="0" t="0" r="r" b="b"/>
              <a:pathLst>
                <a:path w="121" h="100">
                  <a:moveTo>
                    <a:pt x="3" y="4"/>
                  </a:moveTo>
                  <a:lnTo>
                    <a:pt x="0" y="100"/>
                  </a:lnTo>
                  <a:lnTo>
                    <a:pt x="58" y="96"/>
                  </a:lnTo>
                  <a:lnTo>
                    <a:pt x="121" y="100"/>
                  </a:lnTo>
                  <a:lnTo>
                    <a:pt x="117" y="0"/>
                  </a:lnTo>
                  <a:lnTo>
                    <a:pt x="68" y="0"/>
                  </a:lnTo>
                  <a:lnTo>
                    <a:pt x="65" y="0"/>
                  </a:lnTo>
                  <a:lnTo>
                    <a:pt x="56" y="0"/>
                  </a:lnTo>
                  <a:lnTo>
                    <a:pt x="45" y="1"/>
                  </a:lnTo>
                  <a:lnTo>
                    <a:pt x="34" y="1"/>
                  </a:lnTo>
                  <a:lnTo>
                    <a:pt x="22" y="2"/>
                  </a:lnTo>
                  <a:lnTo>
                    <a:pt x="11" y="4"/>
                  </a:lnTo>
                  <a:lnTo>
                    <a:pt x="5" y="4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4442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9" name="Freeform 133"/>
            <p:cNvSpPr>
              <a:spLocks/>
            </p:cNvSpPr>
            <p:nvPr/>
          </p:nvSpPr>
          <p:spPr bwMode="auto">
            <a:xfrm>
              <a:off x="1705" y="2330"/>
              <a:ext cx="149" cy="28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0" y="285"/>
                </a:cxn>
                <a:cxn ang="0">
                  <a:pos x="47" y="281"/>
                </a:cxn>
                <a:cxn ang="0">
                  <a:pos x="149" y="276"/>
                </a:cxn>
                <a:cxn ang="0">
                  <a:pos x="149" y="0"/>
                </a:cxn>
                <a:cxn ang="0">
                  <a:pos x="131" y="0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79" y="0"/>
                </a:cxn>
                <a:cxn ang="0">
                  <a:pos x="61" y="1"/>
                </a:cxn>
                <a:cxn ang="0">
                  <a:pos x="44" y="1"/>
                </a:cxn>
                <a:cxn ang="0">
                  <a:pos x="26" y="3"/>
                </a:cxn>
                <a:cxn ang="0">
                  <a:pos x="10" y="5"/>
                </a:cxn>
              </a:cxnLst>
              <a:rect l="0" t="0" r="r" b="b"/>
              <a:pathLst>
                <a:path w="149" h="285">
                  <a:moveTo>
                    <a:pt x="10" y="5"/>
                  </a:moveTo>
                  <a:lnTo>
                    <a:pt x="0" y="285"/>
                  </a:lnTo>
                  <a:lnTo>
                    <a:pt x="47" y="281"/>
                  </a:lnTo>
                  <a:lnTo>
                    <a:pt x="149" y="276"/>
                  </a:lnTo>
                  <a:lnTo>
                    <a:pt x="149" y="0"/>
                  </a:lnTo>
                  <a:lnTo>
                    <a:pt x="131" y="0"/>
                  </a:lnTo>
                  <a:lnTo>
                    <a:pt x="114" y="0"/>
                  </a:lnTo>
                  <a:lnTo>
                    <a:pt x="97" y="0"/>
                  </a:lnTo>
                  <a:lnTo>
                    <a:pt x="79" y="0"/>
                  </a:lnTo>
                  <a:lnTo>
                    <a:pt x="61" y="1"/>
                  </a:lnTo>
                  <a:lnTo>
                    <a:pt x="44" y="1"/>
                  </a:lnTo>
                  <a:lnTo>
                    <a:pt x="26" y="3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4442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0" name="Freeform 134"/>
            <p:cNvSpPr>
              <a:spLocks/>
            </p:cNvSpPr>
            <p:nvPr/>
          </p:nvSpPr>
          <p:spPr bwMode="auto">
            <a:xfrm>
              <a:off x="1675" y="2907"/>
              <a:ext cx="184" cy="368"/>
            </a:xfrm>
            <a:custGeom>
              <a:avLst/>
              <a:gdLst/>
              <a:ahLst/>
              <a:cxnLst>
                <a:cxn ang="0">
                  <a:pos x="184" y="1"/>
                </a:cxn>
                <a:cxn ang="0">
                  <a:pos x="124" y="0"/>
                </a:cxn>
                <a:cxn ang="0">
                  <a:pos x="19" y="4"/>
                </a:cxn>
                <a:cxn ang="0">
                  <a:pos x="0" y="364"/>
                </a:cxn>
                <a:cxn ang="0">
                  <a:pos x="106" y="364"/>
                </a:cxn>
                <a:cxn ang="0">
                  <a:pos x="184" y="368"/>
                </a:cxn>
                <a:cxn ang="0">
                  <a:pos x="184" y="1"/>
                </a:cxn>
              </a:cxnLst>
              <a:rect l="0" t="0" r="r" b="b"/>
              <a:pathLst>
                <a:path w="184" h="368">
                  <a:moveTo>
                    <a:pt x="184" y="1"/>
                  </a:moveTo>
                  <a:lnTo>
                    <a:pt x="124" y="0"/>
                  </a:lnTo>
                  <a:lnTo>
                    <a:pt x="19" y="4"/>
                  </a:lnTo>
                  <a:lnTo>
                    <a:pt x="0" y="364"/>
                  </a:lnTo>
                  <a:lnTo>
                    <a:pt x="106" y="364"/>
                  </a:lnTo>
                  <a:lnTo>
                    <a:pt x="184" y="368"/>
                  </a:lnTo>
                  <a:lnTo>
                    <a:pt x="184" y="1"/>
                  </a:lnTo>
                  <a:close/>
                </a:path>
              </a:pathLst>
            </a:custGeom>
            <a:solidFill>
              <a:srgbClr val="4442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1" name="Freeform 135"/>
            <p:cNvSpPr>
              <a:spLocks/>
            </p:cNvSpPr>
            <p:nvPr/>
          </p:nvSpPr>
          <p:spPr bwMode="auto">
            <a:xfrm>
              <a:off x="525" y="3731"/>
              <a:ext cx="88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" y="0"/>
                </a:cxn>
                <a:cxn ang="0">
                  <a:pos x="452" y="7"/>
                </a:cxn>
                <a:cxn ang="0">
                  <a:pos x="888" y="11"/>
                </a:cxn>
                <a:cxn ang="0">
                  <a:pos x="815" y="40"/>
                </a:cxn>
                <a:cxn ang="0">
                  <a:pos x="0" y="48"/>
                </a:cxn>
              </a:cxnLst>
              <a:rect l="0" t="0" r="r" b="b"/>
              <a:pathLst>
                <a:path w="888" h="48">
                  <a:moveTo>
                    <a:pt x="0" y="48"/>
                  </a:moveTo>
                  <a:lnTo>
                    <a:pt x="2" y="0"/>
                  </a:lnTo>
                  <a:lnTo>
                    <a:pt x="452" y="7"/>
                  </a:lnTo>
                  <a:lnTo>
                    <a:pt x="888" y="11"/>
                  </a:lnTo>
                  <a:lnTo>
                    <a:pt x="815" y="4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2" name="Rectangle 136"/>
            <p:cNvSpPr>
              <a:spLocks noChangeArrowheads="1"/>
            </p:cNvSpPr>
            <p:nvPr/>
          </p:nvSpPr>
          <p:spPr bwMode="auto">
            <a:xfrm>
              <a:off x="525" y="3873"/>
              <a:ext cx="2177" cy="45"/>
            </a:xfrm>
            <a:prstGeom prst="rect">
              <a:avLst/>
            </a:prstGeom>
            <a:solidFill>
              <a:srgbClr val="333D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4" name="Rectangle 138"/>
            <p:cNvSpPr>
              <a:spLocks noChangeArrowheads="1"/>
            </p:cNvSpPr>
            <p:nvPr/>
          </p:nvSpPr>
          <p:spPr bwMode="auto">
            <a:xfrm>
              <a:off x="1771" y="3398"/>
              <a:ext cx="49" cy="16"/>
            </a:xfrm>
            <a:prstGeom prst="rect">
              <a:avLst/>
            </a:prstGeom>
            <a:solidFill>
              <a:srgbClr val="FFFF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7" name="Rectangle 141"/>
            <p:cNvSpPr>
              <a:spLocks noChangeArrowheads="1"/>
            </p:cNvSpPr>
            <p:nvPr/>
          </p:nvSpPr>
          <p:spPr bwMode="auto">
            <a:xfrm>
              <a:off x="1452" y="3747"/>
              <a:ext cx="119" cy="5"/>
            </a:xfrm>
            <a:prstGeom prst="rect">
              <a:avLst/>
            </a:prstGeom>
            <a:solidFill>
              <a:srgbClr val="007F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8" name="Rectangle 142"/>
            <p:cNvSpPr>
              <a:spLocks noChangeArrowheads="1"/>
            </p:cNvSpPr>
            <p:nvPr/>
          </p:nvSpPr>
          <p:spPr bwMode="auto">
            <a:xfrm>
              <a:off x="1712" y="3747"/>
              <a:ext cx="79" cy="8"/>
            </a:xfrm>
            <a:prstGeom prst="rect">
              <a:avLst/>
            </a:prstGeom>
            <a:solidFill>
              <a:srgbClr val="007F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85" name="Group 149"/>
          <p:cNvGrpSpPr>
            <a:grpSpLocks/>
          </p:cNvGrpSpPr>
          <p:nvPr/>
        </p:nvGrpSpPr>
        <p:grpSpPr bwMode="auto">
          <a:xfrm>
            <a:off x="5148263" y="1557338"/>
            <a:ext cx="5184775" cy="4330700"/>
            <a:chOff x="3243" y="981"/>
            <a:chExt cx="3266" cy="2728"/>
          </a:xfrm>
        </p:grpSpPr>
        <p:sp>
          <p:nvSpPr>
            <p:cNvPr id="14482" name="Text Box 146"/>
            <p:cNvSpPr txBox="1">
              <a:spLocks noChangeArrowheads="1"/>
            </p:cNvSpPr>
            <p:nvPr/>
          </p:nvSpPr>
          <p:spPr bwMode="auto">
            <a:xfrm>
              <a:off x="3787" y="981"/>
              <a:ext cx="2132" cy="1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r>
                <a:rPr lang="es-CO" sz="2800">
                  <a:solidFill>
                    <a:srgbClr val="99FF33"/>
                  </a:solidFill>
                  <a:latin typeface="Gill Sans Ultra Bold Condensed" pitchFamily="34" charset="0"/>
                </a:rPr>
                <a:t>CREAR…</a:t>
              </a:r>
            </a:p>
            <a:p>
              <a:pPr marL="342900" indent="-342900" algn="ctr"/>
              <a:endParaRPr lang="es-CO" sz="2800">
                <a:solidFill>
                  <a:srgbClr val="99FF33"/>
                </a:solidFill>
                <a:latin typeface="Gill Sans Ultra Bold Condensed" pitchFamily="34" charset="0"/>
              </a:endParaRPr>
            </a:p>
            <a:p>
              <a:pPr marL="342900" indent="-342900" algn="ctr">
                <a:buFontTx/>
                <a:buChar char="•"/>
              </a:pPr>
              <a:r>
                <a:rPr lang="es-CO" sz="2800">
                  <a:latin typeface="Gill Sans Ultra Bold Condensed" pitchFamily="34" charset="0"/>
                </a:rPr>
                <a:t>Nacer</a:t>
              </a:r>
            </a:p>
            <a:p>
              <a:pPr marL="342900" indent="-342900" algn="ctr">
                <a:buFontTx/>
                <a:buChar char="•"/>
              </a:pPr>
              <a:r>
                <a:rPr lang="es-CO" sz="2800">
                  <a:latin typeface="Gill Sans Ultra Bold Condensed" pitchFamily="34" charset="0"/>
                </a:rPr>
                <a:t>Dar vida</a:t>
              </a:r>
            </a:p>
            <a:p>
              <a:pPr marL="342900" indent="-342900" algn="ctr">
                <a:buFontTx/>
                <a:buChar char="•"/>
              </a:pPr>
              <a:r>
                <a:rPr lang="es-CO" sz="2800">
                  <a:latin typeface="Gill Sans Ultra Bold Condensed" pitchFamily="34" charset="0"/>
                </a:rPr>
                <a:t>Dar de “alta” </a:t>
              </a:r>
            </a:p>
            <a:p>
              <a:pPr marL="342900" indent="-342900" algn="ctr">
                <a:buFontTx/>
                <a:buChar char="•"/>
              </a:pPr>
              <a:r>
                <a:rPr lang="es-CO" sz="2800">
                  <a:latin typeface="Gill Sans Ultra Bold Condensed" pitchFamily="34" charset="0"/>
                </a:rPr>
                <a:t>Existir</a:t>
              </a:r>
            </a:p>
            <a:p>
              <a:pPr marL="342900" indent="-342900" algn="ctr"/>
              <a:endParaRPr lang="es-CO" sz="2800">
                <a:latin typeface="Gill Sans Ultra Bold Condensed" pitchFamily="34" charset="0"/>
              </a:endParaRPr>
            </a:p>
          </p:txBody>
        </p:sp>
        <p:sp>
          <p:nvSpPr>
            <p:cNvPr id="14483" name="AutoShape 147"/>
            <p:cNvSpPr>
              <a:spLocks noChangeArrowheads="1"/>
            </p:cNvSpPr>
            <p:nvPr/>
          </p:nvSpPr>
          <p:spPr bwMode="auto">
            <a:xfrm>
              <a:off x="4876" y="2750"/>
              <a:ext cx="318" cy="22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4484" name="Text Box 148"/>
            <p:cNvSpPr txBox="1">
              <a:spLocks noChangeArrowheads="1"/>
            </p:cNvSpPr>
            <p:nvPr/>
          </p:nvSpPr>
          <p:spPr bwMode="auto">
            <a:xfrm>
              <a:off x="3243" y="3113"/>
              <a:ext cx="326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r>
                <a:rPr lang="es-CO" sz="2800">
                  <a:latin typeface="Gill Sans Ultra Bold Condensed" pitchFamily="34" charset="0"/>
                </a:rPr>
                <a:t>Visibilidad </a:t>
              </a:r>
            </a:p>
            <a:p>
              <a:pPr marL="342900" indent="-342900" algn="ctr"/>
              <a:endParaRPr lang="es-CO" sz="2800">
                <a:latin typeface="Gill Sans Ultra Bold Condensed" pitchFamily="34" charset="0"/>
              </a:endParaRPr>
            </a:p>
          </p:txBody>
        </p:sp>
      </p:grpSp>
      <p:sp>
        <p:nvSpPr>
          <p:cNvPr id="14486" name="Rectangle 150"/>
          <p:cNvSpPr>
            <a:spLocks noChangeArrowheads="1"/>
          </p:cNvSpPr>
          <p:nvPr/>
        </p:nvSpPr>
        <p:spPr bwMode="auto">
          <a:xfrm>
            <a:off x="395288" y="260350"/>
            <a:ext cx="8532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99FF33"/>
                </a:solidFill>
                <a:latin typeface="Gill Sans Ultra Bold Condensed" pitchFamily="34" charset="0"/>
              </a:rPr>
              <a:t>¿</a:t>
            </a:r>
            <a:r>
              <a:rPr lang="es-CO" sz="2400">
                <a:solidFill>
                  <a:srgbClr val="99FF33"/>
                </a:solidFill>
                <a:latin typeface="Gill Sans Ultra Bold Condensed" pitchFamily="34" charset="0"/>
              </a:rPr>
              <a:t>CUÁL ES EL ALCANCE QUE DEBEN TENER LOS PROGRAMAS DE SIMPLIFICACIÓN DE CREACIÓN DE EMPRESA?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1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70" name="Group 14"/>
          <p:cNvGrpSpPr>
            <a:grpSpLocks/>
          </p:cNvGrpSpPr>
          <p:nvPr/>
        </p:nvGrpSpPr>
        <p:grpSpPr bwMode="auto">
          <a:xfrm>
            <a:off x="0" y="836613"/>
            <a:ext cx="5688013" cy="5292725"/>
            <a:chOff x="1066" y="704"/>
            <a:chExt cx="3583" cy="3334"/>
          </a:xfrm>
        </p:grpSpPr>
        <p:sp>
          <p:nvSpPr>
            <p:cNvPr id="45071" name="Oval 15"/>
            <p:cNvSpPr>
              <a:spLocks noChangeArrowheads="1"/>
            </p:cNvSpPr>
            <p:nvPr/>
          </p:nvSpPr>
          <p:spPr bwMode="auto">
            <a:xfrm>
              <a:off x="1201" y="908"/>
              <a:ext cx="3357" cy="3130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99FF33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lang="es-CO" sz="3200">
                  <a:solidFill>
                    <a:schemeClr val="bg1"/>
                  </a:solidFill>
                  <a:latin typeface="Gill Sans Ultra Bold Condensed" pitchFamily="34" charset="0"/>
                </a:rPr>
                <a:t>TRÁMITES</a:t>
              </a:r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>
              <a:off x="2883" y="704"/>
              <a:ext cx="0" cy="273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 rot="5400000">
              <a:off x="3742" y="1067"/>
              <a:ext cx="182" cy="181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 rot="5400000">
              <a:off x="4331" y="1657"/>
              <a:ext cx="92" cy="272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 flipH="1">
              <a:off x="4422" y="2473"/>
              <a:ext cx="227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>
              <a:off x="1066" y="2478"/>
              <a:ext cx="227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 rot="16200000" flipV="1">
              <a:off x="1519" y="1384"/>
              <a:ext cx="91" cy="182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_s1028"/>
            <p:cNvSpPr>
              <a:spLocks noChangeArrowheads="1" noTextEdit="1"/>
            </p:cNvSpPr>
            <p:nvPr/>
          </p:nvSpPr>
          <p:spPr bwMode="auto">
            <a:xfrm>
              <a:off x="2200" y="1162"/>
              <a:ext cx="1270" cy="953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5079" name="_s1028"/>
            <p:cNvSpPr>
              <a:spLocks noChangeArrowheads="1" noTextEdit="1"/>
            </p:cNvSpPr>
            <p:nvPr/>
          </p:nvSpPr>
          <p:spPr bwMode="auto">
            <a:xfrm rot="6339471">
              <a:off x="3130" y="1910"/>
              <a:ext cx="1334" cy="101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5080" name="_s1028"/>
            <p:cNvSpPr>
              <a:spLocks noChangeArrowheads="1" noTextEdit="1"/>
            </p:cNvSpPr>
            <p:nvPr/>
          </p:nvSpPr>
          <p:spPr bwMode="auto">
            <a:xfrm rot="-3493002">
              <a:off x="1111" y="1978"/>
              <a:ext cx="1452" cy="90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45081" name="_s1028"/>
            <p:cNvSpPr>
              <a:spLocks noChangeArrowheads="1" noTextEdit="1"/>
            </p:cNvSpPr>
            <p:nvPr/>
          </p:nvSpPr>
          <p:spPr bwMode="auto">
            <a:xfrm rot="-11287040">
              <a:off x="2154" y="2840"/>
              <a:ext cx="1334" cy="101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963863" y="1268413"/>
            <a:ext cx="1176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CREACIÓN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327400" y="1989138"/>
            <a:ext cx="162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LEGALIZACIÓN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4140200" y="2708275"/>
            <a:ext cx="125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chemeClr val="bg1"/>
                </a:solidFill>
                <a:latin typeface="Gill Sans Ultra Bold Condensed" pitchFamily="34" charset="0"/>
              </a:rPr>
              <a:t>APERTURA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 rot="5400000">
            <a:off x="5942807" y="834231"/>
            <a:ext cx="931862" cy="2663825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2987675" y="549275"/>
            <a:ext cx="191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>
                <a:solidFill>
                  <a:srgbClr val="FFFF00"/>
                </a:solidFill>
                <a:latin typeface="Gill Sans Ultra Bold Condensed" pitchFamily="34" charset="0"/>
              </a:rPr>
              <a:t>TRANSACCIONAL </a:t>
            </a:r>
          </a:p>
          <a:p>
            <a:pPr algn="ctr"/>
            <a:r>
              <a:rPr lang="es-CO">
                <a:solidFill>
                  <a:srgbClr val="FFFF00"/>
                </a:solidFill>
                <a:latin typeface="Gill Sans Ultra Bold Condensed" pitchFamily="34" charset="0"/>
              </a:rPr>
              <a:t>COMÚN</a:t>
            </a:r>
          </a:p>
        </p:txBody>
      </p:sp>
      <p:grpSp>
        <p:nvGrpSpPr>
          <p:cNvPr id="45091" name="Group 35"/>
          <p:cNvGrpSpPr>
            <a:grpSpLocks/>
          </p:cNvGrpSpPr>
          <p:nvPr/>
        </p:nvGrpSpPr>
        <p:grpSpPr bwMode="auto">
          <a:xfrm>
            <a:off x="4284663" y="260350"/>
            <a:ext cx="3998912" cy="1435100"/>
            <a:chOff x="2699" y="164"/>
            <a:chExt cx="2519" cy="904"/>
          </a:xfrm>
        </p:grpSpPr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 rot="5400000">
              <a:off x="2678" y="231"/>
              <a:ext cx="858" cy="816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Text Box 30"/>
            <p:cNvSpPr txBox="1">
              <a:spLocks noChangeArrowheads="1"/>
            </p:cNvSpPr>
            <p:nvPr/>
          </p:nvSpPr>
          <p:spPr bwMode="auto">
            <a:xfrm>
              <a:off x="3560" y="164"/>
              <a:ext cx="16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solidFill>
                    <a:srgbClr val="CCFF33"/>
                  </a:solidFill>
                  <a:latin typeface="Gill Sans Ultra Bold Condensed" pitchFamily="34" charset="0"/>
                </a:rPr>
                <a:t>“ALTA” DE LA EMPRESA</a:t>
              </a:r>
            </a:p>
          </p:txBody>
        </p:sp>
      </p:grp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5003800" y="1196975"/>
            <a:ext cx="191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>
                <a:solidFill>
                  <a:srgbClr val="FFFF00"/>
                </a:solidFill>
                <a:latin typeface="Gill Sans Ultra Bold Condensed" pitchFamily="34" charset="0"/>
              </a:rPr>
              <a:t>TRANSACCIONAL </a:t>
            </a:r>
          </a:p>
          <a:p>
            <a:pPr algn="ctr"/>
            <a:r>
              <a:rPr lang="es-CO">
                <a:solidFill>
                  <a:srgbClr val="FFFF00"/>
                </a:solidFill>
                <a:latin typeface="Gill Sans Ultra Bold Condensed" pitchFamily="34" charset="0"/>
              </a:rPr>
              <a:t>ESPECÍFICO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7735888" y="1125538"/>
            <a:ext cx="1408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rgbClr val="CCFF33"/>
                </a:solidFill>
                <a:latin typeface="Gill Sans Ultra Bold Condensed" pitchFamily="34" charset="0"/>
              </a:rPr>
              <a:t>PERMISOS </a:t>
            </a:r>
          </a:p>
          <a:p>
            <a:r>
              <a:rPr lang="es-CO">
                <a:solidFill>
                  <a:srgbClr val="CCFF33"/>
                </a:solidFill>
                <a:latin typeface="Gill Sans Ultra Bold Condensed" pitchFamily="34" charset="0"/>
              </a:rPr>
              <a:t>ESPECIALES 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5789613" y="2924175"/>
            <a:ext cx="1804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>
                <a:solidFill>
                  <a:srgbClr val="FFFF00"/>
                </a:solidFill>
                <a:latin typeface="Gill Sans Ultra Bold Condensed" pitchFamily="34" charset="0"/>
              </a:rPr>
              <a:t>CUMPLIMIENTO </a:t>
            </a:r>
          </a:p>
          <a:p>
            <a:pPr algn="ctr"/>
            <a:r>
              <a:rPr lang="es-CO">
                <a:solidFill>
                  <a:srgbClr val="FFFF00"/>
                </a:solidFill>
                <a:latin typeface="Gill Sans Ultra Bold Condensed" pitchFamily="34" charset="0"/>
              </a:rPr>
              <a:t>DE CONDICIONES</a:t>
            </a:r>
          </a:p>
        </p:txBody>
      </p:sp>
      <p:grpSp>
        <p:nvGrpSpPr>
          <p:cNvPr id="45092" name="Group 36"/>
          <p:cNvGrpSpPr>
            <a:grpSpLocks/>
          </p:cNvGrpSpPr>
          <p:nvPr/>
        </p:nvGrpSpPr>
        <p:grpSpPr bwMode="auto">
          <a:xfrm>
            <a:off x="5364163" y="3500438"/>
            <a:ext cx="3779837" cy="366712"/>
            <a:chOff x="3379" y="2205"/>
            <a:chExt cx="2381" cy="231"/>
          </a:xfrm>
        </p:grpSpPr>
        <p:sp>
          <p:nvSpPr>
            <p:cNvPr id="45084" name="Line 28"/>
            <p:cNvSpPr>
              <a:spLocks noChangeShapeType="1"/>
            </p:cNvSpPr>
            <p:nvPr/>
          </p:nvSpPr>
          <p:spPr bwMode="auto">
            <a:xfrm flipH="1" flipV="1">
              <a:off x="3379" y="2292"/>
              <a:ext cx="1315" cy="4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Text Box 34"/>
            <p:cNvSpPr txBox="1">
              <a:spLocks noChangeArrowheads="1"/>
            </p:cNvSpPr>
            <p:nvPr/>
          </p:nvSpPr>
          <p:spPr bwMode="auto">
            <a:xfrm>
              <a:off x="4724" y="2205"/>
              <a:ext cx="10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solidFill>
                    <a:srgbClr val="CCFF33"/>
                  </a:solidFill>
                  <a:latin typeface="Gill Sans Ultra Bold Condensed" pitchFamily="34" charset="0"/>
                </a:rPr>
                <a:t>VERIFICACIÓN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2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30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68" grpId="0"/>
      <p:bldP spid="45083" grpId="0" animBg="1"/>
      <p:bldP spid="45085" grpId="0"/>
      <p:bldP spid="45087" grpId="0"/>
      <p:bldP spid="45088" grpId="1"/>
      <p:bldP spid="450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19138" y="188913"/>
            <a:ext cx="7704137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99FF33"/>
                </a:solidFill>
                <a:latin typeface="Gill Sans Ultra Bold" pitchFamily="34" charset="0"/>
              </a:rPr>
              <a:t>¿</a:t>
            </a:r>
            <a:r>
              <a:rPr lang="es-CO">
                <a:solidFill>
                  <a:srgbClr val="99FF33"/>
                </a:solidFill>
                <a:latin typeface="Gill Sans Ultra Bold" pitchFamily="34" charset="0"/>
              </a:rPr>
              <a:t>CUÁL PODRÍA SER EL ENFOQUE PARA UNIFICAR ALCANCES Y COMPARAR PROYECTOS DE </a:t>
            </a:r>
            <a:r>
              <a:rPr lang="es-CO" u="sng">
                <a:solidFill>
                  <a:srgbClr val="99FF33"/>
                </a:solidFill>
                <a:latin typeface="Gill Sans Ultra Bold" pitchFamily="34" charset="0"/>
              </a:rPr>
              <a:t>CREACIÓN</a:t>
            </a:r>
            <a:r>
              <a:rPr lang="es-CO">
                <a:solidFill>
                  <a:srgbClr val="99FF33"/>
                </a:solidFill>
                <a:latin typeface="Gill Sans Ultra Bold" pitchFamily="34" charset="0"/>
              </a:rPr>
              <a:t> DE EMPRESA? </a:t>
            </a:r>
          </a:p>
        </p:txBody>
      </p:sp>
      <p:grpSp>
        <p:nvGrpSpPr>
          <p:cNvPr id="29770" name="Group 74"/>
          <p:cNvGrpSpPr>
            <a:grpSpLocks/>
          </p:cNvGrpSpPr>
          <p:nvPr/>
        </p:nvGrpSpPr>
        <p:grpSpPr bwMode="auto">
          <a:xfrm>
            <a:off x="250825" y="3644900"/>
            <a:ext cx="1871663" cy="2352675"/>
            <a:chOff x="158" y="2296"/>
            <a:chExt cx="1179" cy="1482"/>
          </a:xfrm>
        </p:grpSpPr>
        <p:grpSp>
          <p:nvGrpSpPr>
            <p:cNvPr id="29732" name="Group 36"/>
            <p:cNvGrpSpPr>
              <a:grpSpLocks/>
            </p:cNvGrpSpPr>
            <p:nvPr/>
          </p:nvGrpSpPr>
          <p:grpSpPr bwMode="auto">
            <a:xfrm rot="-853976">
              <a:off x="476" y="2568"/>
              <a:ext cx="545" cy="938"/>
              <a:chOff x="2232" y="763"/>
              <a:chExt cx="792" cy="1623"/>
            </a:xfrm>
          </p:grpSpPr>
          <p:sp>
            <p:nvSpPr>
              <p:cNvPr id="29733" name="Freeform 37"/>
              <p:cNvSpPr>
                <a:spLocks/>
              </p:cNvSpPr>
              <p:nvPr/>
            </p:nvSpPr>
            <p:spPr bwMode="auto">
              <a:xfrm>
                <a:off x="2232" y="1015"/>
                <a:ext cx="688" cy="1371"/>
              </a:xfrm>
              <a:custGeom>
                <a:avLst/>
                <a:gdLst/>
                <a:ahLst/>
                <a:cxnLst>
                  <a:cxn ang="0">
                    <a:pos x="422" y="84"/>
                  </a:cxn>
                  <a:cxn ang="0">
                    <a:pos x="310" y="46"/>
                  </a:cxn>
                  <a:cxn ang="0">
                    <a:pos x="244" y="64"/>
                  </a:cxn>
                  <a:cxn ang="0">
                    <a:pos x="221" y="203"/>
                  </a:cxn>
                  <a:cxn ang="0">
                    <a:pos x="239" y="257"/>
                  </a:cxn>
                  <a:cxn ang="0">
                    <a:pos x="287" y="359"/>
                  </a:cxn>
                  <a:cxn ang="0">
                    <a:pos x="338" y="455"/>
                  </a:cxn>
                  <a:cxn ang="0">
                    <a:pos x="363" y="577"/>
                  </a:cxn>
                  <a:cxn ang="0">
                    <a:pos x="305" y="768"/>
                  </a:cxn>
                  <a:cxn ang="0">
                    <a:pos x="264" y="847"/>
                  </a:cxn>
                  <a:cxn ang="0">
                    <a:pos x="173" y="984"/>
                  </a:cxn>
                  <a:cxn ang="0">
                    <a:pos x="102" y="1081"/>
                  </a:cxn>
                  <a:cxn ang="0">
                    <a:pos x="51" y="1206"/>
                  </a:cxn>
                  <a:cxn ang="0">
                    <a:pos x="102" y="1287"/>
                  </a:cxn>
                  <a:cxn ang="0">
                    <a:pos x="160" y="1310"/>
                  </a:cxn>
                  <a:cxn ang="0">
                    <a:pos x="229" y="1300"/>
                  </a:cxn>
                  <a:cxn ang="0">
                    <a:pos x="267" y="1262"/>
                  </a:cxn>
                  <a:cxn ang="0">
                    <a:pos x="297" y="1216"/>
                  </a:cxn>
                  <a:cxn ang="0">
                    <a:pos x="366" y="1058"/>
                  </a:cxn>
                  <a:cxn ang="0">
                    <a:pos x="417" y="852"/>
                  </a:cxn>
                  <a:cxn ang="0">
                    <a:pos x="470" y="715"/>
                  </a:cxn>
                  <a:cxn ang="0">
                    <a:pos x="523" y="649"/>
                  </a:cxn>
                  <a:cxn ang="0">
                    <a:pos x="627" y="488"/>
                  </a:cxn>
                  <a:cxn ang="0">
                    <a:pos x="638" y="310"/>
                  </a:cxn>
                  <a:cxn ang="0">
                    <a:pos x="605" y="244"/>
                  </a:cxn>
                  <a:cxn ang="0">
                    <a:pos x="508" y="107"/>
                  </a:cxn>
                  <a:cxn ang="0">
                    <a:pos x="500" y="76"/>
                  </a:cxn>
                  <a:cxn ang="0">
                    <a:pos x="554" y="114"/>
                  </a:cxn>
                  <a:cxn ang="0">
                    <a:pos x="589" y="168"/>
                  </a:cxn>
                  <a:cxn ang="0">
                    <a:pos x="650" y="254"/>
                  </a:cxn>
                  <a:cxn ang="0">
                    <a:pos x="686" y="381"/>
                  </a:cxn>
                  <a:cxn ang="0">
                    <a:pos x="640" y="547"/>
                  </a:cxn>
                  <a:cxn ang="0">
                    <a:pos x="561" y="669"/>
                  </a:cxn>
                  <a:cxn ang="0">
                    <a:pos x="516" y="732"/>
                  </a:cxn>
                  <a:cxn ang="0">
                    <a:pos x="447" y="855"/>
                  </a:cxn>
                  <a:cxn ang="0">
                    <a:pos x="401" y="1040"/>
                  </a:cxn>
                  <a:cxn ang="0">
                    <a:pos x="358" y="1185"/>
                  </a:cxn>
                  <a:cxn ang="0">
                    <a:pos x="310" y="1274"/>
                  </a:cxn>
                  <a:cxn ang="0">
                    <a:pos x="249" y="1351"/>
                  </a:cxn>
                  <a:cxn ang="0">
                    <a:pos x="211" y="1371"/>
                  </a:cxn>
                  <a:cxn ang="0">
                    <a:pos x="135" y="1356"/>
                  </a:cxn>
                  <a:cxn ang="0">
                    <a:pos x="46" y="1302"/>
                  </a:cxn>
                  <a:cxn ang="0">
                    <a:pos x="0" y="1208"/>
                  </a:cxn>
                  <a:cxn ang="0">
                    <a:pos x="46" y="1076"/>
                  </a:cxn>
                  <a:cxn ang="0">
                    <a:pos x="140" y="951"/>
                  </a:cxn>
                  <a:cxn ang="0">
                    <a:pos x="175" y="900"/>
                  </a:cxn>
                  <a:cxn ang="0">
                    <a:pos x="259" y="758"/>
                  </a:cxn>
                  <a:cxn ang="0">
                    <a:pos x="317" y="618"/>
                  </a:cxn>
                  <a:cxn ang="0">
                    <a:pos x="274" y="427"/>
                  </a:cxn>
                  <a:cxn ang="0">
                    <a:pos x="206" y="270"/>
                  </a:cxn>
                  <a:cxn ang="0">
                    <a:pos x="183" y="191"/>
                  </a:cxn>
                  <a:cxn ang="0">
                    <a:pos x="211" y="30"/>
                  </a:cxn>
                  <a:cxn ang="0">
                    <a:pos x="269" y="0"/>
                  </a:cxn>
                  <a:cxn ang="0">
                    <a:pos x="394" y="23"/>
                  </a:cxn>
                  <a:cxn ang="0">
                    <a:pos x="480" y="86"/>
                  </a:cxn>
                </a:cxnLst>
                <a:rect l="0" t="0" r="r" b="b"/>
                <a:pathLst>
                  <a:path w="688" h="1371">
                    <a:moveTo>
                      <a:pt x="467" y="102"/>
                    </a:moveTo>
                    <a:lnTo>
                      <a:pt x="462" y="99"/>
                    </a:lnTo>
                    <a:lnTo>
                      <a:pt x="444" y="92"/>
                    </a:lnTo>
                    <a:lnTo>
                      <a:pt x="422" y="84"/>
                    </a:lnTo>
                    <a:lnTo>
                      <a:pt x="391" y="71"/>
                    </a:lnTo>
                    <a:lnTo>
                      <a:pt x="363" y="61"/>
                    </a:lnTo>
                    <a:lnTo>
                      <a:pt x="333" y="53"/>
                    </a:lnTo>
                    <a:lnTo>
                      <a:pt x="310" y="46"/>
                    </a:lnTo>
                    <a:lnTo>
                      <a:pt x="292" y="46"/>
                    </a:lnTo>
                    <a:lnTo>
                      <a:pt x="269" y="48"/>
                    </a:lnTo>
                    <a:lnTo>
                      <a:pt x="254" y="51"/>
                    </a:lnTo>
                    <a:lnTo>
                      <a:pt x="244" y="64"/>
                    </a:lnTo>
                    <a:lnTo>
                      <a:pt x="231" y="89"/>
                    </a:lnTo>
                    <a:lnTo>
                      <a:pt x="221" y="130"/>
                    </a:lnTo>
                    <a:lnTo>
                      <a:pt x="218" y="170"/>
                    </a:lnTo>
                    <a:lnTo>
                      <a:pt x="221" y="203"/>
                    </a:lnTo>
                    <a:lnTo>
                      <a:pt x="224" y="216"/>
                    </a:lnTo>
                    <a:lnTo>
                      <a:pt x="226" y="221"/>
                    </a:lnTo>
                    <a:lnTo>
                      <a:pt x="231" y="236"/>
                    </a:lnTo>
                    <a:lnTo>
                      <a:pt x="239" y="257"/>
                    </a:lnTo>
                    <a:lnTo>
                      <a:pt x="249" y="282"/>
                    </a:lnTo>
                    <a:lnTo>
                      <a:pt x="262" y="308"/>
                    </a:lnTo>
                    <a:lnTo>
                      <a:pt x="274" y="336"/>
                    </a:lnTo>
                    <a:lnTo>
                      <a:pt x="287" y="359"/>
                    </a:lnTo>
                    <a:lnTo>
                      <a:pt x="300" y="379"/>
                    </a:lnTo>
                    <a:lnTo>
                      <a:pt x="312" y="399"/>
                    </a:lnTo>
                    <a:lnTo>
                      <a:pt x="325" y="425"/>
                    </a:lnTo>
                    <a:lnTo>
                      <a:pt x="338" y="455"/>
                    </a:lnTo>
                    <a:lnTo>
                      <a:pt x="351" y="486"/>
                    </a:lnTo>
                    <a:lnTo>
                      <a:pt x="358" y="519"/>
                    </a:lnTo>
                    <a:lnTo>
                      <a:pt x="363" y="549"/>
                    </a:lnTo>
                    <a:lnTo>
                      <a:pt x="363" y="577"/>
                    </a:lnTo>
                    <a:lnTo>
                      <a:pt x="358" y="600"/>
                    </a:lnTo>
                    <a:lnTo>
                      <a:pt x="340" y="651"/>
                    </a:lnTo>
                    <a:lnTo>
                      <a:pt x="320" y="715"/>
                    </a:lnTo>
                    <a:lnTo>
                      <a:pt x="305" y="768"/>
                    </a:lnTo>
                    <a:lnTo>
                      <a:pt x="300" y="791"/>
                    </a:lnTo>
                    <a:lnTo>
                      <a:pt x="295" y="799"/>
                    </a:lnTo>
                    <a:lnTo>
                      <a:pt x="282" y="819"/>
                    </a:lnTo>
                    <a:lnTo>
                      <a:pt x="264" y="847"/>
                    </a:lnTo>
                    <a:lnTo>
                      <a:pt x="241" y="880"/>
                    </a:lnTo>
                    <a:lnTo>
                      <a:pt x="216" y="918"/>
                    </a:lnTo>
                    <a:lnTo>
                      <a:pt x="193" y="954"/>
                    </a:lnTo>
                    <a:lnTo>
                      <a:pt x="173" y="984"/>
                    </a:lnTo>
                    <a:lnTo>
                      <a:pt x="157" y="1007"/>
                    </a:lnTo>
                    <a:lnTo>
                      <a:pt x="142" y="1028"/>
                    </a:lnTo>
                    <a:lnTo>
                      <a:pt x="122" y="1053"/>
                    </a:lnTo>
                    <a:lnTo>
                      <a:pt x="102" y="1081"/>
                    </a:lnTo>
                    <a:lnTo>
                      <a:pt x="81" y="1111"/>
                    </a:lnTo>
                    <a:lnTo>
                      <a:pt x="63" y="1145"/>
                    </a:lnTo>
                    <a:lnTo>
                      <a:pt x="53" y="1175"/>
                    </a:lnTo>
                    <a:lnTo>
                      <a:pt x="51" y="1206"/>
                    </a:lnTo>
                    <a:lnTo>
                      <a:pt x="61" y="1234"/>
                    </a:lnTo>
                    <a:lnTo>
                      <a:pt x="76" y="1256"/>
                    </a:lnTo>
                    <a:lnTo>
                      <a:pt x="89" y="1274"/>
                    </a:lnTo>
                    <a:lnTo>
                      <a:pt x="102" y="1287"/>
                    </a:lnTo>
                    <a:lnTo>
                      <a:pt x="117" y="1295"/>
                    </a:lnTo>
                    <a:lnTo>
                      <a:pt x="130" y="1302"/>
                    </a:lnTo>
                    <a:lnTo>
                      <a:pt x="145" y="1307"/>
                    </a:lnTo>
                    <a:lnTo>
                      <a:pt x="160" y="1310"/>
                    </a:lnTo>
                    <a:lnTo>
                      <a:pt x="178" y="1312"/>
                    </a:lnTo>
                    <a:lnTo>
                      <a:pt x="196" y="1312"/>
                    </a:lnTo>
                    <a:lnTo>
                      <a:pt x="213" y="1307"/>
                    </a:lnTo>
                    <a:lnTo>
                      <a:pt x="229" y="1300"/>
                    </a:lnTo>
                    <a:lnTo>
                      <a:pt x="241" y="1290"/>
                    </a:lnTo>
                    <a:lnTo>
                      <a:pt x="254" y="1277"/>
                    </a:lnTo>
                    <a:lnTo>
                      <a:pt x="262" y="1269"/>
                    </a:lnTo>
                    <a:lnTo>
                      <a:pt x="267" y="1262"/>
                    </a:lnTo>
                    <a:lnTo>
                      <a:pt x="269" y="1259"/>
                    </a:lnTo>
                    <a:lnTo>
                      <a:pt x="272" y="1254"/>
                    </a:lnTo>
                    <a:lnTo>
                      <a:pt x="282" y="1239"/>
                    </a:lnTo>
                    <a:lnTo>
                      <a:pt x="297" y="1216"/>
                    </a:lnTo>
                    <a:lnTo>
                      <a:pt x="315" y="1185"/>
                    </a:lnTo>
                    <a:lnTo>
                      <a:pt x="333" y="1147"/>
                    </a:lnTo>
                    <a:lnTo>
                      <a:pt x="351" y="1104"/>
                    </a:lnTo>
                    <a:lnTo>
                      <a:pt x="366" y="1058"/>
                    </a:lnTo>
                    <a:lnTo>
                      <a:pt x="376" y="1007"/>
                    </a:lnTo>
                    <a:lnTo>
                      <a:pt x="386" y="954"/>
                    </a:lnTo>
                    <a:lnTo>
                      <a:pt x="401" y="903"/>
                    </a:lnTo>
                    <a:lnTo>
                      <a:pt x="417" y="852"/>
                    </a:lnTo>
                    <a:lnTo>
                      <a:pt x="432" y="806"/>
                    </a:lnTo>
                    <a:lnTo>
                      <a:pt x="447" y="766"/>
                    </a:lnTo>
                    <a:lnTo>
                      <a:pt x="460" y="735"/>
                    </a:lnTo>
                    <a:lnTo>
                      <a:pt x="470" y="715"/>
                    </a:lnTo>
                    <a:lnTo>
                      <a:pt x="472" y="707"/>
                    </a:lnTo>
                    <a:lnTo>
                      <a:pt x="480" y="699"/>
                    </a:lnTo>
                    <a:lnTo>
                      <a:pt x="498" y="679"/>
                    </a:lnTo>
                    <a:lnTo>
                      <a:pt x="523" y="649"/>
                    </a:lnTo>
                    <a:lnTo>
                      <a:pt x="551" y="610"/>
                    </a:lnTo>
                    <a:lnTo>
                      <a:pt x="582" y="570"/>
                    </a:lnTo>
                    <a:lnTo>
                      <a:pt x="610" y="526"/>
                    </a:lnTo>
                    <a:lnTo>
                      <a:pt x="627" y="488"/>
                    </a:lnTo>
                    <a:lnTo>
                      <a:pt x="638" y="455"/>
                    </a:lnTo>
                    <a:lnTo>
                      <a:pt x="643" y="389"/>
                    </a:lnTo>
                    <a:lnTo>
                      <a:pt x="640" y="341"/>
                    </a:lnTo>
                    <a:lnTo>
                      <a:pt x="638" y="310"/>
                    </a:lnTo>
                    <a:lnTo>
                      <a:pt x="635" y="300"/>
                    </a:lnTo>
                    <a:lnTo>
                      <a:pt x="632" y="292"/>
                    </a:lnTo>
                    <a:lnTo>
                      <a:pt x="620" y="272"/>
                    </a:lnTo>
                    <a:lnTo>
                      <a:pt x="605" y="244"/>
                    </a:lnTo>
                    <a:lnTo>
                      <a:pt x="584" y="209"/>
                    </a:lnTo>
                    <a:lnTo>
                      <a:pt x="561" y="173"/>
                    </a:lnTo>
                    <a:lnTo>
                      <a:pt x="533" y="137"/>
                    </a:lnTo>
                    <a:lnTo>
                      <a:pt x="508" y="107"/>
                    </a:lnTo>
                    <a:lnTo>
                      <a:pt x="480" y="86"/>
                    </a:lnTo>
                    <a:lnTo>
                      <a:pt x="490" y="69"/>
                    </a:lnTo>
                    <a:lnTo>
                      <a:pt x="493" y="71"/>
                    </a:lnTo>
                    <a:lnTo>
                      <a:pt x="500" y="76"/>
                    </a:lnTo>
                    <a:lnTo>
                      <a:pt x="513" y="81"/>
                    </a:lnTo>
                    <a:lnTo>
                      <a:pt x="526" y="92"/>
                    </a:lnTo>
                    <a:lnTo>
                      <a:pt x="541" y="102"/>
                    </a:lnTo>
                    <a:lnTo>
                      <a:pt x="554" y="114"/>
                    </a:lnTo>
                    <a:lnTo>
                      <a:pt x="564" y="125"/>
                    </a:lnTo>
                    <a:lnTo>
                      <a:pt x="571" y="137"/>
                    </a:lnTo>
                    <a:lnTo>
                      <a:pt x="579" y="150"/>
                    </a:lnTo>
                    <a:lnTo>
                      <a:pt x="589" y="168"/>
                    </a:lnTo>
                    <a:lnTo>
                      <a:pt x="605" y="186"/>
                    </a:lnTo>
                    <a:lnTo>
                      <a:pt x="620" y="209"/>
                    </a:lnTo>
                    <a:lnTo>
                      <a:pt x="638" y="231"/>
                    </a:lnTo>
                    <a:lnTo>
                      <a:pt x="650" y="254"/>
                    </a:lnTo>
                    <a:lnTo>
                      <a:pt x="663" y="277"/>
                    </a:lnTo>
                    <a:lnTo>
                      <a:pt x="668" y="298"/>
                    </a:lnTo>
                    <a:lnTo>
                      <a:pt x="678" y="338"/>
                    </a:lnTo>
                    <a:lnTo>
                      <a:pt x="686" y="381"/>
                    </a:lnTo>
                    <a:lnTo>
                      <a:pt x="688" y="430"/>
                    </a:lnTo>
                    <a:lnTo>
                      <a:pt x="673" y="483"/>
                    </a:lnTo>
                    <a:lnTo>
                      <a:pt x="658" y="514"/>
                    </a:lnTo>
                    <a:lnTo>
                      <a:pt x="640" y="547"/>
                    </a:lnTo>
                    <a:lnTo>
                      <a:pt x="620" y="580"/>
                    </a:lnTo>
                    <a:lnTo>
                      <a:pt x="599" y="613"/>
                    </a:lnTo>
                    <a:lnTo>
                      <a:pt x="579" y="643"/>
                    </a:lnTo>
                    <a:lnTo>
                      <a:pt x="561" y="669"/>
                    </a:lnTo>
                    <a:lnTo>
                      <a:pt x="549" y="692"/>
                    </a:lnTo>
                    <a:lnTo>
                      <a:pt x="538" y="705"/>
                    </a:lnTo>
                    <a:lnTo>
                      <a:pt x="528" y="717"/>
                    </a:lnTo>
                    <a:lnTo>
                      <a:pt x="516" y="732"/>
                    </a:lnTo>
                    <a:lnTo>
                      <a:pt x="498" y="755"/>
                    </a:lnTo>
                    <a:lnTo>
                      <a:pt x="480" y="783"/>
                    </a:lnTo>
                    <a:lnTo>
                      <a:pt x="462" y="816"/>
                    </a:lnTo>
                    <a:lnTo>
                      <a:pt x="447" y="855"/>
                    </a:lnTo>
                    <a:lnTo>
                      <a:pt x="432" y="898"/>
                    </a:lnTo>
                    <a:lnTo>
                      <a:pt x="422" y="946"/>
                    </a:lnTo>
                    <a:lnTo>
                      <a:pt x="411" y="994"/>
                    </a:lnTo>
                    <a:lnTo>
                      <a:pt x="401" y="1040"/>
                    </a:lnTo>
                    <a:lnTo>
                      <a:pt x="391" y="1081"/>
                    </a:lnTo>
                    <a:lnTo>
                      <a:pt x="381" y="1119"/>
                    </a:lnTo>
                    <a:lnTo>
                      <a:pt x="368" y="1155"/>
                    </a:lnTo>
                    <a:lnTo>
                      <a:pt x="358" y="1185"/>
                    </a:lnTo>
                    <a:lnTo>
                      <a:pt x="345" y="1213"/>
                    </a:lnTo>
                    <a:lnTo>
                      <a:pt x="335" y="1234"/>
                    </a:lnTo>
                    <a:lnTo>
                      <a:pt x="325" y="1254"/>
                    </a:lnTo>
                    <a:lnTo>
                      <a:pt x="310" y="1274"/>
                    </a:lnTo>
                    <a:lnTo>
                      <a:pt x="295" y="1295"/>
                    </a:lnTo>
                    <a:lnTo>
                      <a:pt x="277" y="1315"/>
                    </a:lnTo>
                    <a:lnTo>
                      <a:pt x="262" y="1335"/>
                    </a:lnTo>
                    <a:lnTo>
                      <a:pt x="249" y="1351"/>
                    </a:lnTo>
                    <a:lnTo>
                      <a:pt x="239" y="1361"/>
                    </a:lnTo>
                    <a:lnTo>
                      <a:pt x="231" y="1366"/>
                    </a:lnTo>
                    <a:lnTo>
                      <a:pt x="224" y="1368"/>
                    </a:lnTo>
                    <a:lnTo>
                      <a:pt x="211" y="1371"/>
                    </a:lnTo>
                    <a:lnTo>
                      <a:pt x="196" y="1371"/>
                    </a:lnTo>
                    <a:lnTo>
                      <a:pt x="175" y="1368"/>
                    </a:lnTo>
                    <a:lnTo>
                      <a:pt x="155" y="1363"/>
                    </a:lnTo>
                    <a:lnTo>
                      <a:pt x="135" y="1356"/>
                    </a:lnTo>
                    <a:lnTo>
                      <a:pt x="112" y="1348"/>
                    </a:lnTo>
                    <a:lnTo>
                      <a:pt x="89" y="1335"/>
                    </a:lnTo>
                    <a:lnTo>
                      <a:pt x="66" y="1320"/>
                    </a:lnTo>
                    <a:lnTo>
                      <a:pt x="46" y="1302"/>
                    </a:lnTo>
                    <a:lnTo>
                      <a:pt x="28" y="1282"/>
                    </a:lnTo>
                    <a:lnTo>
                      <a:pt x="15" y="1259"/>
                    </a:lnTo>
                    <a:lnTo>
                      <a:pt x="5" y="1234"/>
                    </a:lnTo>
                    <a:lnTo>
                      <a:pt x="0" y="1208"/>
                    </a:lnTo>
                    <a:lnTo>
                      <a:pt x="0" y="1178"/>
                    </a:lnTo>
                    <a:lnTo>
                      <a:pt x="8" y="1145"/>
                    </a:lnTo>
                    <a:lnTo>
                      <a:pt x="23" y="1111"/>
                    </a:lnTo>
                    <a:lnTo>
                      <a:pt x="46" y="1076"/>
                    </a:lnTo>
                    <a:lnTo>
                      <a:pt x="69" y="1038"/>
                    </a:lnTo>
                    <a:lnTo>
                      <a:pt x="94" y="1005"/>
                    </a:lnTo>
                    <a:lnTo>
                      <a:pt x="119" y="977"/>
                    </a:lnTo>
                    <a:lnTo>
                      <a:pt x="140" y="951"/>
                    </a:lnTo>
                    <a:lnTo>
                      <a:pt x="152" y="936"/>
                    </a:lnTo>
                    <a:lnTo>
                      <a:pt x="157" y="931"/>
                    </a:lnTo>
                    <a:lnTo>
                      <a:pt x="163" y="923"/>
                    </a:lnTo>
                    <a:lnTo>
                      <a:pt x="175" y="900"/>
                    </a:lnTo>
                    <a:lnTo>
                      <a:pt x="193" y="870"/>
                    </a:lnTo>
                    <a:lnTo>
                      <a:pt x="216" y="834"/>
                    </a:lnTo>
                    <a:lnTo>
                      <a:pt x="239" y="794"/>
                    </a:lnTo>
                    <a:lnTo>
                      <a:pt x="259" y="758"/>
                    </a:lnTo>
                    <a:lnTo>
                      <a:pt x="277" y="725"/>
                    </a:lnTo>
                    <a:lnTo>
                      <a:pt x="287" y="702"/>
                    </a:lnTo>
                    <a:lnTo>
                      <a:pt x="302" y="664"/>
                    </a:lnTo>
                    <a:lnTo>
                      <a:pt x="317" y="618"/>
                    </a:lnTo>
                    <a:lnTo>
                      <a:pt x="323" y="565"/>
                    </a:lnTo>
                    <a:lnTo>
                      <a:pt x="307" y="504"/>
                    </a:lnTo>
                    <a:lnTo>
                      <a:pt x="292" y="468"/>
                    </a:lnTo>
                    <a:lnTo>
                      <a:pt x="274" y="427"/>
                    </a:lnTo>
                    <a:lnTo>
                      <a:pt x="254" y="381"/>
                    </a:lnTo>
                    <a:lnTo>
                      <a:pt x="236" y="341"/>
                    </a:lnTo>
                    <a:lnTo>
                      <a:pt x="218" y="303"/>
                    </a:lnTo>
                    <a:lnTo>
                      <a:pt x="206" y="270"/>
                    </a:lnTo>
                    <a:lnTo>
                      <a:pt x="196" y="249"/>
                    </a:lnTo>
                    <a:lnTo>
                      <a:pt x="193" y="242"/>
                    </a:lnTo>
                    <a:lnTo>
                      <a:pt x="190" y="226"/>
                    </a:lnTo>
                    <a:lnTo>
                      <a:pt x="183" y="191"/>
                    </a:lnTo>
                    <a:lnTo>
                      <a:pt x="180" y="142"/>
                    </a:lnTo>
                    <a:lnTo>
                      <a:pt x="185" y="92"/>
                    </a:lnTo>
                    <a:lnTo>
                      <a:pt x="198" y="53"/>
                    </a:lnTo>
                    <a:lnTo>
                      <a:pt x="211" y="30"/>
                    </a:lnTo>
                    <a:lnTo>
                      <a:pt x="224" y="15"/>
                    </a:lnTo>
                    <a:lnTo>
                      <a:pt x="241" y="8"/>
                    </a:lnTo>
                    <a:lnTo>
                      <a:pt x="251" y="5"/>
                    </a:lnTo>
                    <a:lnTo>
                      <a:pt x="269" y="0"/>
                    </a:lnTo>
                    <a:lnTo>
                      <a:pt x="292" y="0"/>
                    </a:lnTo>
                    <a:lnTo>
                      <a:pt x="320" y="2"/>
                    </a:lnTo>
                    <a:lnTo>
                      <a:pt x="353" y="10"/>
                    </a:lnTo>
                    <a:lnTo>
                      <a:pt x="394" y="23"/>
                    </a:lnTo>
                    <a:lnTo>
                      <a:pt x="439" y="41"/>
                    </a:lnTo>
                    <a:lnTo>
                      <a:pt x="490" y="69"/>
                    </a:lnTo>
                    <a:lnTo>
                      <a:pt x="488" y="74"/>
                    </a:lnTo>
                    <a:lnTo>
                      <a:pt x="480" y="86"/>
                    </a:lnTo>
                    <a:lnTo>
                      <a:pt x="472" y="97"/>
                    </a:lnTo>
                    <a:lnTo>
                      <a:pt x="467" y="10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4" name="Freeform 38"/>
              <p:cNvSpPr>
                <a:spLocks/>
              </p:cNvSpPr>
              <p:nvPr/>
            </p:nvSpPr>
            <p:spPr bwMode="auto">
              <a:xfrm>
                <a:off x="2494" y="763"/>
                <a:ext cx="165" cy="221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83" y="3"/>
                  </a:cxn>
                  <a:cxn ang="0">
                    <a:pos x="73" y="5"/>
                  </a:cxn>
                  <a:cxn ang="0">
                    <a:pos x="61" y="13"/>
                  </a:cxn>
                  <a:cxn ang="0">
                    <a:pos x="45" y="20"/>
                  </a:cxn>
                  <a:cxn ang="0">
                    <a:pos x="30" y="31"/>
                  </a:cxn>
                  <a:cxn ang="0">
                    <a:pos x="17" y="38"/>
                  </a:cxn>
                  <a:cxn ang="0">
                    <a:pos x="7" y="48"/>
                  </a:cxn>
                  <a:cxn ang="0">
                    <a:pos x="2" y="56"/>
                  </a:cxn>
                  <a:cxn ang="0">
                    <a:pos x="0" y="79"/>
                  </a:cxn>
                  <a:cxn ang="0">
                    <a:pos x="2" y="112"/>
                  </a:cxn>
                  <a:cxn ang="0">
                    <a:pos x="7" y="143"/>
                  </a:cxn>
                  <a:cxn ang="0">
                    <a:pos x="10" y="165"/>
                  </a:cxn>
                  <a:cxn ang="0">
                    <a:pos x="15" y="183"/>
                  </a:cxn>
                  <a:cxn ang="0">
                    <a:pos x="25" y="199"/>
                  </a:cxn>
                  <a:cxn ang="0">
                    <a:pos x="35" y="214"/>
                  </a:cxn>
                  <a:cxn ang="0">
                    <a:pos x="53" y="221"/>
                  </a:cxn>
                  <a:cxn ang="0">
                    <a:pos x="71" y="221"/>
                  </a:cxn>
                  <a:cxn ang="0">
                    <a:pos x="89" y="219"/>
                  </a:cxn>
                  <a:cxn ang="0">
                    <a:pos x="99" y="216"/>
                  </a:cxn>
                  <a:cxn ang="0">
                    <a:pos x="104" y="214"/>
                  </a:cxn>
                  <a:cxn ang="0">
                    <a:pos x="111" y="211"/>
                  </a:cxn>
                  <a:cxn ang="0">
                    <a:pos x="129" y="201"/>
                  </a:cxn>
                  <a:cxn ang="0">
                    <a:pos x="147" y="186"/>
                  </a:cxn>
                  <a:cxn ang="0">
                    <a:pos x="160" y="160"/>
                  </a:cxn>
                  <a:cxn ang="0">
                    <a:pos x="165" y="130"/>
                  </a:cxn>
                  <a:cxn ang="0">
                    <a:pos x="165" y="94"/>
                  </a:cxn>
                  <a:cxn ang="0">
                    <a:pos x="162" y="64"/>
                  </a:cxn>
                  <a:cxn ang="0">
                    <a:pos x="152" y="41"/>
                  </a:cxn>
                  <a:cxn ang="0">
                    <a:pos x="137" y="26"/>
                  </a:cxn>
                  <a:cxn ang="0">
                    <a:pos x="127" y="18"/>
                  </a:cxn>
                  <a:cxn ang="0">
                    <a:pos x="119" y="13"/>
                  </a:cxn>
                  <a:cxn ang="0">
                    <a:pos x="116" y="13"/>
                  </a:cxn>
                  <a:cxn ang="0">
                    <a:pos x="111" y="18"/>
                  </a:cxn>
                  <a:cxn ang="0">
                    <a:pos x="116" y="18"/>
                  </a:cxn>
                  <a:cxn ang="0">
                    <a:pos x="127" y="23"/>
                  </a:cxn>
                  <a:cxn ang="0">
                    <a:pos x="139" y="33"/>
                  </a:cxn>
                  <a:cxn ang="0">
                    <a:pos x="147" y="51"/>
                  </a:cxn>
                  <a:cxn ang="0">
                    <a:pos x="149" y="76"/>
                  </a:cxn>
                  <a:cxn ang="0">
                    <a:pos x="147" y="107"/>
                  </a:cxn>
                  <a:cxn ang="0">
                    <a:pos x="144" y="130"/>
                  </a:cxn>
                  <a:cxn ang="0">
                    <a:pos x="142" y="140"/>
                  </a:cxn>
                  <a:cxn ang="0">
                    <a:pos x="142" y="148"/>
                  </a:cxn>
                  <a:cxn ang="0">
                    <a:pos x="139" y="163"/>
                  </a:cxn>
                  <a:cxn ang="0">
                    <a:pos x="134" y="181"/>
                  </a:cxn>
                  <a:cxn ang="0">
                    <a:pos x="122" y="193"/>
                  </a:cxn>
                  <a:cxn ang="0">
                    <a:pos x="106" y="201"/>
                  </a:cxn>
                  <a:cxn ang="0">
                    <a:pos x="91" y="201"/>
                  </a:cxn>
                  <a:cxn ang="0">
                    <a:pos x="76" y="201"/>
                  </a:cxn>
                  <a:cxn ang="0">
                    <a:pos x="61" y="196"/>
                  </a:cxn>
                  <a:cxn ang="0">
                    <a:pos x="48" y="186"/>
                  </a:cxn>
                  <a:cxn ang="0">
                    <a:pos x="38" y="173"/>
                  </a:cxn>
                  <a:cxn ang="0">
                    <a:pos x="30" y="163"/>
                  </a:cxn>
                  <a:cxn ang="0">
                    <a:pos x="28" y="158"/>
                  </a:cxn>
                  <a:cxn ang="0">
                    <a:pos x="25" y="145"/>
                  </a:cxn>
                  <a:cxn ang="0">
                    <a:pos x="22" y="117"/>
                  </a:cxn>
                  <a:cxn ang="0">
                    <a:pos x="22" y="87"/>
                  </a:cxn>
                  <a:cxn ang="0">
                    <a:pos x="30" y="64"/>
                  </a:cxn>
                  <a:cxn ang="0">
                    <a:pos x="55" y="41"/>
                  </a:cxn>
                  <a:cxn ang="0">
                    <a:pos x="78" y="26"/>
                  </a:cxn>
                  <a:cxn ang="0">
                    <a:pos x="96" y="15"/>
                  </a:cxn>
                  <a:cxn ang="0">
                    <a:pos x="104" y="13"/>
                  </a:cxn>
                  <a:cxn ang="0">
                    <a:pos x="86" y="0"/>
                  </a:cxn>
                </a:cxnLst>
                <a:rect l="0" t="0" r="r" b="b"/>
                <a:pathLst>
                  <a:path w="165" h="221">
                    <a:moveTo>
                      <a:pt x="86" y="0"/>
                    </a:moveTo>
                    <a:lnTo>
                      <a:pt x="83" y="3"/>
                    </a:lnTo>
                    <a:lnTo>
                      <a:pt x="73" y="5"/>
                    </a:lnTo>
                    <a:lnTo>
                      <a:pt x="61" y="13"/>
                    </a:lnTo>
                    <a:lnTo>
                      <a:pt x="45" y="20"/>
                    </a:lnTo>
                    <a:lnTo>
                      <a:pt x="30" y="31"/>
                    </a:lnTo>
                    <a:lnTo>
                      <a:pt x="17" y="38"/>
                    </a:lnTo>
                    <a:lnTo>
                      <a:pt x="7" y="48"/>
                    </a:lnTo>
                    <a:lnTo>
                      <a:pt x="2" y="56"/>
                    </a:lnTo>
                    <a:lnTo>
                      <a:pt x="0" y="79"/>
                    </a:lnTo>
                    <a:lnTo>
                      <a:pt x="2" y="112"/>
                    </a:lnTo>
                    <a:lnTo>
                      <a:pt x="7" y="143"/>
                    </a:lnTo>
                    <a:lnTo>
                      <a:pt x="10" y="165"/>
                    </a:lnTo>
                    <a:lnTo>
                      <a:pt x="15" y="183"/>
                    </a:lnTo>
                    <a:lnTo>
                      <a:pt x="25" y="199"/>
                    </a:lnTo>
                    <a:lnTo>
                      <a:pt x="35" y="214"/>
                    </a:lnTo>
                    <a:lnTo>
                      <a:pt x="53" y="221"/>
                    </a:lnTo>
                    <a:lnTo>
                      <a:pt x="71" y="221"/>
                    </a:lnTo>
                    <a:lnTo>
                      <a:pt x="89" y="219"/>
                    </a:lnTo>
                    <a:lnTo>
                      <a:pt x="99" y="216"/>
                    </a:lnTo>
                    <a:lnTo>
                      <a:pt x="104" y="214"/>
                    </a:lnTo>
                    <a:lnTo>
                      <a:pt x="111" y="211"/>
                    </a:lnTo>
                    <a:lnTo>
                      <a:pt x="129" y="201"/>
                    </a:lnTo>
                    <a:lnTo>
                      <a:pt x="147" y="186"/>
                    </a:lnTo>
                    <a:lnTo>
                      <a:pt x="160" y="160"/>
                    </a:lnTo>
                    <a:lnTo>
                      <a:pt x="165" y="130"/>
                    </a:lnTo>
                    <a:lnTo>
                      <a:pt x="165" y="94"/>
                    </a:lnTo>
                    <a:lnTo>
                      <a:pt x="162" y="64"/>
                    </a:lnTo>
                    <a:lnTo>
                      <a:pt x="152" y="41"/>
                    </a:lnTo>
                    <a:lnTo>
                      <a:pt x="137" y="26"/>
                    </a:lnTo>
                    <a:lnTo>
                      <a:pt x="127" y="18"/>
                    </a:lnTo>
                    <a:lnTo>
                      <a:pt x="119" y="13"/>
                    </a:lnTo>
                    <a:lnTo>
                      <a:pt x="116" y="13"/>
                    </a:lnTo>
                    <a:lnTo>
                      <a:pt x="111" y="18"/>
                    </a:lnTo>
                    <a:lnTo>
                      <a:pt x="116" y="18"/>
                    </a:lnTo>
                    <a:lnTo>
                      <a:pt x="127" y="23"/>
                    </a:lnTo>
                    <a:lnTo>
                      <a:pt x="139" y="33"/>
                    </a:lnTo>
                    <a:lnTo>
                      <a:pt x="147" y="51"/>
                    </a:lnTo>
                    <a:lnTo>
                      <a:pt x="149" y="76"/>
                    </a:lnTo>
                    <a:lnTo>
                      <a:pt x="147" y="107"/>
                    </a:lnTo>
                    <a:lnTo>
                      <a:pt x="144" y="130"/>
                    </a:lnTo>
                    <a:lnTo>
                      <a:pt x="142" y="140"/>
                    </a:lnTo>
                    <a:lnTo>
                      <a:pt x="142" y="148"/>
                    </a:lnTo>
                    <a:lnTo>
                      <a:pt x="139" y="163"/>
                    </a:lnTo>
                    <a:lnTo>
                      <a:pt x="134" y="181"/>
                    </a:lnTo>
                    <a:lnTo>
                      <a:pt x="122" y="193"/>
                    </a:lnTo>
                    <a:lnTo>
                      <a:pt x="106" y="201"/>
                    </a:lnTo>
                    <a:lnTo>
                      <a:pt x="91" y="201"/>
                    </a:lnTo>
                    <a:lnTo>
                      <a:pt x="76" y="201"/>
                    </a:lnTo>
                    <a:lnTo>
                      <a:pt x="61" y="196"/>
                    </a:lnTo>
                    <a:lnTo>
                      <a:pt x="48" y="186"/>
                    </a:lnTo>
                    <a:lnTo>
                      <a:pt x="38" y="173"/>
                    </a:lnTo>
                    <a:lnTo>
                      <a:pt x="30" y="163"/>
                    </a:lnTo>
                    <a:lnTo>
                      <a:pt x="28" y="158"/>
                    </a:lnTo>
                    <a:lnTo>
                      <a:pt x="25" y="145"/>
                    </a:lnTo>
                    <a:lnTo>
                      <a:pt x="22" y="117"/>
                    </a:lnTo>
                    <a:lnTo>
                      <a:pt x="22" y="87"/>
                    </a:lnTo>
                    <a:lnTo>
                      <a:pt x="30" y="64"/>
                    </a:lnTo>
                    <a:lnTo>
                      <a:pt x="55" y="41"/>
                    </a:lnTo>
                    <a:lnTo>
                      <a:pt x="78" y="26"/>
                    </a:lnTo>
                    <a:lnTo>
                      <a:pt x="96" y="15"/>
                    </a:lnTo>
                    <a:lnTo>
                      <a:pt x="104" y="13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5" name="Freeform 39"/>
              <p:cNvSpPr>
                <a:spLocks/>
              </p:cNvSpPr>
              <p:nvPr/>
            </p:nvSpPr>
            <p:spPr bwMode="auto">
              <a:xfrm>
                <a:off x="2643" y="875"/>
                <a:ext cx="168" cy="153"/>
              </a:xfrm>
              <a:custGeom>
                <a:avLst/>
                <a:gdLst/>
                <a:ahLst/>
                <a:cxnLst>
                  <a:cxn ang="0">
                    <a:pos x="115" y="5"/>
                  </a:cxn>
                  <a:cxn ang="0">
                    <a:pos x="107" y="3"/>
                  </a:cxn>
                  <a:cxn ang="0">
                    <a:pos x="89" y="0"/>
                  </a:cxn>
                  <a:cxn ang="0">
                    <a:pos x="67" y="5"/>
                  </a:cxn>
                  <a:cxn ang="0">
                    <a:pos x="41" y="28"/>
                  </a:cxn>
                  <a:cxn ang="0">
                    <a:pos x="21" y="61"/>
                  </a:cxn>
                  <a:cxn ang="0">
                    <a:pos x="6" y="92"/>
                  </a:cxn>
                  <a:cxn ang="0">
                    <a:pos x="0" y="120"/>
                  </a:cxn>
                  <a:cxn ang="0">
                    <a:pos x="11" y="135"/>
                  </a:cxn>
                  <a:cxn ang="0">
                    <a:pos x="36" y="145"/>
                  </a:cxn>
                  <a:cxn ang="0">
                    <a:pos x="59" y="150"/>
                  </a:cxn>
                  <a:cxn ang="0">
                    <a:pos x="79" y="153"/>
                  </a:cxn>
                  <a:cxn ang="0">
                    <a:pos x="94" y="150"/>
                  </a:cxn>
                  <a:cxn ang="0">
                    <a:pos x="107" y="148"/>
                  </a:cxn>
                  <a:cxn ang="0">
                    <a:pos x="117" y="142"/>
                  </a:cxn>
                  <a:cxn ang="0">
                    <a:pos x="122" y="140"/>
                  </a:cxn>
                  <a:cxn ang="0">
                    <a:pos x="125" y="137"/>
                  </a:cxn>
                  <a:cxn ang="0">
                    <a:pos x="135" y="127"/>
                  </a:cxn>
                  <a:cxn ang="0">
                    <a:pos x="153" y="99"/>
                  </a:cxn>
                  <a:cxn ang="0">
                    <a:pos x="168" y="66"/>
                  </a:cxn>
                  <a:cxn ang="0">
                    <a:pos x="166" y="36"/>
                  </a:cxn>
                  <a:cxn ang="0">
                    <a:pos x="148" y="15"/>
                  </a:cxn>
                  <a:cxn ang="0">
                    <a:pos x="135" y="8"/>
                  </a:cxn>
                  <a:cxn ang="0">
                    <a:pos x="125" y="8"/>
                  </a:cxn>
                  <a:cxn ang="0">
                    <a:pos x="120" y="8"/>
                  </a:cxn>
                  <a:cxn ang="0">
                    <a:pos x="115" y="23"/>
                  </a:cxn>
                  <a:cxn ang="0">
                    <a:pos x="120" y="23"/>
                  </a:cxn>
                  <a:cxn ang="0">
                    <a:pos x="133" y="28"/>
                  </a:cxn>
                  <a:cxn ang="0">
                    <a:pos x="143" y="36"/>
                  </a:cxn>
                  <a:cxn ang="0">
                    <a:pos x="148" y="46"/>
                  </a:cxn>
                  <a:cxn ang="0">
                    <a:pos x="143" y="66"/>
                  </a:cxn>
                  <a:cxn ang="0">
                    <a:pos x="138" y="89"/>
                  </a:cxn>
                  <a:cxn ang="0">
                    <a:pos x="130" y="109"/>
                  </a:cxn>
                  <a:cxn ang="0">
                    <a:pos x="120" y="125"/>
                  </a:cxn>
                  <a:cxn ang="0">
                    <a:pos x="105" y="132"/>
                  </a:cxn>
                  <a:cxn ang="0">
                    <a:pos x="92" y="135"/>
                  </a:cxn>
                  <a:cxn ang="0">
                    <a:pos x="79" y="137"/>
                  </a:cxn>
                  <a:cxn ang="0">
                    <a:pos x="69" y="137"/>
                  </a:cxn>
                  <a:cxn ang="0">
                    <a:pos x="59" y="135"/>
                  </a:cxn>
                  <a:cxn ang="0">
                    <a:pos x="49" y="130"/>
                  </a:cxn>
                  <a:cxn ang="0">
                    <a:pos x="39" y="122"/>
                  </a:cxn>
                  <a:cxn ang="0">
                    <a:pos x="31" y="115"/>
                  </a:cxn>
                  <a:cxn ang="0">
                    <a:pos x="23" y="92"/>
                  </a:cxn>
                  <a:cxn ang="0">
                    <a:pos x="28" y="64"/>
                  </a:cxn>
                  <a:cxn ang="0">
                    <a:pos x="41" y="38"/>
                  </a:cxn>
                  <a:cxn ang="0">
                    <a:pos x="54" y="23"/>
                  </a:cxn>
                  <a:cxn ang="0">
                    <a:pos x="69" y="18"/>
                  </a:cxn>
                  <a:cxn ang="0">
                    <a:pos x="87" y="15"/>
                  </a:cxn>
                  <a:cxn ang="0">
                    <a:pos x="100" y="15"/>
                  </a:cxn>
                  <a:cxn ang="0">
                    <a:pos x="105" y="15"/>
                  </a:cxn>
                  <a:cxn ang="0">
                    <a:pos x="115" y="5"/>
                  </a:cxn>
                </a:cxnLst>
                <a:rect l="0" t="0" r="r" b="b"/>
                <a:pathLst>
                  <a:path w="168" h="153">
                    <a:moveTo>
                      <a:pt x="115" y="5"/>
                    </a:moveTo>
                    <a:lnTo>
                      <a:pt x="107" y="3"/>
                    </a:lnTo>
                    <a:lnTo>
                      <a:pt x="89" y="0"/>
                    </a:lnTo>
                    <a:lnTo>
                      <a:pt x="67" y="5"/>
                    </a:lnTo>
                    <a:lnTo>
                      <a:pt x="41" y="28"/>
                    </a:lnTo>
                    <a:lnTo>
                      <a:pt x="21" y="61"/>
                    </a:lnTo>
                    <a:lnTo>
                      <a:pt x="6" y="92"/>
                    </a:lnTo>
                    <a:lnTo>
                      <a:pt x="0" y="120"/>
                    </a:lnTo>
                    <a:lnTo>
                      <a:pt x="11" y="135"/>
                    </a:lnTo>
                    <a:lnTo>
                      <a:pt x="36" y="145"/>
                    </a:lnTo>
                    <a:lnTo>
                      <a:pt x="59" y="150"/>
                    </a:lnTo>
                    <a:lnTo>
                      <a:pt x="79" y="153"/>
                    </a:lnTo>
                    <a:lnTo>
                      <a:pt x="94" y="150"/>
                    </a:lnTo>
                    <a:lnTo>
                      <a:pt x="107" y="148"/>
                    </a:lnTo>
                    <a:lnTo>
                      <a:pt x="117" y="142"/>
                    </a:lnTo>
                    <a:lnTo>
                      <a:pt x="122" y="140"/>
                    </a:lnTo>
                    <a:lnTo>
                      <a:pt x="125" y="137"/>
                    </a:lnTo>
                    <a:lnTo>
                      <a:pt x="135" y="127"/>
                    </a:lnTo>
                    <a:lnTo>
                      <a:pt x="153" y="99"/>
                    </a:lnTo>
                    <a:lnTo>
                      <a:pt x="168" y="66"/>
                    </a:lnTo>
                    <a:lnTo>
                      <a:pt x="166" y="36"/>
                    </a:lnTo>
                    <a:lnTo>
                      <a:pt x="148" y="15"/>
                    </a:lnTo>
                    <a:lnTo>
                      <a:pt x="135" y="8"/>
                    </a:lnTo>
                    <a:lnTo>
                      <a:pt x="125" y="8"/>
                    </a:lnTo>
                    <a:lnTo>
                      <a:pt x="120" y="8"/>
                    </a:lnTo>
                    <a:lnTo>
                      <a:pt x="115" y="23"/>
                    </a:lnTo>
                    <a:lnTo>
                      <a:pt x="120" y="23"/>
                    </a:lnTo>
                    <a:lnTo>
                      <a:pt x="133" y="28"/>
                    </a:lnTo>
                    <a:lnTo>
                      <a:pt x="143" y="36"/>
                    </a:lnTo>
                    <a:lnTo>
                      <a:pt x="148" y="46"/>
                    </a:lnTo>
                    <a:lnTo>
                      <a:pt x="143" y="66"/>
                    </a:lnTo>
                    <a:lnTo>
                      <a:pt x="138" y="89"/>
                    </a:lnTo>
                    <a:lnTo>
                      <a:pt x="130" y="109"/>
                    </a:lnTo>
                    <a:lnTo>
                      <a:pt x="120" y="125"/>
                    </a:lnTo>
                    <a:lnTo>
                      <a:pt x="105" y="132"/>
                    </a:lnTo>
                    <a:lnTo>
                      <a:pt x="92" y="135"/>
                    </a:lnTo>
                    <a:lnTo>
                      <a:pt x="79" y="137"/>
                    </a:lnTo>
                    <a:lnTo>
                      <a:pt x="69" y="137"/>
                    </a:lnTo>
                    <a:lnTo>
                      <a:pt x="59" y="135"/>
                    </a:lnTo>
                    <a:lnTo>
                      <a:pt x="49" y="130"/>
                    </a:lnTo>
                    <a:lnTo>
                      <a:pt x="39" y="122"/>
                    </a:lnTo>
                    <a:lnTo>
                      <a:pt x="31" y="115"/>
                    </a:lnTo>
                    <a:lnTo>
                      <a:pt x="23" y="92"/>
                    </a:lnTo>
                    <a:lnTo>
                      <a:pt x="28" y="64"/>
                    </a:lnTo>
                    <a:lnTo>
                      <a:pt x="41" y="38"/>
                    </a:lnTo>
                    <a:lnTo>
                      <a:pt x="54" y="23"/>
                    </a:lnTo>
                    <a:lnTo>
                      <a:pt x="69" y="18"/>
                    </a:lnTo>
                    <a:lnTo>
                      <a:pt x="87" y="15"/>
                    </a:lnTo>
                    <a:lnTo>
                      <a:pt x="100" y="15"/>
                    </a:lnTo>
                    <a:lnTo>
                      <a:pt x="105" y="15"/>
                    </a:lnTo>
                    <a:lnTo>
                      <a:pt x="115" y="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Freeform 40"/>
              <p:cNvSpPr>
                <a:spLocks/>
              </p:cNvSpPr>
              <p:nvPr/>
            </p:nvSpPr>
            <p:spPr bwMode="auto">
              <a:xfrm>
                <a:off x="2753" y="990"/>
                <a:ext cx="142" cy="101"/>
              </a:xfrm>
              <a:custGeom>
                <a:avLst/>
                <a:gdLst/>
                <a:ahLst/>
                <a:cxnLst>
                  <a:cxn ang="0">
                    <a:pos x="137" y="22"/>
                  </a:cxn>
                  <a:cxn ang="0">
                    <a:pos x="134" y="20"/>
                  </a:cxn>
                  <a:cxn ang="0">
                    <a:pos x="129" y="15"/>
                  </a:cxn>
                  <a:cxn ang="0">
                    <a:pos x="119" y="10"/>
                  </a:cxn>
                  <a:cxn ang="0">
                    <a:pos x="106" y="5"/>
                  </a:cxn>
                  <a:cxn ang="0">
                    <a:pos x="91" y="0"/>
                  </a:cxn>
                  <a:cxn ang="0">
                    <a:pos x="73" y="2"/>
                  </a:cxn>
                  <a:cxn ang="0">
                    <a:pos x="56" y="7"/>
                  </a:cxn>
                  <a:cxn ang="0">
                    <a:pos x="38" y="20"/>
                  </a:cxn>
                  <a:cxn ang="0">
                    <a:pos x="17" y="40"/>
                  </a:cxn>
                  <a:cxn ang="0">
                    <a:pos x="5" y="58"/>
                  </a:cxn>
                  <a:cxn ang="0">
                    <a:pos x="0" y="76"/>
                  </a:cxn>
                  <a:cxn ang="0">
                    <a:pos x="15" y="91"/>
                  </a:cxn>
                  <a:cxn ang="0">
                    <a:pos x="28" y="96"/>
                  </a:cxn>
                  <a:cxn ang="0">
                    <a:pos x="43" y="99"/>
                  </a:cxn>
                  <a:cxn ang="0">
                    <a:pos x="58" y="101"/>
                  </a:cxn>
                  <a:cxn ang="0">
                    <a:pos x="71" y="101"/>
                  </a:cxn>
                  <a:cxn ang="0">
                    <a:pos x="81" y="101"/>
                  </a:cxn>
                  <a:cxn ang="0">
                    <a:pos x="91" y="101"/>
                  </a:cxn>
                  <a:cxn ang="0">
                    <a:pos x="96" y="99"/>
                  </a:cxn>
                  <a:cxn ang="0">
                    <a:pos x="99" y="99"/>
                  </a:cxn>
                  <a:cxn ang="0">
                    <a:pos x="106" y="94"/>
                  </a:cxn>
                  <a:cxn ang="0">
                    <a:pos x="122" y="78"/>
                  </a:cxn>
                  <a:cxn ang="0">
                    <a:pos x="137" y="58"/>
                  </a:cxn>
                  <a:cxn ang="0">
                    <a:pos x="142" y="40"/>
                  </a:cxn>
                  <a:cxn ang="0">
                    <a:pos x="124" y="30"/>
                  </a:cxn>
                  <a:cxn ang="0">
                    <a:pos x="124" y="35"/>
                  </a:cxn>
                  <a:cxn ang="0">
                    <a:pos x="119" y="48"/>
                  </a:cxn>
                  <a:cxn ang="0">
                    <a:pos x="111" y="63"/>
                  </a:cxn>
                  <a:cxn ang="0">
                    <a:pos x="96" y="78"/>
                  </a:cxn>
                  <a:cxn ang="0">
                    <a:pos x="76" y="86"/>
                  </a:cxn>
                  <a:cxn ang="0">
                    <a:pos x="56" y="86"/>
                  </a:cxn>
                  <a:cxn ang="0">
                    <a:pos x="38" y="86"/>
                  </a:cxn>
                  <a:cxn ang="0">
                    <a:pos x="25" y="81"/>
                  </a:cxn>
                  <a:cxn ang="0">
                    <a:pos x="17" y="71"/>
                  </a:cxn>
                  <a:cxn ang="0">
                    <a:pos x="20" y="61"/>
                  </a:cxn>
                  <a:cxn ang="0">
                    <a:pos x="25" y="50"/>
                  </a:cxn>
                  <a:cxn ang="0">
                    <a:pos x="28" y="48"/>
                  </a:cxn>
                  <a:cxn ang="0">
                    <a:pos x="33" y="43"/>
                  </a:cxn>
                  <a:cxn ang="0">
                    <a:pos x="45" y="30"/>
                  </a:cxn>
                  <a:cxn ang="0">
                    <a:pos x="63" y="20"/>
                  </a:cxn>
                  <a:cxn ang="0">
                    <a:pos x="78" y="15"/>
                  </a:cxn>
                  <a:cxn ang="0">
                    <a:pos x="91" y="17"/>
                  </a:cxn>
                  <a:cxn ang="0">
                    <a:pos x="106" y="20"/>
                  </a:cxn>
                  <a:cxn ang="0">
                    <a:pos x="114" y="22"/>
                  </a:cxn>
                  <a:cxn ang="0">
                    <a:pos x="119" y="22"/>
                  </a:cxn>
                  <a:cxn ang="0">
                    <a:pos x="137" y="22"/>
                  </a:cxn>
                </a:cxnLst>
                <a:rect l="0" t="0" r="r" b="b"/>
                <a:pathLst>
                  <a:path w="142" h="101">
                    <a:moveTo>
                      <a:pt x="137" y="22"/>
                    </a:moveTo>
                    <a:lnTo>
                      <a:pt x="134" y="20"/>
                    </a:lnTo>
                    <a:lnTo>
                      <a:pt x="129" y="15"/>
                    </a:lnTo>
                    <a:lnTo>
                      <a:pt x="119" y="10"/>
                    </a:lnTo>
                    <a:lnTo>
                      <a:pt x="106" y="5"/>
                    </a:lnTo>
                    <a:lnTo>
                      <a:pt x="91" y="0"/>
                    </a:lnTo>
                    <a:lnTo>
                      <a:pt x="73" y="2"/>
                    </a:lnTo>
                    <a:lnTo>
                      <a:pt x="56" y="7"/>
                    </a:lnTo>
                    <a:lnTo>
                      <a:pt x="38" y="20"/>
                    </a:lnTo>
                    <a:lnTo>
                      <a:pt x="17" y="40"/>
                    </a:lnTo>
                    <a:lnTo>
                      <a:pt x="5" y="58"/>
                    </a:lnTo>
                    <a:lnTo>
                      <a:pt x="0" y="76"/>
                    </a:lnTo>
                    <a:lnTo>
                      <a:pt x="15" y="91"/>
                    </a:lnTo>
                    <a:lnTo>
                      <a:pt x="28" y="96"/>
                    </a:lnTo>
                    <a:lnTo>
                      <a:pt x="43" y="99"/>
                    </a:lnTo>
                    <a:lnTo>
                      <a:pt x="58" y="101"/>
                    </a:lnTo>
                    <a:lnTo>
                      <a:pt x="71" y="101"/>
                    </a:lnTo>
                    <a:lnTo>
                      <a:pt x="81" y="101"/>
                    </a:lnTo>
                    <a:lnTo>
                      <a:pt x="91" y="101"/>
                    </a:lnTo>
                    <a:lnTo>
                      <a:pt x="96" y="99"/>
                    </a:lnTo>
                    <a:lnTo>
                      <a:pt x="99" y="99"/>
                    </a:lnTo>
                    <a:lnTo>
                      <a:pt x="106" y="94"/>
                    </a:lnTo>
                    <a:lnTo>
                      <a:pt x="122" y="78"/>
                    </a:lnTo>
                    <a:lnTo>
                      <a:pt x="137" y="58"/>
                    </a:lnTo>
                    <a:lnTo>
                      <a:pt x="142" y="40"/>
                    </a:lnTo>
                    <a:lnTo>
                      <a:pt x="124" y="30"/>
                    </a:lnTo>
                    <a:lnTo>
                      <a:pt x="124" y="35"/>
                    </a:lnTo>
                    <a:lnTo>
                      <a:pt x="119" y="48"/>
                    </a:lnTo>
                    <a:lnTo>
                      <a:pt x="111" y="63"/>
                    </a:lnTo>
                    <a:lnTo>
                      <a:pt x="96" y="78"/>
                    </a:lnTo>
                    <a:lnTo>
                      <a:pt x="76" y="86"/>
                    </a:lnTo>
                    <a:lnTo>
                      <a:pt x="56" y="86"/>
                    </a:lnTo>
                    <a:lnTo>
                      <a:pt x="38" y="86"/>
                    </a:lnTo>
                    <a:lnTo>
                      <a:pt x="25" y="81"/>
                    </a:lnTo>
                    <a:lnTo>
                      <a:pt x="17" y="71"/>
                    </a:lnTo>
                    <a:lnTo>
                      <a:pt x="20" y="61"/>
                    </a:lnTo>
                    <a:lnTo>
                      <a:pt x="25" y="50"/>
                    </a:lnTo>
                    <a:lnTo>
                      <a:pt x="28" y="48"/>
                    </a:lnTo>
                    <a:lnTo>
                      <a:pt x="33" y="43"/>
                    </a:lnTo>
                    <a:lnTo>
                      <a:pt x="45" y="30"/>
                    </a:lnTo>
                    <a:lnTo>
                      <a:pt x="63" y="20"/>
                    </a:lnTo>
                    <a:lnTo>
                      <a:pt x="78" y="15"/>
                    </a:lnTo>
                    <a:lnTo>
                      <a:pt x="91" y="17"/>
                    </a:lnTo>
                    <a:lnTo>
                      <a:pt x="106" y="20"/>
                    </a:lnTo>
                    <a:lnTo>
                      <a:pt x="114" y="22"/>
                    </a:lnTo>
                    <a:lnTo>
                      <a:pt x="119" y="22"/>
                    </a:lnTo>
                    <a:lnTo>
                      <a:pt x="137" y="2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Freeform 41"/>
              <p:cNvSpPr>
                <a:spLocks/>
              </p:cNvSpPr>
              <p:nvPr/>
            </p:nvSpPr>
            <p:spPr bwMode="auto">
              <a:xfrm>
                <a:off x="2831" y="1086"/>
                <a:ext cx="120" cy="117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2" y="0"/>
                  </a:cxn>
                  <a:cxn ang="0">
                    <a:pos x="56" y="0"/>
                  </a:cxn>
                  <a:cxn ang="0">
                    <a:pos x="33" y="8"/>
                  </a:cxn>
                  <a:cxn ang="0">
                    <a:pos x="11" y="26"/>
                  </a:cxn>
                  <a:cxn ang="0">
                    <a:pos x="3" y="48"/>
                  </a:cxn>
                  <a:cxn ang="0">
                    <a:pos x="0" y="71"/>
                  </a:cxn>
                  <a:cxn ang="0">
                    <a:pos x="3" y="89"/>
                  </a:cxn>
                  <a:cxn ang="0">
                    <a:pos x="6" y="97"/>
                  </a:cxn>
                  <a:cxn ang="0">
                    <a:pos x="11" y="102"/>
                  </a:cxn>
                  <a:cxn ang="0">
                    <a:pos x="21" y="110"/>
                  </a:cxn>
                  <a:cxn ang="0">
                    <a:pos x="39" y="117"/>
                  </a:cxn>
                  <a:cxn ang="0">
                    <a:pos x="59" y="117"/>
                  </a:cxn>
                  <a:cxn ang="0">
                    <a:pos x="79" y="112"/>
                  </a:cxn>
                  <a:cxn ang="0">
                    <a:pos x="94" y="104"/>
                  </a:cxn>
                  <a:cxn ang="0">
                    <a:pos x="107" y="94"/>
                  </a:cxn>
                  <a:cxn ang="0">
                    <a:pos x="115" y="82"/>
                  </a:cxn>
                  <a:cxn ang="0">
                    <a:pos x="120" y="66"/>
                  </a:cxn>
                  <a:cxn ang="0">
                    <a:pos x="120" y="46"/>
                  </a:cxn>
                  <a:cxn ang="0">
                    <a:pos x="117" y="26"/>
                  </a:cxn>
                  <a:cxn ang="0">
                    <a:pos x="110" y="10"/>
                  </a:cxn>
                  <a:cxn ang="0">
                    <a:pos x="105" y="5"/>
                  </a:cxn>
                  <a:cxn ang="0">
                    <a:pos x="99" y="5"/>
                  </a:cxn>
                  <a:cxn ang="0">
                    <a:pos x="97" y="8"/>
                  </a:cxn>
                  <a:cxn ang="0">
                    <a:pos x="94" y="8"/>
                  </a:cxn>
                  <a:cxn ang="0">
                    <a:pos x="97" y="8"/>
                  </a:cxn>
                  <a:cxn ang="0">
                    <a:pos x="99" y="10"/>
                  </a:cxn>
                  <a:cxn ang="0">
                    <a:pos x="105" y="15"/>
                  </a:cxn>
                  <a:cxn ang="0">
                    <a:pos x="107" y="18"/>
                  </a:cxn>
                  <a:cxn ang="0">
                    <a:pos x="110" y="28"/>
                  </a:cxn>
                  <a:cxn ang="0">
                    <a:pos x="112" y="46"/>
                  </a:cxn>
                  <a:cxn ang="0">
                    <a:pos x="112" y="66"/>
                  </a:cxn>
                  <a:cxn ang="0">
                    <a:pos x="107" y="82"/>
                  </a:cxn>
                  <a:cxn ang="0">
                    <a:pos x="99" y="89"/>
                  </a:cxn>
                  <a:cxn ang="0">
                    <a:pos x="92" y="92"/>
                  </a:cxn>
                  <a:cxn ang="0">
                    <a:pos x="79" y="94"/>
                  </a:cxn>
                  <a:cxn ang="0">
                    <a:pos x="69" y="97"/>
                  </a:cxn>
                  <a:cxn ang="0">
                    <a:pos x="59" y="97"/>
                  </a:cxn>
                  <a:cxn ang="0">
                    <a:pos x="49" y="94"/>
                  </a:cxn>
                  <a:cxn ang="0">
                    <a:pos x="41" y="92"/>
                  </a:cxn>
                  <a:cxn ang="0">
                    <a:pos x="33" y="87"/>
                  </a:cxn>
                  <a:cxn ang="0">
                    <a:pos x="28" y="82"/>
                  </a:cxn>
                  <a:cxn ang="0">
                    <a:pos x="23" y="76"/>
                  </a:cxn>
                  <a:cxn ang="0">
                    <a:pos x="21" y="74"/>
                  </a:cxn>
                  <a:cxn ang="0">
                    <a:pos x="21" y="71"/>
                  </a:cxn>
                  <a:cxn ang="0">
                    <a:pos x="21" y="66"/>
                  </a:cxn>
                  <a:cxn ang="0">
                    <a:pos x="23" y="54"/>
                  </a:cxn>
                  <a:cxn ang="0">
                    <a:pos x="28" y="41"/>
                  </a:cxn>
                  <a:cxn ang="0">
                    <a:pos x="33" y="31"/>
                  </a:cxn>
                  <a:cxn ang="0">
                    <a:pos x="39" y="26"/>
                  </a:cxn>
                  <a:cxn ang="0">
                    <a:pos x="49" y="21"/>
                  </a:cxn>
                  <a:cxn ang="0">
                    <a:pos x="56" y="18"/>
                  </a:cxn>
                  <a:cxn ang="0">
                    <a:pos x="59" y="18"/>
                  </a:cxn>
                  <a:cxn ang="0">
                    <a:pos x="82" y="5"/>
                  </a:cxn>
                  <a:cxn ang="0">
                    <a:pos x="79" y="0"/>
                  </a:cxn>
                </a:cxnLst>
                <a:rect l="0" t="0" r="r" b="b"/>
                <a:pathLst>
                  <a:path w="120" h="117">
                    <a:moveTo>
                      <a:pt x="79" y="0"/>
                    </a:moveTo>
                    <a:lnTo>
                      <a:pt x="72" y="0"/>
                    </a:lnTo>
                    <a:lnTo>
                      <a:pt x="56" y="0"/>
                    </a:lnTo>
                    <a:lnTo>
                      <a:pt x="33" y="8"/>
                    </a:lnTo>
                    <a:lnTo>
                      <a:pt x="11" y="26"/>
                    </a:lnTo>
                    <a:lnTo>
                      <a:pt x="3" y="48"/>
                    </a:lnTo>
                    <a:lnTo>
                      <a:pt x="0" y="71"/>
                    </a:lnTo>
                    <a:lnTo>
                      <a:pt x="3" y="89"/>
                    </a:lnTo>
                    <a:lnTo>
                      <a:pt x="6" y="97"/>
                    </a:lnTo>
                    <a:lnTo>
                      <a:pt x="11" y="102"/>
                    </a:lnTo>
                    <a:lnTo>
                      <a:pt x="21" y="110"/>
                    </a:lnTo>
                    <a:lnTo>
                      <a:pt x="39" y="117"/>
                    </a:lnTo>
                    <a:lnTo>
                      <a:pt x="59" y="117"/>
                    </a:lnTo>
                    <a:lnTo>
                      <a:pt x="79" y="112"/>
                    </a:lnTo>
                    <a:lnTo>
                      <a:pt x="94" y="104"/>
                    </a:lnTo>
                    <a:lnTo>
                      <a:pt x="107" y="94"/>
                    </a:lnTo>
                    <a:lnTo>
                      <a:pt x="115" y="82"/>
                    </a:lnTo>
                    <a:lnTo>
                      <a:pt x="120" y="66"/>
                    </a:lnTo>
                    <a:lnTo>
                      <a:pt x="120" y="46"/>
                    </a:lnTo>
                    <a:lnTo>
                      <a:pt x="117" y="26"/>
                    </a:lnTo>
                    <a:lnTo>
                      <a:pt x="110" y="10"/>
                    </a:lnTo>
                    <a:lnTo>
                      <a:pt x="105" y="5"/>
                    </a:lnTo>
                    <a:lnTo>
                      <a:pt x="99" y="5"/>
                    </a:lnTo>
                    <a:lnTo>
                      <a:pt x="97" y="8"/>
                    </a:lnTo>
                    <a:lnTo>
                      <a:pt x="94" y="8"/>
                    </a:lnTo>
                    <a:lnTo>
                      <a:pt x="97" y="8"/>
                    </a:lnTo>
                    <a:lnTo>
                      <a:pt x="99" y="10"/>
                    </a:lnTo>
                    <a:lnTo>
                      <a:pt x="105" y="15"/>
                    </a:lnTo>
                    <a:lnTo>
                      <a:pt x="107" y="18"/>
                    </a:lnTo>
                    <a:lnTo>
                      <a:pt x="110" y="28"/>
                    </a:lnTo>
                    <a:lnTo>
                      <a:pt x="112" y="46"/>
                    </a:lnTo>
                    <a:lnTo>
                      <a:pt x="112" y="66"/>
                    </a:lnTo>
                    <a:lnTo>
                      <a:pt x="107" y="82"/>
                    </a:lnTo>
                    <a:lnTo>
                      <a:pt x="99" y="89"/>
                    </a:lnTo>
                    <a:lnTo>
                      <a:pt x="92" y="92"/>
                    </a:lnTo>
                    <a:lnTo>
                      <a:pt x="79" y="94"/>
                    </a:lnTo>
                    <a:lnTo>
                      <a:pt x="69" y="97"/>
                    </a:lnTo>
                    <a:lnTo>
                      <a:pt x="59" y="97"/>
                    </a:lnTo>
                    <a:lnTo>
                      <a:pt x="49" y="94"/>
                    </a:lnTo>
                    <a:lnTo>
                      <a:pt x="41" y="92"/>
                    </a:lnTo>
                    <a:lnTo>
                      <a:pt x="33" y="87"/>
                    </a:lnTo>
                    <a:lnTo>
                      <a:pt x="28" y="82"/>
                    </a:lnTo>
                    <a:lnTo>
                      <a:pt x="23" y="76"/>
                    </a:lnTo>
                    <a:lnTo>
                      <a:pt x="21" y="74"/>
                    </a:lnTo>
                    <a:lnTo>
                      <a:pt x="21" y="71"/>
                    </a:lnTo>
                    <a:lnTo>
                      <a:pt x="21" y="66"/>
                    </a:lnTo>
                    <a:lnTo>
                      <a:pt x="23" y="54"/>
                    </a:lnTo>
                    <a:lnTo>
                      <a:pt x="28" y="41"/>
                    </a:lnTo>
                    <a:lnTo>
                      <a:pt x="33" y="31"/>
                    </a:lnTo>
                    <a:lnTo>
                      <a:pt x="39" y="26"/>
                    </a:lnTo>
                    <a:lnTo>
                      <a:pt x="49" y="21"/>
                    </a:lnTo>
                    <a:lnTo>
                      <a:pt x="56" y="18"/>
                    </a:lnTo>
                    <a:lnTo>
                      <a:pt x="59" y="18"/>
                    </a:lnTo>
                    <a:lnTo>
                      <a:pt x="82" y="5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8" name="Freeform 42"/>
              <p:cNvSpPr>
                <a:spLocks/>
              </p:cNvSpPr>
              <p:nvPr/>
            </p:nvSpPr>
            <p:spPr bwMode="auto">
              <a:xfrm>
                <a:off x="2903" y="1208"/>
                <a:ext cx="121" cy="99"/>
              </a:xfrm>
              <a:custGeom>
                <a:avLst/>
                <a:gdLst/>
                <a:ahLst/>
                <a:cxnLst>
                  <a:cxn ang="0">
                    <a:pos x="101" y="8"/>
                  </a:cxn>
                  <a:cxn ang="0">
                    <a:pos x="96" y="5"/>
                  </a:cxn>
                  <a:cxn ang="0">
                    <a:pos x="86" y="3"/>
                  </a:cxn>
                  <a:cxn ang="0">
                    <a:pos x="68" y="0"/>
                  </a:cxn>
                  <a:cxn ang="0">
                    <a:pos x="45" y="3"/>
                  </a:cxn>
                  <a:cxn ang="0">
                    <a:pos x="25" y="16"/>
                  </a:cxn>
                  <a:cxn ang="0">
                    <a:pos x="12" y="31"/>
                  </a:cxn>
                  <a:cxn ang="0">
                    <a:pos x="2" y="46"/>
                  </a:cxn>
                  <a:cxn ang="0">
                    <a:pos x="0" y="56"/>
                  </a:cxn>
                  <a:cxn ang="0">
                    <a:pos x="0" y="61"/>
                  </a:cxn>
                  <a:cxn ang="0">
                    <a:pos x="2" y="69"/>
                  </a:cxn>
                  <a:cxn ang="0">
                    <a:pos x="7" y="79"/>
                  </a:cxn>
                  <a:cxn ang="0">
                    <a:pos x="15" y="87"/>
                  </a:cxn>
                  <a:cxn ang="0">
                    <a:pos x="22" y="92"/>
                  </a:cxn>
                  <a:cxn ang="0">
                    <a:pos x="30" y="94"/>
                  </a:cxn>
                  <a:cxn ang="0">
                    <a:pos x="40" y="97"/>
                  </a:cxn>
                  <a:cxn ang="0">
                    <a:pos x="50" y="99"/>
                  </a:cxn>
                  <a:cxn ang="0">
                    <a:pos x="63" y="99"/>
                  </a:cxn>
                  <a:cxn ang="0">
                    <a:pos x="73" y="97"/>
                  </a:cxn>
                  <a:cxn ang="0">
                    <a:pos x="83" y="94"/>
                  </a:cxn>
                  <a:cxn ang="0">
                    <a:pos x="91" y="89"/>
                  </a:cxn>
                  <a:cxn ang="0">
                    <a:pos x="104" y="79"/>
                  </a:cxn>
                  <a:cxn ang="0">
                    <a:pos x="111" y="64"/>
                  </a:cxn>
                  <a:cxn ang="0">
                    <a:pos x="119" y="51"/>
                  </a:cxn>
                  <a:cxn ang="0">
                    <a:pos x="121" y="38"/>
                  </a:cxn>
                  <a:cxn ang="0">
                    <a:pos x="121" y="28"/>
                  </a:cxn>
                  <a:cxn ang="0">
                    <a:pos x="116" y="21"/>
                  </a:cxn>
                  <a:cxn ang="0">
                    <a:pos x="114" y="18"/>
                  </a:cxn>
                  <a:cxn ang="0">
                    <a:pos x="111" y="16"/>
                  </a:cxn>
                  <a:cxn ang="0">
                    <a:pos x="106" y="26"/>
                  </a:cxn>
                  <a:cxn ang="0">
                    <a:pos x="106" y="28"/>
                  </a:cxn>
                  <a:cxn ang="0">
                    <a:pos x="109" y="33"/>
                  </a:cxn>
                  <a:cxn ang="0">
                    <a:pos x="109" y="41"/>
                  </a:cxn>
                  <a:cxn ang="0">
                    <a:pos x="104" y="56"/>
                  </a:cxn>
                  <a:cxn ang="0">
                    <a:pos x="96" y="71"/>
                  </a:cxn>
                  <a:cxn ang="0">
                    <a:pos x="86" y="77"/>
                  </a:cxn>
                  <a:cxn ang="0">
                    <a:pos x="73" y="79"/>
                  </a:cxn>
                  <a:cxn ang="0">
                    <a:pos x="61" y="82"/>
                  </a:cxn>
                  <a:cxn ang="0">
                    <a:pos x="43" y="82"/>
                  </a:cxn>
                  <a:cxn ang="0">
                    <a:pos x="30" y="74"/>
                  </a:cxn>
                  <a:cxn ang="0">
                    <a:pos x="22" y="66"/>
                  </a:cxn>
                  <a:cxn ang="0">
                    <a:pos x="20" y="56"/>
                  </a:cxn>
                  <a:cxn ang="0">
                    <a:pos x="22" y="41"/>
                  </a:cxn>
                  <a:cxn ang="0">
                    <a:pos x="30" y="31"/>
                  </a:cxn>
                  <a:cxn ang="0">
                    <a:pos x="40" y="23"/>
                  </a:cxn>
                  <a:cxn ang="0">
                    <a:pos x="50" y="18"/>
                  </a:cxn>
                  <a:cxn ang="0">
                    <a:pos x="63" y="16"/>
                  </a:cxn>
                  <a:cxn ang="0">
                    <a:pos x="78" y="16"/>
                  </a:cxn>
                  <a:cxn ang="0">
                    <a:pos x="91" y="16"/>
                  </a:cxn>
                  <a:cxn ang="0">
                    <a:pos x="96" y="16"/>
                  </a:cxn>
                  <a:cxn ang="0">
                    <a:pos x="101" y="8"/>
                  </a:cxn>
                </a:cxnLst>
                <a:rect l="0" t="0" r="r" b="b"/>
                <a:pathLst>
                  <a:path w="121" h="99">
                    <a:moveTo>
                      <a:pt x="101" y="8"/>
                    </a:moveTo>
                    <a:lnTo>
                      <a:pt x="96" y="5"/>
                    </a:lnTo>
                    <a:lnTo>
                      <a:pt x="86" y="3"/>
                    </a:lnTo>
                    <a:lnTo>
                      <a:pt x="68" y="0"/>
                    </a:lnTo>
                    <a:lnTo>
                      <a:pt x="45" y="3"/>
                    </a:lnTo>
                    <a:lnTo>
                      <a:pt x="25" y="16"/>
                    </a:lnTo>
                    <a:lnTo>
                      <a:pt x="12" y="31"/>
                    </a:lnTo>
                    <a:lnTo>
                      <a:pt x="2" y="46"/>
                    </a:lnTo>
                    <a:lnTo>
                      <a:pt x="0" y="56"/>
                    </a:lnTo>
                    <a:lnTo>
                      <a:pt x="0" y="61"/>
                    </a:lnTo>
                    <a:lnTo>
                      <a:pt x="2" y="69"/>
                    </a:lnTo>
                    <a:lnTo>
                      <a:pt x="7" y="79"/>
                    </a:lnTo>
                    <a:lnTo>
                      <a:pt x="15" y="87"/>
                    </a:lnTo>
                    <a:lnTo>
                      <a:pt x="22" y="92"/>
                    </a:lnTo>
                    <a:lnTo>
                      <a:pt x="30" y="94"/>
                    </a:lnTo>
                    <a:lnTo>
                      <a:pt x="40" y="97"/>
                    </a:lnTo>
                    <a:lnTo>
                      <a:pt x="50" y="99"/>
                    </a:lnTo>
                    <a:lnTo>
                      <a:pt x="63" y="99"/>
                    </a:lnTo>
                    <a:lnTo>
                      <a:pt x="73" y="97"/>
                    </a:lnTo>
                    <a:lnTo>
                      <a:pt x="83" y="94"/>
                    </a:lnTo>
                    <a:lnTo>
                      <a:pt x="91" y="89"/>
                    </a:lnTo>
                    <a:lnTo>
                      <a:pt x="104" y="79"/>
                    </a:lnTo>
                    <a:lnTo>
                      <a:pt x="111" y="64"/>
                    </a:lnTo>
                    <a:lnTo>
                      <a:pt x="119" y="51"/>
                    </a:lnTo>
                    <a:lnTo>
                      <a:pt x="121" y="38"/>
                    </a:lnTo>
                    <a:lnTo>
                      <a:pt x="121" y="28"/>
                    </a:lnTo>
                    <a:lnTo>
                      <a:pt x="116" y="21"/>
                    </a:lnTo>
                    <a:lnTo>
                      <a:pt x="114" y="18"/>
                    </a:lnTo>
                    <a:lnTo>
                      <a:pt x="111" y="16"/>
                    </a:lnTo>
                    <a:lnTo>
                      <a:pt x="106" y="26"/>
                    </a:lnTo>
                    <a:lnTo>
                      <a:pt x="106" y="28"/>
                    </a:lnTo>
                    <a:lnTo>
                      <a:pt x="109" y="33"/>
                    </a:lnTo>
                    <a:lnTo>
                      <a:pt x="109" y="41"/>
                    </a:lnTo>
                    <a:lnTo>
                      <a:pt x="104" y="56"/>
                    </a:lnTo>
                    <a:lnTo>
                      <a:pt x="96" y="71"/>
                    </a:lnTo>
                    <a:lnTo>
                      <a:pt x="86" y="77"/>
                    </a:lnTo>
                    <a:lnTo>
                      <a:pt x="73" y="79"/>
                    </a:lnTo>
                    <a:lnTo>
                      <a:pt x="61" y="82"/>
                    </a:lnTo>
                    <a:lnTo>
                      <a:pt x="43" y="82"/>
                    </a:lnTo>
                    <a:lnTo>
                      <a:pt x="30" y="74"/>
                    </a:lnTo>
                    <a:lnTo>
                      <a:pt x="22" y="66"/>
                    </a:lnTo>
                    <a:lnTo>
                      <a:pt x="20" y="56"/>
                    </a:lnTo>
                    <a:lnTo>
                      <a:pt x="22" y="41"/>
                    </a:lnTo>
                    <a:lnTo>
                      <a:pt x="30" y="31"/>
                    </a:lnTo>
                    <a:lnTo>
                      <a:pt x="40" y="23"/>
                    </a:lnTo>
                    <a:lnTo>
                      <a:pt x="50" y="18"/>
                    </a:lnTo>
                    <a:lnTo>
                      <a:pt x="63" y="16"/>
                    </a:lnTo>
                    <a:lnTo>
                      <a:pt x="78" y="16"/>
                    </a:lnTo>
                    <a:lnTo>
                      <a:pt x="91" y="16"/>
                    </a:lnTo>
                    <a:lnTo>
                      <a:pt x="96" y="16"/>
                    </a:lnTo>
                    <a:lnTo>
                      <a:pt x="101" y="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60" name="Text Box 64"/>
            <p:cNvSpPr txBox="1">
              <a:spLocks noChangeArrowheads="1"/>
            </p:cNvSpPr>
            <p:nvPr/>
          </p:nvSpPr>
          <p:spPr bwMode="auto">
            <a:xfrm>
              <a:off x="249" y="2296"/>
              <a:ext cx="8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r>
                <a:rPr lang="es-CO" sz="1600">
                  <a:solidFill>
                    <a:srgbClr val="FFFF66"/>
                  </a:solidFill>
                  <a:latin typeface="Gill Sans Ultra Bold Condensed" pitchFamily="34" charset="0"/>
                </a:rPr>
                <a:t>Constituir </a:t>
              </a:r>
            </a:p>
          </p:txBody>
        </p:sp>
        <p:sp>
          <p:nvSpPr>
            <p:cNvPr id="29761" name="Text Box 65"/>
            <p:cNvSpPr txBox="1">
              <a:spLocks noChangeArrowheads="1"/>
            </p:cNvSpPr>
            <p:nvPr/>
          </p:nvSpPr>
          <p:spPr bwMode="auto">
            <a:xfrm>
              <a:off x="158" y="3566"/>
              <a:ext cx="11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CO" sz="1600">
                  <a:latin typeface="Gill Sans Ultra Bold Condensed" pitchFamily="34" charset="0"/>
                </a:rPr>
                <a:t>Documento social </a:t>
              </a:r>
            </a:p>
          </p:txBody>
        </p:sp>
      </p:grpSp>
      <p:grpSp>
        <p:nvGrpSpPr>
          <p:cNvPr id="29771" name="Group 75"/>
          <p:cNvGrpSpPr>
            <a:grpSpLocks/>
          </p:cNvGrpSpPr>
          <p:nvPr/>
        </p:nvGrpSpPr>
        <p:grpSpPr bwMode="auto">
          <a:xfrm>
            <a:off x="2339975" y="2276475"/>
            <a:ext cx="1871663" cy="2427288"/>
            <a:chOff x="1474" y="1434"/>
            <a:chExt cx="1179" cy="1529"/>
          </a:xfrm>
        </p:grpSpPr>
        <p:grpSp>
          <p:nvGrpSpPr>
            <p:cNvPr id="29746" name="Group 50"/>
            <p:cNvGrpSpPr>
              <a:grpSpLocks/>
            </p:cNvGrpSpPr>
            <p:nvPr/>
          </p:nvGrpSpPr>
          <p:grpSpPr bwMode="auto">
            <a:xfrm rot="-853976">
              <a:off x="1791" y="1753"/>
              <a:ext cx="545" cy="938"/>
              <a:chOff x="2232" y="763"/>
              <a:chExt cx="792" cy="1623"/>
            </a:xfrm>
          </p:grpSpPr>
          <p:sp>
            <p:nvSpPr>
              <p:cNvPr id="29747" name="Freeform 51"/>
              <p:cNvSpPr>
                <a:spLocks/>
              </p:cNvSpPr>
              <p:nvPr/>
            </p:nvSpPr>
            <p:spPr bwMode="auto">
              <a:xfrm>
                <a:off x="2232" y="1015"/>
                <a:ext cx="688" cy="1371"/>
              </a:xfrm>
              <a:custGeom>
                <a:avLst/>
                <a:gdLst/>
                <a:ahLst/>
                <a:cxnLst>
                  <a:cxn ang="0">
                    <a:pos x="422" y="84"/>
                  </a:cxn>
                  <a:cxn ang="0">
                    <a:pos x="310" y="46"/>
                  </a:cxn>
                  <a:cxn ang="0">
                    <a:pos x="244" y="64"/>
                  </a:cxn>
                  <a:cxn ang="0">
                    <a:pos x="221" y="203"/>
                  </a:cxn>
                  <a:cxn ang="0">
                    <a:pos x="239" y="257"/>
                  </a:cxn>
                  <a:cxn ang="0">
                    <a:pos x="287" y="359"/>
                  </a:cxn>
                  <a:cxn ang="0">
                    <a:pos x="338" y="455"/>
                  </a:cxn>
                  <a:cxn ang="0">
                    <a:pos x="363" y="577"/>
                  </a:cxn>
                  <a:cxn ang="0">
                    <a:pos x="305" y="768"/>
                  </a:cxn>
                  <a:cxn ang="0">
                    <a:pos x="264" y="847"/>
                  </a:cxn>
                  <a:cxn ang="0">
                    <a:pos x="173" y="984"/>
                  </a:cxn>
                  <a:cxn ang="0">
                    <a:pos x="102" y="1081"/>
                  </a:cxn>
                  <a:cxn ang="0">
                    <a:pos x="51" y="1206"/>
                  </a:cxn>
                  <a:cxn ang="0">
                    <a:pos x="102" y="1287"/>
                  </a:cxn>
                  <a:cxn ang="0">
                    <a:pos x="160" y="1310"/>
                  </a:cxn>
                  <a:cxn ang="0">
                    <a:pos x="229" y="1300"/>
                  </a:cxn>
                  <a:cxn ang="0">
                    <a:pos x="267" y="1262"/>
                  </a:cxn>
                  <a:cxn ang="0">
                    <a:pos x="297" y="1216"/>
                  </a:cxn>
                  <a:cxn ang="0">
                    <a:pos x="366" y="1058"/>
                  </a:cxn>
                  <a:cxn ang="0">
                    <a:pos x="417" y="852"/>
                  </a:cxn>
                  <a:cxn ang="0">
                    <a:pos x="470" y="715"/>
                  </a:cxn>
                  <a:cxn ang="0">
                    <a:pos x="523" y="649"/>
                  </a:cxn>
                  <a:cxn ang="0">
                    <a:pos x="627" y="488"/>
                  </a:cxn>
                  <a:cxn ang="0">
                    <a:pos x="638" y="310"/>
                  </a:cxn>
                  <a:cxn ang="0">
                    <a:pos x="605" y="244"/>
                  </a:cxn>
                  <a:cxn ang="0">
                    <a:pos x="508" y="107"/>
                  </a:cxn>
                  <a:cxn ang="0">
                    <a:pos x="500" y="76"/>
                  </a:cxn>
                  <a:cxn ang="0">
                    <a:pos x="554" y="114"/>
                  </a:cxn>
                  <a:cxn ang="0">
                    <a:pos x="589" y="168"/>
                  </a:cxn>
                  <a:cxn ang="0">
                    <a:pos x="650" y="254"/>
                  </a:cxn>
                  <a:cxn ang="0">
                    <a:pos x="686" y="381"/>
                  </a:cxn>
                  <a:cxn ang="0">
                    <a:pos x="640" y="547"/>
                  </a:cxn>
                  <a:cxn ang="0">
                    <a:pos x="561" y="669"/>
                  </a:cxn>
                  <a:cxn ang="0">
                    <a:pos x="516" y="732"/>
                  </a:cxn>
                  <a:cxn ang="0">
                    <a:pos x="447" y="855"/>
                  </a:cxn>
                  <a:cxn ang="0">
                    <a:pos x="401" y="1040"/>
                  </a:cxn>
                  <a:cxn ang="0">
                    <a:pos x="358" y="1185"/>
                  </a:cxn>
                  <a:cxn ang="0">
                    <a:pos x="310" y="1274"/>
                  </a:cxn>
                  <a:cxn ang="0">
                    <a:pos x="249" y="1351"/>
                  </a:cxn>
                  <a:cxn ang="0">
                    <a:pos x="211" y="1371"/>
                  </a:cxn>
                  <a:cxn ang="0">
                    <a:pos x="135" y="1356"/>
                  </a:cxn>
                  <a:cxn ang="0">
                    <a:pos x="46" y="1302"/>
                  </a:cxn>
                  <a:cxn ang="0">
                    <a:pos x="0" y="1208"/>
                  </a:cxn>
                  <a:cxn ang="0">
                    <a:pos x="46" y="1076"/>
                  </a:cxn>
                  <a:cxn ang="0">
                    <a:pos x="140" y="951"/>
                  </a:cxn>
                  <a:cxn ang="0">
                    <a:pos x="175" y="900"/>
                  </a:cxn>
                  <a:cxn ang="0">
                    <a:pos x="259" y="758"/>
                  </a:cxn>
                  <a:cxn ang="0">
                    <a:pos x="317" y="618"/>
                  </a:cxn>
                  <a:cxn ang="0">
                    <a:pos x="274" y="427"/>
                  </a:cxn>
                  <a:cxn ang="0">
                    <a:pos x="206" y="270"/>
                  </a:cxn>
                  <a:cxn ang="0">
                    <a:pos x="183" y="191"/>
                  </a:cxn>
                  <a:cxn ang="0">
                    <a:pos x="211" y="30"/>
                  </a:cxn>
                  <a:cxn ang="0">
                    <a:pos x="269" y="0"/>
                  </a:cxn>
                  <a:cxn ang="0">
                    <a:pos x="394" y="23"/>
                  </a:cxn>
                  <a:cxn ang="0">
                    <a:pos x="480" y="86"/>
                  </a:cxn>
                </a:cxnLst>
                <a:rect l="0" t="0" r="r" b="b"/>
                <a:pathLst>
                  <a:path w="688" h="1371">
                    <a:moveTo>
                      <a:pt x="467" y="102"/>
                    </a:moveTo>
                    <a:lnTo>
                      <a:pt x="462" y="99"/>
                    </a:lnTo>
                    <a:lnTo>
                      <a:pt x="444" y="92"/>
                    </a:lnTo>
                    <a:lnTo>
                      <a:pt x="422" y="84"/>
                    </a:lnTo>
                    <a:lnTo>
                      <a:pt x="391" y="71"/>
                    </a:lnTo>
                    <a:lnTo>
                      <a:pt x="363" y="61"/>
                    </a:lnTo>
                    <a:lnTo>
                      <a:pt x="333" y="53"/>
                    </a:lnTo>
                    <a:lnTo>
                      <a:pt x="310" y="46"/>
                    </a:lnTo>
                    <a:lnTo>
                      <a:pt x="292" y="46"/>
                    </a:lnTo>
                    <a:lnTo>
                      <a:pt x="269" y="48"/>
                    </a:lnTo>
                    <a:lnTo>
                      <a:pt x="254" y="51"/>
                    </a:lnTo>
                    <a:lnTo>
                      <a:pt x="244" y="64"/>
                    </a:lnTo>
                    <a:lnTo>
                      <a:pt x="231" y="89"/>
                    </a:lnTo>
                    <a:lnTo>
                      <a:pt x="221" y="130"/>
                    </a:lnTo>
                    <a:lnTo>
                      <a:pt x="218" y="170"/>
                    </a:lnTo>
                    <a:lnTo>
                      <a:pt x="221" y="203"/>
                    </a:lnTo>
                    <a:lnTo>
                      <a:pt x="224" y="216"/>
                    </a:lnTo>
                    <a:lnTo>
                      <a:pt x="226" y="221"/>
                    </a:lnTo>
                    <a:lnTo>
                      <a:pt x="231" y="236"/>
                    </a:lnTo>
                    <a:lnTo>
                      <a:pt x="239" y="257"/>
                    </a:lnTo>
                    <a:lnTo>
                      <a:pt x="249" y="282"/>
                    </a:lnTo>
                    <a:lnTo>
                      <a:pt x="262" y="308"/>
                    </a:lnTo>
                    <a:lnTo>
                      <a:pt x="274" y="336"/>
                    </a:lnTo>
                    <a:lnTo>
                      <a:pt x="287" y="359"/>
                    </a:lnTo>
                    <a:lnTo>
                      <a:pt x="300" y="379"/>
                    </a:lnTo>
                    <a:lnTo>
                      <a:pt x="312" y="399"/>
                    </a:lnTo>
                    <a:lnTo>
                      <a:pt x="325" y="425"/>
                    </a:lnTo>
                    <a:lnTo>
                      <a:pt x="338" y="455"/>
                    </a:lnTo>
                    <a:lnTo>
                      <a:pt x="351" y="486"/>
                    </a:lnTo>
                    <a:lnTo>
                      <a:pt x="358" y="519"/>
                    </a:lnTo>
                    <a:lnTo>
                      <a:pt x="363" y="549"/>
                    </a:lnTo>
                    <a:lnTo>
                      <a:pt x="363" y="577"/>
                    </a:lnTo>
                    <a:lnTo>
                      <a:pt x="358" y="600"/>
                    </a:lnTo>
                    <a:lnTo>
                      <a:pt x="340" y="651"/>
                    </a:lnTo>
                    <a:lnTo>
                      <a:pt x="320" y="715"/>
                    </a:lnTo>
                    <a:lnTo>
                      <a:pt x="305" y="768"/>
                    </a:lnTo>
                    <a:lnTo>
                      <a:pt x="300" y="791"/>
                    </a:lnTo>
                    <a:lnTo>
                      <a:pt x="295" y="799"/>
                    </a:lnTo>
                    <a:lnTo>
                      <a:pt x="282" y="819"/>
                    </a:lnTo>
                    <a:lnTo>
                      <a:pt x="264" y="847"/>
                    </a:lnTo>
                    <a:lnTo>
                      <a:pt x="241" y="880"/>
                    </a:lnTo>
                    <a:lnTo>
                      <a:pt x="216" y="918"/>
                    </a:lnTo>
                    <a:lnTo>
                      <a:pt x="193" y="954"/>
                    </a:lnTo>
                    <a:lnTo>
                      <a:pt x="173" y="984"/>
                    </a:lnTo>
                    <a:lnTo>
                      <a:pt x="157" y="1007"/>
                    </a:lnTo>
                    <a:lnTo>
                      <a:pt x="142" y="1028"/>
                    </a:lnTo>
                    <a:lnTo>
                      <a:pt x="122" y="1053"/>
                    </a:lnTo>
                    <a:lnTo>
                      <a:pt x="102" y="1081"/>
                    </a:lnTo>
                    <a:lnTo>
                      <a:pt x="81" y="1111"/>
                    </a:lnTo>
                    <a:lnTo>
                      <a:pt x="63" y="1145"/>
                    </a:lnTo>
                    <a:lnTo>
                      <a:pt x="53" y="1175"/>
                    </a:lnTo>
                    <a:lnTo>
                      <a:pt x="51" y="1206"/>
                    </a:lnTo>
                    <a:lnTo>
                      <a:pt x="61" y="1234"/>
                    </a:lnTo>
                    <a:lnTo>
                      <a:pt x="76" y="1256"/>
                    </a:lnTo>
                    <a:lnTo>
                      <a:pt x="89" y="1274"/>
                    </a:lnTo>
                    <a:lnTo>
                      <a:pt x="102" y="1287"/>
                    </a:lnTo>
                    <a:lnTo>
                      <a:pt x="117" y="1295"/>
                    </a:lnTo>
                    <a:lnTo>
                      <a:pt x="130" y="1302"/>
                    </a:lnTo>
                    <a:lnTo>
                      <a:pt x="145" y="1307"/>
                    </a:lnTo>
                    <a:lnTo>
                      <a:pt x="160" y="1310"/>
                    </a:lnTo>
                    <a:lnTo>
                      <a:pt x="178" y="1312"/>
                    </a:lnTo>
                    <a:lnTo>
                      <a:pt x="196" y="1312"/>
                    </a:lnTo>
                    <a:lnTo>
                      <a:pt x="213" y="1307"/>
                    </a:lnTo>
                    <a:lnTo>
                      <a:pt x="229" y="1300"/>
                    </a:lnTo>
                    <a:lnTo>
                      <a:pt x="241" y="1290"/>
                    </a:lnTo>
                    <a:lnTo>
                      <a:pt x="254" y="1277"/>
                    </a:lnTo>
                    <a:lnTo>
                      <a:pt x="262" y="1269"/>
                    </a:lnTo>
                    <a:lnTo>
                      <a:pt x="267" y="1262"/>
                    </a:lnTo>
                    <a:lnTo>
                      <a:pt x="269" y="1259"/>
                    </a:lnTo>
                    <a:lnTo>
                      <a:pt x="272" y="1254"/>
                    </a:lnTo>
                    <a:lnTo>
                      <a:pt x="282" y="1239"/>
                    </a:lnTo>
                    <a:lnTo>
                      <a:pt x="297" y="1216"/>
                    </a:lnTo>
                    <a:lnTo>
                      <a:pt x="315" y="1185"/>
                    </a:lnTo>
                    <a:lnTo>
                      <a:pt x="333" y="1147"/>
                    </a:lnTo>
                    <a:lnTo>
                      <a:pt x="351" y="1104"/>
                    </a:lnTo>
                    <a:lnTo>
                      <a:pt x="366" y="1058"/>
                    </a:lnTo>
                    <a:lnTo>
                      <a:pt x="376" y="1007"/>
                    </a:lnTo>
                    <a:lnTo>
                      <a:pt x="386" y="954"/>
                    </a:lnTo>
                    <a:lnTo>
                      <a:pt x="401" y="903"/>
                    </a:lnTo>
                    <a:lnTo>
                      <a:pt x="417" y="852"/>
                    </a:lnTo>
                    <a:lnTo>
                      <a:pt x="432" y="806"/>
                    </a:lnTo>
                    <a:lnTo>
                      <a:pt x="447" y="766"/>
                    </a:lnTo>
                    <a:lnTo>
                      <a:pt x="460" y="735"/>
                    </a:lnTo>
                    <a:lnTo>
                      <a:pt x="470" y="715"/>
                    </a:lnTo>
                    <a:lnTo>
                      <a:pt x="472" y="707"/>
                    </a:lnTo>
                    <a:lnTo>
                      <a:pt x="480" y="699"/>
                    </a:lnTo>
                    <a:lnTo>
                      <a:pt x="498" y="679"/>
                    </a:lnTo>
                    <a:lnTo>
                      <a:pt x="523" y="649"/>
                    </a:lnTo>
                    <a:lnTo>
                      <a:pt x="551" y="610"/>
                    </a:lnTo>
                    <a:lnTo>
                      <a:pt x="582" y="570"/>
                    </a:lnTo>
                    <a:lnTo>
                      <a:pt x="610" y="526"/>
                    </a:lnTo>
                    <a:lnTo>
                      <a:pt x="627" y="488"/>
                    </a:lnTo>
                    <a:lnTo>
                      <a:pt x="638" y="455"/>
                    </a:lnTo>
                    <a:lnTo>
                      <a:pt x="643" y="389"/>
                    </a:lnTo>
                    <a:lnTo>
                      <a:pt x="640" y="341"/>
                    </a:lnTo>
                    <a:lnTo>
                      <a:pt x="638" y="310"/>
                    </a:lnTo>
                    <a:lnTo>
                      <a:pt x="635" y="300"/>
                    </a:lnTo>
                    <a:lnTo>
                      <a:pt x="632" y="292"/>
                    </a:lnTo>
                    <a:lnTo>
                      <a:pt x="620" y="272"/>
                    </a:lnTo>
                    <a:lnTo>
                      <a:pt x="605" y="244"/>
                    </a:lnTo>
                    <a:lnTo>
                      <a:pt x="584" y="209"/>
                    </a:lnTo>
                    <a:lnTo>
                      <a:pt x="561" y="173"/>
                    </a:lnTo>
                    <a:lnTo>
                      <a:pt x="533" y="137"/>
                    </a:lnTo>
                    <a:lnTo>
                      <a:pt x="508" y="107"/>
                    </a:lnTo>
                    <a:lnTo>
                      <a:pt x="480" y="86"/>
                    </a:lnTo>
                    <a:lnTo>
                      <a:pt x="490" y="69"/>
                    </a:lnTo>
                    <a:lnTo>
                      <a:pt x="493" y="71"/>
                    </a:lnTo>
                    <a:lnTo>
                      <a:pt x="500" y="76"/>
                    </a:lnTo>
                    <a:lnTo>
                      <a:pt x="513" y="81"/>
                    </a:lnTo>
                    <a:lnTo>
                      <a:pt x="526" y="92"/>
                    </a:lnTo>
                    <a:lnTo>
                      <a:pt x="541" y="102"/>
                    </a:lnTo>
                    <a:lnTo>
                      <a:pt x="554" y="114"/>
                    </a:lnTo>
                    <a:lnTo>
                      <a:pt x="564" y="125"/>
                    </a:lnTo>
                    <a:lnTo>
                      <a:pt x="571" y="137"/>
                    </a:lnTo>
                    <a:lnTo>
                      <a:pt x="579" y="150"/>
                    </a:lnTo>
                    <a:lnTo>
                      <a:pt x="589" y="168"/>
                    </a:lnTo>
                    <a:lnTo>
                      <a:pt x="605" y="186"/>
                    </a:lnTo>
                    <a:lnTo>
                      <a:pt x="620" y="209"/>
                    </a:lnTo>
                    <a:lnTo>
                      <a:pt x="638" y="231"/>
                    </a:lnTo>
                    <a:lnTo>
                      <a:pt x="650" y="254"/>
                    </a:lnTo>
                    <a:lnTo>
                      <a:pt x="663" y="277"/>
                    </a:lnTo>
                    <a:lnTo>
                      <a:pt x="668" y="298"/>
                    </a:lnTo>
                    <a:lnTo>
                      <a:pt x="678" y="338"/>
                    </a:lnTo>
                    <a:lnTo>
                      <a:pt x="686" y="381"/>
                    </a:lnTo>
                    <a:lnTo>
                      <a:pt x="688" y="430"/>
                    </a:lnTo>
                    <a:lnTo>
                      <a:pt x="673" y="483"/>
                    </a:lnTo>
                    <a:lnTo>
                      <a:pt x="658" y="514"/>
                    </a:lnTo>
                    <a:lnTo>
                      <a:pt x="640" y="547"/>
                    </a:lnTo>
                    <a:lnTo>
                      <a:pt x="620" y="580"/>
                    </a:lnTo>
                    <a:lnTo>
                      <a:pt x="599" y="613"/>
                    </a:lnTo>
                    <a:lnTo>
                      <a:pt x="579" y="643"/>
                    </a:lnTo>
                    <a:lnTo>
                      <a:pt x="561" y="669"/>
                    </a:lnTo>
                    <a:lnTo>
                      <a:pt x="549" y="692"/>
                    </a:lnTo>
                    <a:lnTo>
                      <a:pt x="538" y="705"/>
                    </a:lnTo>
                    <a:lnTo>
                      <a:pt x="528" y="717"/>
                    </a:lnTo>
                    <a:lnTo>
                      <a:pt x="516" y="732"/>
                    </a:lnTo>
                    <a:lnTo>
                      <a:pt x="498" y="755"/>
                    </a:lnTo>
                    <a:lnTo>
                      <a:pt x="480" y="783"/>
                    </a:lnTo>
                    <a:lnTo>
                      <a:pt x="462" y="816"/>
                    </a:lnTo>
                    <a:lnTo>
                      <a:pt x="447" y="855"/>
                    </a:lnTo>
                    <a:lnTo>
                      <a:pt x="432" y="898"/>
                    </a:lnTo>
                    <a:lnTo>
                      <a:pt x="422" y="946"/>
                    </a:lnTo>
                    <a:lnTo>
                      <a:pt x="411" y="994"/>
                    </a:lnTo>
                    <a:lnTo>
                      <a:pt x="401" y="1040"/>
                    </a:lnTo>
                    <a:lnTo>
                      <a:pt x="391" y="1081"/>
                    </a:lnTo>
                    <a:lnTo>
                      <a:pt x="381" y="1119"/>
                    </a:lnTo>
                    <a:lnTo>
                      <a:pt x="368" y="1155"/>
                    </a:lnTo>
                    <a:lnTo>
                      <a:pt x="358" y="1185"/>
                    </a:lnTo>
                    <a:lnTo>
                      <a:pt x="345" y="1213"/>
                    </a:lnTo>
                    <a:lnTo>
                      <a:pt x="335" y="1234"/>
                    </a:lnTo>
                    <a:lnTo>
                      <a:pt x="325" y="1254"/>
                    </a:lnTo>
                    <a:lnTo>
                      <a:pt x="310" y="1274"/>
                    </a:lnTo>
                    <a:lnTo>
                      <a:pt x="295" y="1295"/>
                    </a:lnTo>
                    <a:lnTo>
                      <a:pt x="277" y="1315"/>
                    </a:lnTo>
                    <a:lnTo>
                      <a:pt x="262" y="1335"/>
                    </a:lnTo>
                    <a:lnTo>
                      <a:pt x="249" y="1351"/>
                    </a:lnTo>
                    <a:lnTo>
                      <a:pt x="239" y="1361"/>
                    </a:lnTo>
                    <a:lnTo>
                      <a:pt x="231" y="1366"/>
                    </a:lnTo>
                    <a:lnTo>
                      <a:pt x="224" y="1368"/>
                    </a:lnTo>
                    <a:lnTo>
                      <a:pt x="211" y="1371"/>
                    </a:lnTo>
                    <a:lnTo>
                      <a:pt x="196" y="1371"/>
                    </a:lnTo>
                    <a:lnTo>
                      <a:pt x="175" y="1368"/>
                    </a:lnTo>
                    <a:lnTo>
                      <a:pt x="155" y="1363"/>
                    </a:lnTo>
                    <a:lnTo>
                      <a:pt x="135" y="1356"/>
                    </a:lnTo>
                    <a:lnTo>
                      <a:pt x="112" y="1348"/>
                    </a:lnTo>
                    <a:lnTo>
                      <a:pt x="89" y="1335"/>
                    </a:lnTo>
                    <a:lnTo>
                      <a:pt x="66" y="1320"/>
                    </a:lnTo>
                    <a:lnTo>
                      <a:pt x="46" y="1302"/>
                    </a:lnTo>
                    <a:lnTo>
                      <a:pt x="28" y="1282"/>
                    </a:lnTo>
                    <a:lnTo>
                      <a:pt x="15" y="1259"/>
                    </a:lnTo>
                    <a:lnTo>
                      <a:pt x="5" y="1234"/>
                    </a:lnTo>
                    <a:lnTo>
                      <a:pt x="0" y="1208"/>
                    </a:lnTo>
                    <a:lnTo>
                      <a:pt x="0" y="1178"/>
                    </a:lnTo>
                    <a:lnTo>
                      <a:pt x="8" y="1145"/>
                    </a:lnTo>
                    <a:lnTo>
                      <a:pt x="23" y="1111"/>
                    </a:lnTo>
                    <a:lnTo>
                      <a:pt x="46" y="1076"/>
                    </a:lnTo>
                    <a:lnTo>
                      <a:pt x="69" y="1038"/>
                    </a:lnTo>
                    <a:lnTo>
                      <a:pt x="94" y="1005"/>
                    </a:lnTo>
                    <a:lnTo>
                      <a:pt x="119" y="977"/>
                    </a:lnTo>
                    <a:lnTo>
                      <a:pt x="140" y="951"/>
                    </a:lnTo>
                    <a:lnTo>
                      <a:pt x="152" y="936"/>
                    </a:lnTo>
                    <a:lnTo>
                      <a:pt x="157" y="931"/>
                    </a:lnTo>
                    <a:lnTo>
                      <a:pt x="163" y="923"/>
                    </a:lnTo>
                    <a:lnTo>
                      <a:pt x="175" y="900"/>
                    </a:lnTo>
                    <a:lnTo>
                      <a:pt x="193" y="870"/>
                    </a:lnTo>
                    <a:lnTo>
                      <a:pt x="216" y="834"/>
                    </a:lnTo>
                    <a:lnTo>
                      <a:pt x="239" y="794"/>
                    </a:lnTo>
                    <a:lnTo>
                      <a:pt x="259" y="758"/>
                    </a:lnTo>
                    <a:lnTo>
                      <a:pt x="277" y="725"/>
                    </a:lnTo>
                    <a:lnTo>
                      <a:pt x="287" y="702"/>
                    </a:lnTo>
                    <a:lnTo>
                      <a:pt x="302" y="664"/>
                    </a:lnTo>
                    <a:lnTo>
                      <a:pt x="317" y="618"/>
                    </a:lnTo>
                    <a:lnTo>
                      <a:pt x="323" y="565"/>
                    </a:lnTo>
                    <a:lnTo>
                      <a:pt x="307" y="504"/>
                    </a:lnTo>
                    <a:lnTo>
                      <a:pt x="292" y="468"/>
                    </a:lnTo>
                    <a:lnTo>
                      <a:pt x="274" y="427"/>
                    </a:lnTo>
                    <a:lnTo>
                      <a:pt x="254" y="381"/>
                    </a:lnTo>
                    <a:lnTo>
                      <a:pt x="236" y="341"/>
                    </a:lnTo>
                    <a:lnTo>
                      <a:pt x="218" y="303"/>
                    </a:lnTo>
                    <a:lnTo>
                      <a:pt x="206" y="270"/>
                    </a:lnTo>
                    <a:lnTo>
                      <a:pt x="196" y="249"/>
                    </a:lnTo>
                    <a:lnTo>
                      <a:pt x="193" y="242"/>
                    </a:lnTo>
                    <a:lnTo>
                      <a:pt x="190" y="226"/>
                    </a:lnTo>
                    <a:lnTo>
                      <a:pt x="183" y="191"/>
                    </a:lnTo>
                    <a:lnTo>
                      <a:pt x="180" y="142"/>
                    </a:lnTo>
                    <a:lnTo>
                      <a:pt x="185" y="92"/>
                    </a:lnTo>
                    <a:lnTo>
                      <a:pt x="198" y="53"/>
                    </a:lnTo>
                    <a:lnTo>
                      <a:pt x="211" y="30"/>
                    </a:lnTo>
                    <a:lnTo>
                      <a:pt x="224" y="15"/>
                    </a:lnTo>
                    <a:lnTo>
                      <a:pt x="241" y="8"/>
                    </a:lnTo>
                    <a:lnTo>
                      <a:pt x="251" y="5"/>
                    </a:lnTo>
                    <a:lnTo>
                      <a:pt x="269" y="0"/>
                    </a:lnTo>
                    <a:lnTo>
                      <a:pt x="292" y="0"/>
                    </a:lnTo>
                    <a:lnTo>
                      <a:pt x="320" y="2"/>
                    </a:lnTo>
                    <a:lnTo>
                      <a:pt x="353" y="10"/>
                    </a:lnTo>
                    <a:lnTo>
                      <a:pt x="394" y="23"/>
                    </a:lnTo>
                    <a:lnTo>
                      <a:pt x="439" y="41"/>
                    </a:lnTo>
                    <a:lnTo>
                      <a:pt x="490" y="69"/>
                    </a:lnTo>
                    <a:lnTo>
                      <a:pt x="488" y="74"/>
                    </a:lnTo>
                    <a:lnTo>
                      <a:pt x="480" y="86"/>
                    </a:lnTo>
                    <a:lnTo>
                      <a:pt x="472" y="97"/>
                    </a:lnTo>
                    <a:lnTo>
                      <a:pt x="467" y="10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8" name="Freeform 52"/>
              <p:cNvSpPr>
                <a:spLocks/>
              </p:cNvSpPr>
              <p:nvPr/>
            </p:nvSpPr>
            <p:spPr bwMode="auto">
              <a:xfrm>
                <a:off x="2494" y="763"/>
                <a:ext cx="165" cy="221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83" y="3"/>
                  </a:cxn>
                  <a:cxn ang="0">
                    <a:pos x="73" y="5"/>
                  </a:cxn>
                  <a:cxn ang="0">
                    <a:pos x="61" y="13"/>
                  </a:cxn>
                  <a:cxn ang="0">
                    <a:pos x="45" y="20"/>
                  </a:cxn>
                  <a:cxn ang="0">
                    <a:pos x="30" y="31"/>
                  </a:cxn>
                  <a:cxn ang="0">
                    <a:pos x="17" y="38"/>
                  </a:cxn>
                  <a:cxn ang="0">
                    <a:pos x="7" y="48"/>
                  </a:cxn>
                  <a:cxn ang="0">
                    <a:pos x="2" y="56"/>
                  </a:cxn>
                  <a:cxn ang="0">
                    <a:pos x="0" y="79"/>
                  </a:cxn>
                  <a:cxn ang="0">
                    <a:pos x="2" y="112"/>
                  </a:cxn>
                  <a:cxn ang="0">
                    <a:pos x="7" y="143"/>
                  </a:cxn>
                  <a:cxn ang="0">
                    <a:pos x="10" y="165"/>
                  </a:cxn>
                  <a:cxn ang="0">
                    <a:pos x="15" y="183"/>
                  </a:cxn>
                  <a:cxn ang="0">
                    <a:pos x="25" y="199"/>
                  </a:cxn>
                  <a:cxn ang="0">
                    <a:pos x="35" y="214"/>
                  </a:cxn>
                  <a:cxn ang="0">
                    <a:pos x="53" y="221"/>
                  </a:cxn>
                  <a:cxn ang="0">
                    <a:pos x="71" y="221"/>
                  </a:cxn>
                  <a:cxn ang="0">
                    <a:pos x="89" y="219"/>
                  </a:cxn>
                  <a:cxn ang="0">
                    <a:pos x="99" y="216"/>
                  </a:cxn>
                  <a:cxn ang="0">
                    <a:pos x="104" y="214"/>
                  </a:cxn>
                  <a:cxn ang="0">
                    <a:pos x="111" y="211"/>
                  </a:cxn>
                  <a:cxn ang="0">
                    <a:pos x="129" y="201"/>
                  </a:cxn>
                  <a:cxn ang="0">
                    <a:pos x="147" y="186"/>
                  </a:cxn>
                  <a:cxn ang="0">
                    <a:pos x="160" y="160"/>
                  </a:cxn>
                  <a:cxn ang="0">
                    <a:pos x="165" y="130"/>
                  </a:cxn>
                  <a:cxn ang="0">
                    <a:pos x="165" y="94"/>
                  </a:cxn>
                  <a:cxn ang="0">
                    <a:pos x="162" y="64"/>
                  </a:cxn>
                  <a:cxn ang="0">
                    <a:pos x="152" y="41"/>
                  </a:cxn>
                  <a:cxn ang="0">
                    <a:pos x="137" y="26"/>
                  </a:cxn>
                  <a:cxn ang="0">
                    <a:pos x="127" y="18"/>
                  </a:cxn>
                  <a:cxn ang="0">
                    <a:pos x="119" y="13"/>
                  </a:cxn>
                  <a:cxn ang="0">
                    <a:pos x="116" y="13"/>
                  </a:cxn>
                  <a:cxn ang="0">
                    <a:pos x="111" y="18"/>
                  </a:cxn>
                  <a:cxn ang="0">
                    <a:pos x="116" y="18"/>
                  </a:cxn>
                  <a:cxn ang="0">
                    <a:pos x="127" y="23"/>
                  </a:cxn>
                  <a:cxn ang="0">
                    <a:pos x="139" y="33"/>
                  </a:cxn>
                  <a:cxn ang="0">
                    <a:pos x="147" y="51"/>
                  </a:cxn>
                  <a:cxn ang="0">
                    <a:pos x="149" y="76"/>
                  </a:cxn>
                  <a:cxn ang="0">
                    <a:pos x="147" y="107"/>
                  </a:cxn>
                  <a:cxn ang="0">
                    <a:pos x="144" y="130"/>
                  </a:cxn>
                  <a:cxn ang="0">
                    <a:pos x="142" y="140"/>
                  </a:cxn>
                  <a:cxn ang="0">
                    <a:pos x="142" y="148"/>
                  </a:cxn>
                  <a:cxn ang="0">
                    <a:pos x="139" y="163"/>
                  </a:cxn>
                  <a:cxn ang="0">
                    <a:pos x="134" y="181"/>
                  </a:cxn>
                  <a:cxn ang="0">
                    <a:pos x="122" y="193"/>
                  </a:cxn>
                  <a:cxn ang="0">
                    <a:pos x="106" y="201"/>
                  </a:cxn>
                  <a:cxn ang="0">
                    <a:pos x="91" y="201"/>
                  </a:cxn>
                  <a:cxn ang="0">
                    <a:pos x="76" y="201"/>
                  </a:cxn>
                  <a:cxn ang="0">
                    <a:pos x="61" y="196"/>
                  </a:cxn>
                  <a:cxn ang="0">
                    <a:pos x="48" y="186"/>
                  </a:cxn>
                  <a:cxn ang="0">
                    <a:pos x="38" y="173"/>
                  </a:cxn>
                  <a:cxn ang="0">
                    <a:pos x="30" y="163"/>
                  </a:cxn>
                  <a:cxn ang="0">
                    <a:pos x="28" y="158"/>
                  </a:cxn>
                  <a:cxn ang="0">
                    <a:pos x="25" y="145"/>
                  </a:cxn>
                  <a:cxn ang="0">
                    <a:pos x="22" y="117"/>
                  </a:cxn>
                  <a:cxn ang="0">
                    <a:pos x="22" y="87"/>
                  </a:cxn>
                  <a:cxn ang="0">
                    <a:pos x="30" y="64"/>
                  </a:cxn>
                  <a:cxn ang="0">
                    <a:pos x="55" y="41"/>
                  </a:cxn>
                  <a:cxn ang="0">
                    <a:pos x="78" y="26"/>
                  </a:cxn>
                  <a:cxn ang="0">
                    <a:pos x="96" y="15"/>
                  </a:cxn>
                  <a:cxn ang="0">
                    <a:pos x="104" y="13"/>
                  </a:cxn>
                  <a:cxn ang="0">
                    <a:pos x="86" y="0"/>
                  </a:cxn>
                </a:cxnLst>
                <a:rect l="0" t="0" r="r" b="b"/>
                <a:pathLst>
                  <a:path w="165" h="221">
                    <a:moveTo>
                      <a:pt x="86" y="0"/>
                    </a:moveTo>
                    <a:lnTo>
                      <a:pt x="83" y="3"/>
                    </a:lnTo>
                    <a:lnTo>
                      <a:pt x="73" y="5"/>
                    </a:lnTo>
                    <a:lnTo>
                      <a:pt x="61" y="13"/>
                    </a:lnTo>
                    <a:lnTo>
                      <a:pt x="45" y="20"/>
                    </a:lnTo>
                    <a:lnTo>
                      <a:pt x="30" y="31"/>
                    </a:lnTo>
                    <a:lnTo>
                      <a:pt x="17" y="38"/>
                    </a:lnTo>
                    <a:lnTo>
                      <a:pt x="7" y="48"/>
                    </a:lnTo>
                    <a:lnTo>
                      <a:pt x="2" y="56"/>
                    </a:lnTo>
                    <a:lnTo>
                      <a:pt x="0" y="79"/>
                    </a:lnTo>
                    <a:lnTo>
                      <a:pt x="2" y="112"/>
                    </a:lnTo>
                    <a:lnTo>
                      <a:pt x="7" y="143"/>
                    </a:lnTo>
                    <a:lnTo>
                      <a:pt x="10" y="165"/>
                    </a:lnTo>
                    <a:lnTo>
                      <a:pt x="15" y="183"/>
                    </a:lnTo>
                    <a:lnTo>
                      <a:pt x="25" y="199"/>
                    </a:lnTo>
                    <a:lnTo>
                      <a:pt x="35" y="214"/>
                    </a:lnTo>
                    <a:lnTo>
                      <a:pt x="53" y="221"/>
                    </a:lnTo>
                    <a:lnTo>
                      <a:pt x="71" y="221"/>
                    </a:lnTo>
                    <a:lnTo>
                      <a:pt x="89" y="219"/>
                    </a:lnTo>
                    <a:lnTo>
                      <a:pt x="99" y="216"/>
                    </a:lnTo>
                    <a:lnTo>
                      <a:pt x="104" y="214"/>
                    </a:lnTo>
                    <a:lnTo>
                      <a:pt x="111" y="211"/>
                    </a:lnTo>
                    <a:lnTo>
                      <a:pt x="129" y="201"/>
                    </a:lnTo>
                    <a:lnTo>
                      <a:pt x="147" y="186"/>
                    </a:lnTo>
                    <a:lnTo>
                      <a:pt x="160" y="160"/>
                    </a:lnTo>
                    <a:lnTo>
                      <a:pt x="165" y="130"/>
                    </a:lnTo>
                    <a:lnTo>
                      <a:pt x="165" y="94"/>
                    </a:lnTo>
                    <a:lnTo>
                      <a:pt x="162" y="64"/>
                    </a:lnTo>
                    <a:lnTo>
                      <a:pt x="152" y="41"/>
                    </a:lnTo>
                    <a:lnTo>
                      <a:pt x="137" y="26"/>
                    </a:lnTo>
                    <a:lnTo>
                      <a:pt x="127" y="18"/>
                    </a:lnTo>
                    <a:lnTo>
                      <a:pt x="119" y="13"/>
                    </a:lnTo>
                    <a:lnTo>
                      <a:pt x="116" y="13"/>
                    </a:lnTo>
                    <a:lnTo>
                      <a:pt x="111" y="18"/>
                    </a:lnTo>
                    <a:lnTo>
                      <a:pt x="116" y="18"/>
                    </a:lnTo>
                    <a:lnTo>
                      <a:pt x="127" y="23"/>
                    </a:lnTo>
                    <a:lnTo>
                      <a:pt x="139" y="33"/>
                    </a:lnTo>
                    <a:lnTo>
                      <a:pt x="147" y="51"/>
                    </a:lnTo>
                    <a:lnTo>
                      <a:pt x="149" y="76"/>
                    </a:lnTo>
                    <a:lnTo>
                      <a:pt x="147" y="107"/>
                    </a:lnTo>
                    <a:lnTo>
                      <a:pt x="144" y="130"/>
                    </a:lnTo>
                    <a:lnTo>
                      <a:pt x="142" y="140"/>
                    </a:lnTo>
                    <a:lnTo>
                      <a:pt x="142" y="148"/>
                    </a:lnTo>
                    <a:lnTo>
                      <a:pt x="139" y="163"/>
                    </a:lnTo>
                    <a:lnTo>
                      <a:pt x="134" y="181"/>
                    </a:lnTo>
                    <a:lnTo>
                      <a:pt x="122" y="193"/>
                    </a:lnTo>
                    <a:lnTo>
                      <a:pt x="106" y="201"/>
                    </a:lnTo>
                    <a:lnTo>
                      <a:pt x="91" y="201"/>
                    </a:lnTo>
                    <a:lnTo>
                      <a:pt x="76" y="201"/>
                    </a:lnTo>
                    <a:lnTo>
                      <a:pt x="61" y="196"/>
                    </a:lnTo>
                    <a:lnTo>
                      <a:pt x="48" y="186"/>
                    </a:lnTo>
                    <a:lnTo>
                      <a:pt x="38" y="173"/>
                    </a:lnTo>
                    <a:lnTo>
                      <a:pt x="30" y="163"/>
                    </a:lnTo>
                    <a:lnTo>
                      <a:pt x="28" y="158"/>
                    </a:lnTo>
                    <a:lnTo>
                      <a:pt x="25" y="145"/>
                    </a:lnTo>
                    <a:lnTo>
                      <a:pt x="22" y="117"/>
                    </a:lnTo>
                    <a:lnTo>
                      <a:pt x="22" y="87"/>
                    </a:lnTo>
                    <a:lnTo>
                      <a:pt x="30" y="64"/>
                    </a:lnTo>
                    <a:lnTo>
                      <a:pt x="55" y="41"/>
                    </a:lnTo>
                    <a:lnTo>
                      <a:pt x="78" y="26"/>
                    </a:lnTo>
                    <a:lnTo>
                      <a:pt x="96" y="15"/>
                    </a:lnTo>
                    <a:lnTo>
                      <a:pt x="104" y="13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9" name="Freeform 53"/>
              <p:cNvSpPr>
                <a:spLocks/>
              </p:cNvSpPr>
              <p:nvPr/>
            </p:nvSpPr>
            <p:spPr bwMode="auto">
              <a:xfrm>
                <a:off x="2643" y="875"/>
                <a:ext cx="168" cy="153"/>
              </a:xfrm>
              <a:custGeom>
                <a:avLst/>
                <a:gdLst/>
                <a:ahLst/>
                <a:cxnLst>
                  <a:cxn ang="0">
                    <a:pos x="115" y="5"/>
                  </a:cxn>
                  <a:cxn ang="0">
                    <a:pos x="107" y="3"/>
                  </a:cxn>
                  <a:cxn ang="0">
                    <a:pos x="89" y="0"/>
                  </a:cxn>
                  <a:cxn ang="0">
                    <a:pos x="67" y="5"/>
                  </a:cxn>
                  <a:cxn ang="0">
                    <a:pos x="41" y="28"/>
                  </a:cxn>
                  <a:cxn ang="0">
                    <a:pos x="21" y="61"/>
                  </a:cxn>
                  <a:cxn ang="0">
                    <a:pos x="6" y="92"/>
                  </a:cxn>
                  <a:cxn ang="0">
                    <a:pos x="0" y="120"/>
                  </a:cxn>
                  <a:cxn ang="0">
                    <a:pos x="11" y="135"/>
                  </a:cxn>
                  <a:cxn ang="0">
                    <a:pos x="36" y="145"/>
                  </a:cxn>
                  <a:cxn ang="0">
                    <a:pos x="59" y="150"/>
                  </a:cxn>
                  <a:cxn ang="0">
                    <a:pos x="79" y="153"/>
                  </a:cxn>
                  <a:cxn ang="0">
                    <a:pos x="94" y="150"/>
                  </a:cxn>
                  <a:cxn ang="0">
                    <a:pos x="107" y="148"/>
                  </a:cxn>
                  <a:cxn ang="0">
                    <a:pos x="117" y="142"/>
                  </a:cxn>
                  <a:cxn ang="0">
                    <a:pos x="122" y="140"/>
                  </a:cxn>
                  <a:cxn ang="0">
                    <a:pos x="125" y="137"/>
                  </a:cxn>
                  <a:cxn ang="0">
                    <a:pos x="135" y="127"/>
                  </a:cxn>
                  <a:cxn ang="0">
                    <a:pos x="153" y="99"/>
                  </a:cxn>
                  <a:cxn ang="0">
                    <a:pos x="168" y="66"/>
                  </a:cxn>
                  <a:cxn ang="0">
                    <a:pos x="166" y="36"/>
                  </a:cxn>
                  <a:cxn ang="0">
                    <a:pos x="148" y="15"/>
                  </a:cxn>
                  <a:cxn ang="0">
                    <a:pos x="135" y="8"/>
                  </a:cxn>
                  <a:cxn ang="0">
                    <a:pos x="125" y="8"/>
                  </a:cxn>
                  <a:cxn ang="0">
                    <a:pos x="120" y="8"/>
                  </a:cxn>
                  <a:cxn ang="0">
                    <a:pos x="115" y="23"/>
                  </a:cxn>
                  <a:cxn ang="0">
                    <a:pos x="120" y="23"/>
                  </a:cxn>
                  <a:cxn ang="0">
                    <a:pos x="133" y="28"/>
                  </a:cxn>
                  <a:cxn ang="0">
                    <a:pos x="143" y="36"/>
                  </a:cxn>
                  <a:cxn ang="0">
                    <a:pos x="148" y="46"/>
                  </a:cxn>
                  <a:cxn ang="0">
                    <a:pos x="143" y="66"/>
                  </a:cxn>
                  <a:cxn ang="0">
                    <a:pos x="138" y="89"/>
                  </a:cxn>
                  <a:cxn ang="0">
                    <a:pos x="130" y="109"/>
                  </a:cxn>
                  <a:cxn ang="0">
                    <a:pos x="120" y="125"/>
                  </a:cxn>
                  <a:cxn ang="0">
                    <a:pos x="105" y="132"/>
                  </a:cxn>
                  <a:cxn ang="0">
                    <a:pos x="92" y="135"/>
                  </a:cxn>
                  <a:cxn ang="0">
                    <a:pos x="79" y="137"/>
                  </a:cxn>
                  <a:cxn ang="0">
                    <a:pos x="69" y="137"/>
                  </a:cxn>
                  <a:cxn ang="0">
                    <a:pos x="59" y="135"/>
                  </a:cxn>
                  <a:cxn ang="0">
                    <a:pos x="49" y="130"/>
                  </a:cxn>
                  <a:cxn ang="0">
                    <a:pos x="39" y="122"/>
                  </a:cxn>
                  <a:cxn ang="0">
                    <a:pos x="31" y="115"/>
                  </a:cxn>
                  <a:cxn ang="0">
                    <a:pos x="23" y="92"/>
                  </a:cxn>
                  <a:cxn ang="0">
                    <a:pos x="28" y="64"/>
                  </a:cxn>
                  <a:cxn ang="0">
                    <a:pos x="41" y="38"/>
                  </a:cxn>
                  <a:cxn ang="0">
                    <a:pos x="54" y="23"/>
                  </a:cxn>
                  <a:cxn ang="0">
                    <a:pos x="69" y="18"/>
                  </a:cxn>
                  <a:cxn ang="0">
                    <a:pos x="87" y="15"/>
                  </a:cxn>
                  <a:cxn ang="0">
                    <a:pos x="100" y="15"/>
                  </a:cxn>
                  <a:cxn ang="0">
                    <a:pos x="105" y="15"/>
                  </a:cxn>
                  <a:cxn ang="0">
                    <a:pos x="115" y="5"/>
                  </a:cxn>
                </a:cxnLst>
                <a:rect l="0" t="0" r="r" b="b"/>
                <a:pathLst>
                  <a:path w="168" h="153">
                    <a:moveTo>
                      <a:pt x="115" y="5"/>
                    </a:moveTo>
                    <a:lnTo>
                      <a:pt x="107" y="3"/>
                    </a:lnTo>
                    <a:lnTo>
                      <a:pt x="89" y="0"/>
                    </a:lnTo>
                    <a:lnTo>
                      <a:pt x="67" y="5"/>
                    </a:lnTo>
                    <a:lnTo>
                      <a:pt x="41" y="28"/>
                    </a:lnTo>
                    <a:lnTo>
                      <a:pt x="21" y="61"/>
                    </a:lnTo>
                    <a:lnTo>
                      <a:pt x="6" y="92"/>
                    </a:lnTo>
                    <a:lnTo>
                      <a:pt x="0" y="120"/>
                    </a:lnTo>
                    <a:lnTo>
                      <a:pt x="11" y="135"/>
                    </a:lnTo>
                    <a:lnTo>
                      <a:pt x="36" y="145"/>
                    </a:lnTo>
                    <a:lnTo>
                      <a:pt x="59" y="150"/>
                    </a:lnTo>
                    <a:lnTo>
                      <a:pt x="79" y="153"/>
                    </a:lnTo>
                    <a:lnTo>
                      <a:pt x="94" y="150"/>
                    </a:lnTo>
                    <a:lnTo>
                      <a:pt x="107" y="148"/>
                    </a:lnTo>
                    <a:lnTo>
                      <a:pt x="117" y="142"/>
                    </a:lnTo>
                    <a:lnTo>
                      <a:pt x="122" y="140"/>
                    </a:lnTo>
                    <a:lnTo>
                      <a:pt x="125" y="137"/>
                    </a:lnTo>
                    <a:lnTo>
                      <a:pt x="135" y="127"/>
                    </a:lnTo>
                    <a:lnTo>
                      <a:pt x="153" y="99"/>
                    </a:lnTo>
                    <a:lnTo>
                      <a:pt x="168" y="66"/>
                    </a:lnTo>
                    <a:lnTo>
                      <a:pt x="166" y="36"/>
                    </a:lnTo>
                    <a:lnTo>
                      <a:pt x="148" y="15"/>
                    </a:lnTo>
                    <a:lnTo>
                      <a:pt x="135" y="8"/>
                    </a:lnTo>
                    <a:lnTo>
                      <a:pt x="125" y="8"/>
                    </a:lnTo>
                    <a:lnTo>
                      <a:pt x="120" y="8"/>
                    </a:lnTo>
                    <a:lnTo>
                      <a:pt x="115" y="23"/>
                    </a:lnTo>
                    <a:lnTo>
                      <a:pt x="120" y="23"/>
                    </a:lnTo>
                    <a:lnTo>
                      <a:pt x="133" y="28"/>
                    </a:lnTo>
                    <a:lnTo>
                      <a:pt x="143" y="36"/>
                    </a:lnTo>
                    <a:lnTo>
                      <a:pt x="148" y="46"/>
                    </a:lnTo>
                    <a:lnTo>
                      <a:pt x="143" y="66"/>
                    </a:lnTo>
                    <a:lnTo>
                      <a:pt x="138" y="89"/>
                    </a:lnTo>
                    <a:lnTo>
                      <a:pt x="130" y="109"/>
                    </a:lnTo>
                    <a:lnTo>
                      <a:pt x="120" y="125"/>
                    </a:lnTo>
                    <a:lnTo>
                      <a:pt x="105" y="132"/>
                    </a:lnTo>
                    <a:lnTo>
                      <a:pt x="92" y="135"/>
                    </a:lnTo>
                    <a:lnTo>
                      <a:pt x="79" y="137"/>
                    </a:lnTo>
                    <a:lnTo>
                      <a:pt x="69" y="137"/>
                    </a:lnTo>
                    <a:lnTo>
                      <a:pt x="59" y="135"/>
                    </a:lnTo>
                    <a:lnTo>
                      <a:pt x="49" y="130"/>
                    </a:lnTo>
                    <a:lnTo>
                      <a:pt x="39" y="122"/>
                    </a:lnTo>
                    <a:lnTo>
                      <a:pt x="31" y="115"/>
                    </a:lnTo>
                    <a:lnTo>
                      <a:pt x="23" y="92"/>
                    </a:lnTo>
                    <a:lnTo>
                      <a:pt x="28" y="64"/>
                    </a:lnTo>
                    <a:lnTo>
                      <a:pt x="41" y="38"/>
                    </a:lnTo>
                    <a:lnTo>
                      <a:pt x="54" y="23"/>
                    </a:lnTo>
                    <a:lnTo>
                      <a:pt x="69" y="18"/>
                    </a:lnTo>
                    <a:lnTo>
                      <a:pt x="87" y="15"/>
                    </a:lnTo>
                    <a:lnTo>
                      <a:pt x="100" y="15"/>
                    </a:lnTo>
                    <a:lnTo>
                      <a:pt x="105" y="15"/>
                    </a:lnTo>
                    <a:lnTo>
                      <a:pt x="115" y="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0" name="Freeform 54"/>
              <p:cNvSpPr>
                <a:spLocks/>
              </p:cNvSpPr>
              <p:nvPr/>
            </p:nvSpPr>
            <p:spPr bwMode="auto">
              <a:xfrm>
                <a:off x="2753" y="990"/>
                <a:ext cx="142" cy="101"/>
              </a:xfrm>
              <a:custGeom>
                <a:avLst/>
                <a:gdLst/>
                <a:ahLst/>
                <a:cxnLst>
                  <a:cxn ang="0">
                    <a:pos x="137" y="22"/>
                  </a:cxn>
                  <a:cxn ang="0">
                    <a:pos x="134" y="20"/>
                  </a:cxn>
                  <a:cxn ang="0">
                    <a:pos x="129" y="15"/>
                  </a:cxn>
                  <a:cxn ang="0">
                    <a:pos x="119" y="10"/>
                  </a:cxn>
                  <a:cxn ang="0">
                    <a:pos x="106" y="5"/>
                  </a:cxn>
                  <a:cxn ang="0">
                    <a:pos x="91" y="0"/>
                  </a:cxn>
                  <a:cxn ang="0">
                    <a:pos x="73" y="2"/>
                  </a:cxn>
                  <a:cxn ang="0">
                    <a:pos x="56" y="7"/>
                  </a:cxn>
                  <a:cxn ang="0">
                    <a:pos x="38" y="20"/>
                  </a:cxn>
                  <a:cxn ang="0">
                    <a:pos x="17" y="40"/>
                  </a:cxn>
                  <a:cxn ang="0">
                    <a:pos x="5" y="58"/>
                  </a:cxn>
                  <a:cxn ang="0">
                    <a:pos x="0" y="76"/>
                  </a:cxn>
                  <a:cxn ang="0">
                    <a:pos x="15" y="91"/>
                  </a:cxn>
                  <a:cxn ang="0">
                    <a:pos x="28" y="96"/>
                  </a:cxn>
                  <a:cxn ang="0">
                    <a:pos x="43" y="99"/>
                  </a:cxn>
                  <a:cxn ang="0">
                    <a:pos x="58" y="101"/>
                  </a:cxn>
                  <a:cxn ang="0">
                    <a:pos x="71" y="101"/>
                  </a:cxn>
                  <a:cxn ang="0">
                    <a:pos x="81" y="101"/>
                  </a:cxn>
                  <a:cxn ang="0">
                    <a:pos x="91" y="101"/>
                  </a:cxn>
                  <a:cxn ang="0">
                    <a:pos x="96" y="99"/>
                  </a:cxn>
                  <a:cxn ang="0">
                    <a:pos x="99" y="99"/>
                  </a:cxn>
                  <a:cxn ang="0">
                    <a:pos x="106" y="94"/>
                  </a:cxn>
                  <a:cxn ang="0">
                    <a:pos x="122" y="78"/>
                  </a:cxn>
                  <a:cxn ang="0">
                    <a:pos x="137" y="58"/>
                  </a:cxn>
                  <a:cxn ang="0">
                    <a:pos x="142" y="40"/>
                  </a:cxn>
                  <a:cxn ang="0">
                    <a:pos x="124" y="30"/>
                  </a:cxn>
                  <a:cxn ang="0">
                    <a:pos x="124" y="35"/>
                  </a:cxn>
                  <a:cxn ang="0">
                    <a:pos x="119" y="48"/>
                  </a:cxn>
                  <a:cxn ang="0">
                    <a:pos x="111" y="63"/>
                  </a:cxn>
                  <a:cxn ang="0">
                    <a:pos x="96" y="78"/>
                  </a:cxn>
                  <a:cxn ang="0">
                    <a:pos x="76" y="86"/>
                  </a:cxn>
                  <a:cxn ang="0">
                    <a:pos x="56" y="86"/>
                  </a:cxn>
                  <a:cxn ang="0">
                    <a:pos x="38" y="86"/>
                  </a:cxn>
                  <a:cxn ang="0">
                    <a:pos x="25" y="81"/>
                  </a:cxn>
                  <a:cxn ang="0">
                    <a:pos x="17" y="71"/>
                  </a:cxn>
                  <a:cxn ang="0">
                    <a:pos x="20" y="61"/>
                  </a:cxn>
                  <a:cxn ang="0">
                    <a:pos x="25" y="50"/>
                  </a:cxn>
                  <a:cxn ang="0">
                    <a:pos x="28" y="48"/>
                  </a:cxn>
                  <a:cxn ang="0">
                    <a:pos x="33" y="43"/>
                  </a:cxn>
                  <a:cxn ang="0">
                    <a:pos x="45" y="30"/>
                  </a:cxn>
                  <a:cxn ang="0">
                    <a:pos x="63" y="20"/>
                  </a:cxn>
                  <a:cxn ang="0">
                    <a:pos x="78" y="15"/>
                  </a:cxn>
                  <a:cxn ang="0">
                    <a:pos x="91" y="17"/>
                  </a:cxn>
                  <a:cxn ang="0">
                    <a:pos x="106" y="20"/>
                  </a:cxn>
                  <a:cxn ang="0">
                    <a:pos x="114" y="22"/>
                  </a:cxn>
                  <a:cxn ang="0">
                    <a:pos x="119" y="22"/>
                  </a:cxn>
                  <a:cxn ang="0">
                    <a:pos x="137" y="22"/>
                  </a:cxn>
                </a:cxnLst>
                <a:rect l="0" t="0" r="r" b="b"/>
                <a:pathLst>
                  <a:path w="142" h="101">
                    <a:moveTo>
                      <a:pt x="137" y="22"/>
                    </a:moveTo>
                    <a:lnTo>
                      <a:pt x="134" y="20"/>
                    </a:lnTo>
                    <a:lnTo>
                      <a:pt x="129" y="15"/>
                    </a:lnTo>
                    <a:lnTo>
                      <a:pt x="119" y="10"/>
                    </a:lnTo>
                    <a:lnTo>
                      <a:pt x="106" y="5"/>
                    </a:lnTo>
                    <a:lnTo>
                      <a:pt x="91" y="0"/>
                    </a:lnTo>
                    <a:lnTo>
                      <a:pt x="73" y="2"/>
                    </a:lnTo>
                    <a:lnTo>
                      <a:pt x="56" y="7"/>
                    </a:lnTo>
                    <a:lnTo>
                      <a:pt x="38" y="20"/>
                    </a:lnTo>
                    <a:lnTo>
                      <a:pt x="17" y="40"/>
                    </a:lnTo>
                    <a:lnTo>
                      <a:pt x="5" y="58"/>
                    </a:lnTo>
                    <a:lnTo>
                      <a:pt x="0" y="76"/>
                    </a:lnTo>
                    <a:lnTo>
                      <a:pt x="15" y="91"/>
                    </a:lnTo>
                    <a:lnTo>
                      <a:pt x="28" y="96"/>
                    </a:lnTo>
                    <a:lnTo>
                      <a:pt x="43" y="99"/>
                    </a:lnTo>
                    <a:lnTo>
                      <a:pt x="58" y="101"/>
                    </a:lnTo>
                    <a:lnTo>
                      <a:pt x="71" y="101"/>
                    </a:lnTo>
                    <a:lnTo>
                      <a:pt x="81" y="101"/>
                    </a:lnTo>
                    <a:lnTo>
                      <a:pt x="91" y="101"/>
                    </a:lnTo>
                    <a:lnTo>
                      <a:pt x="96" y="99"/>
                    </a:lnTo>
                    <a:lnTo>
                      <a:pt x="99" y="99"/>
                    </a:lnTo>
                    <a:lnTo>
                      <a:pt x="106" y="94"/>
                    </a:lnTo>
                    <a:lnTo>
                      <a:pt x="122" y="78"/>
                    </a:lnTo>
                    <a:lnTo>
                      <a:pt x="137" y="58"/>
                    </a:lnTo>
                    <a:lnTo>
                      <a:pt x="142" y="40"/>
                    </a:lnTo>
                    <a:lnTo>
                      <a:pt x="124" y="30"/>
                    </a:lnTo>
                    <a:lnTo>
                      <a:pt x="124" y="35"/>
                    </a:lnTo>
                    <a:lnTo>
                      <a:pt x="119" y="48"/>
                    </a:lnTo>
                    <a:lnTo>
                      <a:pt x="111" y="63"/>
                    </a:lnTo>
                    <a:lnTo>
                      <a:pt x="96" y="78"/>
                    </a:lnTo>
                    <a:lnTo>
                      <a:pt x="76" y="86"/>
                    </a:lnTo>
                    <a:lnTo>
                      <a:pt x="56" y="86"/>
                    </a:lnTo>
                    <a:lnTo>
                      <a:pt x="38" y="86"/>
                    </a:lnTo>
                    <a:lnTo>
                      <a:pt x="25" y="81"/>
                    </a:lnTo>
                    <a:lnTo>
                      <a:pt x="17" y="71"/>
                    </a:lnTo>
                    <a:lnTo>
                      <a:pt x="20" y="61"/>
                    </a:lnTo>
                    <a:lnTo>
                      <a:pt x="25" y="50"/>
                    </a:lnTo>
                    <a:lnTo>
                      <a:pt x="28" y="48"/>
                    </a:lnTo>
                    <a:lnTo>
                      <a:pt x="33" y="43"/>
                    </a:lnTo>
                    <a:lnTo>
                      <a:pt x="45" y="30"/>
                    </a:lnTo>
                    <a:lnTo>
                      <a:pt x="63" y="20"/>
                    </a:lnTo>
                    <a:lnTo>
                      <a:pt x="78" y="15"/>
                    </a:lnTo>
                    <a:lnTo>
                      <a:pt x="91" y="17"/>
                    </a:lnTo>
                    <a:lnTo>
                      <a:pt x="106" y="20"/>
                    </a:lnTo>
                    <a:lnTo>
                      <a:pt x="114" y="22"/>
                    </a:lnTo>
                    <a:lnTo>
                      <a:pt x="119" y="22"/>
                    </a:lnTo>
                    <a:lnTo>
                      <a:pt x="137" y="2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1" name="Freeform 55"/>
              <p:cNvSpPr>
                <a:spLocks/>
              </p:cNvSpPr>
              <p:nvPr/>
            </p:nvSpPr>
            <p:spPr bwMode="auto">
              <a:xfrm>
                <a:off x="2831" y="1086"/>
                <a:ext cx="120" cy="117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2" y="0"/>
                  </a:cxn>
                  <a:cxn ang="0">
                    <a:pos x="56" y="0"/>
                  </a:cxn>
                  <a:cxn ang="0">
                    <a:pos x="33" y="8"/>
                  </a:cxn>
                  <a:cxn ang="0">
                    <a:pos x="11" y="26"/>
                  </a:cxn>
                  <a:cxn ang="0">
                    <a:pos x="3" y="48"/>
                  </a:cxn>
                  <a:cxn ang="0">
                    <a:pos x="0" y="71"/>
                  </a:cxn>
                  <a:cxn ang="0">
                    <a:pos x="3" y="89"/>
                  </a:cxn>
                  <a:cxn ang="0">
                    <a:pos x="6" y="97"/>
                  </a:cxn>
                  <a:cxn ang="0">
                    <a:pos x="11" y="102"/>
                  </a:cxn>
                  <a:cxn ang="0">
                    <a:pos x="21" y="110"/>
                  </a:cxn>
                  <a:cxn ang="0">
                    <a:pos x="39" y="117"/>
                  </a:cxn>
                  <a:cxn ang="0">
                    <a:pos x="59" y="117"/>
                  </a:cxn>
                  <a:cxn ang="0">
                    <a:pos x="79" y="112"/>
                  </a:cxn>
                  <a:cxn ang="0">
                    <a:pos x="94" y="104"/>
                  </a:cxn>
                  <a:cxn ang="0">
                    <a:pos x="107" y="94"/>
                  </a:cxn>
                  <a:cxn ang="0">
                    <a:pos x="115" y="82"/>
                  </a:cxn>
                  <a:cxn ang="0">
                    <a:pos x="120" y="66"/>
                  </a:cxn>
                  <a:cxn ang="0">
                    <a:pos x="120" y="46"/>
                  </a:cxn>
                  <a:cxn ang="0">
                    <a:pos x="117" y="26"/>
                  </a:cxn>
                  <a:cxn ang="0">
                    <a:pos x="110" y="10"/>
                  </a:cxn>
                  <a:cxn ang="0">
                    <a:pos x="105" y="5"/>
                  </a:cxn>
                  <a:cxn ang="0">
                    <a:pos x="99" y="5"/>
                  </a:cxn>
                  <a:cxn ang="0">
                    <a:pos x="97" y="8"/>
                  </a:cxn>
                  <a:cxn ang="0">
                    <a:pos x="94" y="8"/>
                  </a:cxn>
                  <a:cxn ang="0">
                    <a:pos x="97" y="8"/>
                  </a:cxn>
                  <a:cxn ang="0">
                    <a:pos x="99" y="10"/>
                  </a:cxn>
                  <a:cxn ang="0">
                    <a:pos x="105" y="15"/>
                  </a:cxn>
                  <a:cxn ang="0">
                    <a:pos x="107" y="18"/>
                  </a:cxn>
                  <a:cxn ang="0">
                    <a:pos x="110" y="28"/>
                  </a:cxn>
                  <a:cxn ang="0">
                    <a:pos x="112" y="46"/>
                  </a:cxn>
                  <a:cxn ang="0">
                    <a:pos x="112" y="66"/>
                  </a:cxn>
                  <a:cxn ang="0">
                    <a:pos x="107" y="82"/>
                  </a:cxn>
                  <a:cxn ang="0">
                    <a:pos x="99" y="89"/>
                  </a:cxn>
                  <a:cxn ang="0">
                    <a:pos x="92" y="92"/>
                  </a:cxn>
                  <a:cxn ang="0">
                    <a:pos x="79" y="94"/>
                  </a:cxn>
                  <a:cxn ang="0">
                    <a:pos x="69" y="97"/>
                  </a:cxn>
                  <a:cxn ang="0">
                    <a:pos x="59" y="97"/>
                  </a:cxn>
                  <a:cxn ang="0">
                    <a:pos x="49" y="94"/>
                  </a:cxn>
                  <a:cxn ang="0">
                    <a:pos x="41" y="92"/>
                  </a:cxn>
                  <a:cxn ang="0">
                    <a:pos x="33" y="87"/>
                  </a:cxn>
                  <a:cxn ang="0">
                    <a:pos x="28" y="82"/>
                  </a:cxn>
                  <a:cxn ang="0">
                    <a:pos x="23" y="76"/>
                  </a:cxn>
                  <a:cxn ang="0">
                    <a:pos x="21" y="74"/>
                  </a:cxn>
                  <a:cxn ang="0">
                    <a:pos x="21" y="71"/>
                  </a:cxn>
                  <a:cxn ang="0">
                    <a:pos x="21" y="66"/>
                  </a:cxn>
                  <a:cxn ang="0">
                    <a:pos x="23" y="54"/>
                  </a:cxn>
                  <a:cxn ang="0">
                    <a:pos x="28" y="41"/>
                  </a:cxn>
                  <a:cxn ang="0">
                    <a:pos x="33" y="31"/>
                  </a:cxn>
                  <a:cxn ang="0">
                    <a:pos x="39" y="26"/>
                  </a:cxn>
                  <a:cxn ang="0">
                    <a:pos x="49" y="21"/>
                  </a:cxn>
                  <a:cxn ang="0">
                    <a:pos x="56" y="18"/>
                  </a:cxn>
                  <a:cxn ang="0">
                    <a:pos x="59" y="18"/>
                  </a:cxn>
                  <a:cxn ang="0">
                    <a:pos x="82" y="5"/>
                  </a:cxn>
                  <a:cxn ang="0">
                    <a:pos x="79" y="0"/>
                  </a:cxn>
                </a:cxnLst>
                <a:rect l="0" t="0" r="r" b="b"/>
                <a:pathLst>
                  <a:path w="120" h="117">
                    <a:moveTo>
                      <a:pt x="79" y="0"/>
                    </a:moveTo>
                    <a:lnTo>
                      <a:pt x="72" y="0"/>
                    </a:lnTo>
                    <a:lnTo>
                      <a:pt x="56" y="0"/>
                    </a:lnTo>
                    <a:lnTo>
                      <a:pt x="33" y="8"/>
                    </a:lnTo>
                    <a:lnTo>
                      <a:pt x="11" y="26"/>
                    </a:lnTo>
                    <a:lnTo>
                      <a:pt x="3" y="48"/>
                    </a:lnTo>
                    <a:lnTo>
                      <a:pt x="0" y="71"/>
                    </a:lnTo>
                    <a:lnTo>
                      <a:pt x="3" y="89"/>
                    </a:lnTo>
                    <a:lnTo>
                      <a:pt x="6" y="97"/>
                    </a:lnTo>
                    <a:lnTo>
                      <a:pt x="11" y="102"/>
                    </a:lnTo>
                    <a:lnTo>
                      <a:pt x="21" y="110"/>
                    </a:lnTo>
                    <a:lnTo>
                      <a:pt x="39" y="117"/>
                    </a:lnTo>
                    <a:lnTo>
                      <a:pt x="59" y="117"/>
                    </a:lnTo>
                    <a:lnTo>
                      <a:pt x="79" y="112"/>
                    </a:lnTo>
                    <a:lnTo>
                      <a:pt x="94" y="104"/>
                    </a:lnTo>
                    <a:lnTo>
                      <a:pt x="107" y="94"/>
                    </a:lnTo>
                    <a:lnTo>
                      <a:pt x="115" y="82"/>
                    </a:lnTo>
                    <a:lnTo>
                      <a:pt x="120" y="66"/>
                    </a:lnTo>
                    <a:lnTo>
                      <a:pt x="120" y="46"/>
                    </a:lnTo>
                    <a:lnTo>
                      <a:pt x="117" y="26"/>
                    </a:lnTo>
                    <a:lnTo>
                      <a:pt x="110" y="10"/>
                    </a:lnTo>
                    <a:lnTo>
                      <a:pt x="105" y="5"/>
                    </a:lnTo>
                    <a:lnTo>
                      <a:pt x="99" y="5"/>
                    </a:lnTo>
                    <a:lnTo>
                      <a:pt x="97" y="8"/>
                    </a:lnTo>
                    <a:lnTo>
                      <a:pt x="94" y="8"/>
                    </a:lnTo>
                    <a:lnTo>
                      <a:pt x="97" y="8"/>
                    </a:lnTo>
                    <a:lnTo>
                      <a:pt x="99" y="10"/>
                    </a:lnTo>
                    <a:lnTo>
                      <a:pt x="105" y="15"/>
                    </a:lnTo>
                    <a:lnTo>
                      <a:pt x="107" y="18"/>
                    </a:lnTo>
                    <a:lnTo>
                      <a:pt x="110" y="28"/>
                    </a:lnTo>
                    <a:lnTo>
                      <a:pt x="112" y="46"/>
                    </a:lnTo>
                    <a:lnTo>
                      <a:pt x="112" y="66"/>
                    </a:lnTo>
                    <a:lnTo>
                      <a:pt x="107" y="82"/>
                    </a:lnTo>
                    <a:lnTo>
                      <a:pt x="99" y="89"/>
                    </a:lnTo>
                    <a:lnTo>
                      <a:pt x="92" y="92"/>
                    </a:lnTo>
                    <a:lnTo>
                      <a:pt x="79" y="94"/>
                    </a:lnTo>
                    <a:lnTo>
                      <a:pt x="69" y="97"/>
                    </a:lnTo>
                    <a:lnTo>
                      <a:pt x="59" y="97"/>
                    </a:lnTo>
                    <a:lnTo>
                      <a:pt x="49" y="94"/>
                    </a:lnTo>
                    <a:lnTo>
                      <a:pt x="41" y="92"/>
                    </a:lnTo>
                    <a:lnTo>
                      <a:pt x="33" y="87"/>
                    </a:lnTo>
                    <a:lnTo>
                      <a:pt x="28" y="82"/>
                    </a:lnTo>
                    <a:lnTo>
                      <a:pt x="23" y="76"/>
                    </a:lnTo>
                    <a:lnTo>
                      <a:pt x="21" y="74"/>
                    </a:lnTo>
                    <a:lnTo>
                      <a:pt x="21" y="71"/>
                    </a:lnTo>
                    <a:lnTo>
                      <a:pt x="21" y="66"/>
                    </a:lnTo>
                    <a:lnTo>
                      <a:pt x="23" y="54"/>
                    </a:lnTo>
                    <a:lnTo>
                      <a:pt x="28" y="41"/>
                    </a:lnTo>
                    <a:lnTo>
                      <a:pt x="33" y="31"/>
                    </a:lnTo>
                    <a:lnTo>
                      <a:pt x="39" y="26"/>
                    </a:lnTo>
                    <a:lnTo>
                      <a:pt x="49" y="21"/>
                    </a:lnTo>
                    <a:lnTo>
                      <a:pt x="56" y="18"/>
                    </a:lnTo>
                    <a:lnTo>
                      <a:pt x="59" y="18"/>
                    </a:lnTo>
                    <a:lnTo>
                      <a:pt x="82" y="5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2" name="Freeform 56"/>
              <p:cNvSpPr>
                <a:spLocks/>
              </p:cNvSpPr>
              <p:nvPr/>
            </p:nvSpPr>
            <p:spPr bwMode="auto">
              <a:xfrm>
                <a:off x="2903" y="1208"/>
                <a:ext cx="121" cy="99"/>
              </a:xfrm>
              <a:custGeom>
                <a:avLst/>
                <a:gdLst/>
                <a:ahLst/>
                <a:cxnLst>
                  <a:cxn ang="0">
                    <a:pos x="101" y="8"/>
                  </a:cxn>
                  <a:cxn ang="0">
                    <a:pos x="96" y="5"/>
                  </a:cxn>
                  <a:cxn ang="0">
                    <a:pos x="86" y="3"/>
                  </a:cxn>
                  <a:cxn ang="0">
                    <a:pos x="68" y="0"/>
                  </a:cxn>
                  <a:cxn ang="0">
                    <a:pos x="45" y="3"/>
                  </a:cxn>
                  <a:cxn ang="0">
                    <a:pos x="25" y="16"/>
                  </a:cxn>
                  <a:cxn ang="0">
                    <a:pos x="12" y="31"/>
                  </a:cxn>
                  <a:cxn ang="0">
                    <a:pos x="2" y="46"/>
                  </a:cxn>
                  <a:cxn ang="0">
                    <a:pos x="0" y="56"/>
                  </a:cxn>
                  <a:cxn ang="0">
                    <a:pos x="0" y="61"/>
                  </a:cxn>
                  <a:cxn ang="0">
                    <a:pos x="2" y="69"/>
                  </a:cxn>
                  <a:cxn ang="0">
                    <a:pos x="7" y="79"/>
                  </a:cxn>
                  <a:cxn ang="0">
                    <a:pos x="15" y="87"/>
                  </a:cxn>
                  <a:cxn ang="0">
                    <a:pos x="22" y="92"/>
                  </a:cxn>
                  <a:cxn ang="0">
                    <a:pos x="30" y="94"/>
                  </a:cxn>
                  <a:cxn ang="0">
                    <a:pos x="40" y="97"/>
                  </a:cxn>
                  <a:cxn ang="0">
                    <a:pos x="50" y="99"/>
                  </a:cxn>
                  <a:cxn ang="0">
                    <a:pos x="63" y="99"/>
                  </a:cxn>
                  <a:cxn ang="0">
                    <a:pos x="73" y="97"/>
                  </a:cxn>
                  <a:cxn ang="0">
                    <a:pos x="83" y="94"/>
                  </a:cxn>
                  <a:cxn ang="0">
                    <a:pos x="91" y="89"/>
                  </a:cxn>
                  <a:cxn ang="0">
                    <a:pos x="104" y="79"/>
                  </a:cxn>
                  <a:cxn ang="0">
                    <a:pos x="111" y="64"/>
                  </a:cxn>
                  <a:cxn ang="0">
                    <a:pos x="119" y="51"/>
                  </a:cxn>
                  <a:cxn ang="0">
                    <a:pos x="121" y="38"/>
                  </a:cxn>
                  <a:cxn ang="0">
                    <a:pos x="121" y="28"/>
                  </a:cxn>
                  <a:cxn ang="0">
                    <a:pos x="116" y="21"/>
                  </a:cxn>
                  <a:cxn ang="0">
                    <a:pos x="114" y="18"/>
                  </a:cxn>
                  <a:cxn ang="0">
                    <a:pos x="111" y="16"/>
                  </a:cxn>
                  <a:cxn ang="0">
                    <a:pos x="106" y="26"/>
                  </a:cxn>
                  <a:cxn ang="0">
                    <a:pos x="106" y="28"/>
                  </a:cxn>
                  <a:cxn ang="0">
                    <a:pos x="109" y="33"/>
                  </a:cxn>
                  <a:cxn ang="0">
                    <a:pos x="109" y="41"/>
                  </a:cxn>
                  <a:cxn ang="0">
                    <a:pos x="104" y="56"/>
                  </a:cxn>
                  <a:cxn ang="0">
                    <a:pos x="96" y="71"/>
                  </a:cxn>
                  <a:cxn ang="0">
                    <a:pos x="86" y="77"/>
                  </a:cxn>
                  <a:cxn ang="0">
                    <a:pos x="73" y="79"/>
                  </a:cxn>
                  <a:cxn ang="0">
                    <a:pos x="61" y="82"/>
                  </a:cxn>
                  <a:cxn ang="0">
                    <a:pos x="43" y="82"/>
                  </a:cxn>
                  <a:cxn ang="0">
                    <a:pos x="30" y="74"/>
                  </a:cxn>
                  <a:cxn ang="0">
                    <a:pos x="22" y="66"/>
                  </a:cxn>
                  <a:cxn ang="0">
                    <a:pos x="20" y="56"/>
                  </a:cxn>
                  <a:cxn ang="0">
                    <a:pos x="22" y="41"/>
                  </a:cxn>
                  <a:cxn ang="0">
                    <a:pos x="30" y="31"/>
                  </a:cxn>
                  <a:cxn ang="0">
                    <a:pos x="40" y="23"/>
                  </a:cxn>
                  <a:cxn ang="0">
                    <a:pos x="50" y="18"/>
                  </a:cxn>
                  <a:cxn ang="0">
                    <a:pos x="63" y="16"/>
                  </a:cxn>
                  <a:cxn ang="0">
                    <a:pos x="78" y="16"/>
                  </a:cxn>
                  <a:cxn ang="0">
                    <a:pos x="91" y="16"/>
                  </a:cxn>
                  <a:cxn ang="0">
                    <a:pos x="96" y="16"/>
                  </a:cxn>
                  <a:cxn ang="0">
                    <a:pos x="101" y="8"/>
                  </a:cxn>
                </a:cxnLst>
                <a:rect l="0" t="0" r="r" b="b"/>
                <a:pathLst>
                  <a:path w="121" h="99">
                    <a:moveTo>
                      <a:pt x="101" y="8"/>
                    </a:moveTo>
                    <a:lnTo>
                      <a:pt x="96" y="5"/>
                    </a:lnTo>
                    <a:lnTo>
                      <a:pt x="86" y="3"/>
                    </a:lnTo>
                    <a:lnTo>
                      <a:pt x="68" y="0"/>
                    </a:lnTo>
                    <a:lnTo>
                      <a:pt x="45" y="3"/>
                    </a:lnTo>
                    <a:lnTo>
                      <a:pt x="25" y="16"/>
                    </a:lnTo>
                    <a:lnTo>
                      <a:pt x="12" y="31"/>
                    </a:lnTo>
                    <a:lnTo>
                      <a:pt x="2" y="46"/>
                    </a:lnTo>
                    <a:lnTo>
                      <a:pt x="0" y="56"/>
                    </a:lnTo>
                    <a:lnTo>
                      <a:pt x="0" y="61"/>
                    </a:lnTo>
                    <a:lnTo>
                      <a:pt x="2" y="69"/>
                    </a:lnTo>
                    <a:lnTo>
                      <a:pt x="7" y="79"/>
                    </a:lnTo>
                    <a:lnTo>
                      <a:pt x="15" y="87"/>
                    </a:lnTo>
                    <a:lnTo>
                      <a:pt x="22" y="92"/>
                    </a:lnTo>
                    <a:lnTo>
                      <a:pt x="30" y="94"/>
                    </a:lnTo>
                    <a:lnTo>
                      <a:pt x="40" y="97"/>
                    </a:lnTo>
                    <a:lnTo>
                      <a:pt x="50" y="99"/>
                    </a:lnTo>
                    <a:lnTo>
                      <a:pt x="63" y="99"/>
                    </a:lnTo>
                    <a:lnTo>
                      <a:pt x="73" y="97"/>
                    </a:lnTo>
                    <a:lnTo>
                      <a:pt x="83" y="94"/>
                    </a:lnTo>
                    <a:lnTo>
                      <a:pt x="91" y="89"/>
                    </a:lnTo>
                    <a:lnTo>
                      <a:pt x="104" y="79"/>
                    </a:lnTo>
                    <a:lnTo>
                      <a:pt x="111" y="64"/>
                    </a:lnTo>
                    <a:lnTo>
                      <a:pt x="119" y="51"/>
                    </a:lnTo>
                    <a:lnTo>
                      <a:pt x="121" y="38"/>
                    </a:lnTo>
                    <a:lnTo>
                      <a:pt x="121" y="28"/>
                    </a:lnTo>
                    <a:lnTo>
                      <a:pt x="116" y="21"/>
                    </a:lnTo>
                    <a:lnTo>
                      <a:pt x="114" y="18"/>
                    </a:lnTo>
                    <a:lnTo>
                      <a:pt x="111" y="16"/>
                    </a:lnTo>
                    <a:lnTo>
                      <a:pt x="106" y="26"/>
                    </a:lnTo>
                    <a:lnTo>
                      <a:pt x="106" y="28"/>
                    </a:lnTo>
                    <a:lnTo>
                      <a:pt x="109" y="33"/>
                    </a:lnTo>
                    <a:lnTo>
                      <a:pt x="109" y="41"/>
                    </a:lnTo>
                    <a:lnTo>
                      <a:pt x="104" y="56"/>
                    </a:lnTo>
                    <a:lnTo>
                      <a:pt x="96" y="71"/>
                    </a:lnTo>
                    <a:lnTo>
                      <a:pt x="86" y="77"/>
                    </a:lnTo>
                    <a:lnTo>
                      <a:pt x="73" y="79"/>
                    </a:lnTo>
                    <a:lnTo>
                      <a:pt x="61" y="82"/>
                    </a:lnTo>
                    <a:lnTo>
                      <a:pt x="43" y="82"/>
                    </a:lnTo>
                    <a:lnTo>
                      <a:pt x="30" y="74"/>
                    </a:lnTo>
                    <a:lnTo>
                      <a:pt x="22" y="66"/>
                    </a:lnTo>
                    <a:lnTo>
                      <a:pt x="20" y="56"/>
                    </a:lnTo>
                    <a:lnTo>
                      <a:pt x="22" y="41"/>
                    </a:lnTo>
                    <a:lnTo>
                      <a:pt x="30" y="31"/>
                    </a:lnTo>
                    <a:lnTo>
                      <a:pt x="40" y="23"/>
                    </a:lnTo>
                    <a:lnTo>
                      <a:pt x="50" y="18"/>
                    </a:lnTo>
                    <a:lnTo>
                      <a:pt x="63" y="16"/>
                    </a:lnTo>
                    <a:lnTo>
                      <a:pt x="78" y="16"/>
                    </a:lnTo>
                    <a:lnTo>
                      <a:pt x="91" y="16"/>
                    </a:lnTo>
                    <a:lnTo>
                      <a:pt x="96" y="16"/>
                    </a:lnTo>
                    <a:lnTo>
                      <a:pt x="101" y="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62" name="Text Box 66"/>
            <p:cNvSpPr txBox="1">
              <a:spLocks noChangeArrowheads="1"/>
            </p:cNvSpPr>
            <p:nvPr/>
          </p:nvSpPr>
          <p:spPr bwMode="auto">
            <a:xfrm>
              <a:off x="1610" y="1434"/>
              <a:ext cx="81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CO" sz="1600">
                  <a:solidFill>
                    <a:srgbClr val="FFFF66"/>
                  </a:solidFill>
                  <a:latin typeface="Gill Sans Ultra Bold Condensed" pitchFamily="34" charset="0"/>
                </a:rPr>
                <a:t>Personería jurídica </a:t>
              </a:r>
            </a:p>
          </p:txBody>
        </p:sp>
        <p:sp>
          <p:nvSpPr>
            <p:cNvPr id="29763" name="Text Box 67"/>
            <p:cNvSpPr txBox="1">
              <a:spLocks noChangeArrowheads="1"/>
            </p:cNvSpPr>
            <p:nvPr/>
          </p:nvSpPr>
          <p:spPr bwMode="auto">
            <a:xfrm>
              <a:off x="1474" y="2751"/>
              <a:ext cx="11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CO" sz="1600">
                  <a:latin typeface="Gill Sans Ultra Bold Condensed" pitchFamily="34" charset="0"/>
                </a:rPr>
                <a:t>Registro mercantil</a:t>
              </a:r>
            </a:p>
          </p:txBody>
        </p:sp>
      </p:grpSp>
      <p:grpSp>
        <p:nvGrpSpPr>
          <p:cNvPr id="29772" name="Group 76"/>
          <p:cNvGrpSpPr>
            <a:grpSpLocks/>
          </p:cNvGrpSpPr>
          <p:nvPr/>
        </p:nvGrpSpPr>
        <p:grpSpPr bwMode="auto">
          <a:xfrm>
            <a:off x="4356100" y="1304925"/>
            <a:ext cx="1871663" cy="2916238"/>
            <a:chOff x="2744" y="709"/>
            <a:chExt cx="1179" cy="1837"/>
          </a:xfrm>
        </p:grpSpPr>
        <p:grpSp>
          <p:nvGrpSpPr>
            <p:cNvPr id="29739" name="Group 43"/>
            <p:cNvGrpSpPr>
              <a:grpSpLocks/>
            </p:cNvGrpSpPr>
            <p:nvPr/>
          </p:nvGrpSpPr>
          <p:grpSpPr bwMode="auto">
            <a:xfrm rot="-853976">
              <a:off x="3107" y="1074"/>
              <a:ext cx="545" cy="938"/>
              <a:chOff x="2232" y="763"/>
              <a:chExt cx="792" cy="1623"/>
            </a:xfrm>
          </p:grpSpPr>
          <p:sp>
            <p:nvSpPr>
              <p:cNvPr id="29740" name="Freeform 44"/>
              <p:cNvSpPr>
                <a:spLocks/>
              </p:cNvSpPr>
              <p:nvPr/>
            </p:nvSpPr>
            <p:spPr bwMode="auto">
              <a:xfrm>
                <a:off x="2232" y="1015"/>
                <a:ext cx="688" cy="1371"/>
              </a:xfrm>
              <a:custGeom>
                <a:avLst/>
                <a:gdLst/>
                <a:ahLst/>
                <a:cxnLst>
                  <a:cxn ang="0">
                    <a:pos x="422" y="84"/>
                  </a:cxn>
                  <a:cxn ang="0">
                    <a:pos x="310" y="46"/>
                  </a:cxn>
                  <a:cxn ang="0">
                    <a:pos x="244" y="64"/>
                  </a:cxn>
                  <a:cxn ang="0">
                    <a:pos x="221" y="203"/>
                  </a:cxn>
                  <a:cxn ang="0">
                    <a:pos x="239" y="257"/>
                  </a:cxn>
                  <a:cxn ang="0">
                    <a:pos x="287" y="359"/>
                  </a:cxn>
                  <a:cxn ang="0">
                    <a:pos x="338" y="455"/>
                  </a:cxn>
                  <a:cxn ang="0">
                    <a:pos x="363" y="577"/>
                  </a:cxn>
                  <a:cxn ang="0">
                    <a:pos x="305" y="768"/>
                  </a:cxn>
                  <a:cxn ang="0">
                    <a:pos x="264" y="847"/>
                  </a:cxn>
                  <a:cxn ang="0">
                    <a:pos x="173" y="984"/>
                  </a:cxn>
                  <a:cxn ang="0">
                    <a:pos x="102" y="1081"/>
                  </a:cxn>
                  <a:cxn ang="0">
                    <a:pos x="51" y="1206"/>
                  </a:cxn>
                  <a:cxn ang="0">
                    <a:pos x="102" y="1287"/>
                  </a:cxn>
                  <a:cxn ang="0">
                    <a:pos x="160" y="1310"/>
                  </a:cxn>
                  <a:cxn ang="0">
                    <a:pos x="229" y="1300"/>
                  </a:cxn>
                  <a:cxn ang="0">
                    <a:pos x="267" y="1262"/>
                  </a:cxn>
                  <a:cxn ang="0">
                    <a:pos x="297" y="1216"/>
                  </a:cxn>
                  <a:cxn ang="0">
                    <a:pos x="366" y="1058"/>
                  </a:cxn>
                  <a:cxn ang="0">
                    <a:pos x="417" y="852"/>
                  </a:cxn>
                  <a:cxn ang="0">
                    <a:pos x="470" y="715"/>
                  </a:cxn>
                  <a:cxn ang="0">
                    <a:pos x="523" y="649"/>
                  </a:cxn>
                  <a:cxn ang="0">
                    <a:pos x="627" y="488"/>
                  </a:cxn>
                  <a:cxn ang="0">
                    <a:pos x="638" y="310"/>
                  </a:cxn>
                  <a:cxn ang="0">
                    <a:pos x="605" y="244"/>
                  </a:cxn>
                  <a:cxn ang="0">
                    <a:pos x="508" y="107"/>
                  </a:cxn>
                  <a:cxn ang="0">
                    <a:pos x="500" y="76"/>
                  </a:cxn>
                  <a:cxn ang="0">
                    <a:pos x="554" y="114"/>
                  </a:cxn>
                  <a:cxn ang="0">
                    <a:pos x="589" y="168"/>
                  </a:cxn>
                  <a:cxn ang="0">
                    <a:pos x="650" y="254"/>
                  </a:cxn>
                  <a:cxn ang="0">
                    <a:pos x="686" y="381"/>
                  </a:cxn>
                  <a:cxn ang="0">
                    <a:pos x="640" y="547"/>
                  </a:cxn>
                  <a:cxn ang="0">
                    <a:pos x="561" y="669"/>
                  </a:cxn>
                  <a:cxn ang="0">
                    <a:pos x="516" y="732"/>
                  </a:cxn>
                  <a:cxn ang="0">
                    <a:pos x="447" y="855"/>
                  </a:cxn>
                  <a:cxn ang="0">
                    <a:pos x="401" y="1040"/>
                  </a:cxn>
                  <a:cxn ang="0">
                    <a:pos x="358" y="1185"/>
                  </a:cxn>
                  <a:cxn ang="0">
                    <a:pos x="310" y="1274"/>
                  </a:cxn>
                  <a:cxn ang="0">
                    <a:pos x="249" y="1351"/>
                  </a:cxn>
                  <a:cxn ang="0">
                    <a:pos x="211" y="1371"/>
                  </a:cxn>
                  <a:cxn ang="0">
                    <a:pos x="135" y="1356"/>
                  </a:cxn>
                  <a:cxn ang="0">
                    <a:pos x="46" y="1302"/>
                  </a:cxn>
                  <a:cxn ang="0">
                    <a:pos x="0" y="1208"/>
                  </a:cxn>
                  <a:cxn ang="0">
                    <a:pos x="46" y="1076"/>
                  </a:cxn>
                  <a:cxn ang="0">
                    <a:pos x="140" y="951"/>
                  </a:cxn>
                  <a:cxn ang="0">
                    <a:pos x="175" y="900"/>
                  </a:cxn>
                  <a:cxn ang="0">
                    <a:pos x="259" y="758"/>
                  </a:cxn>
                  <a:cxn ang="0">
                    <a:pos x="317" y="618"/>
                  </a:cxn>
                  <a:cxn ang="0">
                    <a:pos x="274" y="427"/>
                  </a:cxn>
                  <a:cxn ang="0">
                    <a:pos x="206" y="270"/>
                  </a:cxn>
                  <a:cxn ang="0">
                    <a:pos x="183" y="191"/>
                  </a:cxn>
                  <a:cxn ang="0">
                    <a:pos x="211" y="30"/>
                  </a:cxn>
                  <a:cxn ang="0">
                    <a:pos x="269" y="0"/>
                  </a:cxn>
                  <a:cxn ang="0">
                    <a:pos x="394" y="23"/>
                  </a:cxn>
                  <a:cxn ang="0">
                    <a:pos x="480" y="86"/>
                  </a:cxn>
                </a:cxnLst>
                <a:rect l="0" t="0" r="r" b="b"/>
                <a:pathLst>
                  <a:path w="688" h="1371">
                    <a:moveTo>
                      <a:pt x="467" y="102"/>
                    </a:moveTo>
                    <a:lnTo>
                      <a:pt x="462" y="99"/>
                    </a:lnTo>
                    <a:lnTo>
                      <a:pt x="444" y="92"/>
                    </a:lnTo>
                    <a:lnTo>
                      <a:pt x="422" y="84"/>
                    </a:lnTo>
                    <a:lnTo>
                      <a:pt x="391" y="71"/>
                    </a:lnTo>
                    <a:lnTo>
                      <a:pt x="363" y="61"/>
                    </a:lnTo>
                    <a:lnTo>
                      <a:pt x="333" y="53"/>
                    </a:lnTo>
                    <a:lnTo>
                      <a:pt x="310" y="46"/>
                    </a:lnTo>
                    <a:lnTo>
                      <a:pt x="292" y="46"/>
                    </a:lnTo>
                    <a:lnTo>
                      <a:pt x="269" y="48"/>
                    </a:lnTo>
                    <a:lnTo>
                      <a:pt x="254" y="51"/>
                    </a:lnTo>
                    <a:lnTo>
                      <a:pt x="244" y="64"/>
                    </a:lnTo>
                    <a:lnTo>
                      <a:pt x="231" y="89"/>
                    </a:lnTo>
                    <a:lnTo>
                      <a:pt x="221" y="130"/>
                    </a:lnTo>
                    <a:lnTo>
                      <a:pt x="218" y="170"/>
                    </a:lnTo>
                    <a:lnTo>
                      <a:pt x="221" y="203"/>
                    </a:lnTo>
                    <a:lnTo>
                      <a:pt x="224" y="216"/>
                    </a:lnTo>
                    <a:lnTo>
                      <a:pt x="226" y="221"/>
                    </a:lnTo>
                    <a:lnTo>
                      <a:pt x="231" y="236"/>
                    </a:lnTo>
                    <a:lnTo>
                      <a:pt x="239" y="257"/>
                    </a:lnTo>
                    <a:lnTo>
                      <a:pt x="249" y="282"/>
                    </a:lnTo>
                    <a:lnTo>
                      <a:pt x="262" y="308"/>
                    </a:lnTo>
                    <a:lnTo>
                      <a:pt x="274" y="336"/>
                    </a:lnTo>
                    <a:lnTo>
                      <a:pt x="287" y="359"/>
                    </a:lnTo>
                    <a:lnTo>
                      <a:pt x="300" y="379"/>
                    </a:lnTo>
                    <a:lnTo>
                      <a:pt x="312" y="399"/>
                    </a:lnTo>
                    <a:lnTo>
                      <a:pt x="325" y="425"/>
                    </a:lnTo>
                    <a:lnTo>
                      <a:pt x="338" y="455"/>
                    </a:lnTo>
                    <a:lnTo>
                      <a:pt x="351" y="486"/>
                    </a:lnTo>
                    <a:lnTo>
                      <a:pt x="358" y="519"/>
                    </a:lnTo>
                    <a:lnTo>
                      <a:pt x="363" y="549"/>
                    </a:lnTo>
                    <a:lnTo>
                      <a:pt x="363" y="577"/>
                    </a:lnTo>
                    <a:lnTo>
                      <a:pt x="358" y="600"/>
                    </a:lnTo>
                    <a:lnTo>
                      <a:pt x="340" y="651"/>
                    </a:lnTo>
                    <a:lnTo>
                      <a:pt x="320" y="715"/>
                    </a:lnTo>
                    <a:lnTo>
                      <a:pt x="305" y="768"/>
                    </a:lnTo>
                    <a:lnTo>
                      <a:pt x="300" y="791"/>
                    </a:lnTo>
                    <a:lnTo>
                      <a:pt x="295" y="799"/>
                    </a:lnTo>
                    <a:lnTo>
                      <a:pt x="282" y="819"/>
                    </a:lnTo>
                    <a:lnTo>
                      <a:pt x="264" y="847"/>
                    </a:lnTo>
                    <a:lnTo>
                      <a:pt x="241" y="880"/>
                    </a:lnTo>
                    <a:lnTo>
                      <a:pt x="216" y="918"/>
                    </a:lnTo>
                    <a:lnTo>
                      <a:pt x="193" y="954"/>
                    </a:lnTo>
                    <a:lnTo>
                      <a:pt x="173" y="984"/>
                    </a:lnTo>
                    <a:lnTo>
                      <a:pt x="157" y="1007"/>
                    </a:lnTo>
                    <a:lnTo>
                      <a:pt x="142" y="1028"/>
                    </a:lnTo>
                    <a:lnTo>
                      <a:pt x="122" y="1053"/>
                    </a:lnTo>
                    <a:lnTo>
                      <a:pt x="102" y="1081"/>
                    </a:lnTo>
                    <a:lnTo>
                      <a:pt x="81" y="1111"/>
                    </a:lnTo>
                    <a:lnTo>
                      <a:pt x="63" y="1145"/>
                    </a:lnTo>
                    <a:lnTo>
                      <a:pt x="53" y="1175"/>
                    </a:lnTo>
                    <a:lnTo>
                      <a:pt x="51" y="1206"/>
                    </a:lnTo>
                    <a:lnTo>
                      <a:pt x="61" y="1234"/>
                    </a:lnTo>
                    <a:lnTo>
                      <a:pt x="76" y="1256"/>
                    </a:lnTo>
                    <a:lnTo>
                      <a:pt x="89" y="1274"/>
                    </a:lnTo>
                    <a:lnTo>
                      <a:pt x="102" y="1287"/>
                    </a:lnTo>
                    <a:lnTo>
                      <a:pt x="117" y="1295"/>
                    </a:lnTo>
                    <a:lnTo>
                      <a:pt x="130" y="1302"/>
                    </a:lnTo>
                    <a:lnTo>
                      <a:pt x="145" y="1307"/>
                    </a:lnTo>
                    <a:lnTo>
                      <a:pt x="160" y="1310"/>
                    </a:lnTo>
                    <a:lnTo>
                      <a:pt x="178" y="1312"/>
                    </a:lnTo>
                    <a:lnTo>
                      <a:pt x="196" y="1312"/>
                    </a:lnTo>
                    <a:lnTo>
                      <a:pt x="213" y="1307"/>
                    </a:lnTo>
                    <a:lnTo>
                      <a:pt x="229" y="1300"/>
                    </a:lnTo>
                    <a:lnTo>
                      <a:pt x="241" y="1290"/>
                    </a:lnTo>
                    <a:lnTo>
                      <a:pt x="254" y="1277"/>
                    </a:lnTo>
                    <a:lnTo>
                      <a:pt x="262" y="1269"/>
                    </a:lnTo>
                    <a:lnTo>
                      <a:pt x="267" y="1262"/>
                    </a:lnTo>
                    <a:lnTo>
                      <a:pt x="269" y="1259"/>
                    </a:lnTo>
                    <a:lnTo>
                      <a:pt x="272" y="1254"/>
                    </a:lnTo>
                    <a:lnTo>
                      <a:pt x="282" y="1239"/>
                    </a:lnTo>
                    <a:lnTo>
                      <a:pt x="297" y="1216"/>
                    </a:lnTo>
                    <a:lnTo>
                      <a:pt x="315" y="1185"/>
                    </a:lnTo>
                    <a:lnTo>
                      <a:pt x="333" y="1147"/>
                    </a:lnTo>
                    <a:lnTo>
                      <a:pt x="351" y="1104"/>
                    </a:lnTo>
                    <a:lnTo>
                      <a:pt x="366" y="1058"/>
                    </a:lnTo>
                    <a:lnTo>
                      <a:pt x="376" y="1007"/>
                    </a:lnTo>
                    <a:lnTo>
                      <a:pt x="386" y="954"/>
                    </a:lnTo>
                    <a:lnTo>
                      <a:pt x="401" y="903"/>
                    </a:lnTo>
                    <a:lnTo>
                      <a:pt x="417" y="852"/>
                    </a:lnTo>
                    <a:lnTo>
                      <a:pt x="432" y="806"/>
                    </a:lnTo>
                    <a:lnTo>
                      <a:pt x="447" y="766"/>
                    </a:lnTo>
                    <a:lnTo>
                      <a:pt x="460" y="735"/>
                    </a:lnTo>
                    <a:lnTo>
                      <a:pt x="470" y="715"/>
                    </a:lnTo>
                    <a:lnTo>
                      <a:pt x="472" y="707"/>
                    </a:lnTo>
                    <a:lnTo>
                      <a:pt x="480" y="699"/>
                    </a:lnTo>
                    <a:lnTo>
                      <a:pt x="498" y="679"/>
                    </a:lnTo>
                    <a:lnTo>
                      <a:pt x="523" y="649"/>
                    </a:lnTo>
                    <a:lnTo>
                      <a:pt x="551" y="610"/>
                    </a:lnTo>
                    <a:lnTo>
                      <a:pt x="582" y="570"/>
                    </a:lnTo>
                    <a:lnTo>
                      <a:pt x="610" y="526"/>
                    </a:lnTo>
                    <a:lnTo>
                      <a:pt x="627" y="488"/>
                    </a:lnTo>
                    <a:lnTo>
                      <a:pt x="638" y="455"/>
                    </a:lnTo>
                    <a:lnTo>
                      <a:pt x="643" y="389"/>
                    </a:lnTo>
                    <a:lnTo>
                      <a:pt x="640" y="341"/>
                    </a:lnTo>
                    <a:lnTo>
                      <a:pt x="638" y="310"/>
                    </a:lnTo>
                    <a:lnTo>
                      <a:pt x="635" y="300"/>
                    </a:lnTo>
                    <a:lnTo>
                      <a:pt x="632" y="292"/>
                    </a:lnTo>
                    <a:lnTo>
                      <a:pt x="620" y="272"/>
                    </a:lnTo>
                    <a:lnTo>
                      <a:pt x="605" y="244"/>
                    </a:lnTo>
                    <a:lnTo>
                      <a:pt x="584" y="209"/>
                    </a:lnTo>
                    <a:lnTo>
                      <a:pt x="561" y="173"/>
                    </a:lnTo>
                    <a:lnTo>
                      <a:pt x="533" y="137"/>
                    </a:lnTo>
                    <a:lnTo>
                      <a:pt x="508" y="107"/>
                    </a:lnTo>
                    <a:lnTo>
                      <a:pt x="480" y="86"/>
                    </a:lnTo>
                    <a:lnTo>
                      <a:pt x="490" y="69"/>
                    </a:lnTo>
                    <a:lnTo>
                      <a:pt x="493" y="71"/>
                    </a:lnTo>
                    <a:lnTo>
                      <a:pt x="500" y="76"/>
                    </a:lnTo>
                    <a:lnTo>
                      <a:pt x="513" y="81"/>
                    </a:lnTo>
                    <a:lnTo>
                      <a:pt x="526" y="92"/>
                    </a:lnTo>
                    <a:lnTo>
                      <a:pt x="541" y="102"/>
                    </a:lnTo>
                    <a:lnTo>
                      <a:pt x="554" y="114"/>
                    </a:lnTo>
                    <a:lnTo>
                      <a:pt x="564" y="125"/>
                    </a:lnTo>
                    <a:lnTo>
                      <a:pt x="571" y="137"/>
                    </a:lnTo>
                    <a:lnTo>
                      <a:pt x="579" y="150"/>
                    </a:lnTo>
                    <a:lnTo>
                      <a:pt x="589" y="168"/>
                    </a:lnTo>
                    <a:lnTo>
                      <a:pt x="605" y="186"/>
                    </a:lnTo>
                    <a:lnTo>
                      <a:pt x="620" y="209"/>
                    </a:lnTo>
                    <a:lnTo>
                      <a:pt x="638" y="231"/>
                    </a:lnTo>
                    <a:lnTo>
                      <a:pt x="650" y="254"/>
                    </a:lnTo>
                    <a:lnTo>
                      <a:pt x="663" y="277"/>
                    </a:lnTo>
                    <a:lnTo>
                      <a:pt x="668" y="298"/>
                    </a:lnTo>
                    <a:lnTo>
                      <a:pt x="678" y="338"/>
                    </a:lnTo>
                    <a:lnTo>
                      <a:pt x="686" y="381"/>
                    </a:lnTo>
                    <a:lnTo>
                      <a:pt x="688" y="430"/>
                    </a:lnTo>
                    <a:lnTo>
                      <a:pt x="673" y="483"/>
                    </a:lnTo>
                    <a:lnTo>
                      <a:pt x="658" y="514"/>
                    </a:lnTo>
                    <a:lnTo>
                      <a:pt x="640" y="547"/>
                    </a:lnTo>
                    <a:lnTo>
                      <a:pt x="620" y="580"/>
                    </a:lnTo>
                    <a:lnTo>
                      <a:pt x="599" y="613"/>
                    </a:lnTo>
                    <a:lnTo>
                      <a:pt x="579" y="643"/>
                    </a:lnTo>
                    <a:lnTo>
                      <a:pt x="561" y="669"/>
                    </a:lnTo>
                    <a:lnTo>
                      <a:pt x="549" y="692"/>
                    </a:lnTo>
                    <a:lnTo>
                      <a:pt x="538" y="705"/>
                    </a:lnTo>
                    <a:lnTo>
                      <a:pt x="528" y="717"/>
                    </a:lnTo>
                    <a:lnTo>
                      <a:pt x="516" y="732"/>
                    </a:lnTo>
                    <a:lnTo>
                      <a:pt x="498" y="755"/>
                    </a:lnTo>
                    <a:lnTo>
                      <a:pt x="480" y="783"/>
                    </a:lnTo>
                    <a:lnTo>
                      <a:pt x="462" y="816"/>
                    </a:lnTo>
                    <a:lnTo>
                      <a:pt x="447" y="855"/>
                    </a:lnTo>
                    <a:lnTo>
                      <a:pt x="432" y="898"/>
                    </a:lnTo>
                    <a:lnTo>
                      <a:pt x="422" y="946"/>
                    </a:lnTo>
                    <a:lnTo>
                      <a:pt x="411" y="994"/>
                    </a:lnTo>
                    <a:lnTo>
                      <a:pt x="401" y="1040"/>
                    </a:lnTo>
                    <a:lnTo>
                      <a:pt x="391" y="1081"/>
                    </a:lnTo>
                    <a:lnTo>
                      <a:pt x="381" y="1119"/>
                    </a:lnTo>
                    <a:lnTo>
                      <a:pt x="368" y="1155"/>
                    </a:lnTo>
                    <a:lnTo>
                      <a:pt x="358" y="1185"/>
                    </a:lnTo>
                    <a:lnTo>
                      <a:pt x="345" y="1213"/>
                    </a:lnTo>
                    <a:lnTo>
                      <a:pt x="335" y="1234"/>
                    </a:lnTo>
                    <a:lnTo>
                      <a:pt x="325" y="1254"/>
                    </a:lnTo>
                    <a:lnTo>
                      <a:pt x="310" y="1274"/>
                    </a:lnTo>
                    <a:lnTo>
                      <a:pt x="295" y="1295"/>
                    </a:lnTo>
                    <a:lnTo>
                      <a:pt x="277" y="1315"/>
                    </a:lnTo>
                    <a:lnTo>
                      <a:pt x="262" y="1335"/>
                    </a:lnTo>
                    <a:lnTo>
                      <a:pt x="249" y="1351"/>
                    </a:lnTo>
                    <a:lnTo>
                      <a:pt x="239" y="1361"/>
                    </a:lnTo>
                    <a:lnTo>
                      <a:pt x="231" y="1366"/>
                    </a:lnTo>
                    <a:lnTo>
                      <a:pt x="224" y="1368"/>
                    </a:lnTo>
                    <a:lnTo>
                      <a:pt x="211" y="1371"/>
                    </a:lnTo>
                    <a:lnTo>
                      <a:pt x="196" y="1371"/>
                    </a:lnTo>
                    <a:lnTo>
                      <a:pt x="175" y="1368"/>
                    </a:lnTo>
                    <a:lnTo>
                      <a:pt x="155" y="1363"/>
                    </a:lnTo>
                    <a:lnTo>
                      <a:pt x="135" y="1356"/>
                    </a:lnTo>
                    <a:lnTo>
                      <a:pt x="112" y="1348"/>
                    </a:lnTo>
                    <a:lnTo>
                      <a:pt x="89" y="1335"/>
                    </a:lnTo>
                    <a:lnTo>
                      <a:pt x="66" y="1320"/>
                    </a:lnTo>
                    <a:lnTo>
                      <a:pt x="46" y="1302"/>
                    </a:lnTo>
                    <a:lnTo>
                      <a:pt x="28" y="1282"/>
                    </a:lnTo>
                    <a:lnTo>
                      <a:pt x="15" y="1259"/>
                    </a:lnTo>
                    <a:lnTo>
                      <a:pt x="5" y="1234"/>
                    </a:lnTo>
                    <a:lnTo>
                      <a:pt x="0" y="1208"/>
                    </a:lnTo>
                    <a:lnTo>
                      <a:pt x="0" y="1178"/>
                    </a:lnTo>
                    <a:lnTo>
                      <a:pt x="8" y="1145"/>
                    </a:lnTo>
                    <a:lnTo>
                      <a:pt x="23" y="1111"/>
                    </a:lnTo>
                    <a:lnTo>
                      <a:pt x="46" y="1076"/>
                    </a:lnTo>
                    <a:lnTo>
                      <a:pt x="69" y="1038"/>
                    </a:lnTo>
                    <a:lnTo>
                      <a:pt x="94" y="1005"/>
                    </a:lnTo>
                    <a:lnTo>
                      <a:pt x="119" y="977"/>
                    </a:lnTo>
                    <a:lnTo>
                      <a:pt x="140" y="951"/>
                    </a:lnTo>
                    <a:lnTo>
                      <a:pt x="152" y="936"/>
                    </a:lnTo>
                    <a:lnTo>
                      <a:pt x="157" y="931"/>
                    </a:lnTo>
                    <a:lnTo>
                      <a:pt x="163" y="923"/>
                    </a:lnTo>
                    <a:lnTo>
                      <a:pt x="175" y="900"/>
                    </a:lnTo>
                    <a:lnTo>
                      <a:pt x="193" y="870"/>
                    </a:lnTo>
                    <a:lnTo>
                      <a:pt x="216" y="834"/>
                    </a:lnTo>
                    <a:lnTo>
                      <a:pt x="239" y="794"/>
                    </a:lnTo>
                    <a:lnTo>
                      <a:pt x="259" y="758"/>
                    </a:lnTo>
                    <a:lnTo>
                      <a:pt x="277" y="725"/>
                    </a:lnTo>
                    <a:lnTo>
                      <a:pt x="287" y="702"/>
                    </a:lnTo>
                    <a:lnTo>
                      <a:pt x="302" y="664"/>
                    </a:lnTo>
                    <a:lnTo>
                      <a:pt x="317" y="618"/>
                    </a:lnTo>
                    <a:lnTo>
                      <a:pt x="323" y="565"/>
                    </a:lnTo>
                    <a:lnTo>
                      <a:pt x="307" y="504"/>
                    </a:lnTo>
                    <a:lnTo>
                      <a:pt x="292" y="468"/>
                    </a:lnTo>
                    <a:lnTo>
                      <a:pt x="274" y="427"/>
                    </a:lnTo>
                    <a:lnTo>
                      <a:pt x="254" y="381"/>
                    </a:lnTo>
                    <a:lnTo>
                      <a:pt x="236" y="341"/>
                    </a:lnTo>
                    <a:lnTo>
                      <a:pt x="218" y="303"/>
                    </a:lnTo>
                    <a:lnTo>
                      <a:pt x="206" y="270"/>
                    </a:lnTo>
                    <a:lnTo>
                      <a:pt x="196" y="249"/>
                    </a:lnTo>
                    <a:lnTo>
                      <a:pt x="193" y="242"/>
                    </a:lnTo>
                    <a:lnTo>
                      <a:pt x="190" y="226"/>
                    </a:lnTo>
                    <a:lnTo>
                      <a:pt x="183" y="191"/>
                    </a:lnTo>
                    <a:lnTo>
                      <a:pt x="180" y="142"/>
                    </a:lnTo>
                    <a:lnTo>
                      <a:pt x="185" y="92"/>
                    </a:lnTo>
                    <a:lnTo>
                      <a:pt x="198" y="53"/>
                    </a:lnTo>
                    <a:lnTo>
                      <a:pt x="211" y="30"/>
                    </a:lnTo>
                    <a:lnTo>
                      <a:pt x="224" y="15"/>
                    </a:lnTo>
                    <a:lnTo>
                      <a:pt x="241" y="8"/>
                    </a:lnTo>
                    <a:lnTo>
                      <a:pt x="251" y="5"/>
                    </a:lnTo>
                    <a:lnTo>
                      <a:pt x="269" y="0"/>
                    </a:lnTo>
                    <a:lnTo>
                      <a:pt x="292" y="0"/>
                    </a:lnTo>
                    <a:lnTo>
                      <a:pt x="320" y="2"/>
                    </a:lnTo>
                    <a:lnTo>
                      <a:pt x="353" y="10"/>
                    </a:lnTo>
                    <a:lnTo>
                      <a:pt x="394" y="23"/>
                    </a:lnTo>
                    <a:lnTo>
                      <a:pt x="439" y="41"/>
                    </a:lnTo>
                    <a:lnTo>
                      <a:pt x="490" y="69"/>
                    </a:lnTo>
                    <a:lnTo>
                      <a:pt x="488" y="74"/>
                    </a:lnTo>
                    <a:lnTo>
                      <a:pt x="480" y="86"/>
                    </a:lnTo>
                    <a:lnTo>
                      <a:pt x="472" y="97"/>
                    </a:lnTo>
                    <a:lnTo>
                      <a:pt x="467" y="10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1" name="Freeform 45"/>
              <p:cNvSpPr>
                <a:spLocks/>
              </p:cNvSpPr>
              <p:nvPr/>
            </p:nvSpPr>
            <p:spPr bwMode="auto">
              <a:xfrm>
                <a:off x="2494" y="763"/>
                <a:ext cx="165" cy="221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83" y="3"/>
                  </a:cxn>
                  <a:cxn ang="0">
                    <a:pos x="73" y="5"/>
                  </a:cxn>
                  <a:cxn ang="0">
                    <a:pos x="61" y="13"/>
                  </a:cxn>
                  <a:cxn ang="0">
                    <a:pos x="45" y="20"/>
                  </a:cxn>
                  <a:cxn ang="0">
                    <a:pos x="30" y="31"/>
                  </a:cxn>
                  <a:cxn ang="0">
                    <a:pos x="17" y="38"/>
                  </a:cxn>
                  <a:cxn ang="0">
                    <a:pos x="7" y="48"/>
                  </a:cxn>
                  <a:cxn ang="0">
                    <a:pos x="2" y="56"/>
                  </a:cxn>
                  <a:cxn ang="0">
                    <a:pos x="0" y="79"/>
                  </a:cxn>
                  <a:cxn ang="0">
                    <a:pos x="2" y="112"/>
                  </a:cxn>
                  <a:cxn ang="0">
                    <a:pos x="7" y="143"/>
                  </a:cxn>
                  <a:cxn ang="0">
                    <a:pos x="10" y="165"/>
                  </a:cxn>
                  <a:cxn ang="0">
                    <a:pos x="15" y="183"/>
                  </a:cxn>
                  <a:cxn ang="0">
                    <a:pos x="25" y="199"/>
                  </a:cxn>
                  <a:cxn ang="0">
                    <a:pos x="35" y="214"/>
                  </a:cxn>
                  <a:cxn ang="0">
                    <a:pos x="53" y="221"/>
                  </a:cxn>
                  <a:cxn ang="0">
                    <a:pos x="71" y="221"/>
                  </a:cxn>
                  <a:cxn ang="0">
                    <a:pos x="89" y="219"/>
                  </a:cxn>
                  <a:cxn ang="0">
                    <a:pos x="99" y="216"/>
                  </a:cxn>
                  <a:cxn ang="0">
                    <a:pos x="104" y="214"/>
                  </a:cxn>
                  <a:cxn ang="0">
                    <a:pos x="111" y="211"/>
                  </a:cxn>
                  <a:cxn ang="0">
                    <a:pos x="129" y="201"/>
                  </a:cxn>
                  <a:cxn ang="0">
                    <a:pos x="147" y="186"/>
                  </a:cxn>
                  <a:cxn ang="0">
                    <a:pos x="160" y="160"/>
                  </a:cxn>
                  <a:cxn ang="0">
                    <a:pos x="165" y="130"/>
                  </a:cxn>
                  <a:cxn ang="0">
                    <a:pos x="165" y="94"/>
                  </a:cxn>
                  <a:cxn ang="0">
                    <a:pos x="162" y="64"/>
                  </a:cxn>
                  <a:cxn ang="0">
                    <a:pos x="152" y="41"/>
                  </a:cxn>
                  <a:cxn ang="0">
                    <a:pos x="137" y="26"/>
                  </a:cxn>
                  <a:cxn ang="0">
                    <a:pos x="127" y="18"/>
                  </a:cxn>
                  <a:cxn ang="0">
                    <a:pos x="119" y="13"/>
                  </a:cxn>
                  <a:cxn ang="0">
                    <a:pos x="116" y="13"/>
                  </a:cxn>
                  <a:cxn ang="0">
                    <a:pos x="111" y="18"/>
                  </a:cxn>
                  <a:cxn ang="0">
                    <a:pos x="116" y="18"/>
                  </a:cxn>
                  <a:cxn ang="0">
                    <a:pos x="127" y="23"/>
                  </a:cxn>
                  <a:cxn ang="0">
                    <a:pos x="139" y="33"/>
                  </a:cxn>
                  <a:cxn ang="0">
                    <a:pos x="147" y="51"/>
                  </a:cxn>
                  <a:cxn ang="0">
                    <a:pos x="149" y="76"/>
                  </a:cxn>
                  <a:cxn ang="0">
                    <a:pos x="147" y="107"/>
                  </a:cxn>
                  <a:cxn ang="0">
                    <a:pos x="144" y="130"/>
                  </a:cxn>
                  <a:cxn ang="0">
                    <a:pos x="142" y="140"/>
                  </a:cxn>
                  <a:cxn ang="0">
                    <a:pos x="142" y="148"/>
                  </a:cxn>
                  <a:cxn ang="0">
                    <a:pos x="139" y="163"/>
                  </a:cxn>
                  <a:cxn ang="0">
                    <a:pos x="134" y="181"/>
                  </a:cxn>
                  <a:cxn ang="0">
                    <a:pos x="122" y="193"/>
                  </a:cxn>
                  <a:cxn ang="0">
                    <a:pos x="106" y="201"/>
                  </a:cxn>
                  <a:cxn ang="0">
                    <a:pos x="91" y="201"/>
                  </a:cxn>
                  <a:cxn ang="0">
                    <a:pos x="76" y="201"/>
                  </a:cxn>
                  <a:cxn ang="0">
                    <a:pos x="61" y="196"/>
                  </a:cxn>
                  <a:cxn ang="0">
                    <a:pos x="48" y="186"/>
                  </a:cxn>
                  <a:cxn ang="0">
                    <a:pos x="38" y="173"/>
                  </a:cxn>
                  <a:cxn ang="0">
                    <a:pos x="30" y="163"/>
                  </a:cxn>
                  <a:cxn ang="0">
                    <a:pos x="28" y="158"/>
                  </a:cxn>
                  <a:cxn ang="0">
                    <a:pos x="25" y="145"/>
                  </a:cxn>
                  <a:cxn ang="0">
                    <a:pos x="22" y="117"/>
                  </a:cxn>
                  <a:cxn ang="0">
                    <a:pos x="22" y="87"/>
                  </a:cxn>
                  <a:cxn ang="0">
                    <a:pos x="30" y="64"/>
                  </a:cxn>
                  <a:cxn ang="0">
                    <a:pos x="55" y="41"/>
                  </a:cxn>
                  <a:cxn ang="0">
                    <a:pos x="78" y="26"/>
                  </a:cxn>
                  <a:cxn ang="0">
                    <a:pos x="96" y="15"/>
                  </a:cxn>
                  <a:cxn ang="0">
                    <a:pos x="104" y="13"/>
                  </a:cxn>
                  <a:cxn ang="0">
                    <a:pos x="86" y="0"/>
                  </a:cxn>
                </a:cxnLst>
                <a:rect l="0" t="0" r="r" b="b"/>
                <a:pathLst>
                  <a:path w="165" h="221">
                    <a:moveTo>
                      <a:pt x="86" y="0"/>
                    </a:moveTo>
                    <a:lnTo>
                      <a:pt x="83" y="3"/>
                    </a:lnTo>
                    <a:lnTo>
                      <a:pt x="73" y="5"/>
                    </a:lnTo>
                    <a:lnTo>
                      <a:pt x="61" y="13"/>
                    </a:lnTo>
                    <a:lnTo>
                      <a:pt x="45" y="20"/>
                    </a:lnTo>
                    <a:lnTo>
                      <a:pt x="30" y="31"/>
                    </a:lnTo>
                    <a:lnTo>
                      <a:pt x="17" y="38"/>
                    </a:lnTo>
                    <a:lnTo>
                      <a:pt x="7" y="48"/>
                    </a:lnTo>
                    <a:lnTo>
                      <a:pt x="2" y="56"/>
                    </a:lnTo>
                    <a:lnTo>
                      <a:pt x="0" y="79"/>
                    </a:lnTo>
                    <a:lnTo>
                      <a:pt x="2" y="112"/>
                    </a:lnTo>
                    <a:lnTo>
                      <a:pt x="7" y="143"/>
                    </a:lnTo>
                    <a:lnTo>
                      <a:pt x="10" y="165"/>
                    </a:lnTo>
                    <a:lnTo>
                      <a:pt x="15" y="183"/>
                    </a:lnTo>
                    <a:lnTo>
                      <a:pt x="25" y="199"/>
                    </a:lnTo>
                    <a:lnTo>
                      <a:pt x="35" y="214"/>
                    </a:lnTo>
                    <a:lnTo>
                      <a:pt x="53" y="221"/>
                    </a:lnTo>
                    <a:lnTo>
                      <a:pt x="71" y="221"/>
                    </a:lnTo>
                    <a:lnTo>
                      <a:pt x="89" y="219"/>
                    </a:lnTo>
                    <a:lnTo>
                      <a:pt x="99" y="216"/>
                    </a:lnTo>
                    <a:lnTo>
                      <a:pt x="104" y="214"/>
                    </a:lnTo>
                    <a:lnTo>
                      <a:pt x="111" y="211"/>
                    </a:lnTo>
                    <a:lnTo>
                      <a:pt x="129" y="201"/>
                    </a:lnTo>
                    <a:lnTo>
                      <a:pt x="147" y="186"/>
                    </a:lnTo>
                    <a:lnTo>
                      <a:pt x="160" y="160"/>
                    </a:lnTo>
                    <a:lnTo>
                      <a:pt x="165" y="130"/>
                    </a:lnTo>
                    <a:lnTo>
                      <a:pt x="165" y="94"/>
                    </a:lnTo>
                    <a:lnTo>
                      <a:pt x="162" y="64"/>
                    </a:lnTo>
                    <a:lnTo>
                      <a:pt x="152" y="41"/>
                    </a:lnTo>
                    <a:lnTo>
                      <a:pt x="137" y="26"/>
                    </a:lnTo>
                    <a:lnTo>
                      <a:pt x="127" y="18"/>
                    </a:lnTo>
                    <a:lnTo>
                      <a:pt x="119" y="13"/>
                    </a:lnTo>
                    <a:lnTo>
                      <a:pt x="116" y="13"/>
                    </a:lnTo>
                    <a:lnTo>
                      <a:pt x="111" y="18"/>
                    </a:lnTo>
                    <a:lnTo>
                      <a:pt x="116" y="18"/>
                    </a:lnTo>
                    <a:lnTo>
                      <a:pt x="127" y="23"/>
                    </a:lnTo>
                    <a:lnTo>
                      <a:pt x="139" y="33"/>
                    </a:lnTo>
                    <a:lnTo>
                      <a:pt x="147" y="51"/>
                    </a:lnTo>
                    <a:lnTo>
                      <a:pt x="149" y="76"/>
                    </a:lnTo>
                    <a:lnTo>
                      <a:pt x="147" y="107"/>
                    </a:lnTo>
                    <a:lnTo>
                      <a:pt x="144" y="130"/>
                    </a:lnTo>
                    <a:lnTo>
                      <a:pt x="142" y="140"/>
                    </a:lnTo>
                    <a:lnTo>
                      <a:pt x="142" y="148"/>
                    </a:lnTo>
                    <a:lnTo>
                      <a:pt x="139" y="163"/>
                    </a:lnTo>
                    <a:lnTo>
                      <a:pt x="134" y="181"/>
                    </a:lnTo>
                    <a:lnTo>
                      <a:pt x="122" y="193"/>
                    </a:lnTo>
                    <a:lnTo>
                      <a:pt x="106" y="201"/>
                    </a:lnTo>
                    <a:lnTo>
                      <a:pt x="91" y="201"/>
                    </a:lnTo>
                    <a:lnTo>
                      <a:pt x="76" y="201"/>
                    </a:lnTo>
                    <a:lnTo>
                      <a:pt x="61" y="196"/>
                    </a:lnTo>
                    <a:lnTo>
                      <a:pt x="48" y="186"/>
                    </a:lnTo>
                    <a:lnTo>
                      <a:pt x="38" y="173"/>
                    </a:lnTo>
                    <a:lnTo>
                      <a:pt x="30" y="163"/>
                    </a:lnTo>
                    <a:lnTo>
                      <a:pt x="28" y="158"/>
                    </a:lnTo>
                    <a:lnTo>
                      <a:pt x="25" y="145"/>
                    </a:lnTo>
                    <a:lnTo>
                      <a:pt x="22" y="117"/>
                    </a:lnTo>
                    <a:lnTo>
                      <a:pt x="22" y="87"/>
                    </a:lnTo>
                    <a:lnTo>
                      <a:pt x="30" y="64"/>
                    </a:lnTo>
                    <a:lnTo>
                      <a:pt x="55" y="41"/>
                    </a:lnTo>
                    <a:lnTo>
                      <a:pt x="78" y="26"/>
                    </a:lnTo>
                    <a:lnTo>
                      <a:pt x="96" y="15"/>
                    </a:lnTo>
                    <a:lnTo>
                      <a:pt x="104" y="13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2" name="Freeform 46"/>
              <p:cNvSpPr>
                <a:spLocks/>
              </p:cNvSpPr>
              <p:nvPr/>
            </p:nvSpPr>
            <p:spPr bwMode="auto">
              <a:xfrm>
                <a:off x="2643" y="875"/>
                <a:ext cx="168" cy="153"/>
              </a:xfrm>
              <a:custGeom>
                <a:avLst/>
                <a:gdLst/>
                <a:ahLst/>
                <a:cxnLst>
                  <a:cxn ang="0">
                    <a:pos x="115" y="5"/>
                  </a:cxn>
                  <a:cxn ang="0">
                    <a:pos x="107" y="3"/>
                  </a:cxn>
                  <a:cxn ang="0">
                    <a:pos x="89" y="0"/>
                  </a:cxn>
                  <a:cxn ang="0">
                    <a:pos x="67" y="5"/>
                  </a:cxn>
                  <a:cxn ang="0">
                    <a:pos x="41" y="28"/>
                  </a:cxn>
                  <a:cxn ang="0">
                    <a:pos x="21" y="61"/>
                  </a:cxn>
                  <a:cxn ang="0">
                    <a:pos x="6" y="92"/>
                  </a:cxn>
                  <a:cxn ang="0">
                    <a:pos x="0" y="120"/>
                  </a:cxn>
                  <a:cxn ang="0">
                    <a:pos x="11" y="135"/>
                  </a:cxn>
                  <a:cxn ang="0">
                    <a:pos x="36" y="145"/>
                  </a:cxn>
                  <a:cxn ang="0">
                    <a:pos x="59" y="150"/>
                  </a:cxn>
                  <a:cxn ang="0">
                    <a:pos x="79" y="153"/>
                  </a:cxn>
                  <a:cxn ang="0">
                    <a:pos x="94" y="150"/>
                  </a:cxn>
                  <a:cxn ang="0">
                    <a:pos x="107" y="148"/>
                  </a:cxn>
                  <a:cxn ang="0">
                    <a:pos x="117" y="142"/>
                  </a:cxn>
                  <a:cxn ang="0">
                    <a:pos x="122" y="140"/>
                  </a:cxn>
                  <a:cxn ang="0">
                    <a:pos x="125" y="137"/>
                  </a:cxn>
                  <a:cxn ang="0">
                    <a:pos x="135" y="127"/>
                  </a:cxn>
                  <a:cxn ang="0">
                    <a:pos x="153" y="99"/>
                  </a:cxn>
                  <a:cxn ang="0">
                    <a:pos x="168" y="66"/>
                  </a:cxn>
                  <a:cxn ang="0">
                    <a:pos x="166" y="36"/>
                  </a:cxn>
                  <a:cxn ang="0">
                    <a:pos x="148" y="15"/>
                  </a:cxn>
                  <a:cxn ang="0">
                    <a:pos x="135" y="8"/>
                  </a:cxn>
                  <a:cxn ang="0">
                    <a:pos x="125" y="8"/>
                  </a:cxn>
                  <a:cxn ang="0">
                    <a:pos x="120" y="8"/>
                  </a:cxn>
                  <a:cxn ang="0">
                    <a:pos x="115" y="23"/>
                  </a:cxn>
                  <a:cxn ang="0">
                    <a:pos x="120" y="23"/>
                  </a:cxn>
                  <a:cxn ang="0">
                    <a:pos x="133" y="28"/>
                  </a:cxn>
                  <a:cxn ang="0">
                    <a:pos x="143" y="36"/>
                  </a:cxn>
                  <a:cxn ang="0">
                    <a:pos x="148" y="46"/>
                  </a:cxn>
                  <a:cxn ang="0">
                    <a:pos x="143" y="66"/>
                  </a:cxn>
                  <a:cxn ang="0">
                    <a:pos x="138" y="89"/>
                  </a:cxn>
                  <a:cxn ang="0">
                    <a:pos x="130" y="109"/>
                  </a:cxn>
                  <a:cxn ang="0">
                    <a:pos x="120" y="125"/>
                  </a:cxn>
                  <a:cxn ang="0">
                    <a:pos x="105" y="132"/>
                  </a:cxn>
                  <a:cxn ang="0">
                    <a:pos x="92" y="135"/>
                  </a:cxn>
                  <a:cxn ang="0">
                    <a:pos x="79" y="137"/>
                  </a:cxn>
                  <a:cxn ang="0">
                    <a:pos x="69" y="137"/>
                  </a:cxn>
                  <a:cxn ang="0">
                    <a:pos x="59" y="135"/>
                  </a:cxn>
                  <a:cxn ang="0">
                    <a:pos x="49" y="130"/>
                  </a:cxn>
                  <a:cxn ang="0">
                    <a:pos x="39" y="122"/>
                  </a:cxn>
                  <a:cxn ang="0">
                    <a:pos x="31" y="115"/>
                  </a:cxn>
                  <a:cxn ang="0">
                    <a:pos x="23" y="92"/>
                  </a:cxn>
                  <a:cxn ang="0">
                    <a:pos x="28" y="64"/>
                  </a:cxn>
                  <a:cxn ang="0">
                    <a:pos x="41" y="38"/>
                  </a:cxn>
                  <a:cxn ang="0">
                    <a:pos x="54" y="23"/>
                  </a:cxn>
                  <a:cxn ang="0">
                    <a:pos x="69" y="18"/>
                  </a:cxn>
                  <a:cxn ang="0">
                    <a:pos x="87" y="15"/>
                  </a:cxn>
                  <a:cxn ang="0">
                    <a:pos x="100" y="15"/>
                  </a:cxn>
                  <a:cxn ang="0">
                    <a:pos x="105" y="15"/>
                  </a:cxn>
                  <a:cxn ang="0">
                    <a:pos x="115" y="5"/>
                  </a:cxn>
                </a:cxnLst>
                <a:rect l="0" t="0" r="r" b="b"/>
                <a:pathLst>
                  <a:path w="168" h="153">
                    <a:moveTo>
                      <a:pt x="115" y="5"/>
                    </a:moveTo>
                    <a:lnTo>
                      <a:pt x="107" y="3"/>
                    </a:lnTo>
                    <a:lnTo>
                      <a:pt x="89" y="0"/>
                    </a:lnTo>
                    <a:lnTo>
                      <a:pt x="67" y="5"/>
                    </a:lnTo>
                    <a:lnTo>
                      <a:pt x="41" y="28"/>
                    </a:lnTo>
                    <a:lnTo>
                      <a:pt x="21" y="61"/>
                    </a:lnTo>
                    <a:lnTo>
                      <a:pt x="6" y="92"/>
                    </a:lnTo>
                    <a:lnTo>
                      <a:pt x="0" y="120"/>
                    </a:lnTo>
                    <a:lnTo>
                      <a:pt x="11" y="135"/>
                    </a:lnTo>
                    <a:lnTo>
                      <a:pt x="36" y="145"/>
                    </a:lnTo>
                    <a:lnTo>
                      <a:pt x="59" y="150"/>
                    </a:lnTo>
                    <a:lnTo>
                      <a:pt x="79" y="153"/>
                    </a:lnTo>
                    <a:lnTo>
                      <a:pt x="94" y="150"/>
                    </a:lnTo>
                    <a:lnTo>
                      <a:pt x="107" y="148"/>
                    </a:lnTo>
                    <a:lnTo>
                      <a:pt x="117" y="142"/>
                    </a:lnTo>
                    <a:lnTo>
                      <a:pt x="122" y="140"/>
                    </a:lnTo>
                    <a:lnTo>
                      <a:pt x="125" y="137"/>
                    </a:lnTo>
                    <a:lnTo>
                      <a:pt x="135" y="127"/>
                    </a:lnTo>
                    <a:lnTo>
                      <a:pt x="153" y="99"/>
                    </a:lnTo>
                    <a:lnTo>
                      <a:pt x="168" y="66"/>
                    </a:lnTo>
                    <a:lnTo>
                      <a:pt x="166" y="36"/>
                    </a:lnTo>
                    <a:lnTo>
                      <a:pt x="148" y="15"/>
                    </a:lnTo>
                    <a:lnTo>
                      <a:pt x="135" y="8"/>
                    </a:lnTo>
                    <a:lnTo>
                      <a:pt x="125" y="8"/>
                    </a:lnTo>
                    <a:lnTo>
                      <a:pt x="120" y="8"/>
                    </a:lnTo>
                    <a:lnTo>
                      <a:pt x="115" y="23"/>
                    </a:lnTo>
                    <a:lnTo>
                      <a:pt x="120" y="23"/>
                    </a:lnTo>
                    <a:lnTo>
                      <a:pt x="133" y="28"/>
                    </a:lnTo>
                    <a:lnTo>
                      <a:pt x="143" y="36"/>
                    </a:lnTo>
                    <a:lnTo>
                      <a:pt x="148" y="46"/>
                    </a:lnTo>
                    <a:lnTo>
                      <a:pt x="143" y="66"/>
                    </a:lnTo>
                    <a:lnTo>
                      <a:pt x="138" y="89"/>
                    </a:lnTo>
                    <a:lnTo>
                      <a:pt x="130" y="109"/>
                    </a:lnTo>
                    <a:lnTo>
                      <a:pt x="120" y="125"/>
                    </a:lnTo>
                    <a:lnTo>
                      <a:pt x="105" y="132"/>
                    </a:lnTo>
                    <a:lnTo>
                      <a:pt x="92" y="135"/>
                    </a:lnTo>
                    <a:lnTo>
                      <a:pt x="79" y="137"/>
                    </a:lnTo>
                    <a:lnTo>
                      <a:pt x="69" y="137"/>
                    </a:lnTo>
                    <a:lnTo>
                      <a:pt x="59" y="135"/>
                    </a:lnTo>
                    <a:lnTo>
                      <a:pt x="49" y="130"/>
                    </a:lnTo>
                    <a:lnTo>
                      <a:pt x="39" y="122"/>
                    </a:lnTo>
                    <a:lnTo>
                      <a:pt x="31" y="115"/>
                    </a:lnTo>
                    <a:lnTo>
                      <a:pt x="23" y="92"/>
                    </a:lnTo>
                    <a:lnTo>
                      <a:pt x="28" y="64"/>
                    </a:lnTo>
                    <a:lnTo>
                      <a:pt x="41" y="38"/>
                    </a:lnTo>
                    <a:lnTo>
                      <a:pt x="54" y="23"/>
                    </a:lnTo>
                    <a:lnTo>
                      <a:pt x="69" y="18"/>
                    </a:lnTo>
                    <a:lnTo>
                      <a:pt x="87" y="15"/>
                    </a:lnTo>
                    <a:lnTo>
                      <a:pt x="100" y="15"/>
                    </a:lnTo>
                    <a:lnTo>
                      <a:pt x="105" y="15"/>
                    </a:lnTo>
                    <a:lnTo>
                      <a:pt x="115" y="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3" name="Freeform 47"/>
              <p:cNvSpPr>
                <a:spLocks/>
              </p:cNvSpPr>
              <p:nvPr/>
            </p:nvSpPr>
            <p:spPr bwMode="auto">
              <a:xfrm>
                <a:off x="2753" y="990"/>
                <a:ext cx="142" cy="101"/>
              </a:xfrm>
              <a:custGeom>
                <a:avLst/>
                <a:gdLst/>
                <a:ahLst/>
                <a:cxnLst>
                  <a:cxn ang="0">
                    <a:pos x="137" y="22"/>
                  </a:cxn>
                  <a:cxn ang="0">
                    <a:pos x="134" y="20"/>
                  </a:cxn>
                  <a:cxn ang="0">
                    <a:pos x="129" y="15"/>
                  </a:cxn>
                  <a:cxn ang="0">
                    <a:pos x="119" y="10"/>
                  </a:cxn>
                  <a:cxn ang="0">
                    <a:pos x="106" y="5"/>
                  </a:cxn>
                  <a:cxn ang="0">
                    <a:pos x="91" y="0"/>
                  </a:cxn>
                  <a:cxn ang="0">
                    <a:pos x="73" y="2"/>
                  </a:cxn>
                  <a:cxn ang="0">
                    <a:pos x="56" y="7"/>
                  </a:cxn>
                  <a:cxn ang="0">
                    <a:pos x="38" y="20"/>
                  </a:cxn>
                  <a:cxn ang="0">
                    <a:pos x="17" y="40"/>
                  </a:cxn>
                  <a:cxn ang="0">
                    <a:pos x="5" y="58"/>
                  </a:cxn>
                  <a:cxn ang="0">
                    <a:pos x="0" y="76"/>
                  </a:cxn>
                  <a:cxn ang="0">
                    <a:pos x="15" y="91"/>
                  </a:cxn>
                  <a:cxn ang="0">
                    <a:pos x="28" y="96"/>
                  </a:cxn>
                  <a:cxn ang="0">
                    <a:pos x="43" y="99"/>
                  </a:cxn>
                  <a:cxn ang="0">
                    <a:pos x="58" y="101"/>
                  </a:cxn>
                  <a:cxn ang="0">
                    <a:pos x="71" y="101"/>
                  </a:cxn>
                  <a:cxn ang="0">
                    <a:pos x="81" y="101"/>
                  </a:cxn>
                  <a:cxn ang="0">
                    <a:pos x="91" y="101"/>
                  </a:cxn>
                  <a:cxn ang="0">
                    <a:pos x="96" y="99"/>
                  </a:cxn>
                  <a:cxn ang="0">
                    <a:pos x="99" y="99"/>
                  </a:cxn>
                  <a:cxn ang="0">
                    <a:pos x="106" y="94"/>
                  </a:cxn>
                  <a:cxn ang="0">
                    <a:pos x="122" y="78"/>
                  </a:cxn>
                  <a:cxn ang="0">
                    <a:pos x="137" y="58"/>
                  </a:cxn>
                  <a:cxn ang="0">
                    <a:pos x="142" y="40"/>
                  </a:cxn>
                  <a:cxn ang="0">
                    <a:pos x="124" y="30"/>
                  </a:cxn>
                  <a:cxn ang="0">
                    <a:pos x="124" y="35"/>
                  </a:cxn>
                  <a:cxn ang="0">
                    <a:pos x="119" y="48"/>
                  </a:cxn>
                  <a:cxn ang="0">
                    <a:pos x="111" y="63"/>
                  </a:cxn>
                  <a:cxn ang="0">
                    <a:pos x="96" y="78"/>
                  </a:cxn>
                  <a:cxn ang="0">
                    <a:pos x="76" y="86"/>
                  </a:cxn>
                  <a:cxn ang="0">
                    <a:pos x="56" y="86"/>
                  </a:cxn>
                  <a:cxn ang="0">
                    <a:pos x="38" y="86"/>
                  </a:cxn>
                  <a:cxn ang="0">
                    <a:pos x="25" y="81"/>
                  </a:cxn>
                  <a:cxn ang="0">
                    <a:pos x="17" y="71"/>
                  </a:cxn>
                  <a:cxn ang="0">
                    <a:pos x="20" y="61"/>
                  </a:cxn>
                  <a:cxn ang="0">
                    <a:pos x="25" y="50"/>
                  </a:cxn>
                  <a:cxn ang="0">
                    <a:pos x="28" y="48"/>
                  </a:cxn>
                  <a:cxn ang="0">
                    <a:pos x="33" y="43"/>
                  </a:cxn>
                  <a:cxn ang="0">
                    <a:pos x="45" y="30"/>
                  </a:cxn>
                  <a:cxn ang="0">
                    <a:pos x="63" y="20"/>
                  </a:cxn>
                  <a:cxn ang="0">
                    <a:pos x="78" y="15"/>
                  </a:cxn>
                  <a:cxn ang="0">
                    <a:pos x="91" y="17"/>
                  </a:cxn>
                  <a:cxn ang="0">
                    <a:pos x="106" y="20"/>
                  </a:cxn>
                  <a:cxn ang="0">
                    <a:pos x="114" y="22"/>
                  </a:cxn>
                  <a:cxn ang="0">
                    <a:pos x="119" y="22"/>
                  </a:cxn>
                  <a:cxn ang="0">
                    <a:pos x="137" y="22"/>
                  </a:cxn>
                </a:cxnLst>
                <a:rect l="0" t="0" r="r" b="b"/>
                <a:pathLst>
                  <a:path w="142" h="101">
                    <a:moveTo>
                      <a:pt x="137" y="22"/>
                    </a:moveTo>
                    <a:lnTo>
                      <a:pt x="134" y="20"/>
                    </a:lnTo>
                    <a:lnTo>
                      <a:pt x="129" y="15"/>
                    </a:lnTo>
                    <a:lnTo>
                      <a:pt x="119" y="10"/>
                    </a:lnTo>
                    <a:lnTo>
                      <a:pt x="106" y="5"/>
                    </a:lnTo>
                    <a:lnTo>
                      <a:pt x="91" y="0"/>
                    </a:lnTo>
                    <a:lnTo>
                      <a:pt x="73" y="2"/>
                    </a:lnTo>
                    <a:lnTo>
                      <a:pt x="56" y="7"/>
                    </a:lnTo>
                    <a:lnTo>
                      <a:pt x="38" y="20"/>
                    </a:lnTo>
                    <a:lnTo>
                      <a:pt x="17" y="40"/>
                    </a:lnTo>
                    <a:lnTo>
                      <a:pt x="5" y="58"/>
                    </a:lnTo>
                    <a:lnTo>
                      <a:pt x="0" y="76"/>
                    </a:lnTo>
                    <a:lnTo>
                      <a:pt x="15" y="91"/>
                    </a:lnTo>
                    <a:lnTo>
                      <a:pt x="28" y="96"/>
                    </a:lnTo>
                    <a:lnTo>
                      <a:pt x="43" y="99"/>
                    </a:lnTo>
                    <a:lnTo>
                      <a:pt x="58" y="101"/>
                    </a:lnTo>
                    <a:lnTo>
                      <a:pt x="71" y="101"/>
                    </a:lnTo>
                    <a:lnTo>
                      <a:pt x="81" y="101"/>
                    </a:lnTo>
                    <a:lnTo>
                      <a:pt x="91" y="101"/>
                    </a:lnTo>
                    <a:lnTo>
                      <a:pt x="96" y="99"/>
                    </a:lnTo>
                    <a:lnTo>
                      <a:pt x="99" y="99"/>
                    </a:lnTo>
                    <a:lnTo>
                      <a:pt x="106" y="94"/>
                    </a:lnTo>
                    <a:lnTo>
                      <a:pt x="122" y="78"/>
                    </a:lnTo>
                    <a:lnTo>
                      <a:pt x="137" y="58"/>
                    </a:lnTo>
                    <a:lnTo>
                      <a:pt x="142" y="40"/>
                    </a:lnTo>
                    <a:lnTo>
                      <a:pt x="124" y="30"/>
                    </a:lnTo>
                    <a:lnTo>
                      <a:pt x="124" y="35"/>
                    </a:lnTo>
                    <a:lnTo>
                      <a:pt x="119" y="48"/>
                    </a:lnTo>
                    <a:lnTo>
                      <a:pt x="111" y="63"/>
                    </a:lnTo>
                    <a:lnTo>
                      <a:pt x="96" y="78"/>
                    </a:lnTo>
                    <a:lnTo>
                      <a:pt x="76" y="86"/>
                    </a:lnTo>
                    <a:lnTo>
                      <a:pt x="56" y="86"/>
                    </a:lnTo>
                    <a:lnTo>
                      <a:pt x="38" y="86"/>
                    </a:lnTo>
                    <a:lnTo>
                      <a:pt x="25" y="81"/>
                    </a:lnTo>
                    <a:lnTo>
                      <a:pt x="17" y="71"/>
                    </a:lnTo>
                    <a:lnTo>
                      <a:pt x="20" y="61"/>
                    </a:lnTo>
                    <a:lnTo>
                      <a:pt x="25" y="50"/>
                    </a:lnTo>
                    <a:lnTo>
                      <a:pt x="28" y="48"/>
                    </a:lnTo>
                    <a:lnTo>
                      <a:pt x="33" y="43"/>
                    </a:lnTo>
                    <a:lnTo>
                      <a:pt x="45" y="30"/>
                    </a:lnTo>
                    <a:lnTo>
                      <a:pt x="63" y="20"/>
                    </a:lnTo>
                    <a:lnTo>
                      <a:pt x="78" y="15"/>
                    </a:lnTo>
                    <a:lnTo>
                      <a:pt x="91" y="17"/>
                    </a:lnTo>
                    <a:lnTo>
                      <a:pt x="106" y="20"/>
                    </a:lnTo>
                    <a:lnTo>
                      <a:pt x="114" y="22"/>
                    </a:lnTo>
                    <a:lnTo>
                      <a:pt x="119" y="22"/>
                    </a:lnTo>
                    <a:lnTo>
                      <a:pt x="137" y="2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4" name="Freeform 48"/>
              <p:cNvSpPr>
                <a:spLocks/>
              </p:cNvSpPr>
              <p:nvPr/>
            </p:nvSpPr>
            <p:spPr bwMode="auto">
              <a:xfrm>
                <a:off x="2831" y="1086"/>
                <a:ext cx="120" cy="117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2" y="0"/>
                  </a:cxn>
                  <a:cxn ang="0">
                    <a:pos x="56" y="0"/>
                  </a:cxn>
                  <a:cxn ang="0">
                    <a:pos x="33" y="8"/>
                  </a:cxn>
                  <a:cxn ang="0">
                    <a:pos x="11" y="26"/>
                  </a:cxn>
                  <a:cxn ang="0">
                    <a:pos x="3" y="48"/>
                  </a:cxn>
                  <a:cxn ang="0">
                    <a:pos x="0" y="71"/>
                  </a:cxn>
                  <a:cxn ang="0">
                    <a:pos x="3" y="89"/>
                  </a:cxn>
                  <a:cxn ang="0">
                    <a:pos x="6" y="97"/>
                  </a:cxn>
                  <a:cxn ang="0">
                    <a:pos x="11" y="102"/>
                  </a:cxn>
                  <a:cxn ang="0">
                    <a:pos x="21" y="110"/>
                  </a:cxn>
                  <a:cxn ang="0">
                    <a:pos x="39" y="117"/>
                  </a:cxn>
                  <a:cxn ang="0">
                    <a:pos x="59" y="117"/>
                  </a:cxn>
                  <a:cxn ang="0">
                    <a:pos x="79" y="112"/>
                  </a:cxn>
                  <a:cxn ang="0">
                    <a:pos x="94" y="104"/>
                  </a:cxn>
                  <a:cxn ang="0">
                    <a:pos x="107" y="94"/>
                  </a:cxn>
                  <a:cxn ang="0">
                    <a:pos x="115" y="82"/>
                  </a:cxn>
                  <a:cxn ang="0">
                    <a:pos x="120" y="66"/>
                  </a:cxn>
                  <a:cxn ang="0">
                    <a:pos x="120" y="46"/>
                  </a:cxn>
                  <a:cxn ang="0">
                    <a:pos x="117" y="26"/>
                  </a:cxn>
                  <a:cxn ang="0">
                    <a:pos x="110" y="10"/>
                  </a:cxn>
                  <a:cxn ang="0">
                    <a:pos x="105" y="5"/>
                  </a:cxn>
                  <a:cxn ang="0">
                    <a:pos x="99" y="5"/>
                  </a:cxn>
                  <a:cxn ang="0">
                    <a:pos x="97" y="8"/>
                  </a:cxn>
                  <a:cxn ang="0">
                    <a:pos x="94" y="8"/>
                  </a:cxn>
                  <a:cxn ang="0">
                    <a:pos x="97" y="8"/>
                  </a:cxn>
                  <a:cxn ang="0">
                    <a:pos x="99" y="10"/>
                  </a:cxn>
                  <a:cxn ang="0">
                    <a:pos x="105" y="15"/>
                  </a:cxn>
                  <a:cxn ang="0">
                    <a:pos x="107" y="18"/>
                  </a:cxn>
                  <a:cxn ang="0">
                    <a:pos x="110" y="28"/>
                  </a:cxn>
                  <a:cxn ang="0">
                    <a:pos x="112" y="46"/>
                  </a:cxn>
                  <a:cxn ang="0">
                    <a:pos x="112" y="66"/>
                  </a:cxn>
                  <a:cxn ang="0">
                    <a:pos x="107" y="82"/>
                  </a:cxn>
                  <a:cxn ang="0">
                    <a:pos x="99" y="89"/>
                  </a:cxn>
                  <a:cxn ang="0">
                    <a:pos x="92" y="92"/>
                  </a:cxn>
                  <a:cxn ang="0">
                    <a:pos x="79" y="94"/>
                  </a:cxn>
                  <a:cxn ang="0">
                    <a:pos x="69" y="97"/>
                  </a:cxn>
                  <a:cxn ang="0">
                    <a:pos x="59" y="97"/>
                  </a:cxn>
                  <a:cxn ang="0">
                    <a:pos x="49" y="94"/>
                  </a:cxn>
                  <a:cxn ang="0">
                    <a:pos x="41" y="92"/>
                  </a:cxn>
                  <a:cxn ang="0">
                    <a:pos x="33" y="87"/>
                  </a:cxn>
                  <a:cxn ang="0">
                    <a:pos x="28" y="82"/>
                  </a:cxn>
                  <a:cxn ang="0">
                    <a:pos x="23" y="76"/>
                  </a:cxn>
                  <a:cxn ang="0">
                    <a:pos x="21" y="74"/>
                  </a:cxn>
                  <a:cxn ang="0">
                    <a:pos x="21" y="71"/>
                  </a:cxn>
                  <a:cxn ang="0">
                    <a:pos x="21" y="66"/>
                  </a:cxn>
                  <a:cxn ang="0">
                    <a:pos x="23" y="54"/>
                  </a:cxn>
                  <a:cxn ang="0">
                    <a:pos x="28" y="41"/>
                  </a:cxn>
                  <a:cxn ang="0">
                    <a:pos x="33" y="31"/>
                  </a:cxn>
                  <a:cxn ang="0">
                    <a:pos x="39" y="26"/>
                  </a:cxn>
                  <a:cxn ang="0">
                    <a:pos x="49" y="21"/>
                  </a:cxn>
                  <a:cxn ang="0">
                    <a:pos x="56" y="18"/>
                  </a:cxn>
                  <a:cxn ang="0">
                    <a:pos x="59" y="18"/>
                  </a:cxn>
                  <a:cxn ang="0">
                    <a:pos x="82" y="5"/>
                  </a:cxn>
                  <a:cxn ang="0">
                    <a:pos x="79" y="0"/>
                  </a:cxn>
                </a:cxnLst>
                <a:rect l="0" t="0" r="r" b="b"/>
                <a:pathLst>
                  <a:path w="120" h="117">
                    <a:moveTo>
                      <a:pt x="79" y="0"/>
                    </a:moveTo>
                    <a:lnTo>
                      <a:pt x="72" y="0"/>
                    </a:lnTo>
                    <a:lnTo>
                      <a:pt x="56" y="0"/>
                    </a:lnTo>
                    <a:lnTo>
                      <a:pt x="33" y="8"/>
                    </a:lnTo>
                    <a:lnTo>
                      <a:pt x="11" y="26"/>
                    </a:lnTo>
                    <a:lnTo>
                      <a:pt x="3" y="48"/>
                    </a:lnTo>
                    <a:lnTo>
                      <a:pt x="0" y="71"/>
                    </a:lnTo>
                    <a:lnTo>
                      <a:pt x="3" y="89"/>
                    </a:lnTo>
                    <a:lnTo>
                      <a:pt x="6" y="97"/>
                    </a:lnTo>
                    <a:lnTo>
                      <a:pt x="11" y="102"/>
                    </a:lnTo>
                    <a:lnTo>
                      <a:pt x="21" y="110"/>
                    </a:lnTo>
                    <a:lnTo>
                      <a:pt x="39" y="117"/>
                    </a:lnTo>
                    <a:lnTo>
                      <a:pt x="59" y="117"/>
                    </a:lnTo>
                    <a:lnTo>
                      <a:pt x="79" y="112"/>
                    </a:lnTo>
                    <a:lnTo>
                      <a:pt x="94" y="104"/>
                    </a:lnTo>
                    <a:lnTo>
                      <a:pt x="107" y="94"/>
                    </a:lnTo>
                    <a:lnTo>
                      <a:pt x="115" y="82"/>
                    </a:lnTo>
                    <a:lnTo>
                      <a:pt x="120" y="66"/>
                    </a:lnTo>
                    <a:lnTo>
                      <a:pt x="120" y="46"/>
                    </a:lnTo>
                    <a:lnTo>
                      <a:pt x="117" y="26"/>
                    </a:lnTo>
                    <a:lnTo>
                      <a:pt x="110" y="10"/>
                    </a:lnTo>
                    <a:lnTo>
                      <a:pt x="105" y="5"/>
                    </a:lnTo>
                    <a:lnTo>
                      <a:pt x="99" y="5"/>
                    </a:lnTo>
                    <a:lnTo>
                      <a:pt x="97" y="8"/>
                    </a:lnTo>
                    <a:lnTo>
                      <a:pt x="94" y="8"/>
                    </a:lnTo>
                    <a:lnTo>
                      <a:pt x="97" y="8"/>
                    </a:lnTo>
                    <a:lnTo>
                      <a:pt x="99" y="10"/>
                    </a:lnTo>
                    <a:lnTo>
                      <a:pt x="105" y="15"/>
                    </a:lnTo>
                    <a:lnTo>
                      <a:pt x="107" y="18"/>
                    </a:lnTo>
                    <a:lnTo>
                      <a:pt x="110" y="28"/>
                    </a:lnTo>
                    <a:lnTo>
                      <a:pt x="112" y="46"/>
                    </a:lnTo>
                    <a:lnTo>
                      <a:pt x="112" y="66"/>
                    </a:lnTo>
                    <a:lnTo>
                      <a:pt x="107" y="82"/>
                    </a:lnTo>
                    <a:lnTo>
                      <a:pt x="99" y="89"/>
                    </a:lnTo>
                    <a:lnTo>
                      <a:pt x="92" y="92"/>
                    </a:lnTo>
                    <a:lnTo>
                      <a:pt x="79" y="94"/>
                    </a:lnTo>
                    <a:lnTo>
                      <a:pt x="69" y="97"/>
                    </a:lnTo>
                    <a:lnTo>
                      <a:pt x="59" y="97"/>
                    </a:lnTo>
                    <a:lnTo>
                      <a:pt x="49" y="94"/>
                    </a:lnTo>
                    <a:lnTo>
                      <a:pt x="41" y="92"/>
                    </a:lnTo>
                    <a:lnTo>
                      <a:pt x="33" y="87"/>
                    </a:lnTo>
                    <a:lnTo>
                      <a:pt x="28" y="82"/>
                    </a:lnTo>
                    <a:lnTo>
                      <a:pt x="23" y="76"/>
                    </a:lnTo>
                    <a:lnTo>
                      <a:pt x="21" y="74"/>
                    </a:lnTo>
                    <a:lnTo>
                      <a:pt x="21" y="71"/>
                    </a:lnTo>
                    <a:lnTo>
                      <a:pt x="21" y="66"/>
                    </a:lnTo>
                    <a:lnTo>
                      <a:pt x="23" y="54"/>
                    </a:lnTo>
                    <a:lnTo>
                      <a:pt x="28" y="41"/>
                    </a:lnTo>
                    <a:lnTo>
                      <a:pt x="33" y="31"/>
                    </a:lnTo>
                    <a:lnTo>
                      <a:pt x="39" y="26"/>
                    </a:lnTo>
                    <a:lnTo>
                      <a:pt x="49" y="21"/>
                    </a:lnTo>
                    <a:lnTo>
                      <a:pt x="56" y="18"/>
                    </a:lnTo>
                    <a:lnTo>
                      <a:pt x="59" y="18"/>
                    </a:lnTo>
                    <a:lnTo>
                      <a:pt x="82" y="5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5" name="Freeform 49"/>
              <p:cNvSpPr>
                <a:spLocks/>
              </p:cNvSpPr>
              <p:nvPr/>
            </p:nvSpPr>
            <p:spPr bwMode="auto">
              <a:xfrm>
                <a:off x="2903" y="1208"/>
                <a:ext cx="121" cy="99"/>
              </a:xfrm>
              <a:custGeom>
                <a:avLst/>
                <a:gdLst/>
                <a:ahLst/>
                <a:cxnLst>
                  <a:cxn ang="0">
                    <a:pos x="101" y="8"/>
                  </a:cxn>
                  <a:cxn ang="0">
                    <a:pos x="96" y="5"/>
                  </a:cxn>
                  <a:cxn ang="0">
                    <a:pos x="86" y="3"/>
                  </a:cxn>
                  <a:cxn ang="0">
                    <a:pos x="68" y="0"/>
                  </a:cxn>
                  <a:cxn ang="0">
                    <a:pos x="45" y="3"/>
                  </a:cxn>
                  <a:cxn ang="0">
                    <a:pos x="25" y="16"/>
                  </a:cxn>
                  <a:cxn ang="0">
                    <a:pos x="12" y="31"/>
                  </a:cxn>
                  <a:cxn ang="0">
                    <a:pos x="2" y="46"/>
                  </a:cxn>
                  <a:cxn ang="0">
                    <a:pos x="0" y="56"/>
                  </a:cxn>
                  <a:cxn ang="0">
                    <a:pos x="0" y="61"/>
                  </a:cxn>
                  <a:cxn ang="0">
                    <a:pos x="2" y="69"/>
                  </a:cxn>
                  <a:cxn ang="0">
                    <a:pos x="7" y="79"/>
                  </a:cxn>
                  <a:cxn ang="0">
                    <a:pos x="15" y="87"/>
                  </a:cxn>
                  <a:cxn ang="0">
                    <a:pos x="22" y="92"/>
                  </a:cxn>
                  <a:cxn ang="0">
                    <a:pos x="30" y="94"/>
                  </a:cxn>
                  <a:cxn ang="0">
                    <a:pos x="40" y="97"/>
                  </a:cxn>
                  <a:cxn ang="0">
                    <a:pos x="50" y="99"/>
                  </a:cxn>
                  <a:cxn ang="0">
                    <a:pos x="63" y="99"/>
                  </a:cxn>
                  <a:cxn ang="0">
                    <a:pos x="73" y="97"/>
                  </a:cxn>
                  <a:cxn ang="0">
                    <a:pos x="83" y="94"/>
                  </a:cxn>
                  <a:cxn ang="0">
                    <a:pos x="91" y="89"/>
                  </a:cxn>
                  <a:cxn ang="0">
                    <a:pos x="104" y="79"/>
                  </a:cxn>
                  <a:cxn ang="0">
                    <a:pos x="111" y="64"/>
                  </a:cxn>
                  <a:cxn ang="0">
                    <a:pos x="119" y="51"/>
                  </a:cxn>
                  <a:cxn ang="0">
                    <a:pos x="121" y="38"/>
                  </a:cxn>
                  <a:cxn ang="0">
                    <a:pos x="121" y="28"/>
                  </a:cxn>
                  <a:cxn ang="0">
                    <a:pos x="116" y="21"/>
                  </a:cxn>
                  <a:cxn ang="0">
                    <a:pos x="114" y="18"/>
                  </a:cxn>
                  <a:cxn ang="0">
                    <a:pos x="111" y="16"/>
                  </a:cxn>
                  <a:cxn ang="0">
                    <a:pos x="106" y="26"/>
                  </a:cxn>
                  <a:cxn ang="0">
                    <a:pos x="106" y="28"/>
                  </a:cxn>
                  <a:cxn ang="0">
                    <a:pos x="109" y="33"/>
                  </a:cxn>
                  <a:cxn ang="0">
                    <a:pos x="109" y="41"/>
                  </a:cxn>
                  <a:cxn ang="0">
                    <a:pos x="104" y="56"/>
                  </a:cxn>
                  <a:cxn ang="0">
                    <a:pos x="96" y="71"/>
                  </a:cxn>
                  <a:cxn ang="0">
                    <a:pos x="86" y="77"/>
                  </a:cxn>
                  <a:cxn ang="0">
                    <a:pos x="73" y="79"/>
                  </a:cxn>
                  <a:cxn ang="0">
                    <a:pos x="61" y="82"/>
                  </a:cxn>
                  <a:cxn ang="0">
                    <a:pos x="43" y="82"/>
                  </a:cxn>
                  <a:cxn ang="0">
                    <a:pos x="30" y="74"/>
                  </a:cxn>
                  <a:cxn ang="0">
                    <a:pos x="22" y="66"/>
                  </a:cxn>
                  <a:cxn ang="0">
                    <a:pos x="20" y="56"/>
                  </a:cxn>
                  <a:cxn ang="0">
                    <a:pos x="22" y="41"/>
                  </a:cxn>
                  <a:cxn ang="0">
                    <a:pos x="30" y="31"/>
                  </a:cxn>
                  <a:cxn ang="0">
                    <a:pos x="40" y="23"/>
                  </a:cxn>
                  <a:cxn ang="0">
                    <a:pos x="50" y="18"/>
                  </a:cxn>
                  <a:cxn ang="0">
                    <a:pos x="63" y="16"/>
                  </a:cxn>
                  <a:cxn ang="0">
                    <a:pos x="78" y="16"/>
                  </a:cxn>
                  <a:cxn ang="0">
                    <a:pos x="91" y="16"/>
                  </a:cxn>
                  <a:cxn ang="0">
                    <a:pos x="96" y="16"/>
                  </a:cxn>
                  <a:cxn ang="0">
                    <a:pos x="101" y="8"/>
                  </a:cxn>
                </a:cxnLst>
                <a:rect l="0" t="0" r="r" b="b"/>
                <a:pathLst>
                  <a:path w="121" h="99">
                    <a:moveTo>
                      <a:pt x="101" y="8"/>
                    </a:moveTo>
                    <a:lnTo>
                      <a:pt x="96" y="5"/>
                    </a:lnTo>
                    <a:lnTo>
                      <a:pt x="86" y="3"/>
                    </a:lnTo>
                    <a:lnTo>
                      <a:pt x="68" y="0"/>
                    </a:lnTo>
                    <a:lnTo>
                      <a:pt x="45" y="3"/>
                    </a:lnTo>
                    <a:lnTo>
                      <a:pt x="25" y="16"/>
                    </a:lnTo>
                    <a:lnTo>
                      <a:pt x="12" y="31"/>
                    </a:lnTo>
                    <a:lnTo>
                      <a:pt x="2" y="46"/>
                    </a:lnTo>
                    <a:lnTo>
                      <a:pt x="0" y="56"/>
                    </a:lnTo>
                    <a:lnTo>
                      <a:pt x="0" y="61"/>
                    </a:lnTo>
                    <a:lnTo>
                      <a:pt x="2" y="69"/>
                    </a:lnTo>
                    <a:lnTo>
                      <a:pt x="7" y="79"/>
                    </a:lnTo>
                    <a:lnTo>
                      <a:pt x="15" y="87"/>
                    </a:lnTo>
                    <a:lnTo>
                      <a:pt x="22" y="92"/>
                    </a:lnTo>
                    <a:lnTo>
                      <a:pt x="30" y="94"/>
                    </a:lnTo>
                    <a:lnTo>
                      <a:pt x="40" y="97"/>
                    </a:lnTo>
                    <a:lnTo>
                      <a:pt x="50" y="99"/>
                    </a:lnTo>
                    <a:lnTo>
                      <a:pt x="63" y="99"/>
                    </a:lnTo>
                    <a:lnTo>
                      <a:pt x="73" y="97"/>
                    </a:lnTo>
                    <a:lnTo>
                      <a:pt x="83" y="94"/>
                    </a:lnTo>
                    <a:lnTo>
                      <a:pt x="91" y="89"/>
                    </a:lnTo>
                    <a:lnTo>
                      <a:pt x="104" y="79"/>
                    </a:lnTo>
                    <a:lnTo>
                      <a:pt x="111" y="64"/>
                    </a:lnTo>
                    <a:lnTo>
                      <a:pt x="119" y="51"/>
                    </a:lnTo>
                    <a:lnTo>
                      <a:pt x="121" y="38"/>
                    </a:lnTo>
                    <a:lnTo>
                      <a:pt x="121" y="28"/>
                    </a:lnTo>
                    <a:lnTo>
                      <a:pt x="116" y="21"/>
                    </a:lnTo>
                    <a:lnTo>
                      <a:pt x="114" y="18"/>
                    </a:lnTo>
                    <a:lnTo>
                      <a:pt x="111" y="16"/>
                    </a:lnTo>
                    <a:lnTo>
                      <a:pt x="106" y="26"/>
                    </a:lnTo>
                    <a:lnTo>
                      <a:pt x="106" y="28"/>
                    </a:lnTo>
                    <a:lnTo>
                      <a:pt x="109" y="33"/>
                    </a:lnTo>
                    <a:lnTo>
                      <a:pt x="109" y="41"/>
                    </a:lnTo>
                    <a:lnTo>
                      <a:pt x="104" y="56"/>
                    </a:lnTo>
                    <a:lnTo>
                      <a:pt x="96" y="71"/>
                    </a:lnTo>
                    <a:lnTo>
                      <a:pt x="86" y="77"/>
                    </a:lnTo>
                    <a:lnTo>
                      <a:pt x="73" y="79"/>
                    </a:lnTo>
                    <a:lnTo>
                      <a:pt x="61" y="82"/>
                    </a:lnTo>
                    <a:lnTo>
                      <a:pt x="43" y="82"/>
                    </a:lnTo>
                    <a:lnTo>
                      <a:pt x="30" y="74"/>
                    </a:lnTo>
                    <a:lnTo>
                      <a:pt x="22" y="66"/>
                    </a:lnTo>
                    <a:lnTo>
                      <a:pt x="20" y="56"/>
                    </a:lnTo>
                    <a:lnTo>
                      <a:pt x="22" y="41"/>
                    </a:lnTo>
                    <a:lnTo>
                      <a:pt x="30" y="31"/>
                    </a:lnTo>
                    <a:lnTo>
                      <a:pt x="40" y="23"/>
                    </a:lnTo>
                    <a:lnTo>
                      <a:pt x="50" y="18"/>
                    </a:lnTo>
                    <a:lnTo>
                      <a:pt x="63" y="16"/>
                    </a:lnTo>
                    <a:lnTo>
                      <a:pt x="78" y="16"/>
                    </a:lnTo>
                    <a:lnTo>
                      <a:pt x="91" y="16"/>
                    </a:lnTo>
                    <a:lnTo>
                      <a:pt x="96" y="16"/>
                    </a:lnTo>
                    <a:lnTo>
                      <a:pt x="101" y="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64" name="Text Box 68"/>
            <p:cNvSpPr txBox="1">
              <a:spLocks noChangeArrowheads="1"/>
            </p:cNvSpPr>
            <p:nvPr/>
          </p:nvSpPr>
          <p:spPr bwMode="auto">
            <a:xfrm>
              <a:off x="2880" y="709"/>
              <a:ext cx="81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CO" sz="1600">
                  <a:solidFill>
                    <a:srgbClr val="FFFF66"/>
                  </a:solidFill>
                  <a:latin typeface="Gill Sans Ultra Bold Condensed" pitchFamily="34" charset="0"/>
                </a:rPr>
                <a:t>Registros tributarios </a:t>
              </a:r>
            </a:p>
          </p:txBody>
        </p:sp>
        <p:sp>
          <p:nvSpPr>
            <p:cNvPr id="29765" name="Text Box 69"/>
            <p:cNvSpPr txBox="1">
              <a:spLocks noChangeArrowheads="1"/>
            </p:cNvSpPr>
            <p:nvPr/>
          </p:nvSpPr>
          <p:spPr bwMode="auto">
            <a:xfrm>
              <a:off x="2744" y="2026"/>
              <a:ext cx="1179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Char char="•"/>
              </a:pPr>
              <a:r>
                <a:rPr lang="es-CO" sz="1600">
                  <a:latin typeface="Gill Sans Ultra Bold Condensed" pitchFamily="34" charset="0"/>
                </a:rPr>
                <a:t>Nacionales</a:t>
              </a:r>
            </a:p>
            <a:p>
              <a:pPr algn="ctr">
                <a:buFontTx/>
                <a:buChar char="•"/>
              </a:pPr>
              <a:r>
                <a:rPr lang="es-CO" sz="1600">
                  <a:latin typeface="Gill Sans Ultra Bold Condensed" pitchFamily="34" charset="0"/>
                </a:rPr>
                <a:t>Provinciales</a:t>
              </a:r>
            </a:p>
            <a:p>
              <a:pPr algn="ctr">
                <a:buFontTx/>
                <a:buChar char="•"/>
              </a:pPr>
              <a:r>
                <a:rPr lang="es-CO" sz="1600">
                  <a:latin typeface="Gill Sans Ultra Bold Condensed" pitchFamily="34" charset="0"/>
                </a:rPr>
                <a:t>Locales</a:t>
              </a:r>
            </a:p>
          </p:txBody>
        </p:sp>
      </p:grpSp>
      <p:grpSp>
        <p:nvGrpSpPr>
          <p:cNvPr id="29773" name="Group 77"/>
          <p:cNvGrpSpPr>
            <a:grpSpLocks/>
          </p:cNvGrpSpPr>
          <p:nvPr/>
        </p:nvGrpSpPr>
        <p:grpSpPr bwMode="auto">
          <a:xfrm>
            <a:off x="6659563" y="828675"/>
            <a:ext cx="1871662" cy="2671763"/>
            <a:chOff x="4195" y="436"/>
            <a:chExt cx="1179" cy="1683"/>
          </a:xfrm>
        </p:grpSpPr>
        <p:grpSp>
          <p:nvGrpSpPr>
            <p:cNvPr id="29753" name="Group 57"/>
            <p:cNvGrpSpPr>
              <a:grpSpLocks/>
            </p:cNvGrpSpPr>
            <p:nvPr/>
          </p:nvGrpSpPr>
          <p:grpSpPr bwMode="auto">
            <a:xfrm rot="-853976">
              <a:off x="4422" y="788"/>
              <a:ext cx="545" cy="938"/>
              <a:chOff x="2232" y="763"/>
              <a:chExt cx="792" cy="1623"/>
            </a:xfrm>
          </p:grpSpPr>
          <p:sp>
            <p:nvSpPr>
              <p:cNvPr id="29754" name="Freeform 58"/>
              <p:cNvSpPr>
                <a:spLocks/>
              </p:cNvSpPr>
              <p:nvPr/>
            </p:nvSpPr>
            <p:spPr bwMode="auto">
              <a:xfrm>
                <a:off x="2232" y="1015"/>
                <a:ext cx="688" cy="1371"/>
              </a:xfrm>
              <a:custGeom>
                <a:avLst/>
                <a:gdLst/>
                <a:ahLst/>
                <a:cxnLst>
                  <a:cxn ang="0">
                    <a:pos x="422" y="84"/>
                  </a:cxn>
                  <a:cxn ang="0">
                    <a:pos x="310" y="46"/>
                  </a:cxn>
                  <a:cxn ang="0">
                    <a:pos x="244" y="64"/>
                  </a:cxn>
                  <a:cxn ang="0">
                    <a:pos x="221" y="203"/>
                  </a:cxn>
                  <a:cxn ang="0">
                    <a:pos x="239" y="257"/>
                  </a:cxn>
                  <a:cxn ang="0">
                    <a:pos x="287" y="359"/>
                  </a:cxn>
                  <a:cxn ang="0">
                    <a:pos x="338" y="455"/>
                  </a:cxn>
                  <a:cxn ang="0">
                    <a:pos x="363" y="577"/>
                  </a:cxn>
                  <a:cxn ang="0">
                    <a:pos x="305" y="768"/>
                  </a:cxn>
                  <a:cxn ang="0">
                    <a:pos x="264" y="847"/>
                  </a:cxn>
                  <a:cxn ang="0">
                    <a:pos x="173" y="984"/>
                  </a:cxn>
                  <a:cxn ang="0">
                    <a:pos x="102" y="1081"/>
                  </a:cxn>
                  <a:cxn ang="0">
                    <a:pos x="51" y="1206"/>
                  </a:cxn>
                  <a:cxn ang="0">
                    <a:pos x="102" y="1287"/>
                  </a:cxn>
                  <a:cxn ang="0">
                    <a:pos x="160" y="1310"/>
                  </a:cxn>
                  <a:cxn ang="0">
                    <a:pos x="229" y="1300"/>
                  </a:cxn>
                  <a:cxn ang="0">
                    <a:pos x="267" y="1262"/>
                  </a:cxn>
                  <a:cxn ang="0">
                    <a:pos x="297" y="1216"/>
                  </a:cxn>
                  <a:cxn ang="0">
                    <a:pos x="366" y="1058"/>
                  </a:cxn>
                  <a:cxn ang="0">
                    <a:pos x="417" y="852"/>
                  </a:cxn>
                  <a:cxn ang="0">
                    <a:pos x="470" y="715"/>
                  </a:cxn>
                  <a:cxn ang="0">
                    <a:pos x="523" y="649"/>
                  </a:cxn>
                  <a:cxn ang="0">
                    <a:pos x="627" y="488"/>
                  </a:cxn>
                  <a:cxn ang="0">
                    <a:pos x="638" y="310"/>
                  </a:cxn>
                  <a:cxn ang="0">
                    <a:pos x="605" y="244"/>
                  </a:cxn>
                  <a:cxn ang="0">
                    <a:pos x="508" y="107"/>
                  </a:cxn>
                  <a:cxn ang="0">
                    <a:pos x="500" y="76"/>
                  </a:cxn>
                  <a:cxn ang="0">
                    <a:pos x="554" y="114"/>
                  </a:cxn>
                  <a:cxn ang="0">
                    <a:pos x="589" y="168"/>
                  </a:cxn>
                  <a:cxn ang="0">
                    <a:pos x="650" y="254"/>
                  </a:cxn>
                  <a:cxn ang="0">
                    <a:pos x="686" y="381"/>
                  </a:cxn>
                  <a:cxn ang="0">
                    <a:pos x="640" y="547"/>
                  </a:cxn>
                  <a:cxn ang="0">
                    <a:pos x="561" y="669"/>
                  </a:cxn>
                  <a:cxn ang="0">
                    <a:pos x="516" y="732"/>
                  </a:cxn>
                  <a:cxn ang="0">
                    <a:pos x="447" y="855"/>
                  </a:cxn>
                  <a:cxn ang="0">
                    <a:pos x="401" y="1040"/>
                  </a:cxn>
                  <a:cxn ang="0">
                    <a:pos x="358" y="1185"/>
                  </a:cxn>
                  <a:cxn ang="0">
                    <a:pos x="310" y="1274"/>
                  </a:cxn>
                  <a:cxn ang="0">
                    <a:pos x="249" y="1351"/>
                  </a:cxn>
                  <a:cxn ang="0">
                    <a:pos x="211" y="1371"/>
                  </a:cxn>
                  <a:cxn ang="0">
                    <a:pos x="135" y="1356"/>
                  </a:cxn>
                  <a:cxn ang="0">
                    <a:pos x="46" y="1302"/>
                  </a:cxn>
                  <a:cxn ang="0">
                    <a:pos x="0" y="1208"/>
                  </a:cxn>
                  <a:cxn ang="0">
                    <a:pos x="46" y="1076"/>
                  </a:cxn>
                  <a:cxn ang="0">
                    <a:pos x="140" y="951"/>
                  </a:cxn>
                  <a:cxn ang="0">
                    <a:pos x="175" y="900"/>
                  </a:cxn>
                  <a:cxn ang="0">
                    <a:pos x="259" y="758"/>
                  </a:cxn>
                  <a:cxn ang="0">
                    <a:pos x="317" y="618"/>
                  </a:cxn>
                  <a:cxn ang="0">
                    <a:pos x="274" y="427"/>
                  </a:cxn>
                  <a:cxn ang="0">
                    <a:pos x="206" y="270"/>
                  </a:cxn>
                  <a:cxn ang="0">
                    <a:pos x="183" y="191"/>
                  </a:cxn>
                  <a:cxn ang="0">
                    <a:pos x="211" y="30"/>
                  </a:cxn>
                  <a:cxn ang="0">
                    <a:pos x="269" y="0"/>
                  </a:cxn>
                  <a:cxn ang="0">
                    <a:pos x="394" y="23"/>
                  </a:cxn>
                  <a:cxn ang="0">
                    <a:pos x="480" y="86"/>
                  </a:cxn>
                </a:cxnLst>
                <a:rect l="0" t="0" r="r" b="b"/>
                <a:pathLst>
                  <a:path w="688" h="1371">
                    <a:moveTo>
                      <a:pt x="467" y="102"/>
                    </a:moveTo>
                    <a:lnTo>
                      <a:pt x="462" y="99"/>
                    </a:lnTo>
                    <a:lnTo>
                      <a:pt x="444" y="92"/>
                    </a:lnTo>
                    <a:lnTo>
                      <a:pt x="422" y="84"/>
                    </a:lnTo>
                    <a:lnTo>
                      <a:pt x="391" y="71"/>
                    </a:lnTo>
                    <a:lnTo>
                      <a:pt x="363" y="61"/>
                    </a:lnTo>
                    <a:lnTo>
                      <a:pt x="333" y="53"/>
                    </a:lnTo>
                    <a:lnTo>
                      <a:pt x="310" y="46"/>
                    </a:lnTo>
                    <a:lnTo>
                      <a:pt x="292" y="46"/>
                    </a:lnTo>
                    <a:lnTo>
                      <a:pt x="269" y="48"/>
                    </a:lnTo>
                    <a:lnTo>
                      <a:pt x="254" y="51"/>
                    </a:lnTo>
                    <a:lnTo>
                      <a:pt x="244" y="64"/>
                    </a:lnTo>
                    <a:lnTo>
                      <a:pt x="231" y="89"/>
                    </a:lnTo>
                    <a:lnTo>
                      <a:pt x="221" y="130"/>
                    </a:lnTo>
                    <a:lnTo>
                      <a:pt x="218" y="170"/>
                    </a:lnTo>
                    <a:lnTo>
                      <a:pt x="221" y="203"/>
                    </a:lnTo>
                    <a:lnTo>
                      <a:pt x="224" y="216"/>
                    </a:lnTo>
                    <a:lnTo>
                      <a:pt x="226" y="221"/>
                    </a:lnTo>
                    <a:lnTo>
                      <a:pt x="231" y="236"/>
                    </a:lnTo>
                    <a:lnTo>
                      <a:pt x="239" y="257"/>
                    </a:lnTo>
                    <a:lnTo>
                      <a:pt x="249" y="282"/>
                    </a:lnTo>
                    <a:lnTo>
                      <a:pt x="262" y="308"/>
                    </a:lnTo>
                    <a:lnTo>
                      <a:pt x="274" y="336"/>
                    </a:lnTo>
                    <a:lnTo>
                      <a:pt x="287" y="359"/>
                    </a:lnTo>
                    <a:lnTo>
                      <a:pt x="300" y="379"/>
                    </a:lnTo>
                    <a:lnTo>
                      <a:pt x="312" y="399"/>
                    </a:lnTo>
                    <a:lnTo>
                      <a:pt x="325" y="425"/>
                    </a:lnTo>
                    <a:lnTo>
                      <a:pt x="338" y="455"/>
                    </a:lnTo>
                    <a:lnTo>
                      <a:pt x="351" y="486"/>
                    </a:lnTo>
                    <a:lnTo>
                      <a:pt x="358" y="519"/>
                    </a:lnTo>
                    <a:lnTo>
                      <a:pt x="363" y="549"/>
                    </a:lnTo>
                    <a:lnTo>
                      <a:pt x="363" y="577"/>
                    </a:lnTo>
                    <a:lnTo>
                      <a:pt x="358" y="600"/>
                    </a:lnTo>
                    <a:lnTo>
                      <a:pt x="340" y="651"/>
                    </a:lnTo>
                    <a:lnTo>
                      <a:pt x="320" y="715"/>
                    </a:lnTo>
                    <a:lnTo>
                      <a:pt x="305" y="768"/>
                    </a:lnTo>
                    <a:lnTo>
                      <a:pt x="300" y="791"/>
                    </a:lnTo>
                    <a:lnTo>
                      <a:pt x="295" y="799"/>
                    </a:lnTo>
                    <a:lnTo>
                      <a:pt x="282" y="819"/>
                    </a:lnTo>
                    <a:lnTo>
                      <a:pt x="264" y="847"/>
                    </a:lnTo>
                    <a:lnTo>
                      <a:pt x="241" y="880"/>
                    </a:lnTo>
                    <a:lnTo>
                      <a:pt x="216" y="918"/>
                    </a:lnTo>
                    <a:lnTo>
                      <a:pt x="193" y="954"/>
                    </a:lnTo>
                    <a:lnTo>
                      <a:pt x="173" y="984"/>
                    </a:lnTo>
                    <a:lnTo>
                      <a:pt x="157" y="1007"/>
                    </a:lnTo>
                    <a:lnTo>
                      <a:pt x="142" y="1028"/>
                    </a:lnTo>
                    <a:lnTo>
                      <a:pt x="122" y="1053"/>
                    </a:lnTo>
                    <a:lnTo>
                      <a:pt x="102" y="1081"/>
                    </a:lnTo>
                    <a:lnTo>
                      <a:pt x="81" y="1111"/>
                    </a:lnTo>
                    <a:lnTo>
                      <a:pt x="63" y="1145"/>
                    </a:lnTo>
                    <a:lnTo>
                      <a:pt x="53" y="1175"/>
                    </a:lnTo>
                    <a:lnTo>
                      <a:pt x="51" y="1206"/>
                    </a:lnTo>
                    <a:lnTo>
                      <a:pt x="61" y="1234"/>
                    </a:lnTo>
                    <a:lnTo>
                      <a:pt x="76" y="1256"/>
                    </a:lnTo>
                    <a:lnTo>
                      <a:pt x="89" y="1274"/>
                    </a:lnTo>
                    <a:lnTo>
                      <a:pt x="102" y="1287"/>
                    </a:lnTo>
                    <a:lnTo>
                      <a:pt x="117" y="1295"/>
                    </a:lnTo>
                    <a:lnTo>
                      <a:pt x="130" y="1302"/>
                    </a:lnTo>
                    <a:lnTo>
                      <a:pt x="145" y="1307"/>
                    </a:lnTo>
                    <a:lnTo>
                      <a:pt x="160" y="1310"/>
                    </a:lnTo>
                    <a:lnTo>
                      <a:pt x="178" y="1312"/>
                    </a:lnTo>
                    <a:lnTo>
                      <a:pt x="196" y="1312"/>
                    </a:lnTo>
                    <a:lnTo>
                      <a:pt x="213" y="1307"/>
                    </a:lnTo>
                    <a:lnTo>
                      <a:pt x="229" y="1300"/>
                    </a:lnTo>
                    <a:lnTo>
                      <a:pt x="241" y="1290"/>
                    </a:lnTo>
                    <a:lnTo>
                      <a:pt x="254" y="1277"/>
                    </a:lnTo>
                    <a:lnTo>
                      <a:pt x="262" y="1269"/>
                    </a:lnTo>
                    <a:lnTo>
                      <a:pt x="267" y="1262"/>
                    </a:lnTo>
                    <a:lnTo>
                      <a:pt x="269" y="1259"/>
                    </a:lnTo>
                    <a:lnTo>
                      <a:pt x="272" y="1254"/>
                    </a:lnTo>
                    <a:lnTo>
                      <a:pt x="282" y="1239"/>
                    </a:lnTo>
                    <a:lnTo>
                      <a:pt x="297" y="1216"/>
                    </a:lnTo>
                    <a:lnTo>
                      <a:pt x="315" y="1185"/>
                    </a:lnTo>
                    <a:lnTo>
                      <a:pt x="333" y="1147"/>
                    </a:lnTo>
                    <a:lnTo>
                      <a:pt x="351" y="1104"/>
                    </a:lnTo>
                    <a:lnTo>
                      <a:pt x="366" y="1058"/>
                    </a:lnTo>
                    <a:lnTo>
                      <a:pt x="376" y="1007"/>
                    </a:lnTo>
                    <a:lnTo>
                      <a:pt x="386" y="954"/>
                    </a:lnTo>
                    <a:lnTo>
                      <a:pt x="401" y="903"/>
                    </a:lnTo>
                    <a:lnTo>
                      <a:pt x="417" y="852"/>
                    </a:lnTo>
                    <a:lnTo>
                      <a:pt x="432" y="806"/>
                    </a:lnTo>
                    <a:lnTo>
                      <a:pt x="447" y="766"/>
                    </a:lnTo>
                    <a:lnTo>
                      <a:pt x="460" y="735"/>
                    </a:lnTo>
                    <a:lnTo>
                      <a:pt x="470" y="715"/>
                    </a:lnTo>
                    <a:lnTo>
                      <a:pt x="472" y="707"/>
                    </a:lnTo>
                    <a:lnTo>
                      <a:pt x="480" y="699"/>
                    </a:lnTo>
                    <a:lnTo>
                      <a:pt x="498" y="679"/>
                    </a:lnTo>
                    <a:lnTo>
                      <a:pt x="523" y="649"/>
                    </a:lnTo>
                    <a:lnTo>
                      <a:pt x="551" y="610"/>
                    </a:lnTo>
                    <a:lnTo>
                      <a:pt x="582" y="570"/>
                    </a:lnTo>
                    <a:lnTo>
                      <a:pt x="610" y="526"/>
                    </a:lnTo>
                    <a:lnTo>
                      <a:pt x="627" y="488"/>
                    </a:lnTo>
                    <a:lnTo>
                      <a:pt x="638" y="455"/>
                    </a:lnTo>
                    <a:lnTo>
                      <a:pt x="643" y="389"/>
                    </a:lnTo>
                    <a:lnTo>
                      <a:pt x="640" y="341"/>
                    </a:lnTo>
                    <a:lnTo>
                      <a:pt x="638" y="310"/>
                    </a:lnTo>
                    <a:lnTo>
                      <a:pt x="635" y="300"/>
                    </a:lnTo>
                    <a:lnTo>
                      <a:pt x="632" y="292"/>
                    </a:lnTo>
                    <a:lnTo>
                      <a:pt x="620" y="272"/>
                    </a:lnTo>
                    <a:lnTo>
                      <a:pt x="605" y="244"/>
                    </a:lnTo>
                    <a:lnTo>
                      <a:pt x="584" y="209"/>
                    </a:lnTo>
                    <a:lnTo>
                      <a:pt x="561" y="173"/>
                    </a:lnTo>
                    <a:lnTo>
                      <a:pt x="533" y="137"/>
                    </a:lnTo>
                    <a:lnTo>
                      <a:pt x="508" y="107"/>
                    </a:lnTo>
                    <a:lnTo>
                      <a:pt x="480" y="86"/>
                    </a:lnTo>
                    <a:lnTo>
                      <a:pt x="490" y="69"/>
                    </a:lnTo>
                    <a:lnTo>
                      <a:pt x="493" y="71"/>
                    </a:lnTo>
                    <a:lnTo>
                      <a:pt x="500" y="76"/>
                    </a:lnTo>
                    <a:lnTo>
                      <a:pt x="513" y="81"/>
                    </a:lnTo>
                    <a:lnTo>
                      <a:pt x="526" y="92"/>
                    </a:lnTo>
                    <a:lnTo>
                      <a:pt x="541" y="102"/>
                    </a:lnTo>
                    <a:lnTo>
                      <a:pt x="554" y="114"/>
                    </a:lnTo>
                    <a:lnTo>
                      <a:pt x="564" y="125"/>
                    </a:lnTo>
                    <a:lnTo>
                      <a:pt x="571" y="137"/>
                    </a:lnTo>
                    <a:lnTo>
                      <a:pt x="579" y="150"/>
                    </a:lnTo>
                    <a:lnTo>
                      <a:pt x="589" y="168"/>
                    </a:lnTo>
                    <a:lnTo>
                      <a:pt x="605" y="186"/>
                    </a:lnTo>
                    <a:lnTo>
                      <a:pt x="620" y="209"/>
                    </a:lnTo>
                    <a:lnTo>
                      <a:pt x="638" y="231"/>
                    </a:lnTo>
                    <a:lnTo>
                      <a:pt x="650" y="254"/>
                    </a:lnTo>
                    <a:lnTo>
                      <a:pt x="663" y="277"/>
                    </a:lnTo>
                    <a:lnTo>
                      <a:pt x="668" y="298"/>
                    </a:lnTo>
                    <a:lnTo>
                      <a:pt x="678" y="338"/>
                    </a:lnTo>
                    <a:lnTo>
                      <a:pt x="686" y="381"/>
                    </a:lnTo>
                    <a:lnTo>
                      <a:pt x="688" y="430"/>
                    </a:lnTo>
                    <a:lnTo>
                      <a:pt x="673" y="483"/>
                    </a:lnTo>
                    <a:lnTo>
                      <a:pt x="658" y="514"/>
                    </a:lnTo>
                    <a:lnTo>
                      <a:pt x="640" y="547"/>
                    </a:lnTo>
                    <a:lnTo>
                      <a:pt x="620" y="580"/>
                    </a:lnTo>
                    <a:lnTo>
                      <a:pt x="599" y="613"/>
                    </a:lnTo>
                    <a:lnTo>
                      <a:pt x="579" y="643"/>
                    </a:lnTo>
                    <a:lnTo>
                      <a:pt x="561" y="669"/>
                    </a:lnTo>
                    <a:lnTo>
                      <a:pt x="549" y="692"/>
                    </a:lnTo>
                    <a:lnTo>
                      <a:pt x="538" y="705"/>
                    </a:lnTo>
                    <a:lnTo>
                      <a:pt x="528" y="717"/>
                    </a:lnTo>
                    <a:lnTo>
                      <a:pt x="516" y="732"/>
                    </a:lnTo>
                    <a:lnTo>
                      <a:pt x="498" y="755"/>
                    </a:lnTo>
                    <a:lnTo>
                      <a:pt x="480" y="783"/>
                    </a:lnTo>
                    <a:lnTo>
                      <a:pt x="462" y="816"/>
                    </a:lnTo>
                    <a:lnTo>
                      <a:pt x="447" y="855"/>
                    </a:lnTo>
                    <a:lnTo>
                      <a:pt x="432" y="898"/>
                    </a:lnTo>
                    <a:lnTo>
                      <a:pt x="422" y="946"/>
                    </a:lnTo>
                    <a:lnTo>
                      <a:pt x="411" y="994"/>
                    </a:lnTo>
                    <a:lnTo>
                      <a:pt x="401" y="1040"/>
                    </a:lnTo>
                    <a:lnTo>
                      <a:pt x="391" y="1081"/>
                    </a:lnTo>
                    <a:lnTo>
                      <a:pt x="381" y="1119"/>
                    </a:lnTo>
                    <a:lnTo>
                      <a:pt x="368" y="1155"/>
                    </a:lnTo>
                    <a:lnTo>
                      <a:pt x="358" y="1185"/>
                    </a:lnTo>
                    <a:lnTo>
                      <a:pt x="345" y="1213"/>
                    </a:lnTo>
                    <a:lnTo>
                      <a:pt x="335" y="1234"/>
                    </a:lnTo>
                    <a:lnTo>
                      <a:pt x="325" y="1254"/>
                    </a:lnTo>
                    <a:lnTo>
                      <a:pt x="310" y="1274"/>
                    </a:lnTo>
                    <a:lnTo>
                      <a:pt x="295" y="1295"/>
                    </a:lnTo>
                    <a:lnTo>
                      <a:pt x="277" y="1315"/>
                    </a:lnTo>
                    <a:lnTo>
                      <a:pt x="262" y="1335"/>
                    </a:lnTo>
                    <a:lnTo>
                      <a:pt x="249" y="1351"/>
                    </a:lnTo>
                    <a:lnTo>
                      <a:pt x="239" y="1361"/>
                    </a:lnTo>
                    <a:lnTo>
                      <a:pt x="231" y="1366"/>
                    </a:lnTo>
                    <a:lnTo>
                      <a:pt x="224" y="1368"/>
                    </a:lnTo>
                    <a:lnTo>
                      <a:pt x="211" y="1371"/>
                    </a:lnTo>
                    <a:lnTo>
                      <a:pt x="196" y="1371"/>
                    </a:lnTo>
                    <a:lnTo>
                      <a:pt x="175" y="1368"/>
                    </a:lnTo>
                    <a:lnTo>
                      <a:pt x="155" y="1363"/>
                    </a:lnTo>
                    <a:lnTo>
                      <a:pt x="135" y="1356"/>
                    </a:lnTo>
                    <a:lnTo>
                      <a:pt x="112" y="1348"/>
                    </a:lnTo>
                    <a:lnTo>
                      <a:pt x="89" y="1335"/>
                    </a:lnTo>
                    <a:lnTo>
                      <a:pt x="66" y="1320"/>
                    </a:lnTo>
                    <a:lnTo>
                      <a:pt x="46" y="1302"/>
                    </a:lnTo>
                    <a:lnTo>
                      <a:pt x="28" y="1282"/>
                    </a:lnTo>
                    <a:lnTo>
                      <a:pt x="15" y="1259"/>
                    </a:lnTo>
                    <a:lnTo>
                      <a:pt x="5" y="1234"/>
                    </a:lnTo>
                    <a:lnTo>
                      <a:pt x="0" y="1208"/>
                    </a:lnTo>
                    <a:lnTo>
                      <a:pt x="0" y="1178"/>
                    </a:lnTo>
                    <a:lnTo>
                      <a:pt x="8" y="1145"/>
                    </a:lnTo>
                    <a:lnTo>
                      <a:pt x="23" y="1111"/>
                    </a:lnTo>
                    <a:lnTo>
                      <a:pt x="46" y="1076"/>
                    </a:lnTo>
                    <a:lnTo>
                      <a:pt x="69" y="1038"/>
                    </a:lnTo>
                    <a:lnTo>
                      <a:pt x="94" y="1005"/>
                    </a:lnTo>
                    <a:lnTo>
                      <a:pt x="119" y="977"/>
                    </a:lnTo>
                    <a:lnTo>
                      <a:pt x="140" y="951"/>
                    </a:lnTo>
                    <a:lnTo>
                      <a:pt x="152" y="936"/>
                    </a:lnTo>
                    <a:lnTo>
                      <a:pt x="157" y="931"/>
                    </a:lnTo>
                    <a:lnTo>
                      <a:pt x="163" y="923"/>
                    </a:lnTo>
                    <a:lnTo>
                      <a:pt x="175" y="900"/>
                    </a:lnTo>
                    <a:lnTo>
                      <a:pt x="193" y="870"/>
                    </a:lnTo>
                    <a:lnTo>
                      <a:pt x="216" y="834"/>
                    </a:lnTo>
                    <a:lnTo>
                      <a:pt x="239" y="794"/>
                    </a:lnTo>
                    <a:lnTo>
                      <a:pt x="259" y="758"/>
                    </a:lnTo>
                    <a:lnTo>
                      <a:pt x="277" y="725"/>
                    </a:lnTo>
                    <a:lnTo>
                      <a:pt x="287" y="702"/>
                    </a:lnTo>
                    <a:lnTo>
                      <a:pt x="302" y="664"/>
                    </a:lnTo>
                    <a:lnTo>
                      <a:pt x="317" y="618"/>
                    </a:lnTo>
                    <a:lnTo>
                      <a:pt x="323" y="565"/>
                    </a:lnTo>
                    <a:lnTo>
                      <a:pt x="307" y="504"/>
                    </a:lnTo>
                    <a:lnTo>
                      <a:pt x="292" y="468"/>
                    </a:lnTo>
                    <a:lnTo>
                      <a:pt x="274" y="427"/>
                    </a:lnTo>
                    <a:lnTo>
                      <a:pt x="254" y="381"/>
                    </a:lnTo>
                    <a:lnTo>
                      <a:pt x="236" y="341"/>
                    </a:lnTo>
                    <a:lnTo>
                      <a:pt x="218" y="303"/>
                    </a:lnTo>
                    <a:lnTo>
                      <a:pt x="206" y="270"/>
                    </a:lnTo>
                    <a:lnTo>
                      <a:pt x="196" y="249"/>
                    </a:lnTo>
                    <a:lnTo>
                      <a:pt x="193" y="242"/>
                    </a:lnTo>
                    <a:lnTo>
                      <a:pt x="190" y="226"/>
                    </a:lnTo>
                    <a:lnTo>
                      <a:pt x="183" y="191"/>
                    </a:lnTo>
                    <a:lnTo>
                      <a:pt x="180" y="142"/>
                    </a:lnTo>
                    <a:lnTo>
                      <a:pt x="185" y="92"/>
                    </a:lnTo>
                    <a:lnTo>
                      <a:pt x="198" y="53"/>
                    </a:lnTo>
                    <a:lnTo>
                      <a:pt x="211" y="30"/>
                    </a:lnTo>
                    <a:lnTo>
                      <a:pt x="224" y="15"/>
                    </a:lnTo>
                    <a:lnTo>
                      <a:pt x="241" y="8"/>
                    </a:lnTo>
                    <a:lnTo>
                      <a:pt x="251" y="5"/>
                    </a:lnTo>
                    <a:lnTo>
                      <a:pt x="269" y="0"/>
                    </a:lnTo>
                    <a:lnTo>
                      <a:pt x="292" y="0"/>
                    </a:lnTo>
                    <a:lnTo>
                      <a:pt x="320" y="2"/>
                    </a:lnTo>
                    <a:lnTo>
                      <a:pt x="353" y="10"/>
                    </a:lnTo>
                    <a:lnTo>
                      <a:pt x="394" y="23"/>
                    </a:lnTo>
                    <a:lnTo>
                      <a:pt x="439" y="41"/>
                    </a:lnTo>
                    <a:lnTo>
                      <a:pt x="490" y="69"/>
                    </a:lnTo>
                    <a:lnTo>
                      <a:pt x="488" y="74"/>
                    </a:lnTo>
                    <a:lnTo>
                      <a:pt x="480" y="86"/>
                    </a:lnTo>
                    <a:lnTo>
                      <a:pt x="472" y="97"/>
                    </a:lnTo>
                    <a:lnTo>
                      <a:pt x="467" y="10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5" name="Freeform 59"/>
              <p:cNvSpPr>
                <a:spLocks/>
              </p:cNvSpPr>
              <p:nvPr/>
            </p:nvSpPr>
            <p:spPr bwMode="auto">
              <a:xfrm>
                <a:off x="2494" y="763"/>
                <a:ext cx="165" cy="221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83" y="3"/>
                  </a:cxn>
                  <a:cxn ang="0">
                    <a:pos x="73" y="5"/>
                  </a:cxn>
                  <a:cxn ang="0">
                    <a:pos x="61" y="13"/>
                  </a:cxn>
                  <a:cxn ang="0">
                    <a:pos x="45" y="20"/>
                  </a:cxn>
                  <a:cxn ang="0">
                    <a:pos x="30" y="31"/>
                  </a:cxn>
                  <a:cxn ang="0">
                    <a:pos x="17" y="38"/>
                  </a:cxn>
                  <a:cxn ang="0">
                    <a:pos x="7" y="48"/>
                  </a:cxn>
                  <a:cxn ang="0">
                    <a:pos x="2" y="56"/>
                  </a:cxn>
                  <a:cxn ang="0">
                    <a:pos x="0" y="79"/>
                  </a:cxn>
                  <a:cxn ang="0">
                    <a:pos x="2" y="112"/>
                  </a:cxn>
                  <a:cxn ang="0">
                    <a:pos x="7" y="143"/>
                  </a:cxn>
                  <a:cxn ang="0">
                    <a:pos x="10" y="165"/>
                  </a:cxn>
                  <a:cxn ang="0">
                    <a:pos x="15" y="183"/>
                  </a:cxn>
                  <a:cxn ang="0">
                    <a:pos x="25" y="199"/>
                  </a:cxn>
                  <a:cxn ang="0">
                    <a:pos x="35" y="214"/>
                  </a:cxn>
                  <a:cxn ang="0">
                    <a:pos x="53" y="221"/>
                  </a:cxn>
                  <a:cxn ang="0">
                    <a:pos x="71" y="221"/>
                  </a:cxn>
                  <a:cxn ang="0">
                    <a:pos x="89" y="219"/>
                  </a:cxn>
                  <a:cxn ang="0">
                    <a:pos x="99" y="216"/>
                  </a:cxn>
                  <a:cxn ang="0">
                    <a:pos x="104" y="214"/>
                  </a:cxn>
                  <a:cxn ang="0">
                    <a:pos x="111" y="211"/>
                  </a:cxn>
                  <a:cxn ang="0">
                    <a:pos x="129" y="201"/>
                  </a:cxn>
                  <a:cxn ang="0">
                    <a:pos x="147" y="186"/>
                  </a:cxn>
                  <a:cxn ang="0">
                    <a:pos x="160" y="160"/>
                  </a:cxn>
                  <a:cxn ang="0">
                    <a:pos x="165" y="130"/>
                  </a:cxn>
                  <a:cxn ang="0">
                    <a:pos x="165" y="94"/>
                  </a:cxn>
                  <a:cxn ang="0">
                    <a:pos x="162" y="64"/>
                  </a:cxn>
                  <a:cxn ang="0">
                    <a:pos x="152" y="41"/>
                  </a:cxn>
                  <a:cxn ang="0">
                    <a:pos x="137" y="26"/>
                  </a:cxn>
                  <a:cxn ang="0">
                    <a:pos x="127" y="18"/>
                  </a:cxn>
                  <a:cxn ang="0">
                    <a:pos x="119" y="13"/>
                  </a:cxn>
                  <a:cxn ang="0">
                    <a:pos x="116" y="13"/>
                  </a:cxn>
                  <a:cxn ang="0">
                    <a:pos x="111" y="18"/>
                  </a:cxn>
                  <a:cxn ang="0">
                    <a:pos x="116" y="18"/>
                  </a:cxn>
                  <a:cxn ang="0">
                    <a:pos x="127" y="23"/>
                  </a:cxn>
                  <a:cxn ang="0">
                    <a:pos x="139" y="33"/>
                  </a:cxn>
                  <a:cxn ang="0">
                    <a:pos x="147" y="51"/>
                  </a:cxn>
                  <a:cxn ang="0">
                    <a:pos x="149" y="76"/>
                  </a:cxn>
                  <a:cxn ang="0">
                    <a:pos x="147" y="107"/>
                  </a:cxn>
                  <a:cxn ang="0">
                    <a:pos x="144" y="130"/>
                  </a:cxn>
                  <a:cxn ang="0">
                    <a:pos x="142" y="140"/>
                  </a:cxn>
                  <a:cxn ang="0">
                    <a:pos x="142" y="148"/>
                  </a:cxn>
                  <a:cxn ang="0">
                    <a:pos x="139" y="163"/>
                  </a:cxn>
                  <a:cxn ang="0">
                    <a:pos x="134" y="181"/>
                  </a:cxn>
                  <a:cxn ang="0">
                    <a:pos x="122" y="193"/>
                  </a:cxn>
                  <a:cxn ang="0">
                    <a:pos x="106" y="201"/>
                  </a:cxn>
                  <a:cxn ang="0">
                    <a:pos x="91" y="201"/>
                  </a:cxn>
                  <a:cxn ang="0">
                    <a:pos x="76" y="201"/>
                  </a:cxn>
                  <a:cxn ang="0">
                    <a:pos x="61" y="196"/>
                  </a:cxn>
                  <a:cxn ang="0">
                    <a:pos x="48" y="186"/>
                  </a:cxn>
                  <a:cxn ang="0">
                    <a:pos x="38" y="173"/>
                  </a:cxn>
                  <a:cxn ang="0">
                    <a:pos x="30" y="163"/>
                  </a:cxn>
                  <a:cxn ang="0">
                    <a:pos x="28" y="158"/>
                  </a:cxn>
                  <a:cxn ang="0">
                    <a:pos x="25" y="145"/>
                  </a:cxn>
                  <a:cxn ang="0">
                    <a:pos x="22" y="117"/>
                  </a:cxn>
                  <a:cxn ang="0">
                    <a:pos x="22" y="87"/>
                  </a:cxn>
                  <a:cxn ang="0">
                    <a:pos x="30" y="64"/>
                  </a:cxn>
                  <a:cxn ang="0">
                    <a:pos x="55" y="41"/>
                  </a:cxn>
                  <a:cxn ang="0">
                    <a:pos x="78" y="26"/>
                  </a:cxn>
                  <a:cxn ang="0">
                    <a:pos x="96" y="15"/>
                  </a:cxn>
                  <a:cxn ang="0">
                    <a:pos x="104" y="13"/>
                  </a:cxn>
                  <a:cxn ang="0">
                    <a:pos x="86" y="0"/>
                  </a:cxn>
                </a:cxnLst>
                <a:rect l="0" t="0" r="r" b="b"/>
                <a:pathLst>
                  <a:path w="165" h="221">
                    <a:moveTo>
                      <a:pt x="86" y="0"/>
                    </a:moveTo>
                    <a:lnTo>
                      <a:pt x="83" y="3"/>
                    </a:lnTo>
                    <a:lnTo>
                      <a:pt x="73" y="5"/>
                    </a:lnTo>
                    <a:lnTo>
                      <a:pt x="61" y="13"/>
                    </a:lnTo>
                    <a:lnTo>
                      <a:pt x="45" y="20"/>
                    </a:lnTo>
                    <a:lnTo>
                      <a:pt x="30" y="31"/>
                    </a:lnTo>
                    <a:lnTo>
                      <a:pt x="17" y="38"/>
                    </a:lnTo>
                    <a:lnTo>
                      <a:pt x="7" y="48"/>
                    </a:lnTo>
                    <a:lnTo>
                      <a:pt x="2" y="56"/>
                    </a:lnTo>
                    <a:lnTo>
                      <a:pt x="0" y="79"/>
                    </a:lnTo>
                    <a:lnTo>
                      <a:pt x="2" y="112"/>
                    </a:lnTo>
                    <a:lnTo>
                      <a:pt x="7" y="143"/>
                    </a:lnTo>
                    <a:lnTo>
                      <a:pt x="10" y="165"/>
                    </a:lnTo>
                    <a:lnTo>
                      <a:pt x="15" y="183"/>
                    </a:lnTo>
                    <a:lnTo>
                      <a:pt x="25" y="199"/>
                    </a:lnTo>
                    <a:lnTo>
                      <a:pt x="35" y="214"/>
                    </a:lnTo>
                    <a:lnTo>
                      <a:pt x="53" y="221"/>
                    </a:lnTo>
                    <a:lnTo>
                      <a:pt x="71" y="221"/>
                    </a:lnTo>
                    <a:lnTo>
                      <a:pt x="89" y="219"/>
                    </a:lnTo>
                    <a:lnTo>
                      <a:pt x="99" y="216"/>
                    </a:lnTo>
                    <a:lnTo>
                      <a:pt x="104" y="214"/>
                    </a:lnTo>
                    <a:lnTo>
                      <a:pt x="111" y="211"/>
                    </a:lnTo>
                    <a:lnTo>
                      <a:pt x="129" y="201"/>
                    </a:lnTo>
                    <a:lnTo>
                      <a:pt x="147" y="186"/>
                    </a:lnTo>
                    <a:lnTo>
                      <a:pt x="160" y="160"/>
                    </a:lnTo>
                    <a:lnTo>
                      <a:pt x="165" y="130"/>
                    </a:lnTo>
                    <a:lnTo>
                      <a:pt x="165" y="94"/>
                    </a:lnTo>
                    <a:lnTo>
                      <a:pt x="162" y="64"/>
                    </a:lnTo>
                    <a:lnTo>
                      <a:pt x="152" y="41"/>
                    </a:lnTo>
                    <a:lnTo>
                      <a:pt x="137" y="26"/>
                    </a:lnTo>
                    <a:lnTo>
                      <a:pt x="127" y="18"/>
                    </a:lnTo>
                    <a:lnTo>
                      <a:pt x="119" y="13"/>
                    </a:lnTo>
                    <a:lnTo>
                      <a:pt x="116" y="13"/>
                    </a:lnTo>
                    <a:lnTo>
                      <a:pt x="111" y="18"/>
                    </a:lnTo>
                    <a:lnTo>
                      <a:pt x="116" y="18"/>
                    </a:lnTo>
                    <a:lnTo>
                      <a:pt x="127" y="23"/>
                    </a:lnTo>
                    <a:lnTo>
                      <a:pt x="139" y="33"/>
                    </a:lnTo>
                    <a:lnTo>
                      <a:pt x="147" y="51"/>
                    </a:lnTo>
                    <a:lnTo>
                      <a:pt x="149" y="76"/>
                    </a:lnTo>
                    <a:lnTo>
                      <a:pt x="147" y="107"/>
                    </a:lnTo>
                    <a:lnTo>
                      <a:pt x="144" y="130"/>
                    </a:lnTo>
                    <a:lnTo>
                      <a:pt x="142" y="140"/>
                    </a:lnTo>
                    <a:lnTo>
                      <a:pt x="142" y="148"/>
                    </a:lnTo>
                    <a:lnTo>
                      <a:pt x="139" y="163"/>
                    </a:lnTo>
                    <a:lnTo>
                      <a:pt x="134" y="181"/>
                    </a:lnTo>
                    <a:lnTo>
                      <a:pt x="122" y="193"/>
                    </a:lnTo>
                    <a:lnTo>
                      <a:pt x="106" y="201"/>
                    </a:lnTo>
                    <a:lnTo>
                      <a:pt x="91" y="201"/>
                    </a:lnTo>
                    <a:lnTo>
                      <a:pt x="76" y="201"/>
                    </a:lnTo>
                    <a:lnTo>
                      <a:pt x="61" y="196"/>
                    </a:lnTo>
                    <a:lnTo>
                      <a:pt x="48" y="186"/>
                    </a:lnTo>
                    <a:lnTo>
                      <a:pt x="38" y="173"/>
                    </a:lnTo>
                    <a:lnTo>
                      <a:pt x="30" y="163"/>
                    </a:lnTo>
                    <a:lnTo>
                      <a:pt x="28" y="158"/>
                    </a:lnTo>
                    <a:lnTo>
                      <a:pt x="25" y="145"/>
                    </a:lnTo>
                    <a:lnTo>
                      <a:pt x="22" y="117"/>
                    </a:lnTo>
                    <a:lnTo>
                      <a:pt x="22" y="87"/>
                    </a:lnTo>
                    <a:lnTo>
                      <a:pt x="30" y="64"/>
                    </a:lnTo>
                    <a:lnTo>
                      <a:pt x="55" y="41"/>
                    </a:lnTo>
                    <a:lnTo>
                      <a:pt x="78" y="26"/>
                    </a:lnTo>
                    <a:lnTo>
                      <a:pt x="96" y="15"/>
                    </a:lnTo>
                    <a:lnTo>
                      <a:pt x="104" y="13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6" name="Freeform 60"/>
              <p:cNvSpPr>
                <a:spLocks/>
              </p:cNvSpPr>
              <p:nvPr/>
            </p:nvSpPr>
            <p:spPr bwMode="auto">
              <a:xfrm>
                <a:off x="2643" y="875"/>
                <a:ext cx="168" cy="153"/>
              </a:xfrm>
              <a:custGeom>
                <a:avLst/>
                <a:gdLst/>
                <a:ahLst/>
                <a:cxnLst>
                  <a:cxn ang="0">
                    <a:pos x="115" y="5"/>
                  </a:cxn>
                  <a:cxn ang="0">
                    <a:pos x="107" y="3"/>
                  </a:cxn>
                  <a:cxn ang="0">
                    <a:pos x="89" y="0"/>
                  </a:cxn>
                  <a:cxn ang="0">
                    <a:pos x="67" y="5"/>
                  </a:cxn>
                  <a:cxn ang="0">
                    <a:pos x="41" y="28"/>
                  </a:cxn>
                  <a:cxn ang="0">
                    <a:pos x="21" y="61"/>
                  </a:cxn>
                  <a:cxn ang="0">
                    <a:pos x="6" y="92"/>
                  </a:cxn>
                  <a:cxn ang="0">
                    <a:pos x="0" y="120"/>
                  </a:cxn>
                  <a:cxn ang="0">
                    <a:pos x="11" y="135"/>
                  </a:cxn>
                  <a:cxn ang="0">
                    <a:pos x="36" y="145"/>
                  </a:cxn>
                  <a:cxn ang="0">
                    <a:pos x="59" y="150"/>
                  </a:cxn>
                  <a:cxn ang="0">
                    <a:pos x="79" y="153"/>
                  </a:cxn>
                  <a:cxn ang="0">
                    <a:pos x="94" y="150"/>
                  </a:cxn>
                  <a:cxn ang="0">
                    <a:pos x="107" y="148"/>
                  </a:cxn>
                  <a:cxn ang="0">
                    <a:pos x="117" y="142"/>
                  </a:cxn>
                  <a:cxn ang="0">
                    <a:pos x="122" y="140"/>
                  </a:cxn>
                  <a:cxn ang="0">
                    <a:pos x="125" y="137"/>
                  </a:cxn>
                  <a:cxn ang="0">
                    <a:pos x="135" y="127"/>
                  </a:cxn>
                  <a:cxn ang="0">
                    <a:pos x="153" y="99"/>
                  </a:cxn>
                  <a:cxn ang="0">
                    <a:pos x="168" y="66"/>
                  </a:cxn>
                  <a:cxn ang="0">
                    <a:pos x="166" y="36"/>
                  </a:cxn>
                  <a:cxn ang="0">
                    <a:pos x="148" y="15"/>
                  </a:cxn>
                  <a:cxn ang="0">
                    <a:pos x="135" y="8"/>
                  </a:cxn>
                  <a:cxn ang="0">
                    <a:pos x="125" y="8"/>
                  </a:cxn>
                  <a:cxn ang="0">
                    <a:pos x="120" y="8"/>
                  </a:cxn>
                  <a:cxn ang="0">
                    <a:pos x="115" y="23"/>
                  </a:cxn>
                  <a:cxn ang="0">
                    <a:pos x="120" y="23"/>
                  </a:cxn>
                  <a:cxn ang="0">
                    <a:pos x="133" y="28"/>
                  </a:cxn>
                  <a:cxn ang="0">
                    <a:pos x="143" y="36"/>
                  </a:cxn>
                  <a:cxn ang="0">
                    <a:pos x="148" y="46"/>
                  </a:cxn>
                  <a:cxn ang="0">
                    <a:pos x="143" y="66"/>
                  </a:cxn>
                  <a:cxn ang="0">
                    <a:pos x="138" y="89"/>
                  </a:cxn>
                  <a:cxn ang="0">
                    <a:pos x="130" y="109"/>
                  </a:cxn>
                  <a:cxn ang="0">
                    <a:pos x="120" y="125"/>
                  </a:cxn>
                  <a:cxn ang="0">
                    <a:pos x="105" y="132"/>
                  </a:cxn>
                  <a:cxn ang="0">
                    <a:pos x="92" y="135"/>
                  </a:cxn>
                  <a:cxn ang="0">
                    <a:pos x="79" y="137"/>
                  </a:cxn>
                  <a:cxn ang="0">
                    <a:pos x="69" y="137"/>
                  </a:cxn>
                  <a:cxn ang="0">
                    <a:pos x="59" y="135"/>
                  </a:cxn>
                  <a:cxn ang="0">
                    <a:pos x="49" y="130"/>
                  </a:cxn>
                  <a:cxn ang="0">
                    <a:pos x="39" y="122"/>
                  </a:cxn>
                  <a:cxn ang="0">
                    <a:pos x="31" y="115"/>
                  </a:cxn>
                  <a:cxn ang="0">
                    <a:pos x="23" y="92"/>
                  </a:cxn>
                  <a:cxn ang="0">
                    <a:pos x="28" y="64"/>
                  </a:cxn>
                  <a:cxn ang="0">
                    <a:pos x="41" y="38"/>
                  </a:cxn>
                  <a:cxn ang="0">
                    <a:pos x="54" y="23"/>
                  </a:cxn>
                  <a:cxn ang="0">
                    <a:pos x="69" y="18"/>
                  </a:cxn>
                  <a:cxn ang="0">
                    <a:pos x="87" y="15"/>
                  </a:cxn>
                  <a:cxn ang="0">
                    <a:pos x="100" y="15"/>
                  </a:cxn>
                  <a:cxn ang="0">
                    <a:pos x="105" y="15"/>
                  </a:cxn>
                  <a:cxn ang="0">
                    <a:pos x="115" y="5"/>
                  </a:cxn>
                </a:cxnLst>
                <a:rect l="0" t="0" r="r" b="b"/>
                <a:pathLst>
                  <a:path w="168" h="153">
                    <a:moveTo>
                      <a:pt x="115" y="5"/>
                    </a:moveTo>
                    <a:lnTo>
                      <a:pt x="107" y="3"/>
                    </a:lnTo>
                    <a:lnTo>
                      <a:pt x="89" y="0"/>
                    </a:lnTo>
                    <a:lnTo>
                      <a:pt x="67" y="5"/>
                    </a:lnTo>
                    <a:lnTo>
                      <a:pt x="41" y="28"/>
                    </a:lnTo>
                    <a:lnTo>
                      <a:pt x="21" y="61"/>
                    </a:lnTo>
                    <a:lnTo>
                      <a:pt x="6" y="92"/>
                    </a:lnTo>
                    <a:lnTo>
                      <a:pt x="0" y="120"/>
                    </a:lnTo>
                    <a:lnTo>
                      <a:pt x="11" y="135"/>
                    </a:lnTo>
                    <a:lnTo>
                      <a:pt x="36" y="145"/>
                    </a:lnTo>
                    <a:lnTo>
                      <a:pt x="59" y="150"/>
                    </a:lnTo>
                    <a:lnTo>
                      <a:pt x="79" y="153"/>
                    </a:lnTo>
                    <a:lnTo>
                      <a:pt x="94" y="150"/>
                    </a:lnTo>
                    <a:lnTo>
                      <a:pt x="107" y="148"/>
                    </a:lnTo>
                    <a:lnTo>
                      <a:pt x="117" y="142"/>
                    </a:lnTo>
                    <a:lnTo>
                      <a:pt x="122" y="140"/>
                    </a:lnTo>
                    <a:lnTo>
                      <a:pt x="125" y="137"/>
                    </a:lnTo>
                    <a:lnTo>
                      <a:pt x="135" y="127"/>
                    </a:lnTo>
                    <a:lnTo>
                      <a:pt x="153" y="99"/>
                    </a:lnTo>
                    <a:lnTo>
                      <a:pt x="168" y="66"/>
                    </a:lnTo>
                    <a:lnTo>
                      <a:pt x="166" y="36"/>
                    </a:lnTo>
                    <a:lnTo>
                      <a:pt x="148" y="15"/>
                    </a:lnTo>
                    <a:lnTo>
                      <a:pt x="135" y="8"/>
                    </a:lnTo>
                    <a:lnTo>
                      <a:pt x="125" y="8"/>
                    </a:lnTo>
                    <a:lnTo>
                      <a:pt x="120" y="8"/>
                    </a:lnTo>
                    <a:lnTo>
                      <a:pt x="115" y="23"/>
                    </a:lnTo>
                    <a:lnTo>
                      <a:pt x="120" y="23"/>
                    </a:lnTo>
                    <a:lnTo>
                      <a:pt x="133" y="28"/>
                    </a:lnTo>
                    <a:lnTo>
                      <a:pt x="143" y="36"/>
                    </a:lnTo>
                    <a:lnTo>
                      <a:pt x="148" y="46"/>
                    </a:lnTo>
                    <a:lnTo>
                      <a:pt x="143" y="66"/>
                    </a:lnTo>
                    <a:lnTo>
                      <a:pt x="138" y="89"/>
                    </a:lnTo>
                    <a:lnTo>
                      <a:pt x="130" y="109"/>
                    </a:lnTo>
                    <a:lnTo>
                      <a:pt x="120" y="125"/>
                    </a:lnTo>
                    <a:lnTo>
                      <a:pt x="105" y="132"/>
                    </a:lnTo>
                    <a:lnTo>
                      <a:pt x="92" y="135"/>
                    </a:lnTo>
                    <a:lnTo>
                      <a:pt x="79" y="137"/>
                    </a:lnTo>
                    <a:lnTo>
                      <a:pt x="69" y="137"/>
                    </a:lnTo>
                    <a:lnTo>
                      <a:pt x="59" y="135"/>
                    </a:lnTo>
                    <a:lnTo>
                      <a:pt x="49" y="130"/>
                    </a:lnTo>
                    <a:lnTo>
                      <a:pt x="39" y="122"/>
                    </a:lnTo>
                    <a:lnTo>
                      <a:pt x="31" y="115"/>
                    </a:lnTo>
                    <a:lnTo>
                      <a:pt x="23" y="92"/>
                    </a:lnTo>
                    <a:lnTo>
                      <a:pt x="28" y="64"/>
                    </a:lnTo>
                    <a:lnTo>
                      <a:pt x="41" y="38"/>
                    </a:lnTo>
                    <a:lnTo>
                      <a:pt x="54" y="23"/>
                    </a:lnTo>
                    <a:lnTo>
                      <a:pt x="69" y="18"/>
                    </a:lnTo>
                    <a:lnTo>
                      <a:pt x="87" y="15"/>
                    </a:lnTo>
                    <a:lnTo>
                      <a:pt x="100" y="15"/>
                    </a:lnTo>
                    <a:lnTo>
                      <a:pt x="105" y="15"/>
                    </a:lnTo>
                    <a:lnTo>
                      <a:pt x="115" y="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7" name="Freeform 61"/>
              <p:cNvSpPr>
                <a:spLocks/>
              </p:cNvSpPr>
              <p:nvPr/>
            </p:nvSpPr>
            <p:spPr bwMode="auto">
              <a:xfrm>
                <a:off x="2753" y="990"/>
                <a:ext cx="142" cy="101"/>
              </a:xfrm>
              <a:custGeom>
                <a:avLst/>
                <a:gdLst/>
                <a:ahLst/>
                <a:cxnLst>
                  <a:cxn ang="0">
                    <a:pos x="137" y="22"/>
                  </a:cxn>
                  <a:cxn ang="0">
                    <a:pos x="134" y="20"/>
                  </a:cxn>
                  <a:cxn ang="0">
                    <a:pos x="129" y="15"/>
                  </a:cxn>
                  <a:cxn ang="0">
                    <a:pos x="119" y="10"/>
                  </a:cxn>
                  <a:cxn ang="0">
                    <a:pos x="106" y="5"/>
                  </a:cxn>
                  <a:cxn ang="0">
                    <a:pos x="91" y="0"/>
                  </a:cxn>
                  <a:cxn ang="0">
                    <a:pos x="73" y="2"/>
                  </a:cxn>
                  <a:cxn ang="0">
                    <a:pos x="56" y="7"/>
                  </a:cxn>
                  <a:cxn ang="0">
                    <a:pos x="38" y="20"/>
                  </a:cxn>
                  <a:cxn ang="0">
                    <a:pos x="17" y="40"/>
                  </a:cxn>
                  <a:cxn ang="0">
                    <a:pos x="5" y="58"/>
                  </a:cxn>
                  <a:cxn ang="0">
                    <a:pos x="0" y="76"/>
                  </a:cxn>
                  <a:cxn ang="0">
                    <a:pos x="15" y="91"/>
                  </a:cxn>
                  <a:cxn ang="0">
                    <a:pos x="28" y="96"/>
                  </a:cxn>
                  <a:cxn ang="0">
                    <a:pos x="43" y="99"/>
                  </a:cxn>
                  <a:cxn ang="0">
                    <a:pos x="58" y="101"/>
                  </a:cxn>
                  <a:cxn ang="0">
                    <a:pos x="71" y="101"/>
                  </a:cxn>
                  <a:cxn ang="0">
                    <a:pos x="81" y="101"/>
                  </a:cxn>
                  <a:cxn ang="0">
                    <a:pos x="91" y="101"/>
                  </a:cxn>
                  <a:cxn ang="0">
                    <a:pos x="96" y="99"/>
                  </a:cxn>
                  <a:cxn ang="0">
                    <a:pos x="99" y="99"/>
                  </a:cxn>
                  <a:cxn ang="0">
                    <a:pos x="106" y="94"/>
                  </a:cxn>
                  <a:cxn ang="0">
                    <a:pos x="122" y="78"/>
                  </a:cxn>
                  <a:cxn ang="0">
                    <a:pos x="137" y="58"/>
                  </a:cxn>
                  <a:cxn ang="0">
                    <a:pos x="142" y="40"/>
                  </a:cxn>
                  <a:cxn ang="0">
                    <a:pos x="124" y="30"/>
                  </a:cxn>
                  <a:cxn ang="0">
                    <a:pos x="124" y="35"/>
                  </a:cxn>
                  <a:cxn ang="0">
                    <a:pos x="119" y="48"/>
                  </a:cxn>
                  <a:cxn ang="0">
                    <a:pos x="111" y="63"/>
                  </a:cxn>
                  <a:cxn ang="0">
                    <a:pos x="96" y="78"/>
                  </a:cxn>
                  <a:cxn ang="0">
                    <a:pos x="76" y="86"/>
                  </a:cxn>
                  <a:cxn ang="0">
                    <a:pos x="56" y="86"/>
                  </a:cxn>
                  <a:cxn ang="0">
                    <a:pos x="38" y="86"/>
                  </a:cxn>
                  <a:cxn ang="0">
                    <a:pos x="25" y="81"/>
                  </a:cxn>
                  <a:cxn ang="0">
                    <a:pos x="17" y="71"/>
                  </a:cxn>
                  <a:cxn ang="0">
                    <a:pos x="20" y="61"/>
                  </a:cxn>
                  <a:cxn ang="0">
                    <a:pos x="25" y="50"/>
                  </a:cxn>
                  <a:cxn ang="0">
                    <a:pos x="28" y="48"/>
                  </a:cxn>
                  <a:cxn ang="0">
                    <a:pos x="33" y="43"/>
                  </a:cxn>
                  <a:cxn ang="0">
                    <a:pos x="45" y="30"/>
                  </a:cxn>
                  <a:cxn ang="0">
                    <a:pos x="63" y="20"/>
                  </a:cxn>
                  <a:cxn ang="0">
                    <a:pos x="78" y="15"/>
                  </a:cxn>
                  <a:cxn ang="0">
                    <a:pos x="91" y="17"/>
                  </a:cxn>
                  <a:cxn ang="0">
                    <a:pos x="106" y="20"/>
                  </a:cxn>
                  <a:cxn ang="0">
                    <a:pos x="114" y="22"/>
                  </a:cxn>
                  <a:cxn ang="0">
                    <a:pos x="119" y="22"/>
                  </a:cxn>
                  <a:cxn ang="0">
                    <a:pos x="137" y="22"/>
                  </a:cxn>
                </a:cxnLst>
                <a:rect l="0" t="0" r="r" b="b"/>
                <a:pathLst>
                  <a:path w="142" h="101">
                    <a:moveTo>
                      <a:pt x="137" y="22"/>
                    </a:moveTo>
                    <a:lnTo>
                      <a:pt x="134" y="20"/>
                    </a:lnTo>
                    <a:lnTo>
                      <a:pt x="129" y="15"/>
                    </a:lnTo>
                    <a:lnTo>
                      <a:pt x="119" y="10"/>
                    </a:lnTo>
                    <a:lnTo>
                      <a:pt x="106" y="5"/>
                    </a:lnTo>
                    <a:lnTo>
                      <a:pt x="91" y="0"/>
                    </a:lnTo>
                    <a:lnTo>
                      <a:pt x="73" y="2"/>
                    </a:lnTo>
                    <a:lnTo>
                      <a:pt x="56" y="7"/>
                    </a:lnTo>
                    <a:lnTo>
                      <a:pt x="38" y="20"/>
                    </a:lnTo>
                    <a:lnTo>
                      <a:pt x="17" y="40"/>
                    </a:lnTo>
                    <a:lnTo>
                      <a:pt x="5" y="58"/>
                    </a:lnTo>
                    <a:lnTo>
                      <a:pt x="0" y="76"/>
                    </a:lnTo>
                    <a:lnTo>
                      <a:pt x="15" y="91"/>
                    </a:lnTo>
                    <a:lnTo>
                      <a:pt x="28" y="96"/>
                    </a:lnTo>
                    <a:lnTo>
                      <a:pt x="43" y="99"/>
                    </a:lnTo>
                    <a:lnTo>
                      <a:pt x="58" y="101"/>
                    </a:lnTo>
                    <a:lnTo>
                      <a:pt x="71" y="101"/>
                    </a:lnTo>
                    <a:lnTo>
                      <a:pt x="81" y="101"/>
                    </a:lnTo>
                    <a:lnTo>
                      <a:pt x="91" y="101"/>
                    </a:lnTo>
                    <a:lnTo>
                      <a:pt x="96" y="99"/>
                    </a:lnTo>
                    <a:lnTo>
                      <a:pt x="99" y="99"/>
                    </a:lnTo>
                    <a:lnTo>
                      <a:pt x="106" y="94"/>
                    </a:lnTo>
                    <a:lnTo>
                      <a:pt x="122" y="78"/>
                    </a:lnTo>
                    <a:lnTo>
                      <a:pt x="137" y="58"/>
                    </a:lnTo>
                    <a:lnTo>
                      <a:pt x="142" y="40"/>
                    </a:lnTo>
                    <a:lnTo>
                      <a:pt x="124" y="30"/>
                    </a:lnTo>
                    <a:lnTo>
                      <a:pt x="124" y="35"/>
                    </a:lnTo>
                    <a:lnTo>
                      <a:pt x="119" y="48"/>
                    </a:lnTo>
                    <a:lnTo>
                      <a:pt x="111" y="63"/>
                    </a:lnTo>
                    <a:lnTo>
                      <a:pt x="96" y="78"/>
                    </a:lnTo>
                    <a:lnTo>
                      <a:pt x="76" y="86"/>
                    </a:lnTo>
                    <a:lnTo>
                      <a:pt x="56" y="86"/>
                    </a:lnTo>
                    <a:lnTo>
                      <a:pt x="38" y="86"/>
                    </a:lnTo>
                    <a:lnTo>
                      <a:pt x="25" y="81"/>
                    </a:lnTo>
                    <a:lnTo>
                      <a:pt x="17" y="71"/>
                    </a:lnTo>
                    <a:lnTo>
                      <a:pt x="20" y="61"/>
                    </a:lnTo>
                    <a:lnTo>
                      <a:pt x="25" y="50"/>
                    </a:lnTo>
                    <a:lnTo>
                      <a:pt x="28" y="48"/>
                    </a:lnTo>
                    <a:lnTo>
                      <a:pt x="33" y="43"/>
                    </a:lnTo>
                    <a:lnTo>
                      <a:pt x="45" y="30"/>
                    </a:lnTo>
                    <a:lnTo>
                      <a:pt x="63" y="20"/>
                    </a:lnTo>
                    <a:lnTo>
                      <a:pt x="78" y="15"/>
                    </a:lnTo>
                    <a:lnTo>
                      <a:pt x="91" y="17"/>
                    </a:lnTo>
                    <a:lnTo>
                      <a:pt x="106" y="20"/>
                    </a:lnTo>
                    <a:lnTo>
                      <a:pt x="114" y="22"/>
                    </a:lnTo>
                    <a:lnTo>
                      <a:pt x="119" y="22"/>
                    </a:lnTo>
                    <a:lnTo>
                      <a:pt x="137" y="2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8" name="Freeform 62"/>
              <p:cNvSpPr>
                <a:spLocks/>
              </p:cNvSpPr>
              <p:nvPr/>
            </p:nvSpPr>
            <p:spPr bwMode="auto">
              <a:xfrm>
                <a:off x="2831" y="1086"/>
                <a:ext cx="120" cy="117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2" y="0"/>
                  </a:cxn>
                  <a:cxn ang="0">
                    <a:pos x="56" y="0"/>
                  </a:cxn>
                  <a:cxn ang="0">
                    <a:pos x="33" y="8"/>
                  </a:cxn>
                  <a:cxn ang="0">
                    <a:pos x="11" y="26"/>
                  </a:cxn>
                  <a:cxn ang="0">
                    <a:pos x="3" y="48"/>
                  </a:cxn>
                  <a:cxn ang="0">
                    <a:pos x="0" y="71"/>
                  </a:cxn>
                  <a:cxn ang="0">
                    <a:pos x="3" y="89"/>
                  </a:cxn>
                  <a:cxn ang="0">
                    <a:pos x="6" y="97"/>
                  </a:cxn>
                  <a:cxn ang="0">
                    <a:pos x="11" y="102"/>
                  </a:cxn>
                  <a:cxn ang="0">
                    <a:pos x="21" y="110"/>
                  </a:cxn>
                  <a:cxn ang="0">
                    <a:pos x="39" y="117"/>
                  </a:cxn>
                  <a:cxn ang="0">
                    <a:pos x="59" y="117"/>
                  </a:cxn>
                  <a:cxn ang="0">
                    <a:pos x="79" y="112"/>
                  </a:cxn>
                  <a:cxn ang="0">
                    <a:pos x="94" y="104"/>
                  </a:cxn>
                  <a:cxn ang="0">
                    <a:pos x="107" y="94"/>
                  </a:cxn>
                  <a:cxn ang="0">
                    <a:pos x="115" y="82"/>
                  </a:cxn>
                  <a:cxn ang="0">
                    <a:pos x="120" y="66"/>
                  </a:cxn>
                  <a:cxn ang="0">
                    <a:pos x="120" y="46"/>
                  </a:cxn>
                  <a:cxn ang="0">
                    <a:pos x="117" y="26"/>
                  </a:cxn>
                  <a:cxn ang="0">
                    <a:pos x="110" y="10"/>
                  </a:cxn>
                  <a:cxn ang="0">
                    <a:pos x="105" y="5"/>
                  </a:cxn>
                  <a:cxn ang="0">
                    <a:pos x="99" y="5"/>
                  </a:cxn>
                  <a:cxn ang="0">
                    <a:pos x="97" y="8"/>
                  </a:cxn>
                  <a:cxn ang="0">
                    <a:pos x="94" y="8"/>
                  </a:cxn>
                  <a:cxn ang="0">
                    <a:pos x="97" y="8"/>
                  </a:cxn>
                  <a:cxn ang="0">
                    <a:pos x="99" y="10"/>
                  </a:cxn>
                  <a:cxn ang="0">
                    <a:pos x="105" y="15"/>
                  </a:cxn>
                  <a:cxn ang="0">
                    <a:pos x="107" y="18"/>
                  </a:cxn>
                  <a:cxn ang="0">
                    <a:pos x="110" y="28"/>
                  </a:cxn>
                  <a:cxn ang="0">
                    <a:pos x="112" y="46"/>
                  </a:cxn>
                  <a:cxn ang="0">
                    <a:pos x="112" y="66"/>
                  </a:cxn>
                  <a:cxn ang="0">
                    <a:pos x="107" y="82"/>
                  </a:cxn>
                  <a:cxn ang="0">
                    <a:pos x="99" y="89"/>
                  </a:cxn>
                  <a:cxn ang="0">
                    <a:pos x="92" y="92"/>
                  </a:cxn>
                  <a:cxn ang="0">
                    <a:pos x="79" y="94"/>
                  </a:cxn>
                  <a:cxn ang="0">
                    <a:pos x="69" y="97"/>
                  </a:cxn>
                  <a:cxn ang="0">
                    <a:pos x="59" y="97"/>
                  </a:cxn>
                  <a:cxn ang="0">
                    <a:pos x="49" y="94"/>
                  </a:cxn>
                  <a:cxn ang="0">
                    <a:pos x="41" y="92"/>
                  </a:cxn>
                  <a:cxn ang="0">
                    <a:pos x="33" y="87"/>
                  </a:cxn>
                  <a:cxn ang="0">
                    <a:pos x="28" y="82"/>
                  </a:cxn>
                  <a:cxn ang="0">
                    <a:pos x="23" y="76"/>
                  </a:cxn>
                  <a:cxn ang="0">
                    <a:pos x="21" y="74"/>
                  </a:cxn>
                  <a:cxn ang="0">
                    <a:pos x="21" y="71"/>
                  </a:cxn>
                  <a:cxn ang="0">
                    <a:pos x="21" y="66"/>
                  </a:cxn>
                  <a:cxn ang="0">
                    <a:pos x="23" y="54"/>
                  </a:cxn>
                  <a:cxn ang="0">
                    <a:pos x="28" y="41"/>
                  </a:cxn>
                  <a:cxn ang="0">
                    <a:pos x="33" y="31"/>
                  </a:cxn>
                  <a:cxn ang="0">
                    <a:pos x="39" y="26"/>
                  </a:cxn>
                  <a:cxn ang="0">
                    <a:pos x="49" y="21"/>
                  </a:cxn>
                  <a:cxn ang="0">
                    <a:pos x="56" y="18"/>
                  </a:cxn>
                  <a:cxn ang="0">
                    <a:pos x="59" y="18"/>
                  </a:cxn>
                  <a:cxn ang="0">
                    <a:pos x="82" y="5"/>
                  </a:cxn>
                  <a:cxn ang="0">
                    <a:pos x="79" y="0"/>
                  </a:cxn>
                </a:cxnLst>
                <a:rect l="0" t="0" r="r" b="b"/>
                <a:pathLst>
                  <a:path w="120" h="117">
                    <a:moveTo>
                      <a:pt x="79" y="0"/>
                    </a:moveTo>
                    <a:lnTo>
                      <a:pt x="72" y="0"/>
                    </a:lnTo>
                    <a:lnTo>
                      <a:pt x="56" y="0"/>
                    </a:lnTo>
                    <a:lnTo>
                      <a:pt x="33" y="8"/>
                    </a:lnTo>
                    <a:lnTo>
                      <a:pt x="11" y="26"/>
                    </a:lnTo>
                    <a:lnTo>
                      <a:pt x="3" y="48"/>
                    </a:lnTo>
                    <a:lnTo>
                      <a:pt x="0" y="71"/>
                    </a:lnTo>
                    <a:lnTo>
                      <a:pt x="3" y="89"/>
                    </a:lnTo>
                    <a:lnTo>
                      <a:pt x="6" y="97"/>
                    </a:lnTo>
                    <a:lnTo>
                      <a:pt x="11" y="102"/>
                    </a:lnTo>
                    <a:lnTo>
                      <a:pt x="21" y="110"/>
                    </a:lnTo>
                    <a:lnTo>
                      <a:pt x="39" y="117"/>
                    </a:lnTo>
                    <a:lnTo>
                      <a:pt x="59" y="117"/>
                    </a:lnTo>
                    <a:lnTo>
                      <a:pt x="79" y="112"/>
                    </a:lnTo>
                    <a:lnTo>
                      <a:pt x="94" y="104"/>
                    </a:lnTo>
                    <a:lnTo>
                      <a:pt x="107" y="94"/>
                    </a:lnTo>
                    <a:lnTo>
                      <a:pt x="115" y="82"/>
                    </a:lnTo>
                    <a:lnTo>
                      <a:pt x="120" y="66"/>
                    </a:lnTo>
                    <a:lnTo>
                      <a:pt x="120" y="46"/>
                    </a:lnTo>
                    <a:lnTo>
                      <a:pt x="117" y="26"/>
                    </a:lnTo>
                    <a:lnTo>
                      <a:pt x="110" y="10"/>
                    </a:lnTo>
                    <a:lnTo>
                      <a:pt x="105" y="5"/>
                    </a:lnTo>
                    <a:lnTo>
                      <a:pt x="99" y="5"/>
                    </a:lnTo>
                    <a:lnTo>
                      <a:pt x="97" y="8"/>
                    </a:lnTo>
                    <a:lnTo>
                      <a:pt x="94" y="8"/>
                    </a:lnTo>
                    <a:lnTo>
                      <a:pt x="97" y="8"/>
                    </a:lnTo>
                    <a:lnTo>
                      <a:pt x="99" y="10"/>
                    </a:lnTo>
                    <a:lnTo>
                      <a:pt x="105" y="15"/>
                    </a:lnTo>
                    <a:lnTo>
                      <a:pt x="107" y="18"/>
                    </a:lnTo>
                    <a:lnTo>
                      <a:pt x="110" y="28"/>
                    </a:lnTo>
                    <a:lnTo>
                      <a:pt x="112" y="46"/>
                    </a:lnTo>
                    <a:lnTo>
                      <a:pt x="112" y="66"/>
                    </a:lnTo>
                    <a:lnTo>
                      <a:pt x="107" y="82"/>
                    </a:lnTo>
                    <a:lnTo>
                      <a:pt x="99" y="89"/>
                    </a:lnTo>
                    <a:lnTo>
                      <a:pt x="92" y="92"/>
                    </a:lnTo>
                    <a:lnTo>
                      <a:pt x="79" y="94"/>
                    </a:lnTo>
                    <a:lnTo>
                      <a:pt x="69" y="97"/>
                    </a:lnTo>
                    <a:lnTo>
                      <a:pt x="59" y="97"/>
                    </a:lnTo>
                    <a:lnTo>
                      <a:pt x="49" y="94"/>
                    </a:lnTo>
                    <a:lnTo>
                      <a:pt x="41" y="92"/>
                    </a:lnTo>
                    <a:lnTo>
                      <a:pt x="33" y="87"/>
                    </a:lnTo>
                    <a:lnTo>
                      <a:pt x="28" y="82"/>
                    </a:lnTo>
                    <a:lnTo>
                      <a:pt x="23" y="76"/>
                    </a:lnTo>
                    <a:lnTo>
                      <a:pt x="21" y="74"/>
                    </a:lnTo>
                    <a:lnTo>
                      <a:pt x="21" y="71"/>
                    </a:lnTo>
                    <a:lnTo>
                      <a:pt x="21" y="66"/>
                    </a:lnTo>
                    <a:lnTo>
                      <a:pt x="23" y="54"/>
                    </a:lnTo>
                    <a:lnTo>
                      <a:pt x="28" y="41"/>
                    </a:lnTo>
                    <a:lnTo>
                      <a:pt x="33" y="31"/>
                    </a:lnTo>
                    <a:lnTo>
                      <a:pt x="39" y="26"/>
                    </a:lnTo>
                    <a:lnTo>
                      <a:pt x="49" y="21"/>
                    </a:lnTo>
                    <a:lnTo>
                      <a:pt x="56" y="18"/>
                    </a:lnTo>
                    <a:lnTo>
                      <a:pt x="59" y="18"/>
                    </a:lnTo>
                    <a:lnTo>
                      <a:pt x="82" y="5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9" name="Freeform 63"/>
              <p:cNvSpPr>
                <a:spLocks/>
              </p:cNvSpPr>
              <p:nvPr/>
            </p:nvSpPr>
            <p:spPr bwMode="auto">
              <a:xfrm>
                <a:off x="2903" y="1208"/>
                <a:ext cx="121" cy="99"/>
              </a:xfrm>
              <a:custGeom>
                <a:avLst/>
                <a:gdLst/>
                <a:ahLst/>
                <a:cxnLst>
                  <a:cxn ang="0">
                    <a:pos x="101" y="8"/>
                  </a:cxn>
                  <a:cxn ang="0">
                    <a:pos x="96" y="5"/>
                  </a:cxn>
                  <a:cxn ang="0">
                    <a:pos x="86" y="3"/>
                  </a:cxn>
                  <a:cxn ang="0">
                    <a:pos x="68" y="0"/>
                  </a:cxn>
                  <a:cxn ang="0">
                    <a:pos x="45" y="3"/>
                  </a:cxn>
                  <a:cxn ang="0">
                    <a:pos x="25" y="16"/>
                  </a:cxn>
                  <a:cxn ang="0">
                    <a:pos x="12" y="31"/>
                  </a:cxn>
                  <a:cxn ang="0">
                    <a:pos x="2" y="46"/>
                  </a:cxn>
                  <a:cxn ang="0">
                    <a:pos x="0" y="56"/>
                  </a:cxn>
                  <a:cxn ang="0">
                    <a:pos x="0" y="61"/>
                  </a:cxn>
                  <a:cxn ang="0">
                    <a:pos x="2" y="69"/>
                  </a:cxn>
                  <a:cxn ang="0">
                    <a:pos x="7" y="79"/>
                  </a:cxn>
                  <a:cxn ang="0">
                    <a:pos x="15" y="87"/>
                  </a:cxn>
                  <a:cxn ang="0">
                    <a:pos x="22" y="92"/>
                  </a:cxn>
                  <a:cxn ang="0">
                    <a:pos x="30" y="94"/>
                  </a:cxn>
                  <a:cxn ang="0">
                    <a:pos x="40" y="97"/>
                  </a:cxn>
                  <a:cxn ang="0">
                    <a:pos x="50" y="99"/>
                  </a:cxn>
                  <a:cxn ang="0">
                    <a:pos x="63" y="99"/>
                  </a:cxn>
                  <a:cxn ang="0">
                    <a:pos x="73" y="97"/>
                  </a:cxn>
                  <a:cxn ang="0">
                    <a:pos x="83" y="94"/>
                  </a:cxn>
                  <a:cxn ang="0">
                    <a:pos x="91" y="89"/>
                  </a:cxn>
                  <a:cxn ang="0">
                    <a:pos x="104" y="79"/>
                  </a:cxn>
                  <a:cxn ang="0">
                    <a:pos x="111" y="64"/>
                  </a:cxn>
                  <a:cxn ang="0">
                    <a:pos x="119" y="51"/>
                  </a:cxn>
                  <a:cxn ang="0">
                    <a:pos x="121" y="38"/>
                  </a:cxn>
                  <a:cxn ang="0">
                    <a:pos x="121" y="28"/>
                  </a:cxn>
                  <a:cxn ang="0">
                    <a:pos x="116" y="21"/>
                  </a:cxn>
                  <a:cxn ang="0">
                    <a:pos x="114" y="18"/>
                  </a:cxn>
                  <a:cxn ang="0">
                    <a:pos x="111" y="16"/>
                  </a:cxn>
                  <a:cxn ang="0">
                    <a:pos x="106" y="26"/>
                  </a:cxn>
                  <a:cxn ang="0">
                    <a:pos x="106" y="28"/>
                  </a:cxn>
                  <a:cxn ang="0">
                    <a:pos x="109" y="33"/>
                  </a:cxn>
                  <a:cxn ang="0">
                    <a:pos x="109" y="41"/>
                  </a:cxn>
                  <a:cxn ang="0">
                    <a:pos x="104" y="56"/>
                  </a:cxn>
                  <a:cxn ang="0">
                    <a:pos x="96" y="71"/>
                  </a:cxn>
                  <a:cxn ang="0">
                    <a:pos x="86" y="77"/>
                  </a:cxn>
                  <a:cxn ang="0">
                    <a:pos x="73" y="79"/>
                  </a:cxn>
                  <a:cxn ang="0">
                    <a:pos x="61" y="82"/>
                  </a:cxn>
                  <a:cxn ang="0">
                    <a:pos x="43" y="82"/>
                  </a:cxn>
                  <a:cxn ang="0">
                    <a:pos x="30" y="74"/>
                  </a:cxn>
                  <a:cxn ang="0">
                    <a:pos x="22" y="66"/>
                  </a:cxn>
                  <a:cxn ang="0">
                    <a:pos x="20" y="56"/>
                  </a:cxn>
                  <a:cxn ang="0">
                    <a:pos x="22" y="41"/>
                  </a:cxn>
                  <a:cxn ang="0">
                    <a:pos x="30" y="31"/>
                  </a:cxn>
                  <a:cxn ang="0">
                    <a:pos x="40" y="23"/>
                  </a:cxn>
                  <a:cxn ang="0">
                    <a:pos x="50" y="18"/>
                  </a:cxn>
                  <a:cxn ang="0">
                    <a:pos x="63" y="16"/>
                  </a:cxn>
                  <a:cxn ang="0">
                    <a:pos x="78" y="16"/>
                  </a:cxn>
                  <a:cxn ang="0">
                    <a:pos x="91" y="16"/>
                  </a:cxn>
                  <a:cxn ang="0">
                    <a:pos x="96" y="16"/>
                  </a:cxn>
                  <a:cxn ang="0">
                    <a:pos x="101" y="8"/>
                  </a:cxn>
                </a:cxnLst>
                <a:rect l="0" t="0" r="r" b="b"/>
                <a:pathLst>
                  <a:path w="121" h="99">
                    <a:moveTo>
                      <a:pt x="101" y="8"/>
                    </a:moveTo>
                    <a:lnTo>
                      <a:pt x="96" y="5"/>
                    </a:lnTo>
                    <a:lnTo>
                      <a:pt x="86" y="3"/>
                    </a:lnTo>
                    <a:lnTo>
                      <a:pt x="68" y="0"/>
                    </a:lnTo>
                    <a:lnTo>
                      <a:pt x="45" y="3"/>
                    </a:lnTo>
                    <a:lnTo>
                      <a:pt x="25" y="16"/>
                    </a:lnTo>
                    <a:lnTo>
                      <a:pt x="12" y="31"/>
                    </a:lnTo>
                    <a:lnTo>
                      <a:pt x="2" y="46"/>
                    </a:lnTo>
                    <a:lnTo>
                      <a:pt x="0" y="56"/>
                    </a:lnTo>
                    <a:lnTo>
                      <a:pt x="0" y="61"/>
                    </a:lnTo>
                    <a:lnTo>
                      <a:pt x="2" y="69"/>
                    </a:lnTo>
                    <a:lnTo>
                      <a:pt x="7" y="79"/>
                    </a:lnTo>
                    <a:lnTo>
                      <a:pt x="15" y="87"/>
                    </a:lnTo>
                    <a:lnTo>
                      <a:pt x="22" y="92"/>
                    </a:lnTo>
                    <a:lnTo>
                      <a:pt x="30" y="94"/>
                    </a:lnTo>
                    <a:lnTo>
                      <a:pt x="40" y="97"/>
                    </a:lnTo>
                    <a:lnTo>
                      <a:pt x="50" y="99"/>
                    </a:lnTo>
                    <a:lnTo>
                      <a:pt x="63" y="99"/>
                    </a:lnTo>
                    <a:lnTo>
                      <a:pt x="73" y="97"/>
                    </a:lnTo>
                    <a:lnTo>
                      <a:pt x="83" y="94"/>
                    </a:lnTo>
                    <a:lnTo>
                      <a:pt x="91" y="89"/>
                    </a:lnTo>
                    <a:lnTo>
                      <a:pt x="104" y="79"/>
                    </a:lnTo>
                    <a:lnTo>
                      <a:pt x="111" y="64"/>
                    </a:lnTo>
                    <a:lnTo>
                      <a:pt x="119" y="51"/>
                    </a:lnTo>
                    <a:lnTo>
                      <a:pt x="121" y="38"/>
                    </a:lnTo>
                    <a:lnTo>
                      <a:pt x="121" y="28"/>
                    </a:lnTo>
                    <a:lnTo>
                      <a:pt x="116" y="21"/>
                    </a:lnTo>
                    <a:lnTo>
                      <a:pt x="114" y="18"/>
                    </a:lnTo>
                    <a:lnTo>
                      <a:pt x="111" y="16"/>
                    </a:lnTo>
                    <a:lnTo>
                      <a:pt x="106" y="26"/>
                    </a:lnTo>
                    <a:lnTo>
                      <a:pt x="106" y="28"/>
                    </a:lnTo>
                    <a:lnTo>
                      <a:pt x="109" y="33"/>
                    </a:lnTo>
                    <a:lnTo>
                      <a:pt x="109" y="41"/>
                    </a:lnTo>
                    <a:lnTo>
                      <a:pt x="104" y="56"/>
                    </a:lnTo>
                    <a:lnTo>
                      <a:pt x="96" y="71"/>
                    </a:lnTo>
                    <a:lnTo>
                      <a:pt x="86" y="77"/>
                    </a:lnTo>
                    <a:lnTo>
                      <a:pt x="73" y="79"/>
                    </a:lnTo>
                    <a:lnTo>
                      <a:pt x="61" y="82"/>
                    </a:lnTo>
                    <a:lnTo>
                      <a:pt x="43" y="82"/>
                    </a:lnTo>
                    <a:lnTo>
                      <a:pt x="30" y="74"/>
                    </a:lnTo>
                    <a:lnTo>
                      <a:pt x="22" y="66"/>
                    </a:lnTo>
                    <a:lnTo>
                      <a:pt x="20" y="56"/>
                    </a:lnTo>
                    <a:lnTo>
                      <a:pt x="22" y="41"/>
                    </a:lnTo>
                    <a:lnTo>
                      <a:pt x="30" y="31"/>
                    </a:lnTo>
                    <a:lnTo>
                      <a:pt x="40" y="23"/>
                    </a:lnTo>
                    <a:lnTo>
                      <a:pt x="50" y="18"/>
                    </a:lnTo>
                    <a:lnTo>
                      <a:pt x="63" y="16"/>
                    </a:lnTo>
                    <a:lnTo>
                      <a:pt x="78" y="16"/>
                    </a:lnTo>
                    <a:lnTo>
                      <a:pt x="91" y="16"/>
                    </a:lnTo>
                    <a:lnTo>
                      <a:pt x="96" y="16"/>
                    </a:lnTo>
                    <a:lnTo>
                      <a:pt x="101" y="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66" name="Text Box 70"/>
            <p:cNvSpPr txBox="1">
              <a:spLocks noChangeArrowheads="1"/>
            </p:cNvSpPr>
            <p:nvPr/>
          </p:nvSpPr>
          <p:spPr bwMode="auto">
            <a:xfrm>
              <a:off x="4331" y="436"/>
              <a:ext cx="81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CO" sz="1600">
                  <a:solidFill>
                    <a:srgbClr val="FFFF66"/>
                  </a:solidFill>
                  <a:latin typeface="Gill Sans Ultra Bold Condensed" pitchFamily="34" charset="0"/>
                </a:rPr>
                <a:t>Registros patronales</a:t>
              </a:r>
            </a:p>
          </p:txBody>
        </p:sp>
        <p:sp>
          <p:nvSpPr>
            <p:cNvPr id="29767" name="Text Box 71"/>
            <p:cNvSpPr txBox="1">
              <a:spLocks noChangeArrowheads="1"/>
            </p:cNvSpPr>
            <p:nvPr/>
          </p:nvSpPr>
          <p:spPr bwMode="auto">
            <a:xfrm>
              <a:off x="4195" y="1753"/>
              <a:ext cx="117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CO" sz="1600">
                  <a:latin typeface="Gill Sans Ultra Bold Condensed" pitchFamily="34" charset="0"/>
                </a:rPr>
                <a:t>Autoridades de seguridad social</a:t>
              </a:r>
            </a:p>
          </p:txBody>
        </p:sp>
      </p:grpSp>
      <p:sp>
        <p:nvSpPr>
          <p:cNvPr id="29768" name="Line 72"/>
          <p:cNvSpPr>
            <a:spLocks noChangeShapeType="1"/>
          </p:cNvSpPr>
          <p:nvPr/>
        </p:nvSpPr>
        <p:spPr bwMode="auto">
          <a:xfrm>
            <a:off x="179388" y="6381750"/>
            <a:ext cx="86407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69" name="Text Box 73"/>
          <p:cNvSpPr txBox="1">
            <a:spLocks noChangeArrowheads="1"/>
          </p:cNvSpPr>
          <p:nvPr/>
        </p:nvSpPr>
        <p:spPr bwMode="auto">
          <a:xfrm>
            <a:off x="1906588" y="6453188"/>
            <a:ext cx="5473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CCFF33"/>
                </a:solidFill>
                <a:latin typeface="Gill Sans Ultra Bold Condensed" pitchFamily="34" charset="0"/>
              </a:rPr>
              <a:t>¡</a:t>
            </a:r>
            <a:r>
              <a:rPr lang="es-CO" sz="2000">
                <a:solidFill>
                  <a:srgbClr val="CCFF33"/>
                </a:solidFill>
                <a:latin typeface="Gill Sans Ultra Bold Condensed" pitchFamily="34" charset="0"/>
              </a:rPr>
              <a:t>EMPRESA FORMAL – EXISTENCIA FORMAL!!!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9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9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9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9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9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9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9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9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0"/>
                                        <p:tgtEl>
                                          <p:spTgt spid="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8" grpId="0" animBg="1"/>
      <p:bldP spid="297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05" name="Group 61"/>
          <p:cNvGrpSpPr>
            <a:grpSpLocks/>
          </p:cNvGrpSpPr>
          <p:nvPr/>
        </p:nvGrpSpPr>
        <p:grpSpPr bwMode="auto">
          <a:xfrm>
            <a:off x="1116013" y="0"/>
            <a:ext cx="7704137" cy="5949950"/>
            <a:chOff x="703" y="0"/>
            <a:chExt cx="4853" cy="3748"/>
          </a:xfrm>
        </p:grpSpPr>
        <p:grpSp>
          <p:nvGrpSpPr>
            <p:cNvPr id="31797" name="Group 53"/>
            <p:cNvGrpSpPr>
              <a:grpSpLocks/>
            </p:cNvGrpSpPr>
            <p:nvPr/>
          </p:nvGrpSpPr>
          <p:grpSpPr bwMode="auto">
            <a:xfrm>
              <a:off x="703" y="0"/>
              <a:ext cx="4853" cy="3748"/>
              <a:chOff x="703" y="0"/>
              <a:chExt cx="4853" cy="3748"/>
            </a:xfrm>
          </p:grpSpPr>
          <p:sp>
            <p:nvSpPr>
              <p:cNvPr id="31760" name="Line 16"/>
              <p:cNvSpPr>
                <a:spLocks noChangeShapeType="1"/>
              </p:cNvSpPr>
              <p:nvPr/>
            </p:nvSpPr>
            <p:spPr bwMode="auto">
              <a:xfrm flipV="1">
                <a:off x="703" y="3748"/>
                <a:ext cx="10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1" name="Line 17"/>
              <p:cNvSpPr>
                <a:spLocks noChangeShapeType="1"/>
              </p:cNvSpPr>
              <p:nvPr/>
            </p:nvSpPr>
            <p:spPr bwMode="auto">
              <a:xfrm flipV="1">
                <a:off x="1701" y="0"/>
                <a:ext cx="3855" cy="374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2290" y="3022"/>
              <a:ext cx="136" cy="1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>
              <a:off x="2880" y="2432"/>
              <a:ext cx="136" cy="1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98" name="Group 54"/>
          <p:cNvGrpSpPr>
            <a:grpSpLocks/>
          </p:cNvGrpSpPr>
          <p:nvPr/>
        </p:nvGrpSpPr>
        <p:grpSpPr bwMode="auto">
          <a:xfrm>
            <a:off x="1114425" y="836613"/>
            <a:ext cx="7813675" cy="5688012"/>
            <a:chOff x="702" y="527"/>
            <a:chExt cx="4922" cy="3583"/>
          </a:xfrm>
        </p:grpSpPr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 flipV="1">
              <a:off x="2109" y="527"/>
              <a:ext cx="3515" cy="356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V="1">
              <a:off x="702" y="4110"/>
              <a:ext cx="140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12" name="Group 68"/>
          <p:cNvGrpSpPr>
            <a:grpSpLocks/>
          </p:cNvGrpSpPr>
          <p:nvPr/>
        </p:nvGrpSpPr>
        <p:grpSpPr bwMode="auto">
          <a:xfrm>
            <a:off x="1023938" y="4868863"/>
            <a:ext cx="884237" cy="1541462"/>
            <a:chOff x="645" y="3067"/>
            <a:chExt cx="557" cy="971"/>
          </a:xfrm>
        </p:grpSpPr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703" y="3067"/>
              <a:ext cx="499" cy="74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s-ES" sz="7200" b="1">
                  <a:latin typeface="Arial" pitchFamily="34" charset="0"/>
                  <a:cs typeface="Times New Roman" pitchFamily="18" charset="0"/>
                  <a:sym typeface="Webdings" pitchFamily="18" charset="2"/>
                </a:rPr>
                <a:t></a:t>
              </a:r>
              <a:endParaRPr lang="es-ES" sz="7200">
                <a:latin typeface="Times New Roman" pitchFamily="18" charset="0"/>
              </a:endParaRPr>
            </a:p>
          </p:txBody>
        </p:sp>
        <p:sp>
          <p:nvSpPr>
            <p:cNvPr id="31770" name="Text Box 26"/>
            <p:cNvSpPr txBox="1">
              <a:spLocks noChangeArrowheads="1"/>
            </p:cNvSpPr>
            <p:nvPr/>
          </p:nvSpPr>
          <p:spPr bwMode="auto">
            <a:xfrm>
              <a:off x="645" y="3807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latin typeface="Gill Sans Ultra Bold Condensed" pitchFamily="34" charset="0"/>
                </a:rPr>
                <a:t>Crear!</a:t>
              </a:r>
            </a:p>
          </p:txBody>
        </p:sp>
      </p:grp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58888" y="4652963"/>
            <a:ext cx="110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latin typeface="Gill Sans MT" pitchFamily="34" charset="0"/>
              </a:rPr>
              <a:t>Visibilidad</a:t>
            </a:r>
          </a:p>
        </p:txBody>
      </p:sp>
      <p:grpSp>
        <p:nvGrpSpPr>
          <p:cNvPr id="31809" name="Group 65"/>
          <p:cNvGrpSpPr>
            <a:grpSpLocks/>
          </p:cNvGrpSpPr>
          <p:nvPr/>
        </p:nvGrpSpPr>
        <p:grpSpPr bwMode="auto">
          <a:xfrm>
            <a:off x="0" y="2781300"/>
            <a:ext cx="1990725" cy="1511300"/>
            <a:chOff x="0" y="1752"/>
            <a:chExt cx="1254" cy="952"/>
          </a:xfrm>
        </p:grpSpPr>
        <p:sp>
          <p:nvSpPr>
            <p:cNvPr id="31775" name="AutoShape 31"/>
            <p:cNvSpPr>
              <a:spLocks noChangeArrowheads="1"/>
            </p:cNvSpPr>
            <p:nvPr/>
          </p:nvSpPr>
          <p:spPr bwMode="auto">
            <a:xfrm>
              <a:off x="612" y="2205"/>
              <a:ext cx="499" cy="499"/>
            </a:xfrm>
            <a:prstGeom prst="flowChartDecision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Text Box 32"/>
            <p:cNvSpPr txBox="1">
              <a:spLocks noChangeArrowheads="1"/>
            </p:cNvSpPr>
            <p:nvPr/>
          </p:nvSpPr>
          <p:spPr bwMode="auto">
            <a:xfrm>
              <a:off x="567" y="1752"/>
              <a:ext cx="68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Gill Sans Ultra Bold Condensed" pitchFamily="34" charset="0"/>
                </a:rPr>
                <a:t>¿</a:t>
              </a:r>
              <a:r>
                <a:rPr lang="es-CO" sz="1200">
                  <a:latin typeface="Gill Sans Ultra Bold Condensed" pitchFamily="34" charset="0"/>
                </a:rPr>
                <a:t>Empresario </a:t>
              </a:r>
            </a:p>
            <a:p>
              <a:r>
                <a:rPr lang="es-CO" sz="1200">
                  <a:latin typeface="Gill Sans Ultra Bold Condensed" pitchFamily="34" charset="0"/>
                </a:rPr>
                <a:t>formalmente </a:t>
              </a:r>
            </a:p>
            <a:p>
              <a:r>
                <a:rPr lang="es-CO" sz="1200">
                  <a:latin typeface="Gill Sans Ultra Bold Condensed" pitchFamily="34" charset="0"/>
                </a:rPr>
                <a:t>Constituido?</a:t>
              </a:r>
            </a:p>
          </p:txBody>
        </p:sp>
        <p:sp>
          <p:nvSpPr>
            <p:cNvPr id="31777" name="Text Box 33"/>
            <p:cNvSpPr txBox="1">
              <a:spLocks noChangeArrowheads="1"/>
            </p:cNvSpPr>
            <p:nvPr/>
          </p:nvSpPr>
          <p:spPr bwMode="auto">
            <a:xfrm>
              <a:off x="0" y="2296"/>
              <a:ext cx="6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Gill Sans Ultra Bold Condensed" pitchFamily="34" charset="0"/>
                </a:rPr>
                <a:t>¿</a:t>
              </a:r>
              <a:r>
                <a:rPr lang="es-CO" sz="1200">
                  <a:latin typeface="Gill Sans Ultra Bold Condensed" pitchFamily="34" charset="0"/>
                </a:rPr>
                <a:t>Empresario </a:t>
              </a:r>
            </a:p>
            <a:p>
              <a:r>
                <a:rPr lang="es-CO" sz="1200">
                  <a:latin typeface="Gill Sans Ultra Bold Condensed" pitchFamily="34" charset="0"/>
                </a:rPr>
                <a:t>Informal?</a:t>
              </a:r>
            </a:p>
          </p:txBody>
        </p:sp>
      </p:grpSp>
      <p:grpSp>
        <p:nvGrpSpPr>
          <p:cNvPr id="31810" name="Group 66"/>
          <p:cNvGrpSpPr>
            <a:grpSpLocks/>
          </p:cNvGrpSpPr>
          <p:nvPr/>
        </p:nvGrpSpPr>
        <p:grpSpPr bwMode="auto">
          <a:xfrm>
            <a:off x="2339975" y="1412875"/>
            <a:ext cx="2952750" cy="1511300"/>
            <a:chOff x="1474" y="890"/>
            <a:chExt cx="1860" cy="952"/>
          </a:xfrm>
        </p:grpSpPr>
        <p:sp>
          <p:nvSpPr>
            <p:cNvPr id="31779" name="AutoShape 35"/>
            <p:cNvSpPr>
              <a:spLocks noChangeArrowheads="1"/>
            </p:cNvSpPr>
            <p:nvPr/>
          </p:nvSpPr>
          <p:spPr bwMode="auto">
            <a:xfrm>
              <a:off x="2238" y="1343"/>
              <a:ext cx="499" cy="499"/>
            </a:xfrm>
            <a:prstGeom prst="flowChartDecision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Text Box 36"/>
            <p:cNvSpPr txBox="1">
              <a:spLocks noChangeArrowheads="1"/>
            </p:cNvSpPr>
            <p:nvPr/>
          </p:nvSpPr>
          <p:spPr bwMode="auto">
            <a:xfrm>
              <a:off x="2193" y="890"/>
              <a:ext cx="11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Gill Sans Ultra Bold Condensed" pitchFamily="34" charset="0"/>
                </a:rPr>
                <a:t>¿</a:t>
              </a:r>
              <a:r>
                <a:rPr lang="es-CO" sz="1200">
                  <a:latin typeface="Gill Sans Ultra Bold Condensed" pitchFamily="34" charset="0"/>
                </a:rPr>
                <a:t>Empresario </a:t>
              </a:r>
            </a:p>
            <a:p>
              <a:pPr algn="ctr"/>
              <a:r>
                <a:rPr lang="es-CO" sz="1200">
                  <a:latin typeface="Gill Sans Ultra Bold Condensed" pitchFamily="34" charset="0"/>
                </a:rPr>
                <a:t>que opera formalmente?</a:t>
              </a:r>
            </a:p>
          </p:txBody>
        </p:sp>
        <p:sp>
          <p:nvSpPr>
            <p:cNvPr id="31781" name="Text Box 37"/>
            <p:cNvSpPr txBox="1">
              <a:spLocks noChangeArrowheads="1"/>
            </p:cNvSpPr>
            <p:nvPr/>
          </p:nvSpPr>
          <p:spPr bwMode="auto">
            <a:xfrm>
              <a:off x="1474" y="1434"/>
              <a:ext cx="81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Gill Sans Ultra Bold Condensed" pitchFamily="34" charset="0"/>
                </a:rPr>
                <a:t>¿</a:t>
              </a:r>
              <a:r>
                <a:rPr lang="es-CO" sz="1200">
                  <a:latin typeface="Gill Sans Ultra Bold Condensed" pitchFamily="34" charset="0"/>
                </a:rPr>
                <a:t>Empresario que opera </a:t>
              </a:r>
            </a:p>
            <a:p>
              <a:pPr algn="ctr"/>
              <a:r>
                <a:rPr lang="es-CO" sz="1200">
                  <a:latin typeface="Gill Sans Ultra Bold Condensed" pitchFamily="34" charset="0"/>
                </a:rPr>
                <a:t>informalmente?</a:t>
              </a:r>
            </a:p>
          </p:txBody>
        </p:sp>
      </p:grpSp>
      <p:grpSp>
        <p:nvGrpSpPr>
          <p:cNvPr id="31806" name="Group 62"/>
          <p:cNvGrpSpPr>
            <a:grpSpLocks/>
          </p:cNvGrpSpPr>
          <p:nvPr/>
        </p:nvGrpSpPr>
        <p:grpSpPr bwMode="auto">
          <a:xfrm>
            <a:off x="2051050" y="4221163"/>
            <a:ext cx="1158875" cy="1800225"/>
            <a:chOff x="1292" y="2659"/>
            <a:chExt cx="730" cy="1134"/>
          </a:xfrm>
        </p:grpSpPr>
        <p:sp>
          <p:nvSpPr>
            <p:cNvPr id="31769" name="Text Box 25"/>
            <p:cNvSpPr txBox="1">
              <a:spLocks noChangeArrowheads="1"/>
            </p:cNvSpPr>
            <p:nvPr/>
          </p:nvSpPr>
          <p:spPr bwMode="auto">
            <a:xfrm>
              <a:off x="1292" y="2659"/>
              <a:ext cx="499" cy="74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s-ES" sz="7200" b="1">
                  <a:latin typeface="Arial" pitchFamily="34" charset="0"/>
                  <a:cs typeface="Times New Roman" pitchFamily="18" charset="0"/>
                  <a:sym typeface="Webdings" pitchFamily="18" charset="2"/>
                </a:rPr>
                <a:t></a:t>
              </a:r>
              <a:endParaRPr lang="es-ES" sz="7200">
                <a:latin typeface="Times New Roman" pitchFamily="18" charset="0"/>
              </a:endParaRPr>
            </a:p>
          </p:txBody>
        </p:sp>
        <p:sp>
          <p:nvSpPr>
            <p:cNvPr id="31772" name="Text Box 28"/>
            <p:cNvSpPr txBox="1">
              <a:spLocks noChangeArrowheads="1"/>
            </p:cNvSpPr>
            <p:nvPr/>
          </p:nvSpPr>
          <p:spPr bwMode="auto">
            <a:xfrm rot="-2704400">
              <a:off x="1467" y="3238"/>
              <a:ext cx="8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latin typeface="Gill Sans Ultra Bold Condensed" pitchFamily="34" charset="0"/>
                </a:rPr>
                <a:t>Regularizar!</a:t>
              </a:r>
            </a:p>
          </p:txBody>
        </p:sp>
      </p:grpSp>
      <p:grpSp>
        <p:nvGrpSpPr>
          <p:cNvPr id="31813" name="Group 69"/>
          <p:cNvGrpSpPr>
            <a:grpSpLocks/>
          </p:cNvGrpSpPr>
          <p:nvPr/>
        </p:nvGrpSpPr>
        <p:grpSpPr bwMode="auto">
          <a:xfrm>
            <a:off x="3348038" y="3213100"/>
            <a:ext cx="814387" cy="1601788"/>
            <a:chOff x="2109" y="2024"/>
            <a:chExt cx="513" cy="1009"/>
          </a:xfrm>
        </p:grpSpPr>
        <p:sp>
          <p:nvSpPr>
            <p:cNvPr id="31773" name="Text Box 29"/>
            <p:cNvSpPr txBox="1">
              <a:spLocks noChangeArrowheads="1"/>
            </p:cNvSpPr>
            <p:nvPr/>
          </p:nvSpPr>
          <p:spPr bwMode="auto">
            <a:xfrm rot="-2704400">
              <a:off x="2256" y="2666"/>
              <a:ext cx="5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latin typeface="Gill Sans Ultra Bold Condensed" pitchFamily="34" charset="0"/>
                </a:rPr>
                <a:t>Abrir!</a:t>
              </a:r>
            </a:p>
          </p:txBody>
        </p:sp>
        <p:sp>
          <p:nvSpPr>
            <p:cNvPr id="31783" name="Text Box 39"/>
            <p:cNvSpPr txBox="1">
              <a:spLocks noChangeArrowheads="1"/>
            </p:cNvSpPr>
            <p:nvPr/>
          </p:nvSpPr>
          <p:spPr bwMode="auto">
            <a:xfrm>
              <a:off x="2109" y="2024"/>
              <a:ext cx="499" cy="74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s-ES" sz="7200" b="1">
                  <a:latin typeface="Arial" pitchFamily="34" charset="0"/>
                  <a:cs typeface="Times New Roman" pitchFamily="18" charset="0"/>
                  <a:sym typeface="Webdings" pitchFamily="18" charset="2"/>
                </a:rPr>
                <a:t></a:t>
              </a:r>
              <a:endParaRPr lang="es-ES" sz="7200">
                <a:latin typeface="Times New Roman" pitchFamily="18" charset="0"/>
              </a:endParaRPr>
            </a:p>
          </p:txBody>
        </p:sp>
      </p:grpSp>
      <p:grpSp>
        <p:nvGrpSpPr>
          <p:cNvPr id="31808" name="Group 64"/>
          <p:cNvGrpSpPr>
            <a:grpSpLocks/>
          </p:cNvGrpSpPr>
          <p:nvPr/>
        </p:nvGrpSpPr>
        <p:grpSpPr bwMode="auto">
          <a:xfrm>
            <a:off x="4572000" y="2114550"/>
            <a:ext cx="1512888" cy="1350963"/>
            <a:chOff x="2880" y="1332"/>
            <a:chExt cx="953" cy="851"/>
          </a:xfrm>
        </p:grpSpPr>
        <p:sp>
          <p:nvSpPr>
            <p:cNvPr id="31774" name="Text Box 30"/>
            <p:cNvSpPr txBox="1">
              <a:spLocks noChangeArrowheads="1"/>
            </p:cNvSpPr>
            <p:nvPr/>
          </p:nvSpPr>
          <p:spPr bwMode="auto">
            <a:xfrm rot="-2704400">
              <a:off x="3425" y="1509"/>
              <a:ext cx="5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latin typeface="Gill Sans Ultra Bold Condensed" pitchFamily="34" charset="0"/>
                </a:rPr>
                <a:t>Operar!</a:t>
              </a:r>
            </a:p>
          </p:txBody>
        </p:sp>
        <p:sp>
          <p:nvSpPr>
            <p:cNvPr id="31784" name="Text Box 40"/>
            <p:cNvSpPr txBox="1">
              <a:spLocks noChangeArrowheads="1"/>
            </p:cNvSpPr>
            <p:nvPr/>
          </p:nvSpPr>
          <p:spPr bwMode="auto">
            <a:xfrm>
              <a:off x="2880" y="1434"/>
              <a:ext cx="499" cy="74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s-ES" sz="7200" b="1">
                  <a:latin typeface="Arial" pitchFamily="34" charset="0"/>
                  <a:cs typeface="Times New Roman" pitchFamily="18" charset="0"/>
                  <a:sym typeface="Webdings" pitchFamily="18" charset="2"/>
                </a:rPr>
                <a:t></a:t>
              </a:r>
              <a:endParaRPr lang="es-ES" sz="7200">
                <a:latin typeface="Times New Roman" pitchFamily="18" charset="0"/>
              </a:endParaRPr>
            </a:p>
          </p:txBody>
        </p:sp>
      </p:grp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6084888" y="765175"/>
            <a:ext cx="792162" cy="1189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ES" sz="7200" b="1">
                <a:latin typeface="Arial" pitchFamily="34" charset="0"/>
                <a:cs typeface="Times New Roman" pitchFamily="18" charset="0"/>
                <a:sym typeface="Webdings" pitchFamily="18" charset="2"/>
              </a:rPr>
              <a:t></a:t>
            </a:r>
            <a:endParaRPr lang="es-ES" sz="7200">
              <a:latin typeface="Times New Roman" pitchFamily="18" charset="0"/>
            </a:endParaRPr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>
            <a:off x="0" y="6742113"/>
            <a:ext cx="8820150" cy="0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7956550" y="6372225"/>
            <a:ext cx="96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>
                <a:latin typeface="Gill Sans Ultra Bold Condensed" pitchFamily="34" charset="0"/>
              </a:rPr>
              <a:t>Tiempo </a:t>
            </a: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-36513" y="5756275"/>
            <a:ext cx="1185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600" b="1">
                <a:solidFill>
                  <a:srgbClr val="FF9900"/>
                </a:solidFill>
              </a:rPr>
              <a:t>Formalidad</a:t>
            </a: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-107950" y="6284913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1600" b="1">
                <a:solidFill>
                  <a:srgbClr val="FF9900"/>
                </a:solidFill>
              </a:rPr>
              <a:t>Informalidad</a:t>
            </a:r>
          </a:p>
        </p:txBody>
      </p:sp>
      <p:grpSp>
        <p:nvGrpSpPr>
          <p:cNvPr id="31811" name="Group 67"/>
          <p:cNvGrpSpPr>
            <a:grpSpLocks/>
          </p:cNvGrpSpPr>
          <p:nvPr/>
        </p:nvGrpSpPr>
        <p:grpSpPr bwMode="auto">
          <a:xfrm>
            <a:off x="6164263" y="2024063"/>
            <a:ext cx="2655887" cy="2341562"/>
            <a:chOff x="3898" y="1267"/>
            <a:chExt cx="1658" cy="1347"/>
          </a:xfrm>
        </p:grpSpPr>
        <p:sp>
          <p:nvSpPr>
            <p:cNvPr id="31789" name="Text Box 45"/>
            <p:cNvSpPr txBox="1">
              <a:spLocks noChangeArrowheads="1"/>
            </p:cNvSpPr>
            <p:nvPr/>
          </p:nvSpPr>
          <p:spPr bwMode="auto">
            <a:xfrm rot="-2774690">
              <a:off x="3437" y="1728"/>
              <a:ext cx="115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CO">
                  <a:latin typeface="Gill Sans MT" pitchFamily="34" charset="0"/>
                </a:rPr>
                <a:t>Vigilancia y Control</a:t>
              </a:r>
            </a:p>
          </p:txBody>
        </p:sp>
        <p:pic>
          <p:nvPicPr>
            <p:cNvPr id="31796" name="Picture 52" descr="MCj0404273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40" y="1706"/>
              <a:ext cx="816" cy="908"/>
            </a:xfrm>
            <a:prstGeom prst="rect">
              <a:avLst/>
            </a:prstGeom>
            <a:noFill/>
          </p:spPr>
        </p:pic>
      </p:grp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4787900" y="3500438"/>
            <a:ext cx="792163" cy="1189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ES" sz="7200" b="1">
                <a:latin typeface="Arial" pitchFamily="34" charset="0"/>
                <a:cs typeface="Times New Roman" pitchFamily="18" charset="0"/>
                <a:sym typeface="Webdings" pitchFamily="18" charset="2"/>
              </a:rPr>
              <a:t></a:t>
            </a:r>
            <a:endParaRPr lang="es-ES" sz="7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3000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3000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1" grpId="0"/>
      <p:bldP spid="31786" grpId="0"/>
      <p:bldP spid="31786" grpId="1"/>
      <p:bldP spid="31794" grpId="0"/>
      <p:bldP spid="31795" grpId="0"/>
      <p:bldP spid="31804" grpId="0"/>
      <p:bldP spid="31804" grpId="1"/>
    </p:bldLst>
  </p:timing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495</TotalTime>
  <Words>476</Words>
  <Application>Microsoft Office PowerPoint</Application>
  <PresentationFormat>On-screen Show (4:3)</PresentationFormat>
  <Paragraphs>185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Garamond</vt:lpstr>
      <vt:lpstr>Times New Roman</vt:lpstr>
      <vt:lpstr>Wingdings</vt:lpstr>
      <vt:lpstr>Gill Sans Ultra Bold</vt:lpstr>
      <vt:lpstr>Gill Sans Ultra Bold Condensed</vt:lpstr>
      <vt:lpstr>Webdings</vt:lpstr>
      <vt:lpstr>Gill Sans MT</vt:lpstr>
      <vt:lpstr>Secuencia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Olga Patricia Rubio</dc:creator>
  <cp:lastModifiedBy>anarod</cp:lastModifiedBy>
  <cp:revision>112</cp:revision>
  <dcterms:created xsi:type="dcterms:W3CDTF">2007-10-20T17:38:44Z</dcterms:created>
  <dcterms:modified xsi:type="dcterms:W3CDTF">2010-07-12T00:39:06Z</dcterms:modified>
</cp:coreProperties>
</file>