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9" r:id="rId1"/>
  </p:sldMasterIdLst>
  <p:notesMasterIdLst>
    <p:notesMasterId r:id="rId25"/>
  </p:notesMasterIdLst>
  <p:handoutMasterIdLst>
    <p:handoutMasterId r:id="rId26"/>
  </p:handoutMasterIdLst>
  <p:sldIdLst>
    <p:sldId id="261" r:id="rId2"/>
    <p:sldId id="281" r:id="rId3"/>
    <p:sldId id="262" r:id="rId4"/>
    <p:sldId id="263" r:id="rId5"/>
    <p:sldId id="264" r:id="rId6"/>
    <p:sldId id="265" r:id="rId7"/>
    <p:sldId id="266" r:id="rId8"/>
    <p:sldId id="282"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3" r:id="rId24"/>
  </p:sldIdLst>
  <p:sldSz cx="9906000" cy="6858000" type="A4"/>
  <p:notesSz cx="6881813" cy="9296400"/>
  <p:embeddedFontLst>
    <p:embeddedFont>
      <p:font typeface="Book Antiqua" pitchFamily="18" charset="0"/>
      <p:regular r:id="rId27"/>
      <p:bold r:id="rId28"/>
      <p:italic r:id="rId29"/>
      <p:boldItalic r:id="rId30"/>
    </p:embeddedFont>
  </p:embeddedFontLst>
  <p:defaultTextStyle>
    <a:defPPr>
      <a:defRPr lang="fr-CA"/>
    </a:defPPr>
    <a:lvl1pPr algn="l" rtl="0" eaLnBrk="0" fontAlgn="base" hangingPunct="0">
      <a:spcBef>
        <a:spcPct val="20000"/>
      </a:spcBef>
      <a:spcAft>
        <a:spcPct val="0"/>
      </a:spcAft>
      <a:buClr>
        <a:srgbClr val="FFFF99"/>
      </a:buClr>
      <a:buChar char="•"/>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20000"/>
      </a:spcBef>
      <a:spcAft>
        <a:spcPct val="0"/>
      </a:spcAft>
      <a:buClr>
        <a:srgbClr val="FFFF99"/>
      </a:buClr>
      <a:buChar char="•"/>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20000"/>
      </a:spcBef>
      <a:spcAft>
        <a:spcPct val="0"/>
      </a:spcAft>
      <a:buClr>
        <a:srgbClr val="FFFF99"/>
      </a:buClr>
      <a:buChar char="•"/>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20000"/>
      </a:spcBef>
      <a:spcAft>
        <a:spcPct val="0"/>
      </a:spcAft>
      <a:buClr>
        <a:srgbClr val="FFFF99"/>
      </a:buClr>
      <a:buChar char="•"/>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20000"/>
      </a:spcBef>
      <a:spcAft>
        <a:spcPct val="0"/>
      </a:spcAft>
      <a:buClr>
        <a:srgbClr val="FFFF99"/>
      </a:buClr>
      <a:buChar char="•"/>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E374E"/>
    <a:srgbClr val="196189"/>
    <a:srgbClr val="FFCC66"/>
    <a:srgbClr val="660033"/>
    <a:srgbClr val="0000CC"/>
    <a:srgbClr val="FFFF99"/>
    <a:srgbClr val="1A658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68" d="100"/>
          <a:sy n="68" d="100"/>
        </p:scale>
        <p:origin x="-486"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02"/>
    </p:cViewPr>
  </p:sorterViewPr>
  <p:notesViewPr>
    <p:cSldViewPr>
      <p:cViewPr varScale="1">
        <p:scale>
          <a:sx n="43" d="100"/>
          <a:sy n="43" d="100"/>
        </p:scale>
        <p:origin x="-1374" y="-90"/>
      </p:cViewPr>
      <p:guideLst>
        <p:guide orient="horz" pos="2929"/>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1989138" y="153988"/>
            <a:ext cx="2981325" cy="696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kumimoji="0" sz="1000" b="1" i="1">
                <a:effectLst/>
                <a:latin typeface="Times New Roman" pitchFamily="18" charset="0"/>
              </a:defRPr>
            </a:lvl1pPr>
          </a:lstStyle>
          <a:p>
            <a:r>
              <a:rPr lang="es-AR"/>
              <a:t>Lic. Mariano J. Buscaglia Reyna</a:t>
            </a:r>
          </a:p>
          <a:p>
            <a:r>
              <a:rPr lang="es-AR"/>
              <a:t>E-mail: mjbrv@usa.net</a:t>
            </a:r>
            <a:endParaRPr lang="fr-CA"/>
          </a:p>
        </p:txBody>
      </p:sp>
      <p:sp>
        <p:nvSpPr>
          <p:cNvPr id="40965" name="Rectangle 5"/>
          <p:cNvSpPr>
            <a:spLocks noGrp="1" noChangeArrowheads="1"/>
          </p:cNvSpPr>
          <p:nvPr>
            <p:ph type="sldNum" sz="quarter" idx="3"/>
          </p:nvPr>
        </p:nvSpPr>
        <p:spPr bwMode="auto">
          <a:xfrm>
            <a:off x="2063750" y="8675688"/>
            <a:ext cx="2982913"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kumimoji="0" sz="1200" b="1" i="1">
                <a:effectLst/>
                <a:latin typeface="Book Antiqua" pitchFamily="18" charset="0"/>
              </a:defRPr>
            </a:lvl1pPr>
          </a:lstStyle>
          <a:p>
            <a:r>
              <a:rPr lang="fr-CA"/>
              <a:t>-</a:t>
            </a:r>
            <a:fld id="{CDFA3A47-FFD6-4D68-B834-C7FAF88DEAE8}" type="slidenum">
              <a:rPr lang="fr-CA"/>
              <a:pPr/>
              <a:t>‹#›</a:t>
            </a:fld>
            <a:r>
              <a:rPr lang="fr-CA"/>
              <a:t>-</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813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kumimoji="0" sz="1200">
                <a:effectLst/>
                <a:latin typeface="Times New Roman" pitchFamily="18" charset="0"/>
              </a:defRPr>
            </a:lvl1pPr>
          </a:lstStyle>
          <a:p>
            <a:endParaRPr lang="es-AR"/>
          </a:p>
        </p:txBody>
      </p:sp>
      <p:sp>
        <p:nvSpPr>
          <p:cNvPr id="66563" name="Rectangle 3"/>
          <p:cNvSpPr>
            <a:spLocks noGrp="1" noChangeArrowheads="1"/>
          </p:cNvSpPr>
          <p:nvPr>
            <p:ph type="dt" idx="1"/>
          </p:nvPr>
        </p:nvSpPr>
        <p:spPr bwMode="auto">
          <a:xfrm>
            <a:off x="3900488" y="0"/>
            <a:ext cx="29813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kumimoji="0" sz="1200">
                <a:effectLst/>
                <a:latin typeface="Times New Roman" pitchFamily="18" charset="0"/>
              </a:defRPr>
            </a:lvl1pPr>
          </a:lstStyle>
          <a:p>
            <a:endParaRPr lang="es-AR"/>
          </a:p>
        </p:txBody>
      </p:sp>
      <p:sp>
        <p:nvSpPr>
          <p:cNvPr id="66564" name="Rectangle 4"/>
          <p:cNvSpPr>
            <a:spLocks noChangeArrowheads="1" noTextEdit="1"/>
          </p:cNvSpPr>
          <p:nvPr>
            <p:ph type="sldImg" idx="2"/>
          </p:nvPr>
        </p:nvSpPr>
        <p:spPr bwMode="auto">
          <a:xfrm>
            <a:off x="923925" y="695325"/>
            <a:ext cx="5037138" cy="3487738"/>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7575" y="4414838"/>
            <a:ext cx="5046663" cy="4186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6" name="Rectangle 6"/>
          <p:cNvSpPr>
            <a:spLocks noGrp="1" noChangeArrowheads="1"/>
          </p:cNvSpPr>
          <p:nvPr>
            <p:ph type="ftr" sz="quarter" idx="4"/>
          </p:nvPr>
        </p:nvSpPr>
        <p:spPr bwMode="auto">
          <a:xfrm>
            <a:off x="0" y="8832850"/>
            <a:ext cx="29813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kumimoji="0" sz="1200">
                <a:effectLst/>
                <a:latin typeface="Times New Roman" pitchFamily="18" charset="0"/>
              </a:defRPr>
            </a:lvl1pPr>
          </a:lstStyle>
          <a:p>
            <a:endParaRPr lang="es-AR"/>
          </a:p>
        </p:txBody>
      </p:sp>
      <p:sp>
        <p:nvSpPr>
          <p:cNvPr id="66567" name="Rectangle 7"/>
          <p:cNvSpPr>
            <a:spLocks noGrp="1" noChangeArrowheads="1"/>
          </p:cNvSpPr>
          <p:nvPr>
            <p:ph type="sldNum" sz="quarter" idx="5"/>
          </p:nvPr>
        </p:nvSpPr>
        <p:spPr bwMode="auto">
          <a:xfrm>
            <a:off x="3900488" y="8832850"/>
            <a:ext cx="29813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kumimoji="0" sz="1200">
                <a:effectLst/>
                <a:latin typeface="Times New Roman" pitchFamily="18" charset="0"/>
              </a:defRPr>
            </a:lvl1pPr>
          </a:lstStyle>
          <a:p>
            <a:fld id="{75FF1457-9947-40CD-B9BC-7F9BDA5BC5FC}" type="slidenum">
              <a:rPr lang="es-AR"/>
              <a:pPr/>
              <a:t>‹#›</a:t>
            </a:fld>
            <a:endParaRPr 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5E2D1-2B87-4647-9DB4-7C4784B3B2AA}" type="slidenum">
              <a:rPr lang="es-AR"/>
              <a:pPr/>
              <a:t>1</a:t>
            </a:fld>
            <a:endParaRPr lang="es-AR"/>
          </a:p>
        </p:txBody>
      </p:sp>
      <p:sp>
        <p:nvSpPr>
          <p:cNvPr id="151554" name="Rectangle 3074"/>
          <p:cNvSpPr>
            <a:spLocks noChangeArrowheads="1" noTextEdit="1"/>
          </p:cNvSpPr>
          <p:nvPr>
            <p:ph type="sldImg"/>
          </p:nvPr>
        </p:nvSpPr>
        <p:spPr>
          <a:ln/>
        </p:spPr>
      </p:sp>
      <p:sp>
        <p:nvSpPr>
          <p:cNvPr id="151555" name="Rectangle 3075"/>
          <p:cNvSpPr>
            <a:spLocks noGrp="1" noChangeArrowheads="1"/>
          </p:cNvSpPr>
          <p:nvPr>
            <p:ph type="body" idx="1"/>
          </p:nvPr>
        </p:nvSpPr>
        <p:spPr/>
        <p:txBody>
          <a:bodyPr/>
          <a:lstStyle/>
          <a:p>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5875" y="419100"/>
            <a:ext cx="2105025" cy="5740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20800" y="419100"/>
            <a:ext cx="6162675" cy="5740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20800" y="419100"/>
            <a:ext cx="84201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20800" y="2044700"/>
            <a:ext cx="84201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20800" y="20447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07050" y="20447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E374E"/>
            </a:gs>
            <a:gs pos="100000">
              <a:schemeClr val="accent2"/>
            </a:gs>
          </a:gsLst>
          <a:lin ang="540000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320800" y="419100"/>
            <a:ext cx="84201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1320800" y="20447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a:p>
            <a:pPr lvl="2"/>
            <a:r>
              <a:rPr lang="en-US" smtClean="0"/>
              <a:t>Third level</a:t>
            </a:r>
          </a:p>
          <a:p>
            <a:pPr lvl="3"/>
            <a:r>
              <a:rPr lang="en-US" smtClean="0"/>
              <a:t>Fourth level</a:t>
            </a:r>
          </a:p>
          <a:p>
            <a:pPr lvl="4"/>
            <a:r>
              <a:rPr lang="en-US" smtClean="0"/>
              <a:t>Fifth level</a:t>
            </a:r>
          </a:p>
        </p:txBody>
      </p:sp>
      <p:grpSp>
        <p:nvGrpSpPr>
          <p:cNvPr id="4103" name="Group 7"/>
          <p:cNvGrpSpPr>
            <a:grpSpLocks/>
          </p:cNvGrpSpPr>
          <p:nvPr/>
        </p:nvGrpSpPr>
        <p:grpSpPr bwMode="auto">
          <a:xfrm>
            <a:off x="247650" y="304800"/>
            <a:ext cx="825500" cy="6400800"/>
            <a:chOff x="96" y="198"/>
            <a:chExt cx="534" cy="4122"/>
          </a:xfrm>
        </p:grpSpPr>
        <p:sp>
          <p:nvSpPr>
            <p:cNvPr id="4104" name="AutoShape 8"/>
            <p:cNvSpPr>
              <a:spLocks noChangeArrowheads="1"/>
            </p:cNvSpPr>
            <p:nvPr/>
          </p:nvSpPr>
          <p:spPr bwMode="auto">
            <a:xfrm rot="5400000" flipH="1">
              <a:off x="82" y="1994"/>
              <a:ext cx="564" cy="533"/>
            </a:xfrm>
            <a:prstGeom prst="parallelogram">
              <a:avLst>
                <a:gd name="adj" fmla="val 56034"/>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sp>
          <p:nvSpPr>
            <p:cNvPr id="4105" name="AutoShape 9"/>
            <p:cNvSpPr>
              <a:spLocks noChangeArrowheads="1"/>
            </p:cNvSpPr>
            <p:nvPr/>
          </p:nvSpPr>
          <p:spPr bwMode="auto">
            <a:xfrm rot="5400000" flipH="1">
              <a:off x="82" y="2588"/>
              <a:ext cx="564" cy="533"/>
            </a:xfrm>
            <a:prstGeom prst="parallelogram">
              <a:avLst>
                <a:gd name="adj" fmla="val 56034"/>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sp>
          <p:nvSpPr>
            <p:cNvPr id="4106" name="AutoShape 10"/>
            <p:cNvSpPr>
              <a:spLocks noChangeArrowheads="1"/>
            </p:cNvSpPr>
            <p:nvPr/>
          </p:nvSpPr>
          <p:spPr bwMode="auto">
            <a:xfrm rot="5400000" flipH="1">
              <a:off x="81" y="3181"/>
              <a:ext cx="564" cy="533"/>
            </a:xfrm>
            <a:prstGeom prst="parallelogram">
              <a:avLst>
                <a:gd name="adj" fmla="val 56034"/>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sp>
          <p:nvSpPr>
            <p:cNvPr id="4107" name="AutoShape 11"/>
            <p:cNvSpPr>
              <a:spLocks noChangeArrowheads="1"/>
            </p:cNvSpPr>
            <p:nvPr/>
          </p:nvSpPr>
          <p:spPr bwMode="auto">
            <a:xfrm rot="5400000" flipH="1">
              <a:off x="84" y="3774"/>
              <a:ext cx="558" cy="533"/>
            </a:xfrm>
            <a:prstGeom prst="parallelogram">
              <a:avLst>
                <a:gd name="adj" fmla="val 55437"/>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sp>
          <p:nvSpPr>
            <p:cNvPr id="4108" name="AutoShape 12"/>
            <p:cNvSpPr>
              <a:spLocks noChangeArrowheads="1"/>
            </p:cNvSpPr>
            <p:nvPr/>
          </p:nvSpPr>
          <p:spPr bwMode="auto">
            <a:xfrm rot="5400000" flipH="1">
              <a:off x="82" y="213"/>
              <a:ext cx="564" cy="533"/>
            </a:xfrm>
            <a:prstGeom prst="parallelogram">
              <a:avLst>
                <a:gd name="adj" fmla="val 56034"/>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sp>
          <p:nvSpPr>
            <p:cNvPr id="4109" name="AutoShape 13"/>
            <p:cNvSpPr>
              <a:spLocks noChangeArrowheads="1"/>
            </p:cNvSpPr>
            <p:nvPr/>
          </p:nvSpPr>
          <p:spPr bwMode="auto">
            <a:xfrm rot="5400000" flipH="1">
              <a:off x="81" y="803"/>
              <a:ext cx="564" cy="533"/>
            </a:xfrm>
            <a:prstGeom prst="parallelogram">
              <a:avLst>
                <a:gd name="adj" fmla="val 56034"/>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sp>
          <p:nvSpPr>
            <p:cNvPr id="4110" name="AutoShape 14"/>
            <p:cNvSpPr>
              <a:spLocks noChangeArrowheads="1"/>
            </p:cNvSpPr>
            <p:nvPr/>
          </p:nvSpPr>
          <p:spPr bwMode="auto">
            <a:xfrm rot="5400000" flipH="1">
              <a:off x="81" y="1399"/>
              <a:ext cx="564" cy="533"/>
            </a:xfrm>
            <a:prstGeom prst="parallelogram">
              <a:avLst>
                <a:gd name="adj" fmla="val 56034"/>
              </a:avLst>
            </a:prstGeom>
            <a:gradFill rotWithShape="0">
              <a:gsLst>
                <a:gs pos="0">
                  <a:srgbClr val="1A658E"/>
                </a:gs>
                <a:gs pos="100000">
                  <a:schemeClr val="accent2"/>
                </a:gs>
              </a:gsLst>
              <a:lin ang="0" scaled="1"/>
            </a:gradFill>
            <a:ln w="9525">
              <a:noFill/>
              <a:miter lim="800000"/>
              <a:headEnd/>
              <a:tailEnd/>
            </a:ln>
            <a:effectLst/>
          </p:spPr>
          <p:txBody>
            <a:bodyPr wrap="none" anchor="ctr"/>
            <a:lstStyle/>
            <a:p>
              <a:endParaRPr lang="en-US"/>
            </a:p>
          </p:txBody>
        </p:sp>
      </p:grpSp>
      <p:sp>
        <p:nvSpPr>
          <p:cNvPr id="4114" name="Rectangle 18"/>
          <p:cNvSpPr>
            <a:spLocks noChangeArrowheads="1"/>
          </p:cNvSpPr>
          <p:nvPr/>
        </p:nvSpPr>
        <p:spPr bwMode="auto">
          <a:xfrm>
            <a:off x="501650" y="1912938"/>
            <a:ext cx="206375" cy="4678362"/>
          </a:xfrm>
          <a:prstGeom prst="rect">
            <a:avLst/>
          </a:prstGeom>
          <a:noFill/>
          <a:ln w="9525">
            <a:noFill/>
            <a:miter lim="800000"/>
            <a:headEnd/>
            <a:tailEnd/>
          </a:ln>
        </p:spPr>
        <p:txBody>
          <a:bodyPr wrap="none" anchor="ctr"/>
          <a:lstStyle/>
          <a:p>
            <a:endParaRPr lang="en-US"/>
          </a:p>
        </p:txBody>
      </p:sp>
      <p:sp>
        <p:nvSpPr>
          <p:cNvPr id="4116" name="Rectangle 20"/>
          <p:cNvSpPr>
            <a:spLocks noChangeArrowheads="1"/>
          </p:cNvSpPr>
          <p:nvPr/>
        </p:nvSpPr>
        <p:spPr bwMode="auto">
          <a:xfrm>
            <a:off x="495300" y="1739900"/>
            <a:ext cx="9480550" cy="190500"/>
          </a:xfrm>
          <a:prstGeom prst="rect">
            <a:avLst/>
          </a:prstGeom>
          <a:noFill/>
          <a:ln w="9525">
            <a:noFill/>
            <a:miter lim="800000"/>
            <a:headEnd/>
            <a:tailEnd/>
          </a:ln>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2pPr>
      <a:lvl3pPr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3pPr>
      <a:lvl4pPr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4pPr>
      <a:lvl5pPr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5pPr>
      <a:lvl6pPr marL="457200"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6pPr>
      <a:lvl7pPr marL="914400"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7pPr>
      <a:lvl8pPr marL="1371600"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8pPr>
      <a:lvl9pPr marL="1828800" algn="l" rtl="0" eaLnBrk="0" fontAlgn="base" hangingPunct="0">
        <a:spcBef>
          <a:spcPct val="0"/>
        </a:spcBef>
        <a:spcAft>
          <a:spcPct val="0"/>
        </a:spcAft>
        <a:defRPr kumimoji="1" sz="3400" b="1" i="1">
          <a:solidFill>
            <a:srgbClr val="FFFF99"/>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FFFF99"/>
        </a:buClr>
        <a:buSzPct val="80000"/>
        <a:buFont typeface="Wingdings" pitchFamily="2" charset="2"/>
        <a:buChar char="]"/>
        <a:defRPr kumimoji="1" sz="3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99"/>
        </a:buClr>
        <a:buSzPct val="70000"/>
        <a:buFont typeface="Monotype Sorts" pitchFamily="2" charset="2"/>
        <a:buChar char="D"/>
        <a:defRPr kumimoji="1"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FFFF99"/>
        </a:buClr>
        <a:buSzPct val="65000"/>
        <a:buChar char="o"/>
        <a:defRPr kumimoji="1" sz="2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FFFF99"/>
        </a:buClr>
        <a:buSzPct val="55000"/>
        <a:buFont typeface="Wingdings" pitchFamily="2" charset="2"/>
        <a:buChar char="q"/>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FFFF99"/>
        </a:buClr>
        <a:buSzPct val="25000"/>
        <a:buFont typeface="Wingdings" pitchFamily="2" charset="2"/>
        <a:buChar char="ü"/>
        <a:defRPr kumimoji="1">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rgbClr val="FFFF99"/>
        </a:buClr>
        <a:buSzPct val="25000"/>
        <a:buFont typeface="Wingdings" pitchFamily="2" charset="2"/>
        <a:buChar char="ü"/>
        <a:defRPr kumimoji="1">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rgbClr val="FFFF99"/>
        </a:buClr>
        <a:buSzPct val="25000"/>
        <a:buFont typeface="Wingdings" pitchFamily="2" charset="2"/>
        <a:buChar char="ü"/>
        <a:defRPr kumimoji="1">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rgbClr val="FFFF99"/>
        </a:buClr>
        <a:buSzPct val="25000"/>
        <a:buFont typeface="Wingdings" pitchFamily="2" charset="2"/>
        <a:buChar char="ü"/>
        <a:defRPr kumimoji="1">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rgbClr val="FFFF99"/>
        </a:buClr>
        <a:buSzPct val="25000"/>
        <a:buFont typeface="Wingdings" pitchFamily="2" charset="2"/>
        <a:buChar char="ü"/>
        <a:defRPr kumimoji="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143000" y="2743200"/>
            <a:ext cx="8172450" cy="4800600"/>
          </a:xfrm>
          <a:prstGeom prst="rect">
            <a:avLst/>
          </a:prstGeom>
          <a:noFill/>
          <a:ln w="9525">
            <a:noFill/>
            <a:miter lim="800000"/>
            <a:headEnd/>
            <a:tailEnd/>
          </a:ln>
        </p:spPr>
        <p:txBody>
          <a:bodyPr anchor="b"/>
          <a:lstStyle/>
          <a:p>
            <a:pPr algn="ctr">
              <a:lnSpc>
                <a:spcPct val="120000"/>
              </a:lnSpc>
              <a:spcBef>
                <a:spcPct val="0"/>
              </a:spcBef>
              <a:buClrTx/>
              <a:buFontTx/>
              <a:buNone/>
            </a:pPr>
            <a:r>
              <a:rPr lang="es-AR" sz="2600" b="1" i="1">
                <a:solidFill>
                  <a:srgbClr val="FFFF99"/>
                </a:solidFill>
                <a:effectLst>
                  <a:outerShdw blurRad="38100" dist="38100" dir="2700000" algn="tl">
                    <a:srgbClr val="000000"/>
                  </a:outerShdw>
                </a:effectLst>
                <a:latin typeface="Book Antiqua" pitchFamily="18" charset="0"/>
              </a:rPr>
              <a:t/>
            </a:r>
            <a:br>
              <a:rPr lang="es-AR" sz="2600" b="1" i="1">
                <a:solidFill>
                  <a:srgbClr val="FFFF99"/>
                </a:solidFill>
                <a:effectLst>
                  <a:outerShdw blurRad="38100" dist="38100" dir="2700000" algn="tl">
                    <a:srgbClr val="000000"/>
                  </a:outerShdw>
                </a:effectLst>
                <a:latin typeface="Book Antiqua" pitchFamily="18" charset="0"/>
              </a:rPr>
            </a:br>
            <a:r>
              <a:rPr lang="es-AR" sz="2600" b="1" i="1">
                <a:solidFill>
                  <a:srgbClr val="FFFF99"/>
                </a:solidFill>
                <a:effectLst>
                  <a:outerShdw blurRad="38100" dist="38100" dir="2700000" algn="tl">
                    <a:srgbClr val="000000"/>
                  </a:outerShdw>
                </a:effectLst>
                <a:latin typeface="Book Antiqua" pitchFamily="18" charset="0"/>
              </a:rPr>
              <a:t/>
            </a:r>
            <a:br>
              <a:rPr lang="es-AR" sz="2600" b="1" i="1">
                <a:solidFill>
                  <a:srgbClr val="FFFF99"/>
                </a:solidFill>
                <a:effectLst>
                  <a:outerShdw blurRad="38100" dist="38100" dir="2700000" algn="tl">
                    <a:srgbClr val="000000"/>
                  </a:outerShdw>
                </a:effectLst>
                <a:latin typeface="Book Antiqua" pitchFamily="18" charset="0"/>
              </a:rPr>
            </a:br>
            <a:r>
              <a:rPr lang="es-ES" sz="3200" b="1" i="1">
                <a:solidFill>
                  <a:srgbClr val="FFFF99"/>
                </a:solidFill>
                <a:effectLst>
                  <a:outerShdw blurRad="38100" dist="38100" dir="2700000" algn="tl">
                    <a:srgbClr val="000000"/>
                  </a:outerShdw>
                </a:effectLst>
                <a:latin typeface="Book Antiqua" pitchFamily="18" charset="0"/>
                <a:cs typeface="Times New Roman" pitchFamily="18" charset="0"/>
              </a:rPr>
              <a:t>Análisis de la armonización tributaria en el MERCOSUR desde la situación y perspectivas de Argentina</a:t>
            </a:r>
            <a:br>
              <a:rPr lang="es-ES" sz="3200" b="1" i="1">
                <a:solidFill>
                  <a:srgbClr val="FFFF99"/>
                </a:solidFill>
                <a:effectLst>
                  <a:outerShdw blurRad="38100" dist="38100" dir="2700000" algn="tl">
                    <a:srgbClr val="000000"/>
                  </a:outerShdw>
                </a:effectLst>
                <a:latin typeface="Book Antiqua" pitchFamily="18" charset="0"/>
                <a:cs typeface="Times New Roman" pitchFamily="18" charset="0"/>
              </a:rPr>
            </a:br>
            <a:r>
              <a:rPr lang="es-ES" sz="2800" b="1" i="1">
                <a:solidFill>
                  <a:srgbClr val="FFFF99"/>
                </a:solidFill>
                <a:effectLst>
                  <a:outerShdw blurRad="38100" dist="38100" dir="2700000" algn="tl">
                    <a:srgbClr val="000000"/>
                  </a:outerShdw>
                </a:effectLst>
                <a:latin typeface="Book Antiqua" pitchFamily="18" charset="0"/>
                <a:cs typeface="Times New Roman" pitchFamily="18" charset="0"/>
              </a:rPr>
              <a:t> </a:t>
            </a:r>
            <a:br>
              <a:rPr lang="es-ES" sz="2800" b="1" i="1">
                <a:solidFill>
                  <a:srgbClr val="FFFF99"/>
                </a:solidFill>
                <a:effectLst>
                  <a:outerShdw blurRad="38100" dist="38100" dir="2700000" algn="tl">
                    <a:srgbClr val="000000"/>
                  </a:outerShdw>
                </a:effectLst>
                <a:latin typeface="Book Antiqua" pitchFamily="18" charset="0"/>
                <a:cs typeface="Times New Roman" pitchFamily="18" charset="0"/>
              </a:rPr>
            </a:br>
            <a:r>
              <a:rPr lang="es-ES" sz="2600" b="1" i="1">
                <a:solidFill>
                  <a:srgbClr val="FFFF99"/>
                </a:solidFill>
                <a:effectLst>
                  <a:outerShdw blurRad="38100" dist="38100" dir="2700000" algn="tl">
                    <a:srgbClr val="000000"/>
                  </a:outerShdw>
                </a:effectLst>
                <a:latin typeface="Book Antiqua" pitchFamily="18" charset="0"/>
                <a:cs typeface="Times New Roman" pitchFamily="18" charset="0"/>
              </a:rPr>
              <a:t>(Estudio especial de los impuestos indirectos y de los incentivos tributarios)</a:t>
            </a:r>
            <a:br>
              <a:rPr lang="es-ES" sz="2600" b="1" i="1">
                <a:solidFill>
                  <a:srgbClr val="FFFF99"/>
                </a:solidFill>
                <a:effectLst>
                  <a:outerShdw blurRad="38100" dist="38100" dir="2700000" algn="tl">
                    <a:srgbClr val="000000"/>
                  </a:outerShdw>
                </a:effectLst>
                <a:latin typeface="Book Antiqua" pitchFamily="18" charset="0"/>
                <a:cs typeface="Times New Roman" pitchFamily="18" charset="0"/>
              </a:rPr>
            </a:br>
            <a:r>
              <a:rPr lang="es-AR" sz="2600" i="1">
                <a:solidFill>
                  <a:srgbClr val="FFFF99"/>
                </a:solidFill>
                <a:effectLst>
                  <a:outerShdw blurRad="38100" dist="38100" dir="2700000" algn="tl">
                    <a:srgbClr val="000000"/>
                  </a:outerShdw>
                </a:effectLst>
                <a:latin typeface="Book Antiqua" pitchFamily="18" charset="0"/>
              </a:rPr>
              <a:t/>
            </a:r>
            <a:br>
              <a:rPr lang="es-AR" sz="2600" i="1">
                <a:solidFill>
                  <a:srgbClr val="FFFF99"/>
                </a:solidFill>
                <a:effectLst>
                  <a:outerShdw blurRad="38100" dist="38100" dir="2700000" algn="tl">
                    <a:srgbClr val="000000"/>
                  </a:outerShdw>
                </a:effectLst>
                <a:latin typeface="Book Antiqua" pitchFamily="18" charset="0"/>
              </a:rPr>
            </a:br>
            <a:r>
              <a:rPr lang="es-AR" i="1">
                <a:solidFill>
                  <a:srgbClr val="FFFF99"/>
                </a:solidFill>
                <a:effectLst>
                  <a:outerShdw blurRad="38100" dist="38100" dir="2700000" algn="tl">
                    <a:srgbClr val="000000"/>
                  </a:outerShdw>
                </a:effectLst>
                <a:latin typeface="Book Antiqua" pitchFamily="18" charset="0"/>
              </a:rPr>
              <a:t/>
            </a:r>
            <a:br>
              <a:rPr lang="es-AR" i="1">
                <a:solidFill>
                  <a:srgbClr val="FFFF99"/>
                </a:solidFill>
                <a:effectLst>
                  <a:outerShdw blurRad="38100" dist="38100" dir="2700000" algn="tl">
                    <a:srgbClr val="000000"/>
                  </a:outerShdw>
                </a:effectLst>
                <a:latin typeface="Book Antiqua" pitchFamily="18" charset="0"/>
              </a:rPr>
            </a:br>
            <a:r>
              <a:rPr lang="es-AR" i="1">
                <a:solidFill>
                  <a:srgbClr val="FFFF99"/>
                </a:solidFill>
                <a:effectLst>
                  <a:outerShdw blurRad="38100" dist="38100" dir="2700000" algn="tl">
                    <a:srgbClr val="000000"/>
                  </a:outerShdw>
                </a:effectLst>
                <a:latin typeface="Book Antiqua" pitchFamily="18" charset="0"/>
              </a:rPr>
              <a:t>Por</a:t>
            </a:r>
            <a:r>
              <a:rPr lang="es-AR" sz="2800" i="1">
                <a:solidFill>
                  <a:srgbClr val="FFFF99"/>
                </a:solidFill>
                <a:effectLst>
                  <a:outerShdw blurRad="38100" dist="38100" dir="2700000" algn="tl">
                    <a:srgbClr val="000000"/>
                  </a:outerShdw>
                </a:effectLst>
                <a:latin typeface="Book Antiqua" pitchFamily="18" charset="0"/>
              </a:rPr>
              <a:t> Dr. Hugo González Cano</a:t>
            </a:r>
            <a:br>
              <a:rPr lang="es-AR" sz="2800" i="1">
                <a:solidFill>
                  <a:srgbClr val="FFFF99"/>
                </a:solidFill>
                <a:effectLst>
                  <a:outerShdw blurRad="38100" dist="38100" dir="2700000" algn="tl">
                    <a:srgbClr val="000000"/>
                  </a:outerShdw>
                </a:effectLst>
                <a:latin typeface="Book Antiqua" pitchFamily="18" charset="0"/>
              </a:rPr>
            </a:br>
            <a:r>
              <a:rPr lang="es-AR" i="1">
                <a:solidFill>
                  <a:srgbClr val="FFFF99"/>
                </a:solidFill>
                <a:effectLst>
                  <a:outerShdw blurRad="38100" dist="38100" dir="2700000" algn="tl">
                    <a:srgbClr val="000000"/>
                  </a:outerShdw>
                </a:effectLst>
                <a:latin typeface="Book Antiqua" pitchFamily="18" charset="0"/>
              </a:rPr>
              <a:t/>
            </a:r>
            <a:br>
              <a:rPr lang="es-AR" i="1">
                <a:solidFill>
                  <a:srgbClr val="FFFF99"/>
                </a:solidFill>
                <a:effectLst>
                  <a:outerShdw blurRad="38100" dist="38100" dir="2700000" algn="tl">
                    <a:srgbClr val="000000"/>
                  </a:outerShdw>
                </a:effectLst>
                <a:latin typeface="Book Antiqua" pitchFamily="18" charset="0"/>
              </a:rPr>
            </a:br>
            <a:r>
              <a:rPr lang="es-AR" sz="1600" i="1">
                <a:solidFill>
                  <a:srgbClr val="FFFF99"/>
                </a:solidFill>
                <a:effectLst>
                  <a:outerShdw blurRad="38100" dist="38100" dir="2700000" algn="tl">
                    <a:srgbClr val="000000"/>
                  </a:outerShdw>
                </a:effectLst>
                <a:latin typeface="Book Antiqua" pitchFamily="18" charset="0"/>
              </a:rPr>
              <a:t/>
            </a:r>
            <a:br>
              <a:rPr lang="es-AR" sz="1600" i="1">
                <a:solidFill>
                  <a:srgbClr val="FFFF99"/>
                </a:solidFill>
                <a:effectLst>
                  <a:outerShdw blurRad="38100" dist="38100" dir="2700000" algn="tl">
                    <a:srgbClr val="000000"/>
                  </a:outerShdw>
                </a:effectLst>
                <a:latin typeface="Book Antiqua" pitchFamily="18" charset="0"/>
              </a:rPr>
            </a:br>
            <a:r>
              <a:rPr lang="es-AR" sz="3000" i="1">
                <a:solidFill>
                  <a:srgbClr val="FFFF99"/>
                </a:solidFill>
                <a:effectLst>
                  <a:outerShdw blurRad="38100" dist="38100" dir="2700000" algn="tl">
                    <a:srgbClr val="000000"/>
                  </a:outerShdw>
                </a:effectLst>
                <a:latin typeface="Book Antiqua" pitchFamily="18" charset="0"/>
              </a:rPr>
              <a:t/>
            </a:r>
            <a:br>
              <a:rPr lang="es-AR" sz="3000" i="1">
                <a:solidFill>
                  <a:srgbClr val="FFFF99"/>
                </a:solidFill>
                <a:effectLst>
                  <a:outerShdw blurRad="38100" dist="38100" dir="2700000" algn="tl">
                    <a:srgbClr val="000000"/>
                  </a:outerShdw>
                </a:effectLst>
                <a:latin typeface="Book Antiqua" pitchFamily="18" charset="0"/>
              </a:rPr>
            </a:br>
            <a:endParaRPr lang="fr-CA" sz="3000" i="1">
              <a:solidFill>
                <a:srgbClr val="FFFF99"/>
              </a:solidFill>
              <a:effectLst>
                <a:outerShdw blurRad="38100" dist="38100" dir="2700000" algn="tl">
                  <a:srgbClr val="000000"/>
                </a:outerShdw>
              </a:effectLst>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1320800" y="419100"/>
            <a:ext cx="8420100" cy="800100"/>
          </a:xfrm>
        </p:spPr>
        <p:txBody>
          <a:bodyPr/>
          <a:lstStyle/>
          <a:p>
            <a:pPr algn="ctr"/>
            <a:r>
              <a:rPr lang="es-MX"/>
              <a:t>Impuestos selectivos al consumo</a:t>
            </a:r>
            <a:endParaRPr lang="es-ES"/>
          </a:p>
        </p:txBody>
      </p:sp>
      <p:sp>
        <p:nvSpPr>
          <p:cNvPr id="301059" name="Text Box 3"/>
          <p:cNvSpPr txBox="1">
            <a:spLocks noChangeArrowheads="1"/>
          </p:cNvSpPr>
          <p:nvPr/>
        </p:nvSpPr>
        <p:spPr bwMode="auto">
          <a:xfrm>
            <a:off x="1066800" y="1752600"/>
            <a:ext cx="8534400" cy="3508375"/>
          </a:xfrm>
          <a:prstGeom prst="rect">
            <a:avLst/>
          </a:prstGeom>
          <a:noFill/>
          <a:ln w="9525">
            <a:noFill/>
            <a:miter lim="800000"/>
            <a:headEnd/>
            <a:tailEnd/>
          </a:ln>
          <a:effectLst/>
        </p:spPr>
        <p:txBody>
          <a:bodyPr>
            <a:spAutoFit/>
          </a:bodyPr>
          <a:lstStyle/>
          <a:p>
            <a:pPr>
              <a:spcBef>
                <a:spcPct val="50000"/>
              </a:spcBef>
              <a:buFontTx/>
              <a:buNone/>
            </a:pPr>
            <a:r>
              <a:rPr lang="es-ES" sz="2800">
                <a:solidFill>
                  <a:srgbClr val="FFFF99"/>
                </a:solidFill>
                <a:effectLst>
                  <a:outerShdw blurRad="38100" dist="38100" dir="2700000" algn="tl">
                    <a:srgbClr val="000000"/>
                  </a:outerShdw>
                </a:effectLst>
                <a:cs typeface="Times New Roman" pitchFamily="18" charset="0"/>
              </a:rPr>
              <a:t>Para evitar la discriminación a los rubros importados en los impuestos selectivos al consumo, como pasó antes en Paraguay y Uruguay, debería hacerse una investigación actualizada sobre este rubro en los cuatro Países Miembros y los dos asociados (Chile y Bolivia), que debe abarcar no solo las respectivas leyes y reglamentos sino también las normas de administración.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1320800" y="419100"/>
            <a:ext cx="8420100" cy="723900"/>
          </a:xfrm>
        </p:spPr>
        <p:txBody>
          <a:bodyPr/>
          <a:lstStyle/>
          <a:p>
            <a:pPr algn="ctr"/>
            <a:r>
              <a:rPr lang="es-MX"/>
              <a:t>Impuesto sobre combustibles líquidos y gas natural</a:t>
            </a:r>
            <a:endParaRPr lang="es-ES"/>
          </a:p>
        </p:txBody>
      </p:sp>
      <p:sp>
        <p:nvSpPr>
          <p:cNvPr id="303107" name="Text Box 3"/>
          <p:cNvSpPr txBox="1">
            <a:spLocks noChangeArrowheads="1"/>
          </p:cNvSpPr>
          <p:nvPr/>
        </p:nvSpPr>
        <p:spPr bwMode="auto">
          <a:xfrm>
            <a:off x="1143000" y="1289050"/>
            <a:ext cx="8382000" cy="5568950"/>
          </a:xfrm>
          <a:prstGeom prst="rect">
            <a:avLst/>
          </a:prstGeom>
          <a:noFill/>
          <a:ln w="9525">
            <a:noFill/>
            <a:miter lim="800000"/>
            <a:headEnd/>
            <a:tailEnd/>
          </a:ln>
          <a:effectLst/>
        </p:spPr>
        <p:txBody>
          <a:bodyPr>
            <a:spAutoFit/>
          </a:bodyPr>
          <a:lstStyle/>
          <a:p>
            <a:pPr>
              <a:spcBef>
                <a:spcPct val="50000"/>
              </a:spcBef>
              <a:buFontTx/>
              <a:buNone/>
            </a:pPr>
            <a:r>
              <a:rPr lang="es-MX">
                <a:solidFill>
                  <a:srgbClr val="FFFF99"/>
                </a:solidFill>
                <a:effectLst>
                  <a:outerShdw blurRad="38100" dist="38100" dir="2700000" algn="tl">
                    <a:srgbClr val="000000"/>
                  </a:outerShdw>
                </a:effectLst>
                <a:cs typeface="Times New Roman" pitchFamily="18" charset="0"/>
              </a:rPr>
              <a:t>S</a:t>
            </a:r>
            <a:r>
              <a:rPr lang="es-ES">
                <a:solidFill>
                  <a:srgbClr val="FFFF99"/>
                </a:solidFill>
                <a:effectLst>
                  <a:outerShdw blurRad="38100" dist="38100" dir="2700000" algn="tl">
                    <a:srgbClr val="000000"/>
                  </a:outerShdw>
                </a:effectLst>
                <a:cs typeface="Times New Roman" pitchFamily="18" charset="0"/>
              </a:rPr>
              <a:t>e aplican en forma monofásica al nivel de las refinerías o en aduana para las importaciones</a:t>
            </a:r>
            <a:r>
              <a:rPr lang="es-MX">
                <a:solidFill>
                  <a:srgbClr val="FFFF99"/>
                </a:solidFill>
                <a:effectLst>
                  <a:outerShdw blurRad="38100" dist="38100" dir="2700000" algn="tl">
                    <a:srgbClr val="000000"/>
                  </a:outerShdw>
                </a:effectLst>
                <a:cs typeface="Times New Roman" pitchFamily="18" charset="0"/>
              </a:rPr>
              <a:t>.</a:t>
            </a:r>
            <a:r>
              <a:rPr lang="es-ES">
                <a:solidFill>
                  <a:srgbClr val="FFFF99"/>
                </a:solidFill>
                <a:effectLst>
                  <a:outerShdw blurRad="38100" dist="38100" dir="2700000" algn="tl">
                    <a:srgbClr val="000000"/>
                  </a:outerShdw>
                </a:effectLst>
                <a:cs typeface="Times New Roman" pitchFamily="18" charset="0"/>
              </a:rPr>
              <a:t> </a:t>
            </a:r>
            <a:endParaRPr lang="es-MX">
              <a:solidFill>
                <a:srgbClr val="FFFF99"/>
              </a:solidFill>
              <a:effectLst>
                <a:outerShdw blurRad="38100" dist="38100" dir="2700000" algn="tl">
                  <a:srgbClr val="000000"/>
                </a:outerShdw>
              </a:effectLst>
              <a:cs typeface="Times New Roman" pitchFamily="18" charset="0"/>
            </a:endParaRPr>
          </a:p>
          <a:p>
            <a:pPr>
              <a:spcBef>
                <a:spcPct val="50000"/>
              </a:spcBef>
              <a:buFontTx/>
              <a:buNone/>
            </a:pPr>
            <a:r>
              <a:rPr lang="es-MX">
                <a:solidFill>
                  <a:srgbClr val="FFFF99"/>
                </a:solidFill>
                <a:effectLst>
                  <a:outerShdw blurRad="38100" dist="38100" dir="2700000" algn="tl">
                    <a:srgbClr val="000000"/>
                  </a:outerShdw>
                </a:effectLst>
                <a:cs typeface="Times New Roman" pitchFamily="18" charset="0"/>
              </a:rPr>
              <a:t>S</a:t>
            </a:r>
            <a:r>
              <a:rPr lang="es-ES">
                <a:solidFill>
                  <a:srgbClr val="FFFF99"/>
                </a:solidFill>
                <a:effectLst>
                  <a:outerShdw blurRad="38100" dist="38100" dir="2700000" algn="tl">
                    <a:srgbClr val="000000"/>
                  </a:outerShdw>
                </a:effectLst>
                <a:cs typeface="Times New Roman" pitchFamily="18" charset="0"/>
              </a:rPr>
              <a:t>e eximen las exportaciones y ventas para embarcaciones de ultramar,  aeronaves para vuelos internacionales o para rancho de embarcaciones de pesca. </a:t>
            </a:r>
            <a:endParaRPr lang="es-MX">
              <a:solidFill>
                <a:srgbClr val="FFFF99"/>
              </a:solidFill>
              <a:effectLst>
                <a:outerShdw blurRad="38100" dist="38100" dir="2700000" algn="tl">
                  <a:srgbClr val="000000"/>
                </a:outerShdw>
              </a:effectLst>
              <a:cs typeface="Times New Roman" pitchFamily="18" charset="0"/>
            </a:endParaRPr>
          </a:p>
          <a:p>
            <a:pPr>
              <a:spcBef>
                <a:spcPct val="50000"/>
              </a:spcBef>
              <a:buFontTx/>
              <a:buNone/>
            </a:pPr>
            <a:r>
              <a:rPr lang="es-MX">
                <a:solidFill>
                  <a:srgbClr val="FFFF99"/>
                </a:solidFill>
                <a:effectLst>
                  <a:outerShdw blurRad="38100" dist="38100" dir="2700000" algn="tl">
                    <a:srgbClr val="000000"/>
                  </a:outerShdw>
                </a:effectLst>
                <a:cs typeface="Times New Roman" pitchFamily="18" charset="0"/>
              </a:rPr>
              <a:t>S</a:t>
            </a:r>
            <a:r>
              <a:rPr lang="es-ES">
                <a:solidFill>
                  <a:srgbClr val="FFFF99"/>
                </a:solidFill>
                <a:effectLst>
                  <a:outerShdw blurRad="38100" dist="38100" dir="2700000" algn="tl">
                    <a:srgbClr val="000000"/>
                  </a:outerShdw>
                </a:effectLst>
                <a:cs typeface="Times New Roman" pitchFamily="18" charset="0"/>
              </a:rPr>
              <a:t>e otorga la exención de este impuesto cuando ciertos combustibles y derivados se utilizan como materia prima para los procesos de la industria química y petroquímica que determine el Poder Ejecutivo. Pero no existe devolución del impuesto cuando la exportación la realiza un no contribuyente, por ejemplo una “trading” o cuando se utilizan como insumo en la producción de otras mercaderías destinadas a la exportación, lo que en ciertas ramas industriales puede ser una importante distorsión.</a:t>
            </a:r>
            <a:r>
              <a:rPr lang="es-ES">
                <a:solidFill>
                  <a:srgbClr val="FFFF99"/>
                </a:solidFill>
                <a:effectLst>
                  <a:outerShdw blurRad="38100" dist="38100" dir="2700000" algn="tl">
                    <a:srgbClr val="000000"/>
                  </a:outerShdw>
                </a:effectLst>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320800" y="419100"/>
            <a:ext cx="8420100" cy="952500"/>
          </a:xfrm>
        </p:spPr>
        <p:txBody>
          <a:bodyPr/>
          <a:lstStyle/>
          <a:p>
            <a:pPr algn="ctr"/>
            <a:r>
              <a:rPr lang="es-MX"/>
              <a:t>Impuesto sobre la electricidad</a:t>
            </a:r>
            <a:endParaRPr lang="es-ES"/>
          </a:p>
        </p:txBody>
      </p:sp>
      <p:sp>
        <p:nvSpPr>
          <p:cNvPr id="304131" name="Text Box 3"/>
          <p:cNvSpPr txBox="1">
            <a:spLocks noChangeArrowheads="1"/>
          </p:cNvSpPr>
          <p:nvPr/>
        </p:nvSpPr>
        <p:spPr bwMode="auto">
          <a:xfrm>
            <a:off x="1066800" y="2133600"/>
            <a:ext cx="8610600" cy="4656138"/>
          </a:xfrm>
          <a:prstGeom prst="rect">
            <a:avLst/>
          </a:prstGeom>
          <a:noFill/>
          <a:ln w="9525">
            <a:noFill/>
            <a:miter lim="800000"/>
            <a:headEnd/>
            <a:tailEnd/>
          </a:ln>
          <a:effectLst/>
        </p:spPr>
        <p:txBody>
          <a:bodyPr>
            <a:spAutoFit/>
          </a:bodyPr>
          <a:lstStyle/>
          <a:p>
            <a:pPr algn="just">
              <a:spcBef>
                <a:spcPct val="50000"/>
              </a:spcBef>
              <a:buFontTx/>
              <a:buNone/>
            </a:pPr>
            <a:r>
              <a:rPr lang="es-MX" sz="2600">
                <a:solidFill>
                  <a:srgbClr val="FFFF99"/>
                </a:solidFill>
                <a:effectLst>
                  <a:outerShdw blurRad="38100" dist="38100" dir="2700000" algn="tl">
                    <a:srgbClr val="000000"/>
                  </a:outerShdw>
                </a:effectLst>
                <a:cs typeface="Arial" pitchFamily="34" charset="0"/>
              </a:rPr>
              <a:t>N</a:t>
            </a:r>
            <a:r>
              <a:rPr lang="es-ES" sz="2600">
                <a:solidFill>
                  <a:srgbClr val="FFFF99"/>
                </a:solidFill>
                <a:effectLst>
                  <a:outerShdw blurRad="38100" dist="38100" dir="2700000" algn="tl">
                    <a:srgbClr val="000000"/>
                  </a:outerShdw>
                </a:effectLst>
                <a:cs typeface="Arial" pitchFamily="34" charset="0"/>
              </a:rPr>
              <a:t>o existen normas que eximan las exportaciones o la importación.  </a:t>
            </a:r>
            <a:endParaRPr lang="es-MX" sz="2600">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sz="2600">
                <a:solidFill>
                  <a:srgbClr val="FFFF99"/>
                </a:solidFill>
                <a:effectLst>
                  <a:outerShdw blurRad="38100" dist="38100" dir="2700000" algn="tl">
                    <a:srgbClr val="000000"/>
                  </a:outerShdw>
                </a:effectLst>
                <a:cs typeface="Arial" pitchFamily="34" charset="0"/>
              </a:rPr>
              <a:t>Sin embargo, no las afecta el que grava las ventas a los consumidores finales al 0,6%. </a:t>
            </a:r>
            <a:endParaRPr lang="es-MX" sz="2600">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sz="2600">
                <a:solidFill>
                  <a:srgbClr val="FFFF99"/>
                </a:solidFill>
                <a:effectLst>
                  <a:outerShdw blurRad="38100" dist="38100" dir="2700000" algn="tl">
                    <a:srgbClr val="000000"/>
                  </a:outerShdw>
                </a:effectLst>
                <a:cs typeface="Arial" pitchFamily="34" charset="0"/>
              </a:rPr>
              <a:t>En cambio, el que grava la electricidad para grandes consumidores, por ejemplo industriales que elaboran bienes destinados a la exportación, afectan los costos de los bienes vendidos al exterior, ya que no existen mecanismos de devolución para este caso.</a:t>
            </a:r>
            <a:endParaRPr lang="es-ES" sz="2600">
              <a:solidFill>
                <a:srgbClr val="FFFF99"/>
              </a:solidFill>
              <a:effectLst>
                <a:outerShdw blurRad="38100" dist="38100" dir="2700000" algn="tl">
                  <a:srgbClr val="000000"/>
                </a:outerShdw>
              </a:effectLst>
              <a:cs typeface="Times New Roman" pitchFamily="18" charset="0"/>
            </a:endParaRPr>
          </a:p>
          <a:p>
            <a:pPr>
              <a:spcBef>
                <a:spcPct val="50000"/>
              </a:spcBef>
              <a:buFontTx/>
              <a:buNone/>
            </a:pPr>
            <a:endParaRPr lang="es-ES" sz="2600">
              <a:solidFill>
                <a:srgbClr val="FFFF99"/>
              </a:solidFill>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1320800" y="419100"/>
            <a:ext cx="8420100" cy="876300"/>
          </a:xfrm>
        </p:spPr>
        <p:txBody>
          <a:bodyPr/>
          <a:lstStyle/>
          <a:p>
            <a:pPr algn="ctr"/>
            <a:r>
              <a:rPr lang="es-MX"/>
              <a:t>Impuesto provincial a los ingresos brutos</a:t>
            </a:r>
            <a:endParaRPr lang="es-ES"/>
          </a:p>
        </p:txBody>
      </p:sp>
      <p:sp>
        <p:nvSpPr>
          <p:cNvPr id="305155" name="Text Box 3"/>
          <p:cNvSpPr txBox="1">
            <a:spLocks noChangeArrowheads="1"/>
          </p:cNvSpPr>
          <p:nvPr/>
        </p:nvSpPr>
        <p:spPr bwMode="auto">
          <a:xfrm>
            <a:off x="1066800" y="1600200"/>
            <a:ext cx="8458200" cy="4968875"/>
          </a:xfrm>
          <a:prstGeom prst="rect">
            <a:avLst/>
          </a:prstGeom>
          <a:noFill/>
          <a:ln w="9525">
            <a:noFill/>
            <a:miter lim="800000"/>
            <a:headEnd/>
            <a:tailEnd/>
          </a:ln>
          <a:effectLst/>
        </p:spPr>
        <p:txBody>
          <a:bodyPr>
            <a:spAutoFit/>
          </a:bodyPr>
          <a:lstStyle/>
          <a:p>
            <a:pPr algn="just">
              <a:spcBef>
                <a:spcPct val="50000"/>
              </a:spcBef>
              <a:buFontTx/>
              <a:buNone/>
            </a:pPr>
            <a:r>
              <a:rPr lang="es-MX" sz="2000">
                <a:solidFill>
                  <a:srgbClr val="FFFF99"/>
                </a:solidFill>
                <a:effectLst>
                  <a:outerShdw blurRad="38100" dist="38100" dir="2700000" algn="tl">
                    <a:srgbClr val="000000"/>
                  </a:outerShdw>
                </a:effectLst>
                <a:cs typeface="Arial" pitchFamily="34" charset="0"/>
              </a:rPr>
              <a:t>L</a:t>
            </a:r>
            <a:r>
              <a:rPr lang="es-ES" sz="2000">
                <a:solidFill>
                  <a:srgbClr val="FFFF99"/>
                </a:solidFill>
                <a:effectLst>
                  <a:outerShdw blurRad="38100" dist="38100" dir="2700000" algn="tl">
                    <a:srgbClr val="000000"/>
                  </a:outerShdw>
                </a:effectLst>
                <a:cs typeface="Arial" pitchFamily="34" charset="0"/>
              </a:rPr>
              <a:t>as modificaciones  realizadas en los últimos años han reducido los efectos acumulativos que afectaban las exportaciones, </a:t>
            </a:r>
            <a:r>
              <a:rPr lang="es-MX" sz="2000">
                <a:solidFill>
                  <a:srgbClr val="FFFF99"/>
                </a:solidFill>
                <a:effectLst>
                  <a:outerShdw blurRad="38100" dist="38100" dir="2700000" algn="tl">
                    <a:srgbClr val="000000"/>
                  </a:outerShdw>
                </a:effectLst>
                <a:cs typeface="Arial" pitchFamily="34" charset="0"/>
              </a:rPr>
              <a:t>pero aún</a:t>
            </a:r>
            <a:r>
              <a:rPr lang="es-ES" sz="2000">
                <a:solidFill>
                  <a:srgbClr val="FFFF99"/>
                </a:solidFill>
                <a:effectLst>
                  <a:outerShdw blurRad="38100" dist="38100" dir="2700000" algn="tl">
                    <a:srgbClr val="000000"/>
                  </a:outerShdw>
                </a:effectLst>
                <a:cs typeface="Arial" pitchFamily="34" charset="0"/>
              </a:rPr>
              <a:t> subsiste un buen nivel de distorsión, por lo que a largo plazo podría reemplazarse por una alternativa de imposición a las ventas más neutral. </a:t>
            </a:r>
            <a:endParaRPr lang="es-MX" sz="2000">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sz="2000">
                <a:solidFill>
                  <a:srgbClr val="FFFF99"/>
                </a:solidFill>
                <a:effectLst>
                  <a:outerShdw blurRad="38100" dist="38100" dir="2700000" algn="tl">
                    <a:srgbClr val="000000"/>
                  </a:outerShdw>
                </a:effectLst>
                <a:cs typeface="Arial" pitchFamily="34" charset="0"/>
              </a:rPr>
              <a:t>De las alternativas más neutrales para IB, </a:t>
            </a:r>
            <a:r>
              <a:rPr lang="es-MX" sz="2000">
                <a:solidFill>
                  <a:srgbClr val="FFFF99"/>
                </a:solidFill>
                <a:effectLst>
                  <a:outerShdw blurRad="38100" dist="38100" dir="2700000" algn="tl">
                    <a:srgbClr val="000000"/>
                  </a:outerShdw>
                </a:effectLst>
                <a:cs typeface="Arial" pitchFamily="34" charset="0"/>
              </a:rPr>
              <a:t>se prefiere </a:t>
            </a:r>
            <a:r>
              <a:rPr lang="es-ES" sz="2000">
                <a:solidFill>
                  <a:srgbClr val="FFFF99"/>
                </a:solidFill>
                <a:effectLst>
                  <a:outerShdw blurRad="38100" dist="38100" dir="2700000" algn="tl">
                    <a:srgbClr val="000000"/>
                  </a:outerShdw>
                </a:effectLst>
                <a:cs typeface="Arial" pitchFamily="34" charset="0"/>
              </a:rPr>
              <a:t>un IVA provincial coordinado con el IVA nacional</a:t>
            </a:r>
            <a:r>
              <a:rPr lang="es-MX" sz="2000">
                <a:solidFill>
                  <a:srgbClr val="FFFF99"/>
                </a:solidFill>
                <a:effectLst>
                  <a:outerShdw blurRad="38100" dist="38100" dir="2700000" algn="tl">
                    <a:srgbClr val="000000"/>
                  </a:outerShdw>
                </a:effectLst>
                <a:cs typeface="Arial" pitchFamily="34" charset="0"/>
              </a:rPr>
              <a:t> </a:t>
            </a:r>
            <a:r>
              <a:rPr lang="es-ES" sz="2000">
                <a:solidFill>
                  <a:srgbClr val="FFFF99"/>
                </a:solidFill>
                <a:effectLst>
                  <a:outerShdw blurRad="38100" dist="38100" dir="2700000" algn="tl">
                    <a:srgbClr val="000000"/>
                  </a:outerShdw>
                </a:effectLst>
                <a:cs typeface="Times New Roman" pitchFamily="18" charset="0"/>
              </a:rPr>
              <a:t>o “modelo del pequeño bote”. </a:t>
            </a:r>
            <a:endParaRPr lang="es-MX" sz="2000">
              <a:solidFill>
                <a:srgbClr val="FFFF99"/>
              </a:solidFill>
              <a:effectLst>
                <a:outerShdw blurRad="38100" dist="38100" dir="2700000" algn="tl">
                  <a:srgbClr val="000000"/>
                </a:outerShdw>
              </a:effectLst>
              <a:cs typeface="Times New Roman" pitchFamily="18" charset="0"/>
            </a:endParaRPr>
          </a:p>
          <a:p>
            <a:pPr algn="just">
              <a:spcBef>
                <a:spcPct val="50000"/>
              </a:spcBef>
              <a:buFontTx/>
              <a:buNone/>
            </a:pPr>
            <a:r>
              <a:rPr lang="es-ES" sz="2000">
                <a:solidFill>
                  <a:srgbClr val="FFFF99"/>
                </a:solidFill>
                <a:effectLst>
                  <a:outerShdw blurRad="38100" dist="38100" dir="2700000" algn="tl">
                    <a:srgbClr val="000000"/>
                  </a:outerShdw>
                </a:effectLst>
                <a:cs typeface="Times New Roman" pitchFamily="18" charset="0"/>
              </a:rPr>
              <a:t>Para evitar las guerras fiscales, para las operaciones interjurisdiccionales debería aplicarse una alícuota o varias pero uniformes en todas las provincias, lo que implica una limitación a la autonomía de las provincias. Pero algo similar ya está ocurriendo desde hace mucho con el IB a través de las medidas de coordinación y los pactos fiscales realizados entre la nación y las provincias. Para atenuar esta limitación a la autonomía provincial, podría disponerse que para las operaciones internas haya una pequeña variación de  alícuotas, por ejemplo un punto por arriba o por debajo de la tasa única.</a:t>
            </a:r>
            <a:r>
              <a:rPr lang="es-ES" sz="2000">
                <a:solidFill>
                  <a:srgbClr val="FFFF99"/>
                </a:solidFill>
                <a:effectLst>
                  <a:outerShdw blurRad="38100" dist="38100" dir="2700000" algn="tl">
                    <a:srgbClr val="000000"/>
                  </a:outerShdw>
                </a:effectLst>
                <a:cs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1320800" y="419100"/>
            <a:ext cx="8420100" cy="800100"/>
          </a:xfrm>
        </p:spPr>
        <p:txBody>
          <a:bodyPr/>
          <a:lstStyle/>
          <a:p>
            <a:pPr algn="ctr"/>
            <a:r>
              <a:rPr lang="es-MX"/>
              <a:t>Impuesto a las transacciones financieras</a:t>
            </a:r>
            <a:endParaRPr lang="es-ES"/>
          </a:p>
        </p:txBody>
      </p:sp>
      <p:sp>
        <p:nvSpPr>
          <p:cNvPr id="306179" name="Text Box 3"/>
          <p:cNvSpPr txBox="1">
            <a:spLocks noChangeArrowheads="1"/>
          </p:cNvSpPr>
          <p:nvPr/>
        </p:nvSpPr>
        <p:spPr bwMode="auto">
          <a:xfrm>
            <a:off x="1066800" y="1600200"/>
            <a:ext cx="8458200" cy="4473575"/>
          </a:xfrm>
          <a:prstGeom prst="rect">
            <a:avLst/>
          </a:prstGeom>
          <a:noFill/>
          <a:ln w="9525">
            <a:noFill/>
            <a:miter lim="800000"/>
            <a:headEnd/>
            <a:tailEnd/>
          </a:ln>
          <a:effectLst/>
        </p:spPr>
        <p:txBody>
          <a:bodyPr>
            <a:spAutoFit/>
          </a:bodyPr>
          <a:lstStyle/>
          <a:p>
            <a:pPr algn="just">
              <a:spcBef>
                <a:spcPct val="50000"/>
              </a:spcBef>
              <a:buFontTx/>
              <a:buNone/>
            </a:pPr>
            <a:r>
              <a:rPr lang="es-MX">
                <a:solidFill>
                  <a:srgbClr val="FFFF99"/>
                </a:solidFill>
                <a:effectLst>
                  <a:outerShdw blurRad="38100" dist="38100" dir="2700000" algn="tl">
                    <a:srgbClr val="000000"/>
                  </a:outerShdw>
                </a:effectLst>
                <a:cs typeface="Arial" pitchFamily="34" charset="0"/>
              </a:rPr>
              <a:t>H</a:t>
            </a:r>
            <a:r>
              <a:rPr lang="es-ES">
                <a:solidFill>
                  <a:srgbClr val="FFFF99"/>
                </a:solidFill>
                <a:effectLst>
                  <a:outerShdw blurRad="38100" dist="38100" dir="2700000" algn="tl">
                    <a:srgbClr val="000000"/>
                  </a:outerShdw>
                </a:effectLst>
                <a:cs typeface="Arial" pitchFamily="34" charset="0"/>
              </a:rPr>
              <a:t>oy se justifica para ayudar a generar el superávit primario,</a:t>
            </a:r>
            <a:r>
              <a:rPr lang="es-MX">
                <a:solidFill>
                  <a:srgbClr val="FFFF99"/>
                </a:solidFill>
                <a:effectLst>
                  <a:outerShdw blurRad="38100" dist="38100" dir="2700000" algn="tl">
                    <a:srgbClr val="000000"/>
                  </a:outerShdw>
                </a:effectLst>
                <a:cs typeface="Arial" pitchFamily="34" charset="0"/>
              </a:rPr>
              <a:t> pero</a:t>
            </a:r>
            <a:r>
              <a:rPr lang="es-ES">
                <a:solidFill>
                  <a:srgbClr val="FFFF99"/>
                </a:solidFill>
                <a:effectLst>
                  <a:outerShdw blurRad="38100" dist="38100" dir="2700000" algn="tl">
                    <a:srgbClr val="000000"/>
                  </a:outerShdw>
                </a:effectLst>
                <a:cs typeface="Arial" pitchFamily="34" charset="0"/>
              </a:rPr>
              <a:t> afecta los costos de producción de las empresas y por ello debe tenderse a su gradual reducción. </a:t>
            </a:r>
            <a:endParaRPr lang="es-MX">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a:solidFill>
                  <a:srgbClr val="FFFF99"/>
                </a:solidFill>
                <a:effectLst>
                  <a:outerShdw blurRad="38100" dist="38100" dir="2700000" algn="tl">
                    <a:srgbClr val="000000"/>
                  </a:outerShdw>
                </a:effectLst>
                <a:cs typeface="Arial" pitchFamily="34" charset="0"/>
              </a:rPr>
              <a:t>Para ello se sugiere continuar gradualmente con el camino iniciado en mayo de este año, al permitir su acreditación creciente contra el impuesto a las ganancias y el impuesto a la ganancia mínima presunta, ya que constituye un buen instrumento para reducir la evasión en esos dos impuestos. Además, cuando mejore la recaudación de los impuestos básicos, se podría ir reduciendo el nivel de las alícuotas.</a:t>
            </a:r>
            <a:endParaRPr lang="es-ES">
              <a:solidFill>
                <a:srgbClr val="FFFF99"/>
              </a:solidFill>
              <a:effectLst>
                <a:outerShdw blurRad="38100" dist="38100" dir="2700000" algn="tl">
                  <a:srgbClr val="000000"/>
                </a:outerShdw>
              </a:effectLst>
              <a:cs typeface="Times New Roman" pitchFamily="18" charset="0"/>
            </a:endParaRPr>
          </a:p>
          <a:p>
            <a:pPr>
              <a:spcBef>
                <a:spcPct val="50000"/>
              </a:spcBef>
              <a:buFontTx/>
              <a:buNone/>
            </a:pP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1320800" y="419100"/>
            <a:ext cx="8420100" cy="723900"/>
          </a:xfrm>
        </p:spPr>
        <p:txBody>
          <a:bodyPr/>
          <a:lstStyle/>
          <a:p>
            <a:pPr algn="ctr"/>
            <a:r>
              <a:rPr lang="es-MX"/>
              <a:t>Retenciones a la exportación</a:t>
            </a:r>
            <a:endParaRPr lang="es-ES"/>
          </a:p>
        </p:txBody>
      </p:sp>
      <p:sp>
        <p:nvSpPr>
          <p:cNvPr id="307203" name="Text Box 3"/>
          <p:cNvSpPr txBox="1">
            <a:spLocks noChangeArrowheads="1"/>
          </p:cNvSpPr>
          <p:nvPr/>
        </p:nvSpPr>
        <p:spPr bwMode="auto">
          <a:xfrm>
            <a:off x="1066800" y="1295400"/>
            <a:ext cx="8534400" cy="5751513"/>
          </a:xfrm>
          <a:prstGeom prst="rect">
            <a:avLst/>
          </a:prstGeom>
          <a:noFill/>
          <a:ln w="9525">
            <a:noFill/>
            <a:miter lim="800000"/>
            <a:headEnd/>
            <a:tailEnd/>
          </a:ln>
          <a:effectLst/>
        </p:spPr>
        <p:txBody>
          <a:bodyPr>
            <a:spAutoFit/>
          </a:bodyPr>
          <a:lstStyle/>
          <a:p>
            <a:pPr algn="just">
              <a:spcBef>
                <a:spcPct val="50000"/>
              </a:spcBef>
              <a:buFontTx/>
              <a:buNone/>
            </a:pPr>
            <a:r>
              <a:rPr lang="es-ES">
                <a:solidFill>
                  <a:srgbClr val="FFFF99"/>
                </a:solidFill>
                <a:effectLst>
                  <a:outerShdw blurRad="38100" dist="38100" dir="2700000" algn="tl">
                    <a:srgbClr val="000000"/>
                  </a:outerShdw>
                </a:effectLst>
                <a:cs typeface="Arial" pitchFamily="34" charset="0"/>
              </a:rPr>
              <a:t>Dad</a:t>
            </a:r>
            <a:r>
              <a:rPr lang="es-MX">
                <a:solidFill>
                  <a:srgbClr val="FFFF99"/>
                </a:solidFill>
                <a:effectLst>
                  <a:outerShdw blurRad="38100" dist="38100" dir="2700000" algn="tl">
                    <a:srgbClr val="000000"/>
                  </a:outerShdw>
                </a:effectLst>
                <a:cs typeface="Arial" pitchFamily="34" charset="0"/>
              </a:rPr>
              <a:t>a</a:t>
            </a:r>
            <a:r>
              <a:rPr lang="es-ES">
                <a:solidFill>
                  <a:srgbClr val="FFFF99"/>
                </a:solidFill>
                <a:effectLst>
                  <a:outerShdw blurRad="38100" dist="38100" dir="2700000" algn="tl">
                    <a:srgbClr val="000000"/>
                  </a:outerShdw>
                </a:effectLst>
                <a:cs typeface="Arial" pitchFamily="34" charset="0"/>
              </a:rPr>
              <a:t> </a:t>
            </a:r>
            <a:r>
              <a:rPr lang="es-MX">
                <a:solidFill>
                  <a:srgbClr val="FFFF99"/>
                </a:solidFill>
                <a:effectLst>
                  <a:outerShdw blurRad="38100" dist="38100" dir="2700000" algn="tl">
                    <a:srgbClr val="000000"/>
                  </a:outerShdw>
                </a:effectLst>
                <a:cs typeface="Arial" pitchFamily="34" charset="0"/>
              </a:rPr>
              <a:t>su</a:t>
            </a:r>
            <a:r>
              <a:rPr lang="es-ES">
                <a:solidFill>
                  <a:srgbClr val="FFFF99"/>
                </a:solidFill>
                <a:effectLst>
                  <a:outerShdw blurRad="38100" dist="38100" dir="2700000" algn="tl">
                    <a:srgbClr val="000000"/>
                  </a:outerShdw>
                </a:effectLst>
                <a:cs typeface="Arial" pitchFamily="34" charset="0"/>
              </a:rPr>
              <a:t> elevada recaudación, </a:t>
            </a:r>
            <a:r>
              <a:rPr lang="es-MX">
                <a:solidFill>
                  <a:srgbClr val="FFFF99"/>
                </a:solidFill>
                <a:effectLst>
                  <a:outerShdw blurRad="38100" dist="38100" dir="2700000" algn="tl">
                    <a:srgbClr val="000000"/>
                  </a:outerShdw>
                </a:effectLst>
                <a:cs typeface="Arial" pitchFamily="34" charset="0"/>
              </a:rPr>
              <a:t>la</a:t>
            </a:r>
            <a:r>
              <a:rPr lang="es-ES">
                <a:solidFill>
                  <a:srgbClr val="FFFF99"/>
                </a:solidFill>
                <a:effectLst>
                  <a:outerShdw blurRad="38100" dist="38100" dir="2700000" algn="tl">
                    <a:srgbClr val="000000"/>
                  </a:outerShdw>
                </a:effectLst>
                <a:cs typeface="Arial" pitchFamily="34" charset="0"/>
              </a:rPr>
              <a:t> gradual reducción y reemplazo por otros tributos más neutrales tomará bastante tiempo. </a:t>
            </a:r>
            <a:endParaRPr lang="es-MX">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a:solidFill>
                  <a:srgbClr val="FFFF99"/>
                </a:solidFill>
                <a:effectLst>
                  <a:outerShdw blurRad="38100" dist="38100" dir="2700000" algn="tl">
                    <a:srgbClr val="000000"/>
                  </a:outerShdw>
                </a:effectLst>
                <a:cs typeface="Arial" pitchFamily="34" charset="0"/>
              </a:rPr>
              <a:t>Además, como actualmente no se coparticipa a las provincias, </a:t>
            </a:r>
            <a:r>
              <a:rPr lang="es-MX">
                <a:solidFill>
                  <a:srgbClr val="FFFF99"/>
                </a:solidFill>
                <a:effectLst>
                  <a:outerShdw blurRad="38100" dist="38100" dir="2700000" algn="tl">
                    <a:srgbClr val="000000"/>
                  </a:outerShdw>
                </a:effectLst>
                <a:cs typeface="Arial" pitchFamily="34" charset="0"/>
              </a:rPr>
              <a:t>porque</a:t>
            </a:r>
            <a:r>
              <a:rPr lang="es-ES">
                <a:solidFill>
                  <a:srgbClr val="FFFF99"/>
                </a:solidFill>
                <a:effectLst>
                  <a:outerShdw blurRad="38100" dist="38100" dir="2700000" algn="tl">
                    <a:srgbClr val="000000"/>
                  </a:outerShdw>
                </a:effectLst>
                <a:cs typeface="Arial" pitchFamily="34" charset="0"/>
              </a:rPr>
              <a:t> los impuestos al comercio exterior pertenecen exclusivamente a la Nación, su reemplazo por otros impuestos más neutrales (ganancias, IVA, internos, bienes personales, etc.) y que se deben coparticipar a las provincias, prácticamente va a requerir alrededor del doble de la recaudación que hoy se obtiene por las retenciones. </a:t>
            </a:r>
            <a:endParaRPr lang="es-MX">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a:solidFill>
                  <a:srgbClr val="FFFF99"/>
                </a:solidFill>
                <a:effectLst>
                  <a:outerShdw blurRad="38100" dist="38100" dir="2700000" algn="tl">
                    <a:srgbClr val="000000"/>
                  </a:outerShdw>
                </a:effectLst>
                <a:cs typeface="Arial" pitchFamily="34" charset="0"/>
              </a:rPr>
              <a:t>También, en este caso, se podría ir permitiendo de manera gradual la acreditación parcial de las retenciones contra el IVA y ganancias.</a:t>
            </a:r>
            <a:endParaRPr lang="es-ES">
              <a:solidFill>
                <a:srgbClr val="FFFF99"/>
              </a:solidFill>
              <a:effectLst>
                <a:outerShdw blurRad="38100" dist="38100" dir="2700000" algn="tl">
                  <a:srgbClr val="000000"/>
                </a:outerShdw>
              </a:effectLst>
              <a:cs typeface="Times New Roman" pitchFamily="18" charset="0"/>
            </a:endParaRPr>
          </a:p>
          <a:p>
            <a:pPr>
              <a:spcBef>
                <a:spcPct val="50000"/>
              </a:spcBef>
              <a:buFontTx/>
              <a:buNone/>
            </a:pP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320800" y="419100"/>
            <a:ext cx="8420100" cy="800100"/>
          </a:xfrm>
        </p:spPr>
        <p:txBody>
          <a:bodyPr/>
          <a:lstStyle/>
          <a:p>
            <a:pPr algn="ctr"/>
            <a:r>
              <a:rPr lang="es-MX"/>
              <a:t>Incentivos tributarios</a:t>
            </a:r>
            <a:endParaRPr lang="es-ES"/>
          </a:p>
        </p:txBody>
      </p:sp>
      <p:sp>
        <p:nvSpPr>
          <p:cNvPr id="308227" name="Text Box 3"/>
          <p:cNvSpPr txBox="1">
            <a:spLocks noChangeArrowheads="1"/>
          </p:cNvSpPr>
          <p:nvPr/>
        </p:nvSpPr>
        <p:spPr bwMode="auto">
          <a:xfrm>
            <a:off x="1143000" y="1524000"/>
            <a:ext cx="8458200" cy="5284788"/>
          </a:xfrm>
          <a:prstGeom prst="rect">
            <a:avLst/>
          </a:prstGeom>
          <a:noFill/>
          <a:ln w="9525">
            <a:noFill/>
            <a:miter lim="800000"/>
            <a:headEnd/>
            <a:tailEnd/>
          </a:ln>
          <a:effectLst/>
        </p:spPr>
        <p:txBody>
          <a:bodyPr>
            <a:spAutoFit/>
          </a:bodyPr>
          <a:lstStyle/>
          <a:p>
            <a:pPr>
              <a:spcBef>
                <a:spcPct val="50000"/>
              </a:spcBef>
              <a:buFontTx/>
              <a:buNone/>
            </a:pPr>
            <a:r>
              <a:rPr lang="es-ES" sz="2200">
                <a:solidFill>
                  <a:srgbClr val="FFFF99"/>
                </a:solidFill>
                <a:effectLst>
                  <a:outerShdw blurRad="38100" dist="38100" dir="2700000" algn="tl">
                    <a:srgbClr val="000000"/>
                  </a:outerShdw>
                </a:effectLst>
                <a:cs typeface="Times New Roman" pitchFamily="18" charset="0"/>
              </a:rPr>
              <a:t>Los incentivos tributarios han sufrido una sensible disminución en los últimos años, especialmente los concedidos en los regímenes de promoción regional y sectorial. </a:t>
            </a:r>
            <a:r>
              <a:rPr lang="es-MX" sz="2200">
                <a:solidFill>
                  <a:srgbClr val="FFFF99"/>
                </a:solidFill>
                <a:effectLst>
                  <a:outerShdw blurRad="38100" dist="38100" dir="2700000" algn="tl">
                    <a:srgbClr val="000000"/>
                  </a:outerShdw>
                </a:effectLst>
                <a:cs typeface="Times New Roman" pitchFamily="18" charset="0"/>
              </a:rPr>
              <a:t>L</a:t>
            </a:r>
            <a:r>
              <a:rPr lang="es-ES" sz="2200">
                <a:solidFill>
                  <a:srgbClr val="FFFF99"/>
                </a:solidFill>
                <a:effectLst>
                  <a:outerShdw blurRad="38100" dist="38100" dir="2700000" algn="tl">
                    <a:srgbClr val="000000"/>
                  </a:outerShdw>
                </a:effectLst>
                <a:cs typeface="Times New Roman" pitchFamily="18" charset="0"/>
              </a:rPr>
              <a:t>o</a:t>
            </a:r>
            <a:r>
              <a:rPr lang="es-MX" sz="2200">
                <a:solidFill>
                  <a:srgbClr val="FFFF99"/>
                </a:solidFill>
                <a:effectLst>
                  <a:outerShdw blurRad="38100" dist="38100" dir="2700000" algn="tl">
                    <a:srgbClr val="000000"/>
                  </a:outerShdw>
                </a:effectLst>
                <a:cs typeface="Times New Roman" pitchFamily="18" charset="0"/>
              </a:rPr>
              <a:t>s</a:t>
            </a:r>
            <a:r>
              <a:rPr lang="es-ES" sz="2200">
                <a:solidFill>
                  <a:srgbClr val="FFFF99"/>
                </a:solidFill>
                <a:effectLst>
                  <a:outerShdw blurRad="38100" dist="38100" dir="2700000" algn="tl">
                    <a:srgbClr val="000000"/>
                  </a:outerShdw>
                </a:effectLst>
                <a:cs typeface="Times New Roman" pitchFamily="18" charset="0"/>
              </a:rPr>
              <a:t> “gastos tributarios” que en 1989 llegaban al 4,2% del PIB, se reduj</a:t>
            </a:r>
            <a:r>
              <a:rPr lang="es-MX" sz="2200">
                <a:solidFill>
                  <a:srgbClr val="FFFF99"/>
                </a:solidFill>
                <a:effectLst>
                  <a:outerShdw blurRad="38100" dist="38100" dir="2700000" algn="tl">
                    <a:srgbClr val="000000"/>
                  </a:outerShdw>
                </a:effectLst>
                <a:cs typeface="Times New Roman" pitchFamily="18" charset="0"/>
              </a:rPr>
              <a:t>eron</a:t>
            </a:r>
            <a:r>
              <a:rPr lang="es-ES" sz="2200">
                <a:solidFill>
                  <a:srgbClr val="FFFF99"/>
                </a:solidFill>
                <a:effectLst>
                  <a:outerShdw blurRad="38100" dist="38100" dir="2700000" algn="tl">
                    <a:srgbClr val="000000"/>
                  </a:outerShdw>
                </a:effectLst>
                <a:cs typeface="Times New Roman" pitchFamily="18" charset="0"/>
              </a:rPr>
              <a:t> al 2,80% del PIB en 2003. </a:t>
            </a:r>
            <a:r>
              <a:rPr lang="es-MX" sz="2200">
                <a:solidFill>
                  <a:srgbClr val="FFFF99"/>
                </a:solidFill>
                <a:effectLst>
                  <a:outerShdw blurRad="38100" dist="38100" dir="2700000" algn="tl">
                    <a:srgbClr val="000000"/>
                  </a:outerShdw>
                </a:effectLst>
                <a:cs typeface="Times New Roman" pitchFamily="18" charset="0"/>
              </a:rPr>
              <a:t>A</a:t>
            </a:r>
            <a:r>
              <a:rPr lang="es-ES" sz="2200">
                <a:solidFill>
                  <a:srgbClr val="FFFF99"/>
                </a:solidFill>
                <a:effectLst>
                  <a:outerShdw blurRad="38100" dist="38100" dir="2700000" algn="tl">
                    <a:srgbClr val="000000"/>
                  </a:outerShdw>
                </a:effectLst>
                <a:cs typeface="Times New Roman" pitchFamily="18" charset="0"/>
              </a:rPr>
              <a:t>hora la mayor parte de esos gastos tributarios corresponden a exenciones otorgadas en los principales impuestos. </a:t>
            </a:r>
            <a:endParaRPr lang="es-MX" sz="2200">
              <a:solidFill>
                <a:srgbClr val="FFFF99"/>
              </a:solidFill>
              <a:effectLst>
                <a:outerShdw blurRad="38100" dist="38100" dir="2700000" algn="tl">
                  <a:srgbClr val="000000"/>
                </a:outerShdw>
              </a:effectLst>
              <a:cs typeface="Times New Roman" pitchFamily="18" charset="0"/>
            </a:endParaRPr>
          </a:p>
          <a:p>
            <a:pPr>
              <a:spcBef>
                <a:spcPct val="50000"/>
              </a:spcBef>
              <a:buFontTx/>
              <a:buNone/>
            </a:pPr>
            <a:r>
              <a:rPr lang="es-ES" sz="2200">
                <a:solidFill>
                  <a:srgbClr val="FFFF99"/>
                </a:solidFill>
                <a:effectLst>
                  <a:outerShdw blurRad="38100" dist="38100" dir="2700000" algn="tl">
                    <a:srgbClr val="000000"/>
                  </a:outerShdw>
                </a:effectLst>
                <a:cs typeface="Times New Roman" pitchFamily="18" charset="0"/>
              </a:rPr>
              <a:t>Pero el punto relevante desde el punto de vista del Mercosur, es que debe iniciarse la coordinación de los incentivos tributarios, que deben definirse y aplicarse de manera comunitaria en los cuatro Países Miembros. Dado el diferente nivel y tipos de incentivos utilizados en cada país,  debe  realizarse un inventario de los actualmente vigentes en los cuatro países, definir y acordar los que se aplicaran en el futuro y fijar un cronograma para su vigencia.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1320800" y="419100"/>
            <a:ext cx="8420100" cy="1028700"/>
          </a:xfrm>
        </p:spPr>
        <p:txBody>
          <a:bodyPr/>
          <a:lstStyle/>
          <a:p>
            <a:pPr algn="ctr"/>
            <a:r>
              <a:rPr lang="es-MX"/>
              <a:t>Problemas del federalismo fiscal y del actual Régimen de Coparticipación</a:t>
            </a:r>
            <a:endParaRPr lang="es-ES"/>
          </a:p>
        </p:txBody>
      </p:sp>
      <p:sp>
        <p:nvSpPr>
          <p:cNvPr id="309251" name="Text Box 3"/>
          <p:cNvSpPr txBox="1">
            <a:spLocks noChangeArrowheads="1"/>
          </p:cNvSpPr>
          <p:nvPr/>
        </p:nvSpPr>
        <p:spPr bwMode="auto">
          <a:xfrm>
            <a:off x="1066800" y="1981200"/>
            <a:ext cx="8382000" cy="4291013"/>
          </a:xfrm>
          <a:prstGeom prst="rect">
            <a:avLst/>
          </a:prstGeom>
          <a:noFill/>
          <a:ln w="9525">
            <a:noFill/>
            <a:miter lim="800000"/>
            <a:headEnd/>
            <a:tailEnd/>
          </a:ln>
          <a:effectLst/>
        </p:spPr>
        <p:txBody>
          <a:bodyPr>
            <a:spAutoFit/>
          </a:bodyPr>
          <a:lstStyle/>
          <a:p>
            <a:pPr marL="457200" indent="-457200">
              <a:spcBef>
                <a:spcPct val="50000"/>
              </a:spcBef>
              <a:buFontTx/>
              <a:buNone/>
            </a:pPr>
            <a:r>
              <a:rPr lang="es-MX">
                <a:solidFill>
                  <a:srgbClr val="FFFF99"/>
                </a:solidFill>
                <a:effectLst>
                  <a:outerShdw blurRad="38100" dist="38100" dir="2700000" algn="tl">
                    <a:srgbClr val="000000"/>
                  </a:outerShdw>
                </a:effectLst>
              </a:rPr>
              <a:t>	Las actuales normas del federalismo fiscal de Argentina generan graves problemas, debido a:</a:t>
            </a:r>
          </a:p>
          <a:p>
            <a:pPr marL="457200" indent="-457200">
              <a:spcBef>
                <a:spcPct val="50000"/>
              </a:spcBef>
              <a:buFontTx/>
              <a:buAutoNum type="arabicPeriod"/>
            </a:pPr>
            <a:r>
              <a:rPr lang="es-MX">
                <a:solidFill>
                  <a:srgbClr val="FFFF99"/>
                </a:solidFill>
                <a:effectLst>
                  <a:outerShdw blurRad="38100" dist="38100" dir="2700000" algn="tl">
                    <a:srgbClr val="000000"/>
                  </a:outerShdw>
                </a:effectLst>
                <a:cs typeface="Times New Roman" pitchFamily="18" charset="0"/>
              </a:rPr>
              <a:t>Diferencias </a:t>
            </a:r>
            <a:r>
              <a:rPr lang="es-ES">
                <a:solidFill>
                  <a:srgbClr val="FFFF99"/>
                </a:solidFill>
                <a:effectLst>
                  <a:outerShdw blurRad="38100" dist="38100" dir="2700000" algn="tl">
                    <a:srgbClr val="000000"/>
                  </a:outerShdw>
                </a:effectLst>
                <a:cs typeface="Times New Roman" pitchFamily="18" charset="0"/>
              </a:rPr>
              <a:t>en el nivel de riqueza y de ingreso por habitante</a:t>
            </a:r>
            <a:r>
              <a:rPr lang="es-MX">
                <a:solidFill>
                  <a:srgbClr val="FFFF99"/>
                </a:solidFill>
                <a:effectLst>
                  <a:outerShdw blurRad="38100" dist="38100" dir="2700000" algn="tl">
                    <a:srgbClr val="000000"/>
                  </a:outerShdw>
                </a:effectLst>
                <a:cs typeface="Times New Roman" pitchFamily="18" charset="0"/>
              </a:rPr>
              <a:t>;</a:t>
            </a:r>
            <a:r>
              <a:rPr lang="es-ES">
                <a:solidFill>
                  <a:srgbClr val="FFFF99"/>
                </a:solidFill>
                <a:effectLst>
                  <a:outerShdw blurRad="38100" dist="38100" dir="2700000" algn="tl">
                    <a:srgbClr val="000000"/>
                  </a:outerShdw>
                </a:effectLst>
              </a:rPr>
              <a:t> </a:t>
            </a:r>
            <a:endParaRPr lang="es-MX">
              <a:solidFill>
                <a:srgbClr val="FFFF99"/>
              </a:solidFill>
              <a:effectLst>
                <a:outerShdw blurRad="38100" dist="38100" dir="2700000" algn="tl">
                  <a:srgbClr val="000000"/>
                </a:outerShdw>
              </a:effectLst>
            </a:endParaRPr>
          </a:p>
          <a:p>
            <a:pPr marL="457200" indent="-457200">
              <a:spcBef>
                <a:spcPct val="50000"/>
              </a:spcBef>
              <a:buFontTx/>
              <a:buAutoNum type="arabicPeriod"/>
            </a:pPr>
            <a:r>
              <a:rPr lang="es-MX">
                <a:solidFill>
                  <a:srgbClr val="FFFF99"/>
                </a:solidFill>
                <a:effectLst>
                  <a:outerShdw blurRad="38100" dist="38100" dir="2700000" algn="tl">
                    <a:srgbClr val="000000"/>
                  </a:outerShdw>
                </a:effectLst>
              </a:rPr>
              <a:t>La descentralización de los gastos y la excesiva centralización del sistema tributario al nivel del gobierno central; y</a:t>
            </a:r>
          </a:p>
          <a:p>
            <a:pPr marL="457200" indent="-457200">
              <a:spcBef>
                <a:spcPct val="50000"/>
              </a:spcBef>
              <a:buFontTx/>
              <a:buAutoNum type="arabicPeriod"/>
            </a:pPr>
            <a:r>
              <a:rPr lang="es-MX">
                <a:solidFill>
                  <a:srgbClr val="FFFF99"/>
                </a:solidFill>
                <a:effectLst>
                  <a:outerShdw blurRad="38100" dist="38100" dir="2700000" algn="tl">
                    <a:srgbClr val="000000"/>
                  </a:outerShdw>
                </a:effectLst>
              </a:rPr>
              <a:t>La conflictiva negociación entre el gobierno nacional y las provincias para reformar el actual sistema de coparticipación de impuestos nacionales.</a:t>
            </a: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1320800" y="419100"/>
            <a:ext cx="8420100" cy="1028700"/>
          </a:xfrm>
        </p:spPr>
        <p:txBody>
          <a:bodyPr/>
          <a:lstStyle/>
          <a:p>
            <a:pPr algn="ctr"/>
            <a:r>
              <a:rPr lang="es-MX"/>
              <a:t>Problemas del federalismo fiscal y del actual Régimen de Coparticipación</a:t>
            </a:r>
            <a:endParaRPr lang="es-ES"/>
          </a:p>
        </p:txBody>
      </p:sp>
      <p:sp>
        <p:nvSpPr>
          <p:cNvPr id="311299" name="Text Box 3"/>
          <p:cNvSpPr txBox="1">
            <a:spLocks noChangeArrowheads="1"/>
          </p:cNvSpPr>
          <p:nvPr/>
        </p:nvSpPr>
        <p:spPr bwMode="auto">
          <a:xfrm>
            <a:off x="990600" y="1836738"/>
            <a:ext cx="8686800" cy="5021262"/>
          </a:xfrm>
          <a:prstGeom prst="rect">
            <a:avLst/>
          </a:prstGeom>
          <a:noFill/>
          <a:ln w="9525">
            <a:noFill/>
            <a:miter lim="800000"/>
            <a:headEnd/>
            <a:tailEnd/>
          </a:ln>
          <a:effectLst/>
        </p:spPr>
        <p:txBody>
          <a:bodyPr>
            <a:spAutoFit/>
          </a:bodyPr>
          <a:lstStyle/>
          <a:p>
            <a:pPr marL="457200" indent="-457200">
              <a:spcBef>
                <a:spcPct val="50000"/>
              </a:spcBef>
              <a:buFontTx/>
              <a:buNone/>
            </a:pPr>
            <a:r>
              <a:rPr lang="es-MX">
                <a:solidFill>
                  <a:srgbClr val="FFFF99"/>
                </a:solidFill>
                <a:effectLst>
                  <a:outerShdw blurRad="38100" dist="38100" dir="2700000" algn="tl">
                    <a:srgbClr val="000000"/>
                  </a:outerShdw>
                </a:effectLst>
                <a:cs typeface="Times New Roman" pitchFamily="18" charset="0"/>
              </a:rPr>
              <a:t>	</a:t>
            </a:r>
            <a:r>
              <a:rPr lang="es-ES">
                <a:solidFill>
                  <a:srgbClr val="FFFF99"/>
                </a:solidFill>
                <a:effectLst>
                  <a:outerShdw blurRad="38100" dist="38100" dir="2700000" algn="tl">
                    <a:srgbClr val="000000"/>
                  </a:outerShdw>
                </a:effectLst>
                <a:cs typeface="Times New Roman" pitchFamily="18" charset="0"/>
              </a:rPr>
              <a:t>Para reducir en alguna medida la concentración de las recaudaciones en Argentina, se sugieren algunas alternativas</a:t>
            </a:r>
            <a:r>
              <a:rPr lang="es-MX">
                <a:solidFill>
                  <a:srgbClr val="FFFF99"/>
                </a:solidFill>
                <a:effectLst>
                  <a:outerShdw blurRad="38100" dist="38100" dir="2700000" algn="tl">
                    <a:srgbClr val="000000"/>
                  </a:outerShdw>
                </a:effectLst>
                <a:cs typeface="Times New Roman" pitchFamily="18" charset="0"/>
              </a:rPr>
              <a:t> para fortalecer la tributación provincial:</a:t>
            </a:r>
          </a:p>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Arial" pitchFamily="34" charset="0"/>
              </a:rPr>
              <a:t>transferir el impuesto a los combustibles, que pasaría a la jurisdicción y administración de las provincias;</a:t>
            </a:r>
            <a:endParaRPr lang="es-MX">
              <a:solidFill>
                <a:srgbClr val="FFFF99"/>
              </a:solidFill>
              <a:effectLst>
                <a:outerShdw blurRad="38100" dist="38100" dir="2700000" algn="tl">
                  <a:srgbClr val="000000"/>
                </a:outerShdw>
              </a:effectLst>
              <a:cs typeface="Arial" pitchFamily="34" charset="0"/>
            </a:endParaRPr>
          </a:p>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Times New Roman" pitchFamily="18" charset="0"/>
              </a:rPr>
              <a:t>Aplicar sobretasas adicionales del impuesto a la renta de personas físicas, con una sola tasa proporcional</a:t>
            </a:r>
            <a:r>
              <a:rPr lang="es-MX">
                <a:solidFill>
                  <a:srgbClr val="FFFF99"/>
                </a:solidFill>
                <a:effectLst>
                  <a:outerShdw blurRad="38100" dist="38100" dir="2700000" algn="tl">
                    <a:srgbClr val="000000"/>
                  </a:outerShdw>
                </a:effectLst>
                <a:cs typeface="Times New Roman" pitchFamily="18" charset="0"/>
              </a:rPr>
              <a:t>;</a:t>
            </a:r>
            <a:r>
              <a:rPr lang="es-ES">
                <a:solidFill>
                  <a:srgbClr val="FFFF99"/>
                </a:solidFill>
                <a:effectLst>
                  <a:outerShdw blurRad="38100" dist="38100" dir="2700000" algn="tl">
                    <a:srgbClr val="000000"/>
                  </a:outerShdw>
                </a:effectLst>
                <a:cs typeface="Times New Roman" pitchFamily="18" charset="0"/>
              </a:rPr>
              <a:t> </a:t>
            </a:r>
            <a:endParaRPr lang="es-MX">
              <a:solidFill>
                <a:srgbClr val="FFFF99"/>
              </a:solidFill>
              <a:effectLst>
                <a:outerShdw blurRad="38100" dist="38100" dir="2700000" algn="tl">
                  <a:srgbClr val="000000"/>
                </a:outerShdw>
              </a:effectLst>
              <a:cs typeface="Times New Roman" pitchFamily="18" charset="0"/>
            </a:endParaRPr>
          </a:p>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Times New Roman" pitchFamily="18" charset="0"/>
              </a:rPr>
              <a:t>Aplicar un adicional del impuesto a las ganancias de sociedades y para la distribución entre provincias  se aplicarían los criterios establecidos en el Convenio Multilateral para distribuir el impuesto a los IB entre las jurisdicciones. </a:t>
            </a: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1219200" y="609600"/>
            <a:ext cx="8420100" cy="1143000"/>
          </a:xfrm>
        </p:spPr>
        <p:txBody>
          <a:bodyPr/>
          <a:lstStyle/>
          <a:p>
            <a:pPr algn="ctr"/>
            <a:r>
              <a:rPr lang="es-MX"/>
              <a:t>Necesidad de una mayor integración entre la AFIP y las Direcciones de Rentas Provinciales</a:t>
            </a:r>
            <a:endParaRPr lang="es-ES"/>
          </a:p>
        </p:txBody>
      </p:sp>
      <p:sp>
        <p:nvSpPr>
          <p:cNvPr id="312323" name="Text Box 3"/>
          <p:cNvSpPr txBox="1">
            <a:spLocks noChangeArrowheads="1"/>
          </p:cNvSpPr>
          <p:nvPr/>
        </p:nvSpPr>
        <p:spPr bwMode="auto">
          <a:xfrm>
            <a:off x="1066800" y="1905000"/>
            <a:ext cx="8534400" cy="4656138"/>
          </a:xfrm>
          <a:prstGeom prst="rect">
            <a:avLst/>
          </a:prstGeom>
          <a:noFill/>
          <a:ln w="9525">
            <a:noFill/>
            <a:miter lim="800000"/>
            <a:headEnd/>
            <a:tailEnd/>
          </a:ln>
          <a:effectLst/>
        </p:spPr>
        <p:txBody>
          <a:bodyPr>
            <a:spAutoFit/>
          </a:bodyPr>
          <a:lstStyle/>
          <a:p>
            <a:pPr algn="just">
              <a:spcBef>
                <a:spcPct val="50000"/>
              </a:spcBef>
              <a:buFontTx/>
              <a:buNone/>
            </a:pPr>
            <a:r>
              <a:rPr lang="es-MX">
                <a:solidFill>
                  <a:srgbClr val="FFFF99"/>
                </a:solidFill>
                <a:effectLst>
                  <a:outerShdw blurRad="38100" dist="38100" dir="2700000" algn="tl">
                    <a:srgbClr val="000000"/>
                  </a:outerShdw>
                </a:effectLst>
                <a:cs typeface="Arial" pitchFamily="34" charset="0"/>
              </a:rPr>
              <a:t>E</a:t>
            </a:r>
            <a:r>
              <a:rPr lang="es-ES">
                <a:solidFill>
                  <a:srgbClr val="FFFF99"/>
                </a:solidFill>
                <a:effectLst>
                  <a:outerShdw blurRad="38100" dist="38100" dir="2700000" algn="tl">
                    <a:srgbClr val="000000"/>
                  </a:outerShdw>
                </a:effectLst>
                <a:cs typeface="Arial" pitchFamily="34" charset="0"/>
              </a:rPr>
              <a:t>s necesario establecer mecanismos de cooperación con la AFIP para mejorar su eficacia, mediante programas de asistencia técnica, intercambio de información, etc. Si bien ya existen algunos programas de cooperación entre la AFIP y las provincias, debería  diseñarse un plan de asesoría a largo plazo a realizar con cada DGR. Debería dedicarse especial atención a los proyectos para mejorar los sistemas de recaudación, fiscalización y cobro coactivo de las DGRs. Asimismo, hasta donde lo permitan las normas de secreto fiscal, deberían aplicarse convenios para el intercambio de información de la AFIP con las DGRs.</a:t>
            </a:r>
            <a:endParaRPr lang="es-ES">
              <a:solidFill>
                <a:srgbClr val="FFFF99"/>
              </a:solidFill>
              <a:effectLst>
                <a:outerShdw blurRad="38100" dist="38100" dir="2700000" algn="tl">
                  <a:srgbClr val="000000"/>
                </a:outerShdw>
              </a:effectLst>
              <a:cs typeface="Times New Roman" pitchFamily="18" charset="0"/>
            </a:endParaRPr>
          </a:p>
          <a:p>
            <a:pPr>
              <a:spcBef>
                <a:spcPct val="50000"/>
              </a:spcBef>
              <a:buFontTx/>
              <a:buNone/>
            </a:pP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ctrTitle"/>
          </p:nvPr>
        </p:nvSpPr>
        <p:spPr>
          <a:xfrm>
            <a:off x="1219200" y="5334000"/>
            <a:ext cx="8382000" cy="1143000"/>
          </a:xfrm>
        </p:spPr>
        <p:txBody>
          <a:bodyPr/>
          <a:lstStyle/>
          <a:p>
            <a:r>
              <a:rPr lang="es-MX" sz="2800" i="0"/>
              <a:t>Este trabajo analiza la situación tributaria de Argentina desde el punto de vista de la futura armonización en el Mercosur.</a:t>
            </a:r>
            <a:br>
              <a:rPr lang="es-MX" sz="2800" i="0"/>
            </a:br>
            <a:r>
              <a:rPr lang="es-MX" sz="2800" i="0"/>
              <a:t/>
            </a:r>
            <a:br>
              <a:rPr lang="es-MX" sz="2800" i="0"/>
            </a:br>
            <a:r>
              <a:rPr lang="es-MX" sz="2800" i="0"/>
              <a:t>Se estudian los problemas que plantean:</a:t>
            </a:r>
            <a:br>
              <a:rPr lang="es-MX" sz="2800" i="0"/>
            </a:br>
            <a:r>
              <a:rPr lang="es-MX" sz="2800" i="0"/>
              <a:t/>
            </a:r>
            <a:br>
              <a:rPr lang="es-MX" sz="2800" i="0"/>
            </a:br>
            <a:r>
              <a:rPr lang="es-MX" sz="2800" i="0"/>
              <a:t>1. Los impuestos indirectos al afectar la competencia</a:t>
            </a:r>
            <a:br>
              <a:rPr lang="es-MX" sz="2800" i="0"/>
            </a:br>
            <a:r>
              <a:rPr lang="es-MX" sz="2800" i="0"/>
              <a:t>2. Los incentivos fiscales al afectar la localización de las inversiones</a:t>
            </a:r>
            <a:br>
              <a:rPr lang="es-MX" sz="2800" i="0"/>
            </a:br>
            <a:r>
              <a:rPr lang="es-MX" sz="2800" i="0"/>
              <a:t/>
            </a:r>
            <a:br>
              <a:rPr lang="es-MX" sz="2800" i="0"/>
            </a:br>
            <a:r>
              <a:rPr lang="es-MX" sz="2800" i="0"/>
              <a:t>Se comentan las distorsiones que plantean otros impuestos nacionales y provinciales	</a:t>
            </a:r>
            <a:br>
              <a:rPr lang="es-MX" sz="2800" i="0"/>
            </a:br>
            <a:endParaRPr lang="es-ES" sz="2800" i="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1143000" y="533400"/>
            <a:ext cx="8420100" cy="1143000"/>
          </a:xfrm>
        </p:spPr>
        <p:txBody>
          <a:bodyPr/>
          <a:lstStyle/>
          <a:p>
            <a:pPr algn="ctr"/>
            <a:r>
              <a:rPr lang="es-MX"/>
              <a:t>Resumen de las propuestas de reforma para mejorar la competitividad de la economía argentina</a:t>
            </a:r>
            <a:endParaRPr lang="es-ES"/>
          </a:p>
        </p:txBody>
      </p:sp>
      <p:sp>
        <p:nvSpPr>
          <p:cNvPr id="313347" name="Text Box 3"/>
          <p:cNvSpPr txBox="1">
            <a:spLocks noChangeArrowheads="1"/>
          </p:cNvSpPr>
          <p:nvPr/>
        </p:nvSpPr>
        <p:spPr bwMode="auto">
          <a:xfrm>
            <a:off x="990600" y="2133600"/>
            <a:ext cx="8534400" cy="4291013"/>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Times New Roman" pitchFamily="18" charset="0"/>
              </a:rPr>
              <a:t>ampliar la base del IVA y ganancias, eliminando exenciones;</a:t>
            </a:r>
            <a:r>
              <a:rPr lang="es-ES">
                <a:solidFill>
                  <a:srgbClr val="FFFF99"/>
                </a:solidFill>
                <a:effectLst>
                  <a:outerShdw blurRad="38100" dist="38100" dir="2700000" algn="tl">
                    <a:srgbClr val="000000"/>
                  </a:outerShdw>
                </a:effectLst>
              </a:rPr>
              <a:t> </a:t>
            </a:r>
            <a:endParaRPr lang="es-MX">
              <a:solidFill>
                <a:srgbClr val="FFFF99"/>
              </a:solidFill>
              <a:effectLst>
                <a:outerShdw blurRad="38100" dist="38100" dir="2700000" algn="tl">
                  <a:srgbClr val="000000"/>
                </a:outerShdw>
              </a:effectLst>
            </a:endParaRPr>
          </a:p>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Times New Roman" pitchFamily="18" charset="0"/>
              </a:rPr>
              <a:t>aumentar gradualmente la importancia del impuesto a las ganancias de personas físicas y  reducir levemente el impuesto de sociedades</a:t>
            </a:r>
            <a:r>
              <a:rPr lang="es-MX">
                <a:solidFill>
                  <a:srgbClr val="FFFF99"/>
                </a:solidFill>
                <a:effectLst>
                  <a:outerShdw blurRad="38100" dist="38100" dir="2700000" algn="tl">
                    <a:srgbClr val="000000"/>
                  </a:outerShdw>
                </a:effectLst>
                <a:cs typeface="Times New Roman" pitchFamily="18" charset="0"/>
              </a:rPr>
              <a:t>;</a:t>
            </a:r>
            <a:r>
              <a:rPr lang="es-ES">
                <a:solidFill>
                  <a:srgbClr val="FFFF99"/>
                </a:solidFill>
                <a:effectLst>
                  <a:outerShdw blurRad="38100" dist="38100" dir="2700000" algn="tl">
                    <a:srgbClr val="000000"/>
                  </a:outerShdw>
                </a:effectLst>
              </a:rPr>
              <a:t> </a:t>
            </a:r>
            <a:endParaRPr lang="es-MX">
              <a:solidFill>
                <a:srgbClr val="FFFF99"/>
              </a:solidFill>
              <a:effectLst>
                <a:outerShdw blurRad="38100" dist="38100" dir="2700000" algn="tl">
                  <a:srgbClr val="000000"/>
                </a:outerShdw>
              </a:effectLst>
            </a:endParaRPr>
          </a:p>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Times New Roman" pitchFamily="18" charset="0"/>
              </a:rPr>
              <a:t>en ganancias de sociedades permitir </a:t>
            </a:r>
            <a:r>
              <a:rPr lang="es-MX">
                <a:solidFill>
                  <a:srgbClr val="FFFF99"/>
                </a:solidFill>
                <a:effectLst>
                  <a:outerShdw blurRad="38100" dist="38100" dir="2700000" algn="tl">
                    <a:srgbClr val="000000"/>
                  </a:outerShdw>
                </a:effectLst>
                <a:cs typeface="Times New Roman" pitchFamily="18" charset="0"/>
              </a:rPr>
              <a:t>por pocos años </a:t>
            </a:r>
            <a:r>
              <a:rPr lang="es-ES">
                <a:solidFill>
                  <a:srgbClr val="FFFF99"/>
                </a:solidFill>
                <a:effectLst>
                  <a:outerShdw blurRad="38100" dist="38100" dir="2700000" algn="tl">
                    <a:srgbClr val="000000"/>
                  </a:outerShdw>
                </a:effectLst>
                <a:cs typeface="Times New Roman" pitchFamily="18" charset="0"/>
              </a:rPr>
              <a:t>un régimen de amortización acelerada en todos los sectores y regiones para favorecer nuevas inversiones</a:t>
            </a:r>
            <a:r>
              <a:rPr lang="es-MX">
                <a:solidFill>
                  <a:srgbClr val="FFFF99"/>
                </a:solidFill>
                <a:effectLst>
                  <a:outerShdw blurRad="38100" dist="38100" dir="2700000" algn="tl">
                    <a:srgbClr val="000000"/>
                  </a:outerShdw>
                </a:effectLst>
                <a:cs typeface="Times New Roman" pitchFamily="18" charset="0"/>
              </a:rPr>
              <a:t>;</a:t>
            </a:r>
            <a:r>
              <a:rPr lang="es-ES">
                <a:solidFill>
                  <a:srgbClr val="FFFF99"/>
                </a:solidFill>
                <a:effectLst>
                  <a:outerShdw blurRad="38100" dist="38100" dir="2700000" algn="tl">
                    <a:srgbClr val="000000"/>
                  </a:outerShdw>
                </a:effectLst>
              </a:rPr>
              <a:t> </a:t>
            </a:r>
            <a:endParaRPr lang="es-MX">
              <a:solidFill>
                <a:srgbClr val="FFFF99"/>
              </a:solidFill>
              <a:effectLst>
                <a:outerShdw blurRad="38100" dist="38100" dir="2700000" algn="tl">
                  <a:srgbClr val="000000"/>
                </a:outerShdw>
              </a:effectLst>
            </a:endParaRPr>
          </a:p>
          <a:p>
            <a:pPr marL="457200" indent="-457200">
              <a:spcBef>
                <a:spcPct val="50000"/>
              </a:spcBef>
              <a:buFontTx/>
              <a:buAutoNum type="arabicPeriod"/>
            </a:pPr>
            <a:r>
              <a:rPr lang="es-ES">
                <a:solidFill>
                  <a:srgbClr val="FFFF99"/>
                </a:solidFill>
                <a:effectLst>
                  <a:outerShdw blurRad="38100" dist="38100" dir="2700000" algn="tl">
                    <a:srgbClr val="000000"/>
                  </a:outerShdw>
                </a:effectLst>
                <a:cs typeface="Times New Roman" pitchFamily="18" charset="0"/>
              </a:rPr>
              <a:t>eliminar </a:t>
            </a:r>
            <a:r>
              <a:rPr lang="es-MX">
                <a:solidFill>
                  <a:srgbClr val="FFFF99"/>
                </a:solidFill>
                <a:effectLst>
                  <a:outerShdw blurRad="38100" dist="38100" dir="2700000" algn="tl">
                    <a:srgbClr val="000000"/>
                  </a:outerShdw>
                </a:effectLst>
                <a:cs typeface="Times New Roman" pitchFamily="18" charset="0"/>
              </a:rPr>
              <a:t>gradualmente</a:t>
            </a:r>
            <a:r>
              <a:rPr lang="es-ES">
                <a:solidFill>
                  <a:srgbClr val="FFFF99"/>
                </a:solidFill>
                <a:effectLst>
                  <a:outerShdw blurRad="38100" dist="38100" dir="2700000" algn="tl">
                    <a:srgbClr val="000000"/>
                  </a:outerShdw>
                </a:effectLst>
                <a:cs typeface="Times New Roman" pitchFamily="18" charset="0"/>
              </a:rPr>
              <a:t> las retenciones a las exportaciones a medida que se reemplazan por tributos más neutrales</a:t>
            </a:r>
            <a:r>
              <a:rPr lang="es-MX">
                <a:solidFill>
                  <a:srgbClr val="FFFF99"/>
                </a:solidFill>
                <a:effectLst>
                  <a:outerShdw blurRad="38100" dist="38100" dir="2700000" algn="tl">
                    <a:srgbClr val="000000"/>
                  </a:outerShdw>
                </a:effectLst>
                <a:cs typeface="Times New Roman" pitchFamily="18" charset="0"/>
              </a:rPr>
              <a:t>;</a:t>
            </a: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1066800" y="533400"/>
            <a:ext cx="8420100" cy="1143000"/>
          </a:xfrm>
        </p:spPr>
        <p:txBody>
          <a:bodyPr/>
          <a:lstStyle/>
          <a:p>
            <a:pPr algn="ctr"/>
            <a:r>
              <a:rPr lang="es-MX"/>
              <a:t>Resumen de las propuestas de reforma para mejorar la competitividad de la economía argentina</a:t>
            </a:r>
            <a:endParaRPr lang="es-ES"/>
          </a:p>
        </p:txBody>
      </p:sp>
      <p:sp>
        <p:nvSpPr>
          <p:cNvPr id="314371" name="Text Box 3"/>
          <p:cNvSpPr txBox="1">
            <a:spLocks noChangeArrowheads="1"/>
          </p:cNvSpPr>
          <p:nvPr/>
        </p:nvSpPr>
        <p:spPr bwMode="auto">
          <a:xfrm>
            <a:off x="1066800" y="2133600"/>
            <a:ext cx="8610600" cy="3925888"/>
          </a:xfrm>
          <a:prstGeom prst="rect">
            <a:avLst/>
          </a:prstGeom>
          <a:noFill/>
          <a:ln w="9525">
            <a:noFill/>
            <a:miter lim="800000"/>
            <a:headEnd/>
            <a:tailEnd/>
          </a:ln>
          <a:effectLst/>
        </p:spPr>
        <p:txBody>
          <a:bodyPr>
            <a:spAutoFit/>
          </a:bodyPr>
          <a:lstStyle/>
          <a:p>
            <a:pPr marL="457200" indent="-457200">
              <a:spcBef>
                <a:spcPct val="50000"/>
              </a:spcBef>
              <a:buFontTx/>
              <a:buAutoNum type="arabicPeriod" startAt="5"/>
            </a:pPr>
            <a:r>
              <a:rPr lang="es-ES">
                <a:solidFill>
                  <a:srgbClr val="FFFF99"/>
                </a:solidFill>
                <a:effectLst>
                  <a:outerShdw blurRad="38100" dist="38100" dir="2700000" algn="tl">
                    <a:srgbClr val="000000"/>
                  </a:outerShdw>
                </a:effectLst>
                <a:cs typeface="Arial" pitchFamily="34" charset="0"/>
              </a:rPr>
              <a:t>aumentar y restablecer los “impuestos internos” sobre vinos, cerveza, champaña, bebidas alcohólicas, automóviles y otros bienes y servicios que denotan mayor capacidad contributiva para que, excluido combustibles, vuelvan a recaudar 1% del PIB;</a:t>
            </a:r>
            <a:endParaRPr lang="es-MX">
              <a:solidFill>
                <a:srgbClr val="FFFF99"/>
              </a:solidFill>
              <a:effectLst>
                <a:outerShdw blurRad="38100" dist="38100" dir="2700000" algn="tl">
                  <a:srgbClr val="000000"/>
                </a:outerShdw>
              </a:effectLst>
              <a:cs typeface="Arial" pitchFamily="34" charset="0"/>
            </a:endParaRPr>
          </a:p>
          <a:p>
            <a:pPr marL="457200" indent="-457200">
              <a:spcBef>
                <a:spcPct val="50000"/>
              </a:spcBef>
              <a:buFontTx/>
              <a:buAutoNum type="arabicPeriod" startAt="5"/>
            </a:pPr>
            <a:r>
              <a:rPr lang="es-ES">
                <a:solidFill>
                  <a:srgbClr val="FFFF99"/>
                </a:solidFill>
                <a:effectLst>
                  <a:outerShdw blurRad="38100" dist="38100" dir="2700000" algn="tl">
                    <a:srgbClr val="000000"/>
                  </a:outerShdw>
                </a:effectLst>
                <a:cs typeface="Times New Roman" pitchFamily="18" charset="0"/>
              </a:rPr>
              <a:t>ir reduciendo gradualmente el impuesto sobre transacciones financieras (hoy el 1%) y seguir aumentando el porcentaje del mismo que se puede acreditar contra el impuesto a las ganancias y a la ganancia mínima presunta;</a:t>
            </a:r>
            <a:r>
              <a:rPr lang="es-ES">
                <a:solidFill>
                  <a:srgbClr val="FFFF99"/>
                </a:solidFill>
                <a:effectLst>
                  <a:outerShdw blurRad="38100" dist="38100" dir="2700000" algn="tl">
                    <a:srgbClr val="000000"/>
                  </a:outerShdw>
                </a:effectLst>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1066800" y="609600"/>
            <a:ext cx="8420100" cy="1143000"/>
          </a:xfrm>
        </p:spPr>
        <p:txBody>
          <a:bodyPr/>
          <a:lstStyle/>
          <a:p>
            <a:pPr algn="ctr"/>
            <a:r>
              <a:rPr lang="es-MX"/>
              <a:t>Resumen de las propuestas de reforma para mejorar la competitividad de la economía argentina</a:t>
            </a:r>
            <a:endParaRPr lang="es-ES"/>
          </a:p>
        </p:txBody>
      </p:sp>
      <p:sp>
        <p:nvSpPr>
          <p:cNvPr id="315395" name="Text Box 3"/>
          <p:cNvSpPr txBox="1">
            <a:spLocks noChangeArrowheads="1"/>
          </p:cNvSpPr>
          <p:nvPr/>
        </p:nvSpPr>
        <p:spPr bwMode="auto">
          <a:xfrm>
            <a:off x="1066800" y="1981200"/>
            <a:ext cx="8534400" cy="4473575"/>
          </a:xfrm>
          <a:prstGeom prst="rect">
            <a:avLst/>
          </a:prstGeom>
          <a:noFill/>
          <a:ln w="9525">
            <a:noFill/>
            <a:miter lim="800000"/>
            <a:headEnd/>
            <a:tailEnd/>
          </a:ln>
          <a:effectLst/>
        </p:spPr>
        <p:txBody>
          <a:bodyPr>
            <a:spAutoFit/>
          </a:bodyPr>
          <a:lstStyle/>
          <a:p>
            <a:pPr marL="457200" indent="-457200">
              <a:spcBef>
                <a:spcPct val="50000"/>
              </a:spcBef>
              <a:buFontTx/>
              <a:buAutoNum type="arabicPeriod" startAt="7"/>
            </a:pPr>
            <a:r>
              <a:rPr lang="es-ES">
                <a:solidFill>
                  <a:srgbClr val="FFFF99"/>
                </a:solidFill>
                <a:effectLst>
                  <a:outerShdw blurRad="38100" dist="38100" dir="2700000" algn="tl">
                    <a:srgbClr val="000000"/>
                  </a:outerShdw>
                </a:effectLst>
                <a:cs typeface="Times New Roman" pitchFamily="18" charset="0"/>
              </a:rPr>
              <a:t>iniciar el proceso de descentralización gradual de algunos impuestos nacionales a las provincias, transfiriendo el impuesto sobre combustibles y permitiendo aplicar adicionales provinciales a la renta de personas físicas y de sociedades;</a:t>
            </a:r>
            <a:r>
              <a:rPr lang="es-ES">
                <a:solidFill>
                  <a:srgbClr val="FFFF99"/>
                </a:solidFill>
                <a:effectLst>
                  <a:outerShdw blurRad="38100" dist="38100" dir="2700000" algn="tl">
                    <a:srgbClr val="000000"/>
                  </a:outerShdw>
                </a:effectLst>
              </a:rPr>
              <a:t> </a:t>
            </a:r>
            <a:endParaRPr lang="es-MX">
              <a:solidFill>
                <a:srgbClr val="FFFF99"/>
              </a:solidFill>
              <a:effectLst>
                <a:outerShdw blurRad="38100" dist="38100" dir="2700000" algn="tl">
                  <a:srgbClr val="000000"/>
                </a:outerShdw>
              </a:effectLst>
            </a:endParaRPr>
          </a:p>
          <a:p>
            <a:pPr marL="457200" indent="-457200" algn="just">
              <a:spcBef>
                <a:spcPct val="50000"/>
              </a:spcBef>
              <a:buFontTx/>
              <a:buAutoNum type="arabicPeriod" startAt="7"/>
            </a:pPr>
            <a:r>
              <a:rPr lang="es-ES">
                <a:solidFill>
                  <a:srgbClr val="FFFF99"/>
                </a:solidFill>
                <a:effectLst>
                  <a:outerShdw blurRad="38100" dist="38100" dir="2700000" algn="tl">
                    <a:srgbClr val="000000"/>
                  </a:outerShdw>
                </a:effectLst>
                <a:cs typeface="Arial" pitchFamily="34" charset="0"/>
              </a:rPr>
              <a:t>seguir reduciendo los incentivos sectoriales y regionales; y</a:t>
            </a:r>
            <a:endParaRPr lang="es-ES">
              <a:solidFill>
                <a:srgbClr val="FFFF99"/>
              </a:solidFill>
              <a:effectLst>
                <a:outerShdw blurRad="38100" dist="38100" dir="2700000" algn="tl">
                  <a:srgbClr val="000000"/>
                </a:outerShdw>
              </a:effectLst>
              <a:cs typeface="Times New Roman" pitchFamily="18" charset="0"/>
            </a:endParaRPr>
          </a:p>
          <a:p>
            <a:pPr marL="457200" indent="-457200" algn="just">
              <a:spcBef>
                <a:spcPct val="50000"/>
              </a:spcBef>
              <a:buFontTx/>
              <a:buAutoNum type="arabicPeriod" startAt="7"/>
            </a:pPr>
            <a:r>
              <a:rPr lang="es-ES">
                <a:solidFill>
                  <a:srgbClr val="FFFF99"/>
                </a:solidFill>
                <a:effectLst>
                  <a:outerShdw blurRad="38100" dist="38100" dir="2700000" algn="tl">
                    <a:srgbClr val="000000"/>
                  </a:outerShdw>
                </a:effectLst>
                <a:cs typeface="Arial" pitchFamily="34" charset="0"/>
              </a:rPr>
              <a:t>analizar el reemplazo del impuesto provincial sobre IB por un IVA administrado por las provincias pero coordinado con el IVA nacional (“modelo del pequeño bote” o también conocido como “CVAT” en inglés).</a:t>
            </a: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1320800" y="419100"/>
            <a:ext cx="8420100" cy="800100"/>
          </a:xfrm>
        </p:spPr>
        <p:txBody>
          <a:bodyPr/>
          <a:lstStyle/>
          <a:p>
            <a:pPr algn="ctr"/>
            <a:r>
              <a:rPr lang="es-MX"/>
              <a:t>Conclusiones y recomendaciones</a:t>
            </a:r>
            <a:endParaRPr lang="es-ES"/>
          </a:p>
        </p:txBody>
      </p:sp>
      <p:sp>
        <p:nvSpPr>
          <p:cNvPr id="318467" name="Text Box 3"/>
          <p:cNvSpPr txBox="1">
            <a:spLocks noChangeArrowheads="1"/>
          </p:cNvSpPr>
          <p:nvPr/>
        </p:nvSpPr>
        <p:spPr bwMode="auto">
          <a:xfrm>
            <a:off x="1066800" y="1828800"/>
            <a:ext cx="8839200" cy="4108450"/>
          </a:xfrm>
          <a:prstGeom prst="rect">
            <a:avLst/>
          </a:prstGeom>
          <a:noFill/>
          <a:ln w="9525">
            <a:noFill/>
            <a:miter lim="800000"/>
            <a:headEnd/>
            <a:tailEnd/>
          </a:ln>
          <a:effectLst/>
        </p:spPr>
        <p:txBody>
          <a:bodyPr>
            <a:spAutoFit/>
          </a:bodyPr>
          <a:lstStyle/>
          <a:p>
            <a:pPr algn="just">
              <a:spcBef>
                <a:spcPct val="50000"/>
              </a:spcBef>
              <a:buFontTx/>
              <a:buNone/>
            </a:pPr>
            <a:r>
              <a:rPr lang="es-MX">
                <a:solidFill>
                  <a:srgbClr val="FFFF99"/>
                </a:solidFill>
                <a:effectLst>
                  <a:outerShdw blurRad="38100" dist="38100" dir="2700000" algn="tl">
                    <a:srgbClr val="000000"/>
                  </a:outerShdw>
                </a:effectLst>
              </a:rPr>
              <a:t>En síntesis, la situación de la tributación en Argentina no plantea graves problemas para su armonización en el Mercosur, aunque deberán corregirse varias distorsiones que afectan la competencia, tal como ocurre con las retenciones a las exportaciones, el impuesto sobre transacciones financieras y el impuesto a los ingresos brutos.</a:t>
            </a:r>
          </a:p>
          <a:p>
            <a:pPr algn="just">
              <a:spcBef>
                <a:spcPct val="50000"/>
              </a:spcBef>
              <a:buFontTx/>
              <a:buNone/>
            </a:pPr>
            <a:r>
              <a:rPr lang="es-MX">
                <a:solidFill>
                  <a:srgbClr val="FFFF99"/>
                </a:solidFill>
                <a:effectLst>
                  <a:outerShdw blurRad="38100" dist="38100" dir="2700000" algn="tl">
                    <a:srgbClr val="000000"/>
                  </a:outerShdw>
                </a:effectLst>
              </a:rPr>
              <a:t>En cambio, no se encontraron distorsiones que discriminen a las importaciones</a:t>
            </a:r>
          </a:p>
          <a:p>
            <a:pPr algn="just">
              <a:spcBef>
                <a:spcPct val="50000"/>
              </a:spcBef>
              <a:buFontTx/>
              <a:buNone/>
            </a:pPr>
            <a:r>
              <a:rPr lang="es-MX">
                <a:solidFill>
                  <a:srgbClr val="FFFF99"/>
                </a:solidFill>
                <a:effectLst>
                  <a:outerShdw blurRad="38100" dist="38100" dir="2700000" algn="tl">
                    <a:srgbClr val="000000"/>
                  </a:outerShdw>
                </a:effectLst>
              </a:rPr>
              <a:t>En términos relativos, estos problemas para la armonización parecen de menor entidad que los existentes en Brasil.</a:t>
            </a:r>
            <a:endParaRPr lang="es-ES">
              <a:solidFill>
                <a:srgbClr val="FFFF99"/>
              </a:solidFill>
              <a:effectLst>
                <a:outerShdw blurRad="38100" dist="38100" dir="2700000" algn="tl">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1026"/>
          <p:cNvSpPr>
            <a:spLocks noGrp="1" noChangeArrowheads="1"/>
          </p:cNvSpPr>
          <p:nvPr>
            <p:ph type="title"/>
          </p:nvPr>
        </p:nvSpPr>
        <p:spPr>
          <a:xfrm>
            <a:off x="1219200" y="304800"/>
            <a:ext cx="8420100" cy="1143000"/>
          </a:xfrm>
        </p:spPr>
        <p:txBody>
          <a:bodyPr/>
          <a:lstStyle/>
          <a:p>
            <a:r>
              <a:rPr lang="es-MX" sz="3000"/>
              <a:t>Nivel de las recaudaciones y del coeficiente de presión tributaria</a:t>
            </a:r>
            <a:endParaRPr lang="es-ES" sz="3000"/>
          </a:p>
        </p:txBody>
      </p:sp>
      <p:sp>
        <p:nvSpPr>
          <p:cNvPr id="292870" name="Text Box 1030"/>
          <p:cNvSpPr txBox="1">
            <a:spLocks noChangeArrowheads="1"/>
          </p:cNvSpPr>
          <p:nvPr/>
        </p:nvSpPr>
        <p:spPr bwMode="auto">
          <a:xfrm>
            <a:off x="1066800" y="1752600"/>
            <a:ext cx="8458200" cy="4784725"/>
          </a:xfrm>
          <a:prstGeom prst="rect">
            <a:avLst/>
          </a:prstGeom>
          <a:noFill/>
          <a:ln w="9525">
            <a:noFill/>
            <a:miter lim="800000"/>
            <a:headEnd/>
            <a:tailEnd/>
          </a:ln>
          <a:effectLst/>
        </p:spPr>
        <p:txBody>
          <a:bodyPr>
            <a:spAutoFit/>
          </a:bodyPr>
          <a:lstStyle/>
          <a:p>
            <a:pPr marL="457200" indent="-457200">
              <a:spcBef>
                <a:spcPct val="50000"/>
              </a:spcBef>
              <a:buFontTx/>
              <a:buNone/>
            </a:pPr>
            <a:r>
              <a:rPr lang="es-MX" sz="2200">
                <a:solidFill>
                  <a:srgbClr val="FFFF99"/>
                </a:solidFill>
                <a:effectLst>
                  <a:outerShdw blurRad="38100" dist="38100" dir="2700000" algn="tl">
                    <a:srgbClr val="000000"/>
                  </a:outerShdw>
                </a:effectLst>
              </a:rPr>
              <a:t>	Luego de la crisis económica de 2001 y 2002 la situación de las finanzas públicas mejoró:</a:t>
            </a:r>
          </a:p>
          <a:p>
            <a:pPr marL="457200" indent="-457200">
              <a:spcBef>
                <a:spcPct val="50000"/>
              </a:spcBef>
              <a:buFontTx/>
              <a:buAutoNum type="arabicPeriod"/>
            </a:pPr>
            <a:r>
              <a:rPr lang="es-MX" sz="2200">
                <a:solidFill>
                  <a:srgbClr val="FFFF99"/>
                </a:solidFill>
                <a:effectLst>
                  <a:outerShdw blurRad="38100" dist="38100" dir="2700000" algn="tl">
                    <a:srgbClr val="000000"/>
                  </a:outerShdw>
                </a:effectLst>
              </a:rPr>
              <a:t>El PIB se incrementó en el 8,3% respecto al 2002 y para 2004 se espera un aumento del 6%</a:t>
            </a:r>
          </a:p>
          <a:p>
            <a:pPr marL="457200" indent="-457200">
              <a:spcBef>
                <a:spcPct val="50000"/>
              </a:spcBef>
              <a:buFontTx/>
              <a:buAutoNum type="arabicPeriod"/>
            </a:pPr>
            <a:r>
              <a:rPr lang="es-MX" sz="2200">
                <a:solidFill>
                  <a:srgbClr val="FFFF99"/>
                </a:solidFill>
                <a:effectLst>
                  <a:outerShdw blurRad="38100" dist="38100" dir="2700000" algn="tl">
                    <a:srgbClr val="000000"/>
                  </a:outerShdw>
                </a:effectLst>
              </a:rPr>
              <a:t>En 2003 se obtuvo un superávit fiscal primario consolidado del 2,5% del PIB y para el año 2004 se estima que llegaría al 4% del PIB, superando la meta del 3% acordada con el FMI.</a:t>
            </a:r>
          </a:p>
          <a:p>
            <a:pPr marL="457200" indent="-457200">
              <a:spcBef>
                <a:spcPct val="50000"/>
              </a:spcBef>
              <a:buFontTx/>
              <a:buAutoNum type="arabicPeriod"/>
            </a:pPr>
            <a:r>
              <a:rPr lang="es-MX" sz="2200">
                <a:solidFill>
                  <a:srgbClr val="FFFF99"/>
                </a:solidFill>
                <a:effectLst>
                  <a:outerShdw blurRad="38100" dist="38100" dir="2700000" algn="tl">
                    <a:srgbClr val="000000"/>
                  </a:outerShdw>
                </a:effectLst>
              </a:rPr>
              <a:t>La presión tributaria total llegó al 23,75% del PIB, el nivel más elevado desde 1990.</a:t>
            </a:r>
          </a:p>
          <a:p>
            <a:pPr marL="457200" indent="-457200">
              <a:spcBef>
                <a:spcPct val="50000"/>
              </a:spcBef>
              <a:buFontTx/>
              <a:buAutoNum type="arabicPeriod"/>
            </a:pPr>
            <a:r>
              <a:rPr lang="es-MX" sz="2200">
                <a:solidFill>
                  <a:srgbClr val="FFFF99"/>
                </a:solidFill>
                <a:effectLst>
                  <a:outerShdw blurRad="38100" dist="38100" dir="2700000" algn="tl">
                    <a:srgbClr val="000000"/>
                  </a:outerShdw>
                </a:effectLst>
              </a:rPr>
              <a:t>El aumento de las recaudaciones fiscales en 2003 y 2004 se debe al restablecimiento de los derechos a las exportaciones y a la aplicación del impuesto a las transacciones financieras.</a:t>
            </a:r>
            <a:endParaRPr lang="es-ES" sz="2200">
              <a:solidFill>
                <a:srgbClr val="FFFF99"/>
              </a:solidFill>
              <a:effectLst>
                <a:outerShdw blurRad="38100" dist="38100" dir="2700000" algn="tl">
                  <a:srgbClr val="00000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1320800" y="419100"/>
            <a:ext cx="8420100" cy="723900"/>
          </a:xfrm>
        </p:spPr>
        <p:txBody>
          <a:bodyPr/>
          <a:lstStyle/>
          <a:p>
            <a:pPr algn="ctr"/>
            <a:r>
              <a:rPr lang="es-MX" sz="3000"/>
              <a:t>Situación de la actual estructura tributaria </a:t>
            </a:r>
            <a:br>
              <a:rPr lang="es-MX" sz="3000"/>
            </a:br>
            <a:r>
              <a:rPr lang="es-MX" sz="3000"/>
              <a:t>(año 2003)</a:t>
            </a:r>
            <a:endParaRPr lang="es-ES" sz="3000"/>
          </a:p>
        </p:txBody>
      </p:sp>
      <p:graphicFrame>
        <p:nvGraphicFramePr>
          <p:cNvPr id="293953" name="Group 65"/>
          <p:cNvGraphicFramePr>
            <a:graphicFrameLocks noGrp="1"/>
          </p:cNvGraphicFramePr>
          <p:nvPr>
            <p:ph type="tbl" idx="1"/>
          </p:nvPr>
        </p:nvGraphicFramePr>
        <p:xfrm>
          <a:off x="990600" y="1154113"/>
          <a:ext cx="8420100" cy="5703887"/>
        </p:xfrm>
        <a:graphic>
          <a:graphicData uri="http://schemas.openxmlformats.org/drawingml/2006/table">
            <a:tbl>
              <a:tblPr/>
              <a:tblGrid>
                <a:gridCol w="5257800"/>
                <a:gridCol w="1943100"/>
                <a:gridCol w="1219200"/>
              </a:tblGrid>
              <a:tr h="1066800">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Concepto</a:t>
                      </a:r>
                      <a:endParaRPr kumimoji="1" lang="es-ES"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 recaudación total</a:t>
                      </a:r>
                      <a:endParaRPr kumimoji="1" lang="es-ES"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 del PIB</a:t>
                      </a:r>
                      <a:endParaRPr kumimoji="1" lang="es-ES"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1.   Internos sobre bienes, servicios y transacciones</a:t>
                      </a:r>
                    </a:p>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2.   Ingresos y beneficios</a:t>
                      </a:r>
                    </a:p>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3.   Comercio y transacciones int.</a:t>
                      </a:r>
                    </a:p>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4.   Aportes y contribuciones a Seg. Social</a:t>
                      </a:r>
                    </a:p>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5.   Patrimonios</a:t>
                      </a:r>
                    </a:p>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6.   Otros recursos</a:t>
                      </a:r>
                    </a:p>
                    <a:p>
                      <a:pPr marL="495300" marR="0" lvl="0" indent="-49530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      </a:t>
                      </a:r>
                      <a:r>
                        <a:rPr kumimoji="1" lang="es-MX" sz="2300" b="1" i="0" u="none" strike="noStrike" cap="none" normalizeH="0" baseline="0" smtClean="0">
                          <a:ln>
                            <a:noFill/>
                          </a:ln>
                          <a:solidFill>
                            <a:srgbClr val="FFFF99"/>
                          </a:solidFill>
                          <a:effectLst>
                            <a:outerShdw blurRad="38100" dist="38100" dir="2700000" algn="tl">
                              <a:srgbClr val="000000"/>
                            </a:outerShdw>
                          </a:effectLst>
                          <a:latin typeface="Arial" pitchFamily="34" charset="0"/>
                        </a:rPr>
                        <a:t>Recaudación bruta impuestos nacionales</a:t>
                      </a:r>
                      <a:endParaRPr kumimoji="1" lang="es-ES" sz="2300" b="1"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33,43</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endPar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17,08</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13,15</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12,25</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endPar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3,67</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6,81</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1" i="0" u="none" strike="noStrike" cap="none" normalizeH="0" baseline="0" smtClean="0">
                          <a:ln>
                            <a:noFill/>
                          </a:ln>
                          <a:solidFill>
                            <a:srgbClr val="FFFF99"/>
                          </a:solidFill>
                          <a:effectLst>
                            <a:outerShdw blurRad="38100" dist="38100" dir="2700000" algn="tl">
                              <a:srgbClr val="000000"/>
                            </a:outerShdw>
                          </a:effectLst>
                          <a:latin typeface="Arial" pitchFamily="34" charset="0"/>
                        </a:rPr>
                        <a:t>86,39</a:t>
                      </a:r>
                      <a:endParaRPr kumimoji="1" lang="es-ES" sz="2300" b="1"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7,75</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endPar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4,32</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3,05</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2,84</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endPar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2,05</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0,08</a:t>
                      </a:r>
                    </a:p>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1" i="0" u="none" strike="noStrike" cap="none" normalizeH="0" baseline="0" smtClean="0">
                          <a:ln>
                            <a:noFill/>
                          </a:ln>
                          <a:solidFill>
                            <a:srgbClr val="FFFF99"/>
                          </a:solidFill>
                          <a:effectLst>
                            <a:outerShdw blurRad="38100" dist="38100" dir="2700000" algn="tl">
                              <a:srgbClr val="000000"/>
                            </a:outerShdw>
                          </a:effectLst>
                          <a:latin typeface="Arial" pitchFamily="34" charset="0"/>
                        </a:rPr>
                        <a:t>20,10</a:t>
                      </a:r>
                      <a:endParaRPr kumimoji="1" lang="es-ES" sz="2300" b="1"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Impuestos provinciales</a:t>
                      </a:r>
                      <a:endParaRPr kumimoji="1" lang="es-ES"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14,88</a:t>
                      </a:r>
                      <a:endParaRPr kumimoji="1" lang="es-ES"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99"/>
                        </a:buClr>
                        <a:buSzPct val="80000"/>
                        <a:buFont typeface="Wingdings" pitchFamily="2" charset="2"/>
                        <a:buNone/>
                        <a:tabLst/>
                      </a:pPr>
                      <a:r>
                        <a:rPr kumimoji="1" lang="es-MX"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rPr>
                        <a:t>3,65</a:t>
                      </a:r>
                      <a:endParaRPr kumimoji="1" lang="es-ES" sz="2300" b="0" i="0" u="none" strike="noStrike" cap="none" normalizeH="0" baseline="0" smtClean="0">
                        <a:ln>
                          <a:noFill/>
                        </a:ln>
                        <a:solidFill>
                          <a:srgbClr val="FFFF99"/>
                        </a:solidFill>
                        <a:effectLst>
                          <a:outerShdw blurRad="38100" dist="38100" dir="2700000" algn="tl">
                            <a:srgbClr val="000000"/>
                          </a:outerShdw>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990600" y="381000"/>
            <a:ext cx="8420100" cy="876300"/>
          </a:xfrm>
        </p:spPr>
        <p:txBody>
          <a:bodyPr/>
          <a:lstStyle/>
          <a:p>
            <a:pPr algn="ctr"/>
            <a:r>
              <a:rPr lang="es-MX" sz="3000"/>
              <a:t>Problemas de la actual estructura tributaria</a:t>
            </a:r>
            <a:endParaRPr lang="es-ES" sz="3000"/>
          </a:p>
        </p:txBody>
      </p:sp>
      <p:sp>
        <p:nvSpPr>
          <p:cNvPr id="294915" name="Rectangle 3"/>
          <p:cNvSpPr>
            <a:spLocks noGrp="1" noChangeArrowheads="1"/>
          </p:cNvSpPr>
          <p:nvPr>
            <p:ph type="body" idx="1"/>
          </p:nvPr>
        </p:nvSpPr>
        <p:spPr>
          <a:xfrm>
            <a:off x="990600" y="1676400"/>
            <a:ext cx="8420100" cy="4114800"/>
          </a:xfrm>
        </p:spPr>
        <p:txBody>
          <a:bodyPr/>
          <a:lstStyle/>
          <a:p>
            <a:pPr>
              <a:lnSpc>
                <a:spcPct val="90000"/>
              </a:lnSpc>
            </a:pPr>
            <a:r>
              <a:rPr lang="es-MX" sz="2400">
                <a:solidFill>
                  <a:srgbClr val="FFFF99"/>
                </a:solidFill>
                <a:latin typeface="Arial" pitchFamily="34" charset="0"/>
              </a:rPr>
              <a:t>La estructura tributaria se halla muy concentrada en los impuestos al consumo, impuestos sobre exportaciones e impuestos sobre transacciones.</a:t>
            </a:r>
          </a:p>
          <a:p>
            <a:pPr>
              <a:lnSpc>
                <a:spcPct val="90000"/>
              </a:lnSpc>
              <a:buFont typeface="Wingdings" pitchFamily="2" charset="2"/>
              <a:buNone/>
            </a:pPr>
            <a:endParaRPr lang="es-MX" sz="2400">
              <a:solidFill>
                <a:srgbClr val="FFFF99"/>
              </a:solidFill>
              <a:latin typeface="Arial" pitchFamily="34" charset="0"/>
            </a:endParaRPr>
          </a:p>
          <a:p>
            <a:pPr>
              <a:lnSpc>
                <a:spcPct val="90000"/>
              </a:lnSpc>
            </a:pPr>
            <a:r>
              <a:rPr lang="es-MX" sz="2400">
                <a:solidFill>
                  <a:srgbClr val="FFFF99"/>
                </a:solidFill>
                <a:latin typeface="Arial" pitchFamily="34" charset="0"/>
              </a:rPr>
              <a:t>Esta situación puede aceptarse en el corto plazo, por la necesidad de mantener el actual nivel de recaudación.</a:t>
            </a:r>
          </a:p>
          <a:p>
            <a:pPr>
              <a:lnSpc>
                <a:spcPct val="90000"/>
              </a:lnSpc>
              <a:buFont typeface="Wingdings" pitchFamily="2" charset="2"/>
              <a:buNone/>
            </a:pPr>
            <a:endParaRPr lang="es-MX" sz="2400">
              <a:solidFill>
                <a:srgbClr val="FFFF99"/>
              </a:solidFill>
              <a:latin typeface="Arial" pitchFamily="34" charset="0"/>
            </a:endParaRPr>
          </a:p>
          <a:p>
            <a:pPr>
              <a:lnSpc>
                <a:spcPct val="90000"/>
              </a:lnSpc>
            </a:pPr>
            <a:r>
              <a:rPr lang="es-MX" sz="2400">
                <a:solidFill>
                  <a:srgbClr val="FFFF99"/>
                </a:solidFill>
                <a:latin typeface="Arial" pitchFamily="34" charset="0"/>
              </a:rPr>
              <a:t>Pero las retenciones y el impuesto sobre transacciones deben modificarse gradualmente por impuestos menos distorsivos que no afecten los incentivos a la producción y permitan mejorar la competitividad internacional. </a:t>
            </a:r>
            <a:endParaRPr lang="es-ES" sz="2400">
              <a:solidFill>
                <a:srgbClr val="FFFF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1320800" y="419100"/>
            <a:ext cx="8420100" cy="723900"/>
          </a:xfrm>
        </p:spPr>
        <p:txBody>
          <a:bodyPr/>
          <a:lstStyle/>
          <a:p>
            <a:pPr algn="ctr"/>
            <a:r>
              <a:rPr lang="es-MX"/>
              <a:t>IVA</a:t>
            </a:r>
            <a:endParaRPr lang="es-ES"/>
          </a:p>
        </p:txBody>
      </p:sp>
      <p:sp>
        <p:nvSpPr>
          <p:cNvPr id="295941" name="Text Box 5"/>
          <p:cNvSpPr txBox="1">
            <a:spLocks noChangeArrowheads="1"/>
          </p:cNvSpPr>
          <p:nvPr/>
        </p:nvSpPr>
        <p:spPr bwMode="auto">
          <a:xfrm>
            <a:off x="1143000" y="1600200"/>
            <a:ext cx="8382000" cy="4179888"/>
          </a:xfrm>
          <a:prstGeom prst="rect">
            <a:avLst/>
          </a:prstGeom>
          <a:noFill/>
          <a:ln w="9525">
            <a:noFill/>
            <a:miter lim="800000"/>
            <a:headEnd/>
            <a:tailEnd/>
          </a:ln>
          <a:effectLst/>
        </p:spPr>
        <p:txBody>
          <a:bodyPr>
            <a:spAutoFit/>
          </a:bodyPr>
          <a:lstStyle/>
          <a:p>
            <a:pPr algn="just">
              <a:lnSpc>
                <a:spcPct val="90000"/>
              </a:lnSpc>
              <a:buSzPct val="80000"/>
              <a:buFont typeface="Wingdings" pitchFamily="2" charset="2"/>
              <a:buChar char="]"/>
            </a:pPr>
            <a:r>
              <a:rPr lang="es-MX" sz="2600">
                <a:solidFill>
                  <a:srgbClr val="FFFF99"/>
                </a:solidFill>
                <a:effectLst>
                  <a:outerShdw blurRad="38100" dist="38100" dir="2700000" algn="tl">
                    <a:srgbClr val="000000"/>
                  </a:outerShdw>
                </a:effectLst>
                <a:cs typeface="Arial" pitchFamily="34" charset="0"/>
              </a:rPr>
              <a:t>L</a:t>
            </a:r>
            <a:r>
              <a:rPr lang="es-ES" sz="2600">
                <a:solidFill>
                  <a:srgbClr val="FFFF99"/>
                </a:solidFill>
                <a:effectLst>
                  <a:outerShdw blurRad="38100" dist="38100" dir="2700000" algn="tl">
                    <a:srgbClr val="000000"/>
                  </a:outerShdw>
                </a:effectLst>
                <a:cs typeface="Arial" pitchFamily="34" charset="0"/>
              </a:rPr>
              <a:t>a armonización </a:t>
            </a:r>
            <a:r>
              <a:rPr lang="es-MX" sz="2600">
                <a:solidFill>
                  <a:srgbClr val="FFFF99"/>
                </a:solidFill>
                <a:effectLst>
                  <a:outerShdw blurRad="38100" dist="38100" dir="2700000" algn="tl">
                    <a:srgbClr val="000000"/>
                  </a:outerShdw>
                </a:effectLst>
                <a:cs typeface="Arial" pitchFamily="34" charset="0"/>
              </a:rPr>
              <a:t>del IVA </a:t>
            </a:r>
            <a:r>
              <a:rPr lang="es-ES" sz="2600">
                <a:solidFill>
                  <a:srgbClr val="FFFF99"/>
                </a:solidFill>
                <a:effectLst>
                  <a:outerShdw blurRad="38100" dist="38100" dir="2700000" algn="tl">
                    <a:srgbClr val="000000"/>
                  </a:outerShdw>
                </a:effectLst>
                <a:cs typeface="Arial" pitchFamily="34" charset="0"/>
              </a:rPr>
              <a:t>en el Mercosur debe comenzar aplicando el principio de imposición exclusiva en el país de destino. El mismo ya rige plenamente en los IVAs de Argentina, Paraguay</a:t>
            </a:r>
            <a:r>
              <a:rPr lang="es-MX" sz="2600">
                <a:solidFill>
                  <a:srgbClr val="FFFF99"/>
                </a:solidFill>
                <a:effectLst>
                  <a:outerShdw blurRad="38100" dist="38100" dir="2700000" algn="tl">
                    <a:srgbClr val="000000"/>
                  </a:outerShdw>
                </a:effectLst>
                <a:cs typeface="Arial" pitchFamily="34" charset="0"/>
              </a:rPr>
              <a:t>,</a:t>
            </a:r>
            <a:r>
              <a:rPr lang="es-ES" sz="2600">
                <a:solidFill>
                  <a:srgbClr val="FFFF99"/>
                </a:solidFill>
                <a:effectLst>
                  <a:outerShdw blurRad="38100" dist="38100" dir="2700000" algn="tl">
                    <a:srgbClr val="000000"/>
                  </a:outerShdw>
                </a:effectLst>
                <a:cs typeface="Arial" pitchFamily="34" charset="0"/>
              </a:rPr>
              <a:t>  Uruguay </a:t>
            </a:r>
            <a:r>
              <a:rPr lang="es-MX" sz="2600">
                <a:solidFill>
                  <a:srgbClr val="FFFF99"/>
                </a:solidFill>
                <a:effectLst>
                  <a:outerShdw blurRad="38100" dist="38100" dir="2700000" algn="tl">
                    <a:srgbClr val="000000"/>
                  </a:outerShdw>
                </a:effectLst>
                <a:cs typeface="Arial" pitchFamily="34" charset="0"/>
              </a:rPr>
              <a:t>y</a:t>
            </a:r>
            <a:r>
              <a:rPr lang="es-ES" sz="2600">
                <a:solidFill>
                  <a:srgbClr val="FFFF99"/>
                </a:solidFill>
                <a:effectLst>
                  <a:outerShdw blurRad="38100" dist="38100" dir="2700000" algn="tl">
                    <a:srgbClr val="000000"/>
                  </a:outerShdw>
                </a:effectLst>
                <a:cs typeface="Arial" pitchFamily="34" charset="0"/>
              </a:rPr>
              <a:t> Brasil, luego de la reforma del ICMS de 1996 (Ley Complementaria 87/96). </a:t>
            </a:r>
            <a:endParaRPr lang="es-MX" sz="2600">
              <a:solidFill>
                <a:srgbClr val="FFFF99"/>
              </a:solidFill>
              <a:effectLst>
                <a:outerShdw blurRad="38100" dist="38100" dir="2700000" algn="tl">
                  <a:srgbClr val="000000"/>
                </a:outerShdw>
              </a:effectLst>
              <a:cs typeface="Arial" pitchFamily="34" charset="0"/>
            </a:endParaRPr>
          </a:p>
          <a:p>
            <a:pPr algn="just">
              <a:lnSpc>
                <a:spcPct val="90000"/>
              </a:lnSpc>
              <a:buSzPct val="80000"/>
              <a:buFont typeface="Wingdings" pitchFamily="2" charset="2"/>
              <a:buChar char="]"/>
            </a:pPr>
            <a:endParaRPr lang="es-MX" sz="2600">
              <a:solidFill>
                <a:srgbClr val="FFFF99"/>
              </a:solidFill>
              <a:effectLst>
                <a:outerShdw blurRad="38100" dist="38100" dir="2700000" algn="tl">
                  <a:srgbClr val="000000"/>
                </a:outerShdw>
              </a:effectLst>
              <a:cs typeface="Arial" pitchFamily="34" charset="0"/>
            </a:endParaRPr>
          </a:p>
          <a:p>
            <a:pPr algn="just">
              <a:lnSpc>
                <a:spcPct val="90000"/>
              </a:lnSpc>
              <a:buSzPct val="80000"/>
              <a:buFont typeface="Wingdings" pitchFamily="2" charset="2"/>
              <a:buChar char="]"/>
            </a:pPr>
            <a:r>
              <a:rPr lang="es-MX" sz="2600">
                <a:solidFill>
                  <a:srgbClr val="FFFF99"/>
                </a:solidFill>
                <a:effectLst>
                  <a:outerShdw blurRad="38100" dist="38100" dir="2700000" algn="tl">
                    <a:srgbClr val="000000"/>
                  </a:outerShdw>
                </a:effectLst>
                <a:cs typeface="Arial" pitchFamily="34" charset="0"/>
              </a:rPr>
              <a:t>S</a:t>
            </a:r>
            <a:r>
              <a:rPr lang="es-ES" sz="2600">
                <a:solidFill>
                  <a:srgbClr val="FFFF99"/>
                </a:solidFill>
                <a:effectLst>
                  <a:outerShdw blurRad="38100" dist="38100" dir="2700000" algn="tl">
                    <a:srgbClr val="000000"/>
                  </a:outerShdw>
                </a:effectLst>
                <a:cs typeface="Arial" pitchFamily="34" charset="0"/>
              </a:rPr>
              <a:t>e deben continuar aplicando los controles aduaneros para realizar los ajustes en frontera,  porque buena parte de la recaudación del IVA en todos los países miembros se obtiene en la Aduana.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1320800" y="419100"/>
            <a:ext cx="8420100" cy="876300"/>
          </a:xfrm>
        </p:spPr>
        <p:txBody>
          <a:bodyPr/>
          <a:lstStyle/>
          <a:p>
            <a:pPr algn="ctr"/>
            <a:r>
              <a:rPr lang="es-MX"/>
              <a:t>IVA</a:t>
            </a:r>
            <a:endParaRPr lang="es-ES"/>
          </a:p>
        </p:txBody>
      </p:sp>
      <p:sp>
        <p:nvSpPr>
          <p:cNvPr id="297987" name="Text Box 3"/>
          <p:cNvSpPr txBox="1">
            <a:spLocks noChangeArrowheads="1"/>
          </p:cNvSpPr>
          <p:nvPr/>
        </p:nvSpPr>
        <p:spPr bwMode="auto">
          <a:xfrm>
            <a:off x="1219200" y="1654175"/>
            <a:ext cx="8229600" cy="4473575"/>
          </a:xfrm>
          <a:prstGeom prst="rect">
            <a:avLst/>
          </a:prstGeom>
          <a:noFill/>
          <a:ln w="9525">
            <a:noFill/>
            <a:miter lim="800000"/>
            <a:headEnd/>
            <a:tailEnd/>
          </a:ln>
          <a:effectLst/>
        </p:spPr>
        <p:txBody>
          <a:bodyPr>
            <a:spAutoFit/>
          </a:bodyPr>
          <a:lstStyle/>
          <a:p>
            <a:pPr>
              <a:spcBef>
                <a:spcPct val="50000"/>
              </a:spcBef>
              <a:buFontTx/>
              <a:buNone/>
            </a:pPr>
            <a:r>
              <a:rPr lang="es-MX">
                <a:solidFill>
                  <a:srgbClr val="FFFF99"/>
                </a:solidFill>
                <a:effectLst>
                  <a:outerShdw blurRad="38100" dist="38100" dir="2700000" algn="tl">
                    <a:srgbClr val="000000"/>
                  </a:outerShdw>
                </a:effectLst>
                <a:cs typeface="Times New Roman" pitchFamily="18" charset="0"/>
              </a:rPr>
              <a:t>D</a:t>
            </a:r>
            <a:r>
              <a:rPr lang="es-ES">
                <a:solidFill>
                  <a:srgbClr val="FFFF99"/>
                </a:solidFill>
                <a:effectLst>
                  <a:outerShdw blurRad="38100" dist="38100" dir="2700000" algn="tl">
                    <a:srgbClr val="000000"/>
                  </a:outerShdw>
                </a:effectLst>
                <a:cs typeface="Times New Roman" pitchFamily="18" charset="0"/>
              </a:rPr>
              <a:t>eberán aplicarse gradualmente algunas normas comunes sobre las características técnicas del tributo, en el sentido de aplicar un tributo lo más general posible</a:t>
            </a:r>
            <a:r>
              <a:rPr lang="es-MX">
                <a:solidFill>
                  <a:srgbClr val="FFFF99"/>
                </a:solidFill>
                <a:effectLst>
                  <a:outerShdw blurRad="38100" dist="38100" dir="2700000" algn="tl">
                    <a:srgbClr val="000000"/>
                  </a:outerShdw>
                </a:effectLst>
                <a:cs typeface="Times New Roman" pitchFamily="18" charset="0"/>
              </a:rPr>
              <a:t> (bienes y servicios)</a:t>
            </a:r>
            <a:r>
              <a:rPr lang="es-ES">
                <a:solidFill>
                  <a:srgbClr val="FFFF99"/>
                </a:solidFill>
                <a:effectLst>
                  <a:outerShdw blurRad="38100" dist="38100" dir="2700000" algn="tl">
                    <a:srgbClr val="000000"/>
                  </a:outerShdw>
                </a:effectLst>
                <a:cs typeface="Times New Roman" pitchFamily="18" charset="0"/>
              </a:rPr>
              <a:t>, que se aplique en todas las etapas de la cadena de producción y comercialización, con derecho amplio a la deducción de los créditos (deducción financiera en vez de deducción física), definición de las exenciones, definición de sujetos comprendidos, etc., a los efectos de disminuir los efectos de acumulación. Por supuesto deben quedar librado a la órbita nacional varios aspectos, tales como lo relacionado al nivel de alícuotas, tratamiento de pequeños contribuyentes, etc.</a:t>
            </a:r>
            <a:r>
              <a:rPr lang="es-ES">
                <a:solidFill>
                  <a:srgbClr val="FFFF99"/>
                </a:solidFill>
                <a:effectLst>
                  <a:outerShdw blurRad="38100" dist="38100" dir="2700000" algn="tl">
                    <a:srgbClr val="000000"/>
                  </a:outerShdw>
                </a:effectLst>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1320800" y="419100"/>
            <a:ext cx="8420100" cy="647700"/>
          </a:xfrm>
        </p:spPr>
        <p:txBody>
          <a:bodyPr/>
          <a:lstStyle/>
          <a:p>
            <a:pPr algn="ctr"/>
            <a:r>
              <a:rPr lang="es-MX"/>
              <a:t>IVA</a:t>
            </a:r>
            <a:endParaRPr lang="es-ES"/>
          </a:p>
        </p:txBody>
      </p:sp>
      <p:sp>
        <p:nvSpPr>
          <p:cNvPr id="317443" name="Text Box 3"/>
          <p:cNvSpPr txBox="1">
            <a:spLocks noChangeArrowheads="1"/>
          </p:cNvSpPr>
          <p:nvPr/>
        </p:nvSpPr>
        <p:spPr bwMode="auto">
          <a:xfrm>
            <a:off x="1143000" y="1676400"/>
            <a:ext cx="8229600" cy="4830763"/>
          </a:xfrm>
          <a:prstGeom prst="rect">
            <a:avLst/>
          </a:prstGeom>
          <a:noFill/>
          <a:ln w="9525">
            <a:noFill/>
            <a:miter lim="800000"/>
            <a:headEnd/>
            <a:tailEnd/>
          </a:ln>
          <a:effectLst/>
        </p:spPr>
        <p:txBody>
          <a:bodyPr>
            <a:spAutoFit/>
          </a:bodyPr>
          <a:lstStyle/>
          <a:p>
            <a:pPr algn="just">
              <a:spcBef>
                <a:spcPct val="50000"/>
              </a:spcBef>
              <a:buFontTx/>
              <a:buNone/>
            </a:pPr>
            <a:r>
              <a:rPr lang="es-MX" sz="2300">
                <a:solidFill>
                  <a:srgbClr val="FFFF99"/>
                </a:solidFill>
                <a:effectLst>
                  <a:outerShdw blurRad="38100" dist="38100" dir="2700000" algn="tl">
                    <a:srgbClr val="000000"/>
                  </a:outerShdw>
                </a:effectLst>
              </a:rPr>
              <a:t>El actual IVA de Argentina tiene una base bastante amplia, ya que incorpora la mayoría de bienes y servicios, pero todavía tiene un elevado nivel de exenciones (0,43% del PIB). </a:t>
            </a:r>
          </a:p>
          <a:p>
            <a:pPr algn="just">
              <a:spcBef>
                <a:spcPct val="50000"/>
              </a:spcBef>
              <a:buFontTx/>
              <a:buNone/>
            </a:pPr>
            <a:r>
              <a:rPr lang="es-MX" sz="2300">
                <a:solidFill>
                  <a:srgbClr val="FFFF99"/>
                </a:solidFill>
                <a:effectLst>
                  <a:outerShdw blurRad="38100" dist="38100" dir="2700000" algn="tl">
                    <a:srgbClr val="000000"/>
                  </a:outerShdw>
                </a:effectLst>
              </a:rPr>
              <a:t>Otro problemas es la extensión de los regímenes de exenciones y retenciones, que deberían reducirse gradualmente.</a:t>
            </a:r>
          </a:p>
          <a:p>
            <a:pPr algn="just">
              <a:spcBef>
                <a:spcPct val="50000"/>
              </a:spcBef>
              <a:buFontTx/>
              <a:buNone/>
            </a:pPr>
            <a:r>
              <a:rPr lang="es-MX" sz="2300">
                <a:solidFill>
                  <a:srgbClr val="FFFF99"/>
                </a:solidFill>
                <a:effectLst>
                  <a:outerShdw blurRad="38100" dist="38100" dir="2700000" algn="tl">
                    <a:srgbClr val="000000"/>
                  </a:outerShdw>
                </a:effectLst>
              </a:rPr>
              <a:t>Los incentivos del IVA se redujeron sensiblemente en los últimos años.</a:t>
            </a:r>
          </a:p>
          <a:p>
            <a:pPr algn="just">
              <a:spcBef>
                <a:spcPct val="50000"/>
              </a:spcBef>
              <a:buFontTx/>
              <a:buNone/>
            </a:pPr>
            <a:r>
              <a:rPr lang="es-MX" sz="2300">
                <a:solidFill>
                  <a:srgbClr val="FFFF99"/>
                </a:solidFill>
                <a:effectLst>
                  <a:outerShdw blurRad="38100" dist="38100" dir="2700000" algn="tl">
                    <a:srgbClr val="000000"/>
                  </a:outerShdw>
                </a:effectLst>
              </a:rPr>
              <a:t>En síntesis, el actual IVA es apto –con ligeras modificaciones- para su armonización en el Mercosur en base al principio de destino, ya que no genera distorsiones sobre las importaciones y los efectos de acumulación son reducidos</a:t>
            </a:r>
            <a:endParaRPr lang="es-ES" sz="2300">
              <a:solidFill>
                <a:srgbClr val="FFFF99"/>
              </a:solidFill>
              <a:effectLst>
                <a:outerShdw blurRad="38100" dist="38100" dir="2700000" algn="tl">
                  <a:srgbClr val="00000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320800" y="419100"/>
            <a:ext cx="8420100" cy="800100"/>
          </a:xfrm>
        </p:spPr>
        <p:txBody>
          <a:bodyPr/>
          <a:lstStyle/>
          <a:p>
            <a:pPr algn="ctr"/>
            <a:r>
              <a:rPr lang="es-MX"/>
              <a:t>Impuestos selectivos al consumo</a:t>
            </a:r>
            <a:endParaRPr lang="es-ES"/>
          </a:p>
        </p:txBody>
      </p:sp>
      <p:sp>
        <p:nvSpPr>
          <p:cNvPr id="300035" name="Text Box 3"/>
          <p:cNvSpPr txBox="1">
            <a:spLocks noChangeArrowheads="1"/>
          </p:cNvSpPr>
          <p:nvPr/>
        </p:nvSpPr>
        <p:spPr bwMode="auto">
          <a:xfrm>
            <a:off x="1066800" y="1371600"/>
            <a:ext cx="8534400" cy="5934075"/>
          </a:xfrm>
          <a:prstGeom prst="rect">
            <a:avLst/>
          </a:prstGeom>
          <a:noFill/>
          <a:ln w="9525">
            <a:noFill/>
            <a:miter lim="800000"/>
            <a:headEnd/>
            <a:tailEnd/>
          </a:ln>
          <a:effectLst/>
        </p:spPr>
        <p:txBody>
          <a:bodyPr>
            <a:spAutoFit/>
          </a:bodyPr>
          <a:lstStyle/>
          <a:p>
            <a:pPr algn="just">
              <a:spcBef>
                <a:spcPct val="50000"/>
              </a:spcBef>
              <a:buFontTx/>
              <a:buNone/>
            </a:pPr>
            <a:r>
              <a:rPr lang="es-MX">
                <a:solidFill>
                  <a:srgbClr val="FFFF99"/>
                </a:solidFill>
                <a:effectLst>
                  <a:outerShdw blurRad="38100" dist="38100" dir="2700000" algn="tl">
                    <a:srgbClr val="000000"/>
                  </a:outerShdw>
                </a:effectLst>
                <a:cs typeface="Arial" pitchFamily="34" charset="0"/>
              </a:rPr>
              <a:t>D</a:t>
            </a:r>
            <a:r>
              <a:rPr lang="es-ES">
                <a:solidFill>
                  <a:srgbClr val="FFFF99"/>
                </a:solidFill>
                <a:effectLst>
                  <a:outerShdw blurRad="38100" dist="38100" dir="2700000" algn="tl">
                    <a:srgbClr val="000000"/>
                  </a:outerShdw>
                </a:effectLst>
                <a:cs typeface="Arial" pitchFamily="34" charset="0"/>
              </a:rPr>
              <a:t>ebería</a:t>
            </a:r>
            <a:r>
              <a:rPr lang="es-MX">
                <a:solidFill>
                  <a:srgbClr val="FFFF99"/>
                </a:solidFill>
                <a:effectLst>
                  <a:outerShdw blurRad="38100" dist="38100" dir="2700000" algn="tl">
                    <a:srgbClr val="000000"/>
                  </a:outerShdw>
                </a:effectLst>
                <a:cs typeface="Arial" pitchFamily="34" charset="0"/>
              </a:rPr>
              <a:t>n</a:t>
            </a:r>
            <a:r>
              <a:rPr lang="es-ES">
                <a:solidFill>
                  <a:srgbClr val="FFFF99"/>
                </a:solidFill>
                <a:effectLst>
                  <a:outerShdw blurRad="38100" dist="38100" dir="2700000" algn="tl">
                    <a:srgbClr val="000000"/>
                  </a:outerShdw>
                </a:effectLst>
                <a:cs typeface="Arial" pitchFamily="34" charset="0"/>
              </a:rPr>
              <a:t> armonizarse en base al principio de destino, que grava importaciones y desgrava exportaciones. </a:t>
            </a:r>
            <a:endParaRPr lang="es-MX">
              <a:solidFill>
                <a:srgbClr val="FFFF99"/>
              </a:solidFill>
              <a:effectLst>
                <a:outerShdw blurRad="38100" dist="38100" dir="2700000" algn="tl">
                  <a:srgbClr val="000000"/>
                </a:outerShdw>
              </a:effectLst>
              <a:cs typeface="Arial" pitchFamily="34" charset="0"/>
            </a:endParaRPr>
          </a:p>
          <a:p>
            <a:pPr algn="just">
              <a:spcBef>
                <a:spcPct val="50000"/>
              </a:spcBef>
              <a:buFontTx/>
              <a:buNone/>
            </a:pPr>
            <a:r>
              <a:rPr lang="es-ES">
                <a:solidFill>
                  <a:srgbClr val="FFFF99"/>
                </a:solidFill>
                <a:effectLst>
                  <a:outerShdw blurRad="38100" dist="38100" dir="2700000" algn="tl">
                    <a:srgbClr val="000000"/>
                  </a:outerShdw>
                </a:effectLst>
                <a:cs typeface="Arial" pitchFamily="34" charset="0"/>
              </a:rPr>
              <a:t>En Argentina se aplica este criterio, ya que no se aplica a las exportaciones al disponerse la exención o devolución cuando se hubiera pagado el gravamen. </a:t>
            </a:r>
            <a:r>
              <a:rPr lang="es-MX">
                <a:solidFill>
                  <a:srgbClr val="FFFF99"/>
                </a:solidFill>
                <a:effectLst>
                  <a:outerShdw blurRad="38100" dist="38100" dir="2700000" algn="tl">
                    <a:srgbClr val="000000"/>
                  </a:outerShdw>
                </a:effectLst>
                <a:cs typeface="Arial" pitchFamily="34" charset="0"/>
              </a:rPr>
              <a:t>C</a:t>
            </a:r>
            <a:r>
              <a:rPr lang="es-ES">
                <a:solidFill>
                  <a:srgbClr val="FFFF99"/>
                </a:solidFill>
                <a:effectLst>
                  <a:outerShdw blurRad="38100" dist="38100" dir="2700000" algn="tl">
                    <a:srgbClr val="000000"/>
                  </a:outerShdw>
                </a:effectLst>
                <a:cs typeface="Arial" pitchFamily="34" charset="0"/>
              </a:rPr>
              <a:t>uando se exporten mercaderías con materias primas gravadas, también procede la devolución o acreditación del impuesto. Sin embargo, como se aplica con la técnica de impuesto monofásico (una sola etapa de su producción y comercialización) al nivel del productor final o importador de los bienes gravados y no se explicita el gravamen en la factura de venta,  cuando se realizan varias ventas internas antes de la exportación, puede haber ciertos casos en que  no se  recupera y se incorpora al costo de la mercadería exportada.</a:t>
            </a:r>
            <a:endParaRPr lang="es-ES">
              <a:solidFill>
                <a:srgbClr val="FFFF99"/>
              </a:solidFill>
              <a:effectLst>
                <a:outerShdw blurRad="38100" dist="38100" dir="2700000" algn="tl">
                  <a:srgbClr val="000000"/>
                </a:outerShdw>
              </a:effectLst>
              <a:cs typeface="Times New Roman" pitchFamily="18" charset="0"/>
            </a:endParaRPr>
          </a:p>
          <a:p>
            <a:pPr>
              <a:spcBef>
                <a:spcPct val="50000"/>
              </a:spcBef>
              <a:buFontTx/>
              <a:buNone/>
            </a:pPr>
            <a:endParaRPr lang="es-ES">
              <a:solidFill>
                <a:srgbClr val="FFFF99"/>
              </a:solidFill>
              <a:effectLst>
                <a:outerShdw blurRad="38100" dist="38100" dir="2700000" algn="tl">
                  <a:srgbClr val="000000"/>
                </a:outerShdw>
              </a:effectLst>
            </a:endParaRPr>
          </a:p>
        </p:txBody>
      </p:sp>
    </p:spTree>
  </p:cSld>
  <p:clrMapOvr>
    <a:masterClrMapping/>
  </p:clrMapOvr>
</p:sld>
</file>

<file path=ppt/theme/theme1.xml><?xml version="1.0" encoding="utf-8"?>
<a:theme xmlns:a="http://schemas.openxmlformats.org/drawingml/2006/main" name="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Book Antiqu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FFFF99"/>
          </a:buClr>
          <a:buSzTx/>
          <a:buFontTx/>
          <a:buChar char="•"/>
          <a:tabLst/>
          <a:defRPr kumimoji="1" lang="fr-CA"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FFFF99"/>
          </a:buClr>
          <a:buSzTx/>
          <a:buFontTx/>
          <a:buChar char="•"/>
          <a:tabLst/>
          <a:defRPr kumimoji="1" lang="fr-CA"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6168</TotalTime>
  <Words>1972</Words>
  <Application>Microsoft Office PowerPoint</Application>
  <PresentationFormat>A4 Paper (210x297 mm)</PresentationFormat>
  <Paragraphs>113</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Times New Roman</vt:lpstr>
      <vt:lpstr>Book Antiqua</vt:lpstr>
      <vt:lpstr>Wingdings</vt:lpstr>
      <vt:lpstr>Monotype Sorts</vt:lpstr>
      <vt:lpstr>Arial</vt:lpstr>
      <vt:lpstr>high voltage</vt:lpstr>
      <vt:lpstr>Slide 1</vt:lpstr>
      <vt:lpstr>Este trabajo analiza la situación tributaria de Argentina desde el punto de vista de la futura armonización en el Mercosur.  Se estudian los problemas que plantean:  1. Los impuestos indirectos al afectar la competencia 2. Los incentivos fiscales al afectar la localización de las inversiones  Se comentan las distorsiones que plantean otros impuestos nacionales y provinciales  </vt:lpstr>
      <vt:lpstr>Nivel de las recaudaciones y del coeficiente de presión tributaria</vt:lpstr>
      <vt:lpstr>Situación de la actual estructura tributaria  (año 2003)</vt:lpstr>
      <vt:lpstr>Problemas de la actual estructura tributaria</vt:lpstr>
      <vt:lpstr>IVA</vt:lpstr>
      <vt:lpstr>IVA</vt:lpstr>
      <vt:lpstr>IVA</vt:lpstr>
      <vt:lpstr>Impuestos selectivos al consumo</vt:lpstr>
      <vt:lpstr>Impuestos selectivos al consumo</vt:lpstr>
      <vt:lpstr>Impuesto sobre combustibles líquidos y gas natural</vt:lpstr>
      <vt:lpstr>Impuesto sobre la electricidad</vt:lpstr>
      <vt:lpstr>Impuesto provincial a los ingresos brutos</vt:lpstr>
      <vt:lpstr>Impuesto a las transacciones financieras</vt:lpstr>
      <vt:lpstr>Retenciones a la exportación</vt:lpstr>
      <vt:lpstr>Incentivos tributarios</vt:lpstr>
      <vt:lpstr>Problemas del federalismo fiscal y del actual Régimen de Coparticipación</vt:lpstr>
      <vt:lpstr>Problemas del federalismo fiscal y del actual Régimen de Coparticipación</vt:lpstr>
      <vt:lpstr>Necesidad de una mayor integración entre la AFIP y las Direcciones de Rentas Provinciales</vt:lpstr>
      <vt:lpstr>Resumen de las propuestas de reforma para mejorar la competitividad de la economía argentina</vt:lpstr>
      <vt:lpstr>Resumen de las propuestas de reforma para mejorar la competitividad de la economía argentina</vt:lpstr>
      <vt:lpstr>Resumen de las propuestas de reforma para mejorar la competitividad de la economía argentina</vt:lpstr>
      <vt:lpstr>Conclusiones y 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CCAF-FCVI Presentation</dc:title>
  <dc:creator>Lic. Mariano J. Buscaglia Reyna</dc:creator>
  <cp:lastModifiedBy>anarod</cp:lastModifiedBy>
  <cp:revision>551</cp:revision>
  <cp:lastPrinted>2002-06-25T21:48:50Z</cp:lastPrinted>
  <dcterms:created xsi:type="dcterms:W3CDTF">1999-04-12T18:05:34Z</dcterms:created>
  <dcterms:modified xsi:type="dcterms:W3CDTF">2010-07-11T22:15:47Z</dcterms:modified>
</cp:coreProperties>
</file>