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Default Extension="fntdata" ContentType="application/x-fontdata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48" r:id="rId1"/>
  </p:sldMasterIdLst>
  <p:sldIdLst>
    <p:sldId id="256" r:id="rId2"/>
    <p:sldId id="257" r:id="rId3"/>
    <p:sldId id="258" r:id="rId4"/>
    <p:sldId id="261" r:id="rId5"/>
    <p:sldId id="265" r:id="rId6"/>
    <p:sldId id="267" r:id="rId7"/>
    <p:sldId id="268" r:id="rId8"/>
    <p:sldId id="269" r:id="rId9"/>
    <p:sldId id="270" r:id="rId10"/>
    <p:sldId id="271" r:id="rId11"/>
    <p:sldId id="272" r:id="rId12"/>
    <p:sldId id="273" r:id="rId13"/>
    <p:sldId id="274" r:id="rId14"/>
    <p:sldId id="276" r:id="rId15"/>
    <p:sldId id="277" r:id="rId16"/>
    <p:sldId id="278" r:id="rId17"/>
    <p:sldId id="262" r:id="rId18"/>
    <p:sldId id="263" r:id="rId19"/>
    <p:sldId id="264" r:id="rId20"/>
  </p:sldIdLst>
  <p:sldSz cx="9144000" cy="6858000" type="screen4x3"/>
  <p:notesSz cx="6858000" cy="9144000"/>
  <p:embeddedFontLst>
    <p:embeddedFont>
      <p:font typeface="SimSun" pitchFamily="2" charset="-122"/>
      <p:regular r:id="rId21"/>
    </p:embeddedFont>
    <p:embeddedFont>
      <p:font typeface="Arial Unicode MS" pitchFamily="34" charset="-128"/>
      <p:regular r:id="rId22"/>
    </p:embeddedFont>
    <p:embeddedFont>
      <p:font typeface="Times" pitchFamily="18" charset="0"/>
      <p:regular r:id="rId23"/>
      <p:bold r:id="rId24"/>
      <p:italic r:id="rId25"/>
      <p:boldItalic r:id="rId26"/>
    </p:embeddedFont>
    <p:embeddedFont>
      <p:font typeface="Helvetica" pitchFamily="34" charset="0"/>
      <p:regular r:id="rId27"/>
      <p:bold r:id="rId28"/>
      <p:italic r:id="rId29"/>
      <p:boldItalic r:id="rId30"/>
    </p:embeddedFont>
  </p:embeddedFontLst>
  <p:defaultTextStyle>
    <a:defPPr>
      <a:defRPr lang="pt-BR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15620"/>
    <p:restoredTop sz="94660"/>
  </p:normalViewPr>
  <p:slideViewPr>
    <p:cSldViewPr>
      <p:cViewPr>
        <p:scale>
          <a:sx n="50" d="100"/>
          <a:sy n="50" d="100"/>
        </p:scale>
        <p:origin x="-474" y="-3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6.fntdata"/><Relationship Id="rId3" Type="http://schemas.openxmlformats.org/officeDocument/2006/relationships/slide" Target="slides/slide2.xml"/><Relationship Id="rId21" Type="http://schemas.openxmlformats.org/officeDocument/2006/relationships/font" Target="fonts/font1.fntdata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5.fntdata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9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4.fntdata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font" Target="fonts/font3.fntdata"/><Relationship Id="rId28" Type="http://schemas.openxmlformats.org/officeDocument/2006/relationships/font" Target="fonts/font8.fntdata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font" Target="fonts/font2.fntdata"/><Relationship Id="rId27" Type="http://schemas.openxmlformats.org/officeDocument/2006/relationships/font" Target="fonts/font7.fntdata"/><Relationship Id="rId30" Type="http://schemas.openxmlformats.org/officeDocument/2006/relationships/font" Target="fonts/font10.fntdata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D40827-DBD2-48B8-B4EC-898D6BF66825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7F2CAF-D4AF-42DA-8481-C0ECEE415EA8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EC2590-7773-4EA1-9E8D-4A67C5A24229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6A7140-2295-425B-9142-4AD5BBB7C42A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3B8966B-78DE-4680-B62C-48E8A4273D3E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DC9ECF1-2313-41F6-B142-F0FE4AE2864C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A69D4A-389C-41AA-8C27-F0655B079EED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2EA1F59-8726-4DA5-91EE-36808ACD0C07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050717-9E9D-4E12-8655-E083240C9C1D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D868CA5-E2DB-4A3C-9F14-54B24312B526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1E162A2-A996-4ACA-AF56-E416BCD65B03}" type="slidenum">
              <a:rPr lang="pt-BR"/>
              <a:pPr/>
              <a:t>‹#›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 estilo do título mestre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pt-B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pt-B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40C05372-30B2-4C6A-8B42-3FFE570D9DF3}" type="slidenum">
              <a:rPr lang="pt-BR"/>
              <a:pPr/>
              <a:t>‹#›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lvl="1" algn="ctr">
              <a:buFontTx/>
              <a:buNone/>
            </a:pPr>
            <a:r>
              <a:rPr lang="en-US" sz="2000" b="1">
                <a:ea typeface="SimSun" pitchFamily="2" charset="-122"/>
              </a:rPr>
              <a:t>A</a:t>
            </a:r>
            <a:r>
              <a:rPr lang="es-ES" sz="2000" b="1">
                <a:ea typeface="SimSun" pitchFamily="2" charset="-122"/>
              </a:rPr>
              <a:t>nálisis Regional de los </a:t>
            </a:r>
            <a:r>
              <a:rPr lang="en-US" sz="2000" b="1">
                <a:ea typeface="SimSun" pitchFamily="2" charset="-122"/>
              </a:rPr>
              <a:t>Instrumentos de Tarifado del Agua en América Latina</a:t>
            </a:r>
            <a:r>
              <a:rPr lang="es-ES" sz="2000" b="1">
                <a:ea typeface="SimSun" pitchFamily="2" charset="-122"/>
              </a:rPr>
              <a:t> y el Caribe</a:t>
            </a:r>
            <a:endParaRPr lang="en-US" sz="2000" b="1">
              <a:ea typeface="SimSun" pitchFamily="2" charset="-122"/>
            </a:endParaRPr>
          </a:p>
          <a:p>
            <a:pPr lvl="1" algn="ctr">
              <a:buFontTx/>
              <a:buNone/>
            </a:pPr>
            <a:endParaRPr lang="en-US" b="1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b="1">
                <a:cs typeface="Times New Roman" pitchFamily="18" charset="0"/>
              </a:rPr>
              <a:t>Reseña Bibliográfica y Notas Conceptuales </a:t>
            </a:r>
            <a:endParaRPr lang="pt-BR">
              <a:cs typeface="Times New Roman" pitchFamily="18" charset="0"/>
            </a:endParaRPr>
          </a:p>
          <a:p>
            <a:pPr algn="ctr">
              <a:buFontTx/>
              <a:buNone/>
            </a:pPr>
            <a:endParaRPr lang="pt-BR" sz="2000" b="1">
              <a:cs typeface="Times New Roman" pitchFamily="18" charset="0"/>
            </a:endParaRPr>
          </a:p>
          <a:p>
            <a:pPr algn="ctr">
              <a:buFontTx/>
              <a:buNone/>
            </a:pPr>
            <a:endParaRPr lang="pt-BR" sz="2000" b="1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pt-BR" sz="2000" b="1">
                <a:cs typeface="Times New Roman" pitchFamily="18" charset="0"/>
              </a:rPr>
              <a:t>Ronaldo Seroa da Motta</a:t>
            </a:r>
            <a:endParaRPr lang="pt-BR" sz="2000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sz="2000" b="1">
                <a:cs typeface="Times New Roman" pitchFamily="18" charset="0"/>
              </a:rPr>
              <a:t>IPEA, Instituto para la Economía Aplicada</a:t>
            </a:r>
            <a:endParaRPr lang="pt-BR" sz="2000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en-US" sz="2000" b="1">
                <a:cs typeface="Times New Roman" pitchFamily="18" charset="0"/>
              </a:rPr>
              <a:t>Coordinador de Estudios del Medio Ambiente</a:t>
            </a:r>
            <a:endParaRPr lang="pt-BR" sz="2000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pt-BR" sz="2000" b="1">
                <a:cs typeface="Times New Roman" pitchFamily="18" charset="0"/>
              </a:rPr>
              <a:t>Río de Janeiro, Brasil, seroa@ipea.gov.br</a:t>
            </a:r>
            <a:endParaRPr lang="pt-BR" sz="2000">
              <a:cs typeface="Times New Roman" pitchFamily="18" charset="0"/>
            </a:endParaRPr>
          </a:p>
          <a:p>
            <a:pPr algn="ctr">
              <a:buFontTx/>
              <a:buNone/>
            </a:pPr>
            <a:r>
              <a:rPr lang="pt-BR" b="1">
                <a:cs typeface="Times New Roman" pitchFamily="18" charset="0"/>
              </a:rPr>
              <a:t>  </a:t>
            </a:r>
            <a:endParaRPr lang="pt-BR">
              <a:cs typeface="Times New Roman" pitchFamily="18" charset="0"/>
            </a:endParaRPr>
          </a:p>
          <a:p>
            <a:pPr>
              <a:buFontTx/>
              <a:buNone/>
            </a:pPr>
            <a:endParaRPr lang="pt-BR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304800"/>
            <a:ext cx="7696200" cy="990600"/>
          </a:xfrm>
        </p:spPr>
        <p:txBody>
          <a:bodyPr/>
          <a:lstStyle/>
          <a:p>
            <a:r>
              <a:rPr lang="en-US" sz="3600" b="1">
                <a:ea typeface="Arial Unicode MS" pitchFamily="34" charset="-128"/>
                <a:cs typeface="Arial Unicode MS" pitchFamily="34" charset="-128"/>
              </a:rPr>
              <a:t>Ingresos e incentivos</a:t>
            </a:r>
            <a:br>
              <a:rPr lang="en-US" sz="3600" b="1">
                <a:ea typeface="Arial Unicode MS" pitchFamily="34" charset="-128"/>
                <a:cs typeface="Arial Unicode MS" pitchFamily="34" charset="-128"/>
              </a:rPr>
            </a:br>
            <a:endParaRPr lang="en-US" sz="36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pt-BR">
                <a:ea typeface="SimSun" pitchFamily="2" charset="-122"/>
              </a:rPr>
              <a:t>Las metas de generación de ingresos dominan las experiencias con los IE y no reemplazan por completo los CYC.</a:t>
            </a:r>
          </a:p>
          <a:p>
            <a:pPr algn="just">
              <a:lnSpc>
                <a:spcPct val="90000"/>
              </a:lnSpc>
            </a:pPr>
            <a:r>
              <a:rPr lang="en-US">
                <a:ea typeface="SimSun" pitchFamily="2" charset="-122"/>
              </a:rPr>
              <a:t>Todo cambio en el precio relativo al agua afecta el nivel de utilización de acuerdo con la elasticidad del precio del agua y los  ingresos del agente.</a:t>
            </a:r>
          </a:p>
          <a:p>
            <a:pPr algn="just">
              <a:lnSpc>
                <a:spcPct val="90000"/>
              </a:lnSpc>
            </a:pPr>
            <a:r>
              <a:rPr lang="en-US">
                <a:ea typeface="SimSun" pitchFamily="2" charset="-122"/>
              </a:rPr>
              <a:t>Es difícil separar el efecto de los esquemas de financiamiento del incentivo del precio de la tarifa. </a:t>
            </a:r>
            <a:endParaRPr lang="en-US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pt-BR">
                <a:cs typeface="Times New Roman" pitchFamily="18" charset="0"/>
              </a:rPr>
              <a:t>Algunas ejemplos: </a:t>
            </a:r>
          </a:p>
          <a:p>
            <a:pPr algn="just">
              <a:lnSpc>
                <a:spcPct val="90000"/>
              </a:lnSpc>
            </a:pPr>
            <a:r>
              <a:rPr lang="pt-BR">
                <a:cs typeface="Times New Roman" pitchFamily="18" charset="0"/>
              </a:rPr>
              <a:t>En Francia, afecta más a las decisiones operativas que a las de control de inversiones.</a:t>
            </a:r>
          </a:p>
          <a:p>
            <a:pPr algn="just">
              <a:lnSpc>
                <a:spcPct val="90000"/>
              </a:lnSpc>
            </a:pPr>
            <a:r>
              <a:rPr lang="pt-BR">
                <a:cs typeface="Times New Roman" pitchFamily="18" charset="0"/>
              </a:rPr>
              <a:t>En Holanda, los niveles de tarifas y de control tiene, sin embargo, una correlación de hasta un 70%.</a:t>
            </a:r>
          </a:p>
          <a:p>
            <a:pPr algn="just">
              <a:lnSpc>
                <a:spcPct val="90000"/>
              </a:lnSpc>
            </a:pPr>
            <a:r>
              <a:rPr lang="pt-BR">
                <a:cs typeface="Times New Roman" pitchFamily="18" charset="0"/>
              </a:rPr>
              <a:t>En Colombia, las tarifas del agua varían con los objetivos de calidad ambiental de la cuenca hidrográfica.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>
                <a:ea typeface="Arial Unicode MS" pitchFamily="34" charset="-128"/>
                <a:cs typeface="Arial Unicode MS" pitchFamily="34" charset="-128"/>
              </a:rPr>
              <a:t>Doble Dividendo</a:t>
            </a:r>
            <a:r>
              <a:rPr lang="en-US" b="1"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b="1">
                <a:ea typeface="Arial Unicode MS" pitchFamily="34" charset="-128"/>
                <a:cs typeface="Arial Unicode MS" pitchFamily="34" charset="-128"/>
              </a:rPr>
            </a:br>
            <a:endParaRPr lang="en-US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4876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pt-BR" sz="2800">
                <a:cs typeface="Times New Roman" pitchFamily="18" charset="0"/>
              </a:rPr>
              <a:t>Los impuestos ambientales pueden ser neutros mediante la reducción de la carga impositiva total (reciclado de impuestos);</a:t>
            </a:r>
          </a:p>
          <a:p>
            <a:pPr algn="just">
              <a:lnSpc>
                <a:spcPct val="90000"/>
              </a:lnSpc>
            </a:pPr>
            <a:r>
              <a:rPr lang="en-US" sz="2800">
                <a:cs typeface="Times New Roman" pitchFamily="18" charset="0"/>
              </a:rPr>
              <a:t>Desplazando impuestos de “cosas buenas” (trabajo y capital) a “cosas malas” (degradación);</a:t>
            </a:r>
          </a:p>
          <a:p>
            <a:pPr algn="just">
              <a:lnSpc>
                <a:spcPct val="90000"/>
              </a:lnSpc>
            </a:pPr>
            <a:r>
              <a:rPr lang="pt-BR" sz="2800">
                <a:cs typeface="Times New Roman" pitchFamily="18" charset="0"/>
              </a:rPr>
              <a:t>Contaminación y distorsiones impositivas menores: el doble dividendo;</a:t>
            </a:r>
          </a:p>
          <a:p>
            <a:pPr algn="just">
              <a:lnSpc>
                <a:spcPct val="90000"/>
              </a:lnSpc>
            </a:pPr>
            <a:r>
              <a:rPr lang="pt-BR" sz="2800">
                <a:cs typeface="Times New Roman" pitchFamily="18" charset="0"/>
              </a:rPr>
              <a:t>Depende de un sistema fiscal sólido capaz de efectuar ajustes, y también depende de un buen monitoreo ambiental y del logro de cumplimiento de las reglas;</a:t>
            </a:r>
          </a:p>
          <a:p>
            <a:pPr algn="just">
              <a:lnSpc>
                <a:spcPct val="90000"/>
              </a:lnSpc>
            </a:pPr>
            <a:r>
              <a:rPr lang="pt-BR" sz="2800">
                <a:cs typeface="Times New Roman" pitchFamily="18" charset="0"/>
              </a:rPr>
              <a:t>Poca evidencia: actualmente en uso para el impuesto al </a:t>
            </a:r>
            <a:r>
              <a:rPr lang="en-US" sz="2800">
                <a:cs typeface="Times New Roman" pitchFamily="18" charset="0"/>
              </a:rPr>
              <a:t>CO</a:t>
            </a:r>
            <a:r>
              <a:rPr lang="en-US" sz="2800" baseline="-30000">
                <a:cs typeface="Times New Roman" pitchFamily="18" charset="0"/>
              </a:rPr>
              <a:t>2 </a:t>
            </a:r>
            <a:r>
              <a:rPr lang="en-US" sz="2800">
                <a:cs typeface="Times New Roman" pitchFamily="18" charset="0"/>
              </a:rPr>
              <a:t>en países escandinavos</a:t>
            </a:r>
            <a:endParaRPr lang="pt-BR" sz="2800">
              <a:cs typeface="Times New Roman" pitchFamily="18" charset="0"/>
            </a:endParaRPr>
          </a:p>
          <a:p>
            <a:pPr>
              <a:lnSpc>
                <a:spcPct val="90000"/>
              </a:lnSpc>
            </a:pPr>
            <a:endParaRPr lang="en-US" sz="280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pt-BR" sz="3600" b="1"/>
              <a:t>Creación de un Mercado</a:t>
            </a:r>
            <a:endParaRPr lang="en-US" sz="3600" b="1"/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  <a:ln>
            <a:solidFill>
              <a:schemeClr val="tx1"/>
            </a:solidFill>
          </a:ln>
        </p:spPr>
        <p:txBody>
          <a:bodyPr/>
          <a:lstStyle/>
          <a:p>
            <a:pPr algn="just">
              <a:buFontTx/>
              <a:buNone/>
            </a:pPr>
            <a:r>
              <a:rPr lang="en-GB">
                <a:cs typeface="Times New Roman" pitchFamily="18" charset="0"/>
              </a:rPr>
              <a:t>Cuando la función del costo de los daños marginales es muy pronunciada, la creación de un mercado puede ser una alternativa.</a:t>
            </a:r>
          </a:p>
          <a:p>
            <a:pPr algn="just">
              <a:buFontTx/>
              <a:buNone/>
            </a:pPr>
            <a:endParaRPr lang="en-GB">
              <a:cs typeface="Times New Roman" pitchFamily="18" charset="0"/>
            </a:endParaRPr>
          </a:p>
          <a:p>
            <a:pPr algn="just">
              <a:buFontTx/>
              <a:buNone/>
            </a:pPr>
            <a:r>
              <a:rPr lang="en-GB">
                <a:cs typeface="Times New Roman" pitchFamily="18" charset="0"/>
              </a:rPr>
              <a:t>Exige ciertas condiciones:</a:t>
            </a:r>
          </a:p>
          <a:p>
            <a:pPr algn="just">
              <a:buFontTx/>
              <a:buNone/>
            </a:pPr>
            <a:r>
              <a:rPr lang="en-GB">
                <a:cs typeface="Times New Roman" pitchFamily="18" charset="0"/>
              </a:rPr>
              <a:t>1 – Derechos de propiedad confiables</a:t>
            </a:r>
            <a:endParaRPr lang="en-US">
              <a:latin typeface="Times" pitchFamily="18" charset="0"/>
              <a:ea typeface="SimSun" pitchFamily="2" charset="-122"/>
            </a:endParaRPr>
          </a:p>
          <a:p>
            <a:pPr algn="just">
              <a:buFontTx/>
              <a:buNone/>
            </a:pPr>
            <a:r>
              <a:rPr lang="en-GB">
                <a:cs typeface="Times New Roman" pitchFamily="18" charset="0"/>
              </a:rPr>
              <a:t>2 – Bajos costos para las transacciones</a:t>
            </a:r>
            <a:endParaRPr lang="en-US">
              <a:latin typeface="Times" pitchFamily="18" charset="0"/>
              <a:ea typeface="SimSun" pitchFamily="2" charset="-122"/>
            </a:endParaRPr>
          </a:p>
          <a:p>
            <a:pPr algn="just">
              <a:buFontTx/>
              <a:buNone/>
            </a:pPr>
            <a:r>
              <a:rPr lang="en-GB">
                <a:cs typeface="Times New Roman" pitchFamily="18" charset="0"/>
              </a:rPr>
              <a:t>3 – Ausencia de poder de mercado </a:t>
            </a:r>
            <a:endParaRPr lang="en-US">
              <a:latin typeface="Times" pitchFamily="18" charset="0"/>
              <a:ea typeface="SimSun" pitchFamily="2" charset="-122"/>
            </a:endParaRPr>
          </a:p>
          <a:p>
            <a:pPr>
              <a:buFontTx/>
              <a:buNone/>
            </a:pPr>
            <a:endParaRPr lang="en-US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 algn="just"/>
            <a:r>
              <a:rPr lang="en-GB" sz="2800">
                <a:cs typeface="Times New Roman" pitchFamily="18" charset="0"/>
              </a:rPr>
              <a:t>Dióxido Sulfúrico en EE.UU. </a:t>
            </a:r>
          </a:p>
          <a:p>
            <a:pPr algn="just"/>
            <a:r>
              <a:rPr lang="en-GB" sz="2800">
                <a:cs typeface="Times New Roman" pitchFamily="18" charset="0"/>
              </a:rPr>
              <a:t>El sistema de compraventa de la  contaminación aérea fracasó en Santiago debido a la base jurídica institucional débil para los derechos de utilización;</a:t>
            </a:r>
            <a:endParaRPr lang="en-US" sz="2800">
              <a:latin typeface="Times" pitchFamily="18" charset="0"/>
              <a:ea typeface="SimSun" pitchFamily="2" charset="-122"/>
            </a:endParaRPr>
          </a:p>
          <a:p>
            <a:pPr algn="just"/>
            <a:r>
              <a:rPr lang="en-US" sz="2800">
                <a:latin typeface="Times" pitchFamily="18" charset="0"/>
                <a:ea typeface="SimSun" pitchFamily="2" charset="-122"/>
              </a:rPr>
              <a:t>Los mercados del agua en algunas cuencas de EE.UU. fracasaron por los altos costos de las transacciones.</a:t>
            </a:r>
          </a:p>
          <a:p>
            <a:pPr algn="just"/>
            <a:r>
              <a:rPr lang="en-US" sz="2800">
                <a:latin typeface="Times" pitchFamily="18" charset="0"/>
                <a:ea typeface="SimSun" pitchFamily="2" charset="-122"/>
              </a:rPr>
              <a:t>Las tarifas del agua en Chile tuvieron problemas con los derechos y de transacciones costosas.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04800"/>
            <a:ext cx="7772400" cy="990600"/>
          </a:xfrm>
        </p:spPr>
        <p:txBody>
          <a:bodyPr/>
          <a:lstStyle/>
          <a:p>
            <a:r>
              <a:rPr lang="pt-BR" sz="3600" b="1"/>
              <a:t>Conclusiones</a:t>
            </a:r>
            <a:endParaRPr lang="en-US" sz="3600" b="1"/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algn="just"/>
            <a:r>
              <a:rPr lang="pt-BR">
                <a:cs typeface="Times New Roman" pitchFamily="18" charset="0"/>
              </a:rPr>
              <a:t>La elección de un instrumento económico apropiado es teóricamente compleja; existe controversia sobre su eficacia.</a:t>
            </a:r>
          </a:p>
          <a:p>
            <a:pPr algn="just"/>
            <a:r>
              <a:rPr lang="pt-BR"/>
              <a:t>La aplicación de los IE ha sido para crear ingresos, solventar programas y proyectos ambientales y/o financiar servicios de la gestión del medio ambiente.</a:t>
            </a:r>
          </a:p>
          <a:p>
            <a:pPr algn="just"/>
            <a:r>
              <a:rPr lang="pt-BR">
                <a:cs typeface="Times New Roman" pitchFamily="18" charset="0"/>
              </a:rPr>
              <a:t>Las experiencias en América Latina y el Caribe siguieron el patrón de la OCDE.</a:t>
            </a:r>
            <a:endParaRPr lang="en-US"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381000"/>
          </a:xfrm>
        </p:spPr>
        <p:txBody>
          <a:bodyPr/>
          <a:lstStyle/>
          <a:p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algn="just">
              <a:buFontTx/>
              <a:buNone/>
            </a:pPr>
            <a:r>
              <a:rPr lang="pt-BR" sz="2800" b="1">
                <a:cs typeface="Times New Roman" pitchFamily="18" charset="0"/>
              </a:rPr>
              <a:t>Las experiencias latinoamericanas exhiben problemas relacionadas al diseño y aplicación, tales como:</a:t>
            </a:r>
          </a:p>
          <a:p>
            <a:pPr algn="just">
              <a:buFontTx/>
              <a:buNone/>
            </a:pPr>
            <a:r>
              <a:rPr lang="en-US" sz="2800">
                <a:cs typeface="Times New Roman" pitchFamily="18" charset="0"/>
              </a:rPr>
              <a:t> </a:t>
            </a:r>
            <a:endParaRPr lang="pt-BR" sz="2800">
              <a:cs typeface="Times New Roman" pitchFamily="18" charset="0"/>
            </a:endParaRPr>
          </a:p>
          <a:p>
            <a:pPr algn="just"/>
            <a:r>
              <a:rPr lang="pt-BR" sz="2800">
                <a:cs typeface="Times New Roman" pitchFamily="18" charset="0"/>
              </a:rPr>
              <a:t>Débil elección de objetivos y monitoreo del desempeño en referencia a objetivos ambientales;</a:t>
            </a:r>
          </a:p>
          <a:p>
            <a:pPr algn="just"/>
            <a:r>
              <a:rPr lang="pt-BR" sz="2800">
                <a:cs typeface="Times New Roman" pitchFamily="18" charset="0"/>
              </a:rPr>
              <a:t>Carencia de criterios sólidos para la fijación de precios; y</a:t>
            </a:r>
          </a:p>
          <a:p>
            <a:pPr algn="just"/>
            <a:r>
              <a:rPr lang="pt-BR" sz="2800">
                <a:cs typeface="Times New Roman" pitchFamily="18" charset="0"/>
              </a:rPr>
              <a:t>Desempeño endeble en la recaudación de ingresos.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533400"/>
          </a:xfrm>
        </p:spPr>
        <p:txBody>
          <a:bodyPr/>
          <a:lstStyle/>
          <a:p>
            <a:r>
              <a:rPr lang="en-US" sz="2800" b="1">
                <a:latin typeface="Helvetica" pitchFamily="34" charset="0"/>
              </a:rPr>
              <a:t>Fase de Análisis de las Políticas</a:t>
            </a:r>
            <a:r>
              <a:rPr lang="en-US" b="1">
                <a:latin typeface="Helvetica" pitchFamily="34" charset="0"/>
              </a:rPr>
              <a:t/>
            </a:r>
            <a:br>
              <a:rPr lang="en-US" b="1">
                <a:latin typeface="Helvetica" pitchFamily="34" charset="0"/>
              </a:rPr>
            </a:br>
            <a:endParaRPr lang="pt-BR" b="1">
              <a:latin typeface="Helvetica" pitchFamily="34" charset="0"/>
            </a:endParaRP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algn="just">
              <a:lnSpc>
                <a:spcPct val="90000"/>
              </a:lnSpc>
              <a:buFontTx/>
              <a:buNone/>
            </a:pPr>
            <a:r>
              <a:rPr lang="en-US" sz="2400" i="1">
                <a:cs typeface="Times New Roman" pitchFamily="18" charset="0"/>
              </a:rPr>
              <a:t>El objetivo de la política ambiental</a:t>
            </a:r>
          </a:p>
          <a:p>
            <a:pPr algn="just">
              <a:lnSpc>
                <a:spcPct val="90000"/>
              </a:lnSpc>
              <a:buFontTx/>
              <a:buNone/>
            </a:pPr>
            <a:endParaRPr lang="en-US" sz="2400" i="1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400" i="1">
                <a:cs typeface="Times New Roman" pitchFamily="18" charset="0"/>
              </a:rPr>
              <a:t>Mecanismos actuales de comando y control</a:t>
            </a:r>
            <a:endParaRPr lang="pt-BR" sz="24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sz="24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>
                <a:cs typeface="Times New Roman" pitchFamily="18" charset="0"/>
              </a:rPr>
              <a:t>Instrumentos fiscales actuales que distorsionan y afectan las metas ambientales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i="1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>
                <a:cs typeface="Times New Roman" pitchFamily="18" charset="0"/>
              </a:rPr>
              <a:t>Causas y orígenes del problema ambiental enfocado por los objetivos de las políticas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400" i="1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400" i="1">
                <a:cs typeface="Times New Roman" pitchFamily="18" charset="0"/>
              </a:rPr>
              <a:t>Evaluaciones del daño ambiental, control y costo de oportunidad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280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800" b="1">
                <a:latin typeface="Helvetica" pitchFamily="34" charset="0"/>
              </a:rPr>
              <a:t>Fase de Análisis de los Instrumentos</a:t>
            </a:r>
            <a:br>
              <a:rPr lang="en-US" sz="2800" b="1">
                <a:latin typeface="Helvetica" pitchFamily="34" charset="0"/>
              </a:rPr>
            </a:br>
            <a:endParaRPr lang="pt-BR" sz="2800" b="1">
              <a:latin typeface="Helvetica" pitchFamily="34" charset="0"/>
            </a:endParaRP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7772400" cy="44958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 i="1">
                <a:cs typeface="Times New Roman" pitchFamily="18" charset="0"/>
              </a:rPr>
              <a:t>Análisis teórico </a:t>
            </a:r>
            <a:endParaRPr lang="pt-BR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cs typeface="Times New Roman" pitchFamily="18" charset="0"/>
              </a:rPr>
              <a:t> </a:t>
            </a:r>
            <a:endParaRPr lang="pt-BR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i="1">
                <a:cs typeface="Times New Roman" pitchFamily="18" charset="0"/>
              </a:rPr>
              <a:t>Experiencias anteriores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i="1">
                <a:cs typeface="Times New Roman" pitchFamily="18" charset="0"/>
              </a:rPr>
              <a:t>Barreras institucionales</a:t>
            </a:r>
            <a:endParaRPr lang="pt-BR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cs typeface="Times New Roman" pitchFamily="18" charset="0"/>
              </a:rPr>
              <a:t> </a:t>
            </a:r>
            <a:endParaRPr lang="pt-BR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i="1">
                <a:cs typeface="Times New Roman" pitchFamily="18" charset="0"/>
              </a:rPr>
              <a:t>Barreras jurídicas</a:t>
            </a:r>
            <a:endParaRPr lang="pt-BR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cs typeface="Times New Roman" pitchFamily="18" charset="0"/>
              </a:rPr>
              <a:t> </a:t>
            </a:r>
            <a:endParaRPr lang="pt-BR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i="1">
                <a:cs typeface="Times New Roman" pitchFamily="18" charset="0"/>
              </a:rPr>
              <a:t>Percepción pública</a:t>
            </a:r>
            <a:endParaRPr lang="pt-BR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sz="2800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0"/>
          </a:xfrm>
        </p:spPr>
        <p:txBody>
          <a:bodyPr/>
          <a:lstStyle/>
          <a:p>
            <a:r>
              <a:rPr lang="en-US" sz="2800" b="1">
                <a:latin typeface="Helvetica" pitchFamily="34" charset="0"/>
              </a:rPr>
              <a:t>Fase de Desarrollo de los Instrumentos</a:t>
            </a:r>
            <a:endParaRPr lang="pt-BR" sz="2800" b="1">
              <a:latin typeface="Helvetica" pitchFamily="34" charset="0"/>
            </a:endParaRP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143000"/>
            <a:ext cx="7772400" cy="49530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000" i="1">
                <a:cs typeface="Times New Roman" pitchFamily="18" charset="0"/>
              </a:rPr>
              <a:t>Evaluación monetaria</a:t>
            </a:r>
            <a:endParaRPr lang="pt-BR" sz="20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cs typeface="Times New Roman" pitchFamily="18" charset="0"/>
              </a:rPr>
              <a:t> </a:t>
            </a:r>
            <a:endParaRPr lang="pt-BR" sz="20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i="1">
                <a:cs typeface="Times New Roman" pitchFamily="18" charset="0"/>
              </a:rPr>
              <a:t>Evaluación jurídica</a:t>
            </a:r>
            <a:endParaRPr lang="pt-BR" sz="20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>
                <a:cs typeface="Times New Roman" pitchFamily="18" charset="0"/>
              </a:rPr>
              <a:t> </a:t>
            </a:r>
            <a:endParaRPr lang="pt-BR" sz="20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i="1">
                <a:cs typeface="Times New Roman" pitchFamily="18" charset="0"/>
              </a:rPr>
              <a:t>Simulación de generación y distribución de ingresos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i="1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i="1">
                <a:cs typeface="Times New Roman" pitchFamily="18" charset="0"/>
              </a:rPr>
              <a:t>Evaluación del impacto económico y social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i="1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i="1">
                <a:cs typeface="Times New Roman" pitchFamily="18" charset="0"/>
              </a:rPr>
              <a:t>Medidas de compensación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i="1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i="1">
                <a:cs typeface="Times New Roman" pitchFamily="18" charset="0"/>
              </a:rPr>
              <a:t>Medidas institucionales/Planificación de la aplicación</a:t>
            </a:r>
          </a:p>
          <a:p>
            <a:pPr>
              <a:lnSpc>
                <a:spcPct val="90000"/>
              </a:lnSpc>
              <a:buFontTx/>
              <a:buNone/>
            </a:pPr>
            <a:endParaRPr lang="en-US" sz="2000" i="1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i="1">
                <a:cs typeface="Times New Roman" pitchFamily="18" charset="0"/>
              </a:rPr>
              <a:t>Conocimiento y debate públicos</a:t>
            </a:r>
          </a:p>
          <a:p>
            <a:pPr>
              <a:lnSpc>
                <a:spcPct val="90000"/>
              </a:lnSpc>
              <a:buFontTx/>
              <a:buNone/>
            </a:pPr>
            <a:endParaRPr lang="pt-BR" sz="20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000" i="1">
                <a:cs typeface="Times New Roman" pitchFamily="18" charset="0"/>
              </a:rPr>
              <a:t>Indicadores de desempeño</a:t>
            </a:r>
            <a:endParaRPr lang="pt-BR" sz="20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cs typeface="Times New Roman" pitchFamily="18" charset="0"/>
              </a:rPr>
              <a:t> </a:t>
            </a:r>
            <a:endParaRPr lang="pt-BR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endParaRPr lang="pt-BR" sz="28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838200"/>
          </a:xfrm>
        </p:spPr>
        <p:txBody>
          <a:bodyPr/>
          <a:lstStyle/>
          <a:p>
            <a:r>
              <a:rPr lang="en-US" sz="3200" b="1">
                <a:latin typeface="Arial" pitchFamily="34" charset="0"/>
                <a:cs typeface="Arial" pitchFamily="34" charset="0"/>
              </a:rPr>
              <a:t>Criterios para Fijar Tarifas y Descripción de los IE</a:t>
            </a:r>
            <a:endParaRPr lang="pt-BR" sz="3200" b="1">
              <a:latin typeface="Arial" pitchFamily="34" charset="0"/>
              <a:cs typeface="Arial" pitchFamily="34" charset="0"/>
            </a:endParaRP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447800"/>
            <a:ext cx="7772400" cy="4648200"/>
          </a:xfrm>
        </p:spPr>
        <p:txBody>
          <a:bodyPr/>
          <a:lstStyle/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cs typeface="Times New Roman" pitchFamily="18" charset="0"/>
              </a:rPr>
              <a:t>Tres criterios distintos:</a:t>
            </a:r>
            <a:endParaRPr lang="pt-BR" sz="2800">
              <a:cs typeface="Times New Roman" pitchFamily="18" charset="0"/>
            </a:endParaRP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>
                <a:cs typeface="Times New Roman" pitchFamily="18" charset="0"/>
              </a:rPr>
              <a:t> </a:t>
            </a:r>
            <a:r>
              <a:rPr lang="en-US" sz="2800" i="1">
                <a:cs typeface="Times New Roman" pitchFamily="18" charset="0"/>
              </a:rPr>
              <a:t>Logro del nivel óptimo de utilización</a:t>
            </a:r>
            <a:r>
              <a:rPr lang="en-US" sz="2800">
                <a:cs typeface="Times New Roman" pitchFamily="18" charset="0"/>
              </a:rPr>
              <a:t>:  maximizar el bienestar social, y así lograr un nivel óptimo de utilización/contaminación.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i="1">
                <a:cs typeface="Times New Roman" pitchFamily="18" charset="0"/>
              </a:rPr>
              <a:t> Incremento de la eficacia en relación al costo: </a:t>
            </a:r>
            <a:r>
              <a:rPr lang="en-US" sz="2800">
                <a:cs typeface="Times New Roman" pitchFamily="18" charset="0"/>
              </a:rPr>
              <a:t>minimizar los costos sociales para un determinado  objetivo de utilización/contaminación.</a:t>
            </a:r>
          </a:p>
          <a:p>
            <a:pPr>
              <a:lnSpc>
                <a:spcPct val="90000"/>
              </a:lnSpc>
              <a:buFontTx/>
              <a:buNone/>
            </a:pPr>
            <a:r>
              <a:rPr lang="en-US" sz="2800" i="1">
                <a:cs typeface="Times New Roman" pitchFamily="18" charset="0"/>
              </a:rPr>
              <a:t> Generación de ingresos: </a:t>
            </a:r>
            <a:r>
              <a:rPr lang="en-US" sz="2800">
                <a:cs typeface="Times New Roman" pitchFamily="18" charset="0"/>
              </a:rPr>
              <a:t> generar suficientes ingresos para cumplir un determinado requisito presupuestario.</a:t>
            </a:r>
            <a:endParaRPr lang="pt-BR" sz="2800">
              <a:cs typeface="Times New Roman" pitchFamily="18" charset="0"/>
            </a:endParaRPr>
          </a:p>
          <a:p>
            <a:pPr algn="just">
              <a:lnSpc>
                <a:spcPct val="90000"/>
              </a:lnSpc>
              <a:buFontTx/>
              <a:buNone/>
            </a:pPr>
            <a:r>
              <a:rPr lang="en-US" sz="2800">
                <a:cs typeface="Times New Roman" pitchFamily="18" charset="0"/>
              </a:rPr>
              <a:t> </a:t>
            </a:r>
            <a:endParaRPr lang="pt-BR" sz="280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76200"/>
          </a:xfrm>
        </p:spPr>
        <p:txBody>
          <a:bodyPr/>
          <a:lstStyle/>
          <a:p>
            <a:endParaRPr lang="en-US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990600"/>
            <a:ext cx="7772400" cy="5105400"/>
          </a:xfrm>
        </p:spPr>
        <p:txBody>
          <a:bodyPr/>
          <a:lstStyle/>
          <a:p>
            <a:pPr algn="just">
              <a:buFontTx/>
              <a:buNone/>
            </a:pPr>
            <a:r>
              <a:rPr lang="en-US" sz="2800">
                <a:cs typeface="Times New Roman" pitchFamily="18" charset="0"/>
              </a:rPr>
              <a:t>Se puede establecer cualquiera de los criterios con restricciones basadas en criterios distributivos en sus funciones objetivas, tales como la capacidad de pago y el nivel mínimo de utilización libre.</a:t>
            </a:r>
          </a:p>
          <a:p>
            <a:pPr algn="just">
              <a:buFontTx/>
              <a:buNone/>
            </a:pPr>
            <a:r>
              <a:rPr lang="en-US" sz="2800">
                <a:cs typeface="Times New Roman" pitchFamily="18" charset="0"/>
              </a:rPr>
              <a:t>La elección de uno de los tres criterios se relaciona con las primeras y mejores condiciones y esto no siempre se identifica en su diseño e implementación.</a:t>
            </a:r>
          </a:p>
          <a:p>
            <a:pPr algn="just">
              <a:buFontTx/>
              <a:buNone/>
            </a:pPr>
            <a:r>
              <a:rPr lang="en-US" sz="2800">
                <a:cs typeface="Times New Roman" pitchFamily="18" charset="0"/>
              </a:rPr>
              <a:t>Las estimaciones de las medidas de utilización/contaminación y función de los daños son barreras técnicas y legales.</a:t>
            </a:r>
          </a:p>
          <a:p>
            <a:pPr>
              <a:buFontTx/>
              <a:buNone/>
            </a:pPr>
            <a:endParaRPr lang="pt-BR" sz="240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11" name="Rectangle 243"/>
          <p:cNvSpPr>
            <a:spLocks noChangeArrowheads="1"/>
          </p:cNvSpPr>
          <p:nvPr/>
        </p:nvSpPr>
        <p:spPr bwMode="auto">
          <a:xfrm>
            <a:off x="6324600" y="4800600"/>
            <a:ext cx="1319213" cy="195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13" name="Rectangle 245"/>
          <p:cNvSpPr>
            <a:spLocks noChangeArrowheads="1"/>
          </p:cNvSpPr>
          <p:nvPr/>
        </p:nvSpPr>
        <p:spPr bwMode="auto">
          <a:xfrm flipV="1">
            <a:off x="4965700" y="4868863"/>
            <a:ext cx="1319213" cy="3603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7371" name="Group 203"/>
          <p:cNvGrpSpPr>
            <a:grpSpLocks/>
          </p:cNvGrpSpPr>
          <p:nvPr/>
        </p:nvGrpSpPr>
        <p:grpSpPr bwMode="auto">
          <a:xfrm>
            <a:off x="609600" y="1228725"/>
            <a:ext cx="7167563" cy="4725988"/>
            <a:chOff x="384" y="774"/>
            <a:chExt cx="4515" cy="2977"/>
          </a:xfrm>
        </p:grpSpPr>
        <p:sp>
          <p:nvSpPr>
            <p:cNvPr id="7171" name="Rectangle 3"/>
            <p:cNvSpPr>
              <a:spLocks noChangeArrowheads="1"/>
            </p:cNvSpPr>
            <p:nvPr/>
          </p:nvSpPr>
          <p:spPr bwMode="auto">
            <a:xfrm>
              <a:off x="1071" y="774"/>
              <a:ext cx="275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00000"/>
                  </a:solidFill>
                </a:rPr>
                <a:t>Rango de Instrumentos de Política con Incentivos Económicos</a:t>
              </a:r>
              <a:endParaRPr lang="pt-BR"/>
            </a:p>
          </p:txBody>
        </p:sp>
        <p:sp>
          <p:nvSpPr>
            <p:cNvPr id="7172" name="Rectangle 4"/>
            <p:cNvSpPr>
              <a:spLocks noChangeArrowheads="1"/>
            </p:cNvSpPr>
            <p:nvPr/>
          </p:nvSpPr>
          <p:spPr bwMode="auto">
            <a:xfrm>
              <a:off x="3727" y="774"/>
              <a:ext cx="7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00000"/>
                  </a:solidFill>
                </a:rPr>
                <a:t> </a:t>
              </a:r>
              <a:endParaRPr lang="pt-BR"/>
            </a:p>
          </p:txBody>
        </p:sp>
        <p:sp>
          <p:nvSpPr>
            <p:cNvPr id="7173" name="Rectangle 5"/>
            <p:cNvSpPr>
              <a:spLocks noChangeArrowheads="1"/>
            </p:cNvSpPr>
            <p:nvPr/>
          </p:nvSpPr>
          <p:spPr bwMode="auto">
            <a:xfrm>
              <a:off x="2399" y="897"/>
              <a:ext cx="7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00000"/>
                  </a:solidFill>
                </a:rPr>
                <a:t> </a:t>
              </a:r>
              <a:endParaRPr lang="pt-BR"/>
            </a:p>
          </p:txBody>
        </p:sp>
        <p:sp>
          <p:nvSpPr>
            <p:cNvPr id="7174" name="Rectangle 6"/>
            <p:cNvSpPr>
              <a:spLocks noChangeArrowheads="1"/>
            </p:cNvSpPr>
            <p:nvPr/>
          </p:nvSpPr>
          <p:spPr bwMode="auto">
            <a:xfrm>
              <a:off x="423" y="1027"/>
              <a:ext cx="4432" cy="12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175" name="Rectangle 7"/>
            <p:cNvSpPr>
              <a:spLocks noChangeArrowheads="1"/>
            </p:cNvSpPr>
            <p:nvPr/>
          </p:nvSpPr>
          <p:spPr bwMode="auto">
            <a:xfrm>
              <a:off x="423" y="1027"/>
              <a:ext cx="111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&lt;</a:t>
              </a:r>
              <a:endParaRPr lang="pt-BR"/>
            </a:p>
          </p:txBody>
        </p:sp>
        <p:sp>
          <p:nvSpPr>
            <p:cNvPr id="7176" name="Rectangle 8"/>
            <p:cNvSpPr>
              <a:spLocks noChangeArrowheads="1"/>
            </p:cNvSpPr>
            <p:nvPr/>
          </p:nvSpPr>
          <p:spPr bwMode="auto">
            <a:xfrm>
              <a:off x="484" y="1027"/>
              <a:ext cx="8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-</a:t>
              </a:r>
              <a:endParaRPr lang="pt-BR"/>
            </a:p>
          </p:txBody>
        </p:sp>
        <p:sp>
          <p:nvSpPr>
            <p:cNvPr id="7177" name="Rectangle 9"/>
            <p:cNvSpPr>
              <a:spLocks noChangeArrowheads="1"/>
            </p:cNvSpPr>
            <p:nvPr/>
          </p:nvSpPr>
          <p:spPr bwMode="auto">
            <a:xfrm>
              <a:off x="519" y="1027"/>
              <a:ext cx="47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ORIENT.-</a:t>
              </a:r>
              <a:endParaRPr lang="pt-BR"/>
            </a:p>
          </p:txBody>
        </p:sp>
        <p:sp>
          <p:nvSpPr>
            <p:cNvPr id="7178" name="Rectangle 10"/>
            <p:cNvSpPr>
              <a:spLocks noChangeArrowheads="1"/>
            </p:cNvSpPr>
            <p:nvPr/>
          </p:nvSpPr>
          <p:spPr bwMode="auto">
            <a:xfrm>
              <a:off x="1062" y="1027"/>
              <a:ext cx="8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-</a:t>
              </a:r>
              <a:endParaRPr lang="pt-BR"/>
            </a:p>
          </p:txBody>
        </p:sp>
        <p:sp>
          <p:nvSpPr>
            <p:cNvPr id="7179" name="Rectangle 11"/>
            <p:cNvSpPr>
              <a:spLocks noChangeArrowheads="1"/>
            </p:cNvSpPr>
            <p:nvPr/>
          </p:nvSpPr>
          <p:spPr bwMode="auto">
            <a:xfrm>
              <a:off x="1098" y="1027"/>
              <a:ext cx="52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CONTROL</a:t>
              </a:r>
              <a:endParaRPr lang="pt-BR"/>
            </a:p>
          </p:txBody>
        </p:sp>
        <p:sp>
          <p:nvSpPr>
            <p:cNvPr id="7180" name="Rectangle 12"/>
            <p:cNvSpPr>
              <a:spLocks noChangeArrowheads="1"/>
            </p:cNvSpPr>
            <p:nvPr/>
          </p:nvSpPr>
          <p:spPr bwMode="auto">
            <a:xfrm>
              <a:off x="1671" y="1027"/>
              <a:ext cx="8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-</a:t>
              </a:r>
              <a:endParaRPr lang="pt-BR"/>
            </a:p>
          </p:txBody>
        </p:sp>
        <p:sp>
          <p:nvSpPr>
            <p:cNvPr id="7181" name="Rectangle 13"/>
            <p:cNvSpPr>
              <a:spLocks noChangeArrowheads="1"/>
            </p:cNvSpPr>
            <p:nvPr/>
          </p:nvSpPr>
          <p:spPr bwMode="auto">
            <a:xfrm>
              <a:off x="1707" y="1027"/>
              <a:ext cx="174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&gt;&lt;</a:t>
              </a:r>
              <a:endParaRPr lang="pt-BR"/>
            </a:p>
          </p:txBody>
        </p:sp>
        <p:sp>
          <p:nvSpPr>
            <p:cNvPr id="7182" name="Rectangle 14"/>
            <p:cNvSpPr>
              <a:spLocks noChangeArrowheads="1"/>
            </p:cNvSpPr>
            <p:nvPr/>
          </p:nvSpPr>
          <p:spPr bwMode="auto">
            <a:xfrm>
              <a:off x="1829" y="1027"/>
              <a:ext cx="8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-</a:t>
              </a:r>
              <a:endParaRPr lang="pt-BR"/>
            </a:p>
          </p:txBody>
        </p:sp>
        <p:sp>
          <p:nvSpPr>
            <p:cNvPr id="7183" name="Rectangle 15"/>
            <p:cNvSpPr>
              <a:spLocks noChangeArrowheads="1"/>
            </p:cNvSpPr>
            <p:nvPr/>
          </p:nvSpPr>
          <p:spPr bwMode="auto">
            <a:xfrm>
              <a:off x="1864" y="1027"/>
              <a:ext cx="8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-</a:t>
              </a:r>
              <a:endParaRPr lang="pt-BR"/>
            </a:p>
          </p:txBody>
        </p:sp>
        <p:sp>
          <p:nvSpPr>
            <p:cNvPr id="7184" name="Rectangle 16"/>
            <p:cNvSpPr>
              <a:spLocks noChangeArrowheads="1"/>
            </p:cNvSpPr>
            <p:nvPr/>
          </p:nvSpPr>
          <p:spPr bwMode="auto">
            <a:xfrm>
              <a:off x="1900" y="1027"/>
              <a:ext cx="43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ORIENT.</a:t>
              </a:r>
              <a:endParaRPr lang="pt-BR"/>
            </a:p>
          </p:txBody>
        </p:sp>
        <p:sp>
          <p:nvSpPr>
            <p:cNvPr id="7185" name="Rectangle 17"/>
            <p:cNvSpPr>
              <a:spLocks noChangeArrowheads="1"/>
            </p:cNvSpPr>
            <p:nvPr/>
          </p:nvSpPr>
          <p:spPr bwMode="auto">
            <a:xfrm>
              <a:off x="2382" y="1027"/>
              <a:ext cx="8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-</a:t>
              </a:r>
              <a:endParaRPr lang="pt-BR"/>
            </a:p>
          </p:txBody>
        </p:sp>
        <p:sp>
          <p:nvSpPr>
            <p:cNvPr id="7186" name="Rectangle 18"/>
            <p:cNvSpPr>
              <a:spLocks noChangeArrowheads="1"/>
            </p:cNvSpPr>
            <p:nvPr/>
          </p:nvSpPr>
          <p:spPr bwMode="auto">
            <a:xfrm>
              <a:off x="2417" y="1027"/>
              <a:ext cx="54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MERCADO</a:t>
              </a:r>
              <a:endParaRPr lang="pt-BR"/>
            </a:p>
          </p:txBody>
        </p:sp>
        <p:sp>
          <p:nvSpPr>
            <p:cNvPr id="7187" name="Rectangle 19"/>
            <p:cNvSpPr>
              <a:spLocks noChangeArrowheads="1"/>
            </p:cNvSpPr>
            <p:nvPr/>
          </p:nvSpPr>
          <p:spPr bwMode="auto">
            <a:xfrm>
              <a:off x="2913" y="1027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s-ES_tradnl"/>
            </a:p>
          </p:txBody>
        </p:sp>
        <p:sp>
          <p:nvSpPr>
            <p:cNvPr id="7188" name="Rectangle 20"/>
            <p:cNvSpPr>
              <a:spLocks noChangeArrowheads="1"/>
            </p:cNvSpPr>
            <p:nvPr/>
          </p:nvSpPr>
          <p:spPr bwMode="auto">
            <a:xfrm>
              <a:off x="2990" y="1027"/>
              <a:ext cx="122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--</a:t>
              </a:r>
              <a:endParaRPr lang="pt-BR"/>
            </a:p>
          </p:txBody>
        </p:sp>
        <p:sp>
          <p:nvSpPr>
            <p:cNvPr id="7189" name="Rectangle 21"/>
            <p:cNvSpPr>
              <a:spLocks noChangeArrowheads="1"/>
            </p:cNvSpPr>
            <p:nvPr/>
          </p:nvSpPr>
          <p:spPr bwMode="auto">
            <a:xfrm>
              <a:off x="3061" y="1027"/>
              <a:ext cx="8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-</a:t>
              </a:r>
              <a:endParaRPr lang="pt-BR"/>
            </a:p>
          </p:txBody>
        </p:sp>
        <p:sp>
          <p:nvSpPr>
            <p:cNvPr id="7190" name="Rectangle 22"/>
            <p:cNvSpPr>
              <a:spLocks noChangeArrowheads="1"/>
            </p:cNvSpPr>
            <p:nvPr/>
          </p:nvSpPr>
          <p:spPr bwMode="auto">
            <a:xfrm>
              <a:off x="3097" y="1027"/>
              <a:ext cx="59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&gt;</a:t>
              </a:r>
              <a:endParaRPr lang="pt-BR"/>
            </a:p>
          </p:txBody>
        </p:sp>
        <p:sp>
          <p:nvSpPr>
            <p:cNvPr id="7191" name="Rectangle 23"/>
            <p:cNvSpPr>
              <a:spLocks noChangeArrowheads="1"/>
            </p:cNvSpPr>
            <p:nvPr/>
          </p:nvSpPr>
          <p:spPr bwMode="auto">
            <a:xfrm>
              <a:off x="3158" y="1027"/>
              <a:ext cx="111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&lt;</a:t>
              </a:r>
              <a:endParaRPr lang="pt-BR"/>
            </a:p>
          </p:txBody>
        </p:sp>
        <p:sp>
          <p:nvSpPr>
            <p:cNvPr id="7192" name="Rectangle 24"/>
            <p:cNvSpPr>
              <a:spLocks noChangeArrowheads="1"/>
            </p:cNvSpPr>
            <p:nvPr/>
          </p:nvSpPr>
          <p:spPr bwMode="auto">
            <a:xfrm>
              <a:off x="3219" y="1027"/>
              <a:ext cx="8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-</a:t>
              </a:r>
              <a:endParaRPr lang="pt-BR"/>
            </a:p>
          </p:txBody>
        </p:sp>
        <p:sp>
          <p:nvSpPr>
            <p:cNvPr id="7193" name="Rectangle 25"/>
            <p:cNvSpPr>
              <a:spLocks noChangeArrowheads="1"/>
            </p:cNvSpPr>
            <p:nvPr/>
          </p:nvSpPr>
          <p:spPr bwMode="auto">
            <a:xfrm>
              <a:off x="3254" y="1027"/>
              <a:ext cx="54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--ORIENT.-</a:t>
              </a:r>
              <a:endParaRPr lang="pt-BR"/>
            </a:p>
          </p:txBody>
        </p:sp>
        <p:sp>
          <p:nvSpPr>
            <p:cNvPr id="7194" name="Rectangle 26"/>
            <p:cNvSpPr>
              <a:spLocks noChangeArrowheads="1"/>
            </p:cNvSpPr>
            <p:nvPr/>
          </p:nvSpPr>
          <p:spPr bwMode="auto">
            <a:xfrm>
              <a:off x="3917" y="1027"/>
              <a:ext cx="8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-</a:t>
              </a:r>
              <a:endParaRPr lang="pt-BR"/>
            </a:p>
          </p:txBody>
        </p:sp>
        <p:sp>
          <p:nvSpPr>
            <p:cNvPr id="7195" name="Rectangle 27"/>
            <p:cNvSpPr>
              <a:spLocks noChangeArrowheads="1"/>
            </p:cNvSpPr>
            <p:nvPr/>
          </p:nvSpPr>
          <p:spPr bwMode="auto">
            <a:xfrm>
              <a:off x="3952" y="1027"/>
              <a:ext cx="47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LITIGIOS</a:t>
              </a:r>
              <a:endParaRPr lang="pt-BR"/>
            </a:p>
          </p:txBody>
        </p:sp>
        <p:sp>
          <p:nvSpPr>
            <p:cNvPr id="7196" name="Rectangle 28"/>
            <p:cNvSpPr>
              <a:spLocks noChangeArrowheads="1"/>
            </p:cNvSpPr>
            <p:nvPr/>
          </p:nvSpPr>
          <p:spPr bwMode="auto">
            <a:xfrm>
              <a:off x="4525" y="1027"/>
              <a:ext cx="8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-</a:t>
              </a:r>
              <a:endParaRPr lang="pt-BR"/>
            </a:p>
          </p:txBody>
        </p:sp>
        <p:sp>
          <p:nvSpPr>
            <p:cNvPr id="7197" name="Rectangle 29"/>
            <p:cNvSpPr>
              <a:spLocks noChangeArrowheads="1"/>
            </p:cNvSpPr>
            <p:nvPr/>
          </p:nvSpPr>
          <p:spPr bwMode="auto">
            <a:xfrm>
              <a:off x="4561" y="1027"/>
              <a:ext cx="199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----&gt;</a:t>
              </a:r>
              <a:endParaRPr lang="pt-BR"/>
            </a:p>
          </p:txBody>
        </p:sp>
        <p:sp>
          <p:nvSpPr>
            <p:cNvPr id="7198" name="Rectangle 30"/>
            <p:cNvSpPr>
              <a:spLocks noChangeArrowheads="1"/>
            </p:cNvSpPr>
            <p:nvPr/>
          </p:nvSpPr>
          <p:spPr bwMode="auto">
            <a:xfrm>
              <a:off x="4622" y="1027"/>
              <a:ext cx="7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 </a:t>
              </a:r>
              <a:endParaRPr lang="pt-BR"/>
            </a:p>
          </p:txBody>
        </p:sp>
        <p:sp>
          <p:nvSpPr>
            <p:cNvPr id="7199" name="Rectangle 31"/>
            <p:cNvSpPr>
              <a:spLocks noChangeArrowheads="1"/>
            </p:cNvSpPr>
            <p:nvPr/>
          </p:nvSpPr>
          <p:spPr bwMode="auto">
            <a:xfrm>
              <a:off x="390" y="1027"/>
              <a:ext cx="33" cy="12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0" name="Rectangle 32"/>
            <p:cNvSpPr>
              <a:spLocks noChangeArrowheads="1"/>
            </p:cNvSpPr>
            <p:nvPr/>
          </p:nvSpPr>
          <p:spPr bwMode="auto">
            <a:xfrm>
              <a:off x="4855" y="1027"/>
              <a:ext cx="33" cy="12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1" name="Rectangle 33"/>
            <p:cNvSpPr>
              <a:spLocks noChangeArrowheads="1"/>
            </p:cNvSpPr>
            <p:nvPr/>
          </p:nvSpPr>
          <p:spPr bwMode="auto">
            <a:xfrm>
              <a:off x="384" y="1021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2" name="Rectangle 34"/>
            <p:cNvSpPr>
              <a:spLocks noChangeArrowheads="1"/>
            </p:cNvSpPr>
            <p:nvPr/>
          </p:nvSpPr>
          <p:spPr bwMode="auto">
            <a:xfrm>
              <a:off x="384" y="1021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3" name="Rectangle 35"/>
            <p:cNvSpPr>
              <a:spLocks noChangeArrowheads="1"/>
            </p:cNvSpPr>
            <p:nvPr/>
          </p:nvSpPr>
          <p:spPr bwMode="auto">
            <a:xfrm>
              <a:off x="390" y="1021"/>
              <a:ext cx="4498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4" name="Rectangle 36"/>
            <p:cNvSpPr>
              <a:spLocks noChangeArrowheads="1"/>
            </p:cNvSpPr>
            <p:nvPr/>
          </p:nvSpPr>
          <p:spPr bwMode="auto">
            <a:xfrm>
              <a:off x="384" y="1027"/>
              <a:ext cx="6" cy="12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5" name="Rectangle 37"/>
            <p:cNvSpPr>
              <a:spLocks noChangeArrowheads="1"/>
            </p:cNvSpPr>
            <p:nvPr/>
          </p:nvSpPr>
          <p:spPr bwMode="auto">
            <a:xfrm>
              <a:off x="423" y="1158"/>
              <a:ext cx="831" cy="12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6" name="Rectangle 38"/>
            <p:cNvSpPr>
              <a:spLocks noChangeArrowheads="1"/>
            </p:cNvSpPr>
            <p:nvPr/>
          </p:nvSpPr>
          <p:spPr bwMode="auto">
            <a:xfrm>
              <a:off x="423" y="1158"/>
              <a:ext cx="71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Reglamentación</a:t>
              </a:r>
              <a:endParaRPr lang="pt-BR"/>
            </a:p>
          </p:txBody>
        </p:sp>
        <p:sp>
          <p:nvSpPr>
            <p:cNvPr id="7207" name="Rectangle 39"/>
            <p:cNvSpPr>
              <a:spLocks noChangeArrowheads="1"/>
            </p:cNvSpPr>
            <p:nvPr/>
          </p:nvSpPr>
          <p:spPr bwMode="auto">
            <a:xfrm>
              <a:off x="966" y="1158"/>
              <a:ext cx="7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 </a:t>
              </a:r>
              <a:endParaRPr lang="pt-BR"/>
            </a:p>
          </p:txBody>
        </p:sp>
        <p:sp>
          <p:nvSpPr>
            <p:cNvPr id="7208" name="Rectangle 40"/>
            <p:cNvSpPr>
              <a:spLocks noChangeArrowheads="1"/>
            </p:cNvSpPr>
            <p:nvPr/>
          </p:nvSpPr>
          <p:spPr bwMode="auto">
            <a:xfrm>
              <a:off x="423" y="1282"/>
              <a:ext cx="831" cy="123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09" name="Rectangle 41"/>
            <p:cNvSpPr>
              <a:spLocks noChangeArrowheads="1"/>
            </p:cNvSpPr>
            <p:nvPr/>
          </p:nvSpPr>
          <p:spPr bwMode="auto">
            <a:xfrm>
              <a:off x="423" y="1282"/>
              <a:ext cx="54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y Sanciones.</a:t>
              </a:r>
              <a:endParaRPr lang="pt-BR"/>
            </a:p>
          </p:txBody>
        </p:sp>
        <p:sp>
          <p:nvSpPr>
            <p:cNvPr id="7210" name="Rectangle 42"/>
            <p:cNvSpPr>
              <a:spLocks noChangeArrowheads="1"/>
            </p:cNvSpPr>
            <p:nvPr/>
          </p:nvSpPr>
          <p:spPr bwMode="auto">
            <a:xfrm>
              <a:off x="981" y="1282"/>
              <a:ext cx="7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 </a:t>
              </a:r>
              <a:endParaRPr lang="pt-BR"/>
            </a:p>
          </p:txBody>
        </p:sp>
        <p:sp>
          <p:nvSpPr>
            <p:cNvPr id="7211" name="Rectangle 43"/>
            <p:cNvSpPr>
              <a:spLocks noChangeArrowheads="1"/>
            </p:cNvSpPr>
            <p:nvPr/>
          </p:nvSpPr>
          <p:spPr bwMode="auto">
            <a:xfrm>
              <a:off x="390" y="1158"/>
              <a:ext cx="33" cy="247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2" name="Rectangle 44"/>
            <p:cNvSpPr>
              <a:spLocks noChangeArrowheads="1"/>
            </p:cNvSpPr>
            <p:nvPr/>
          </p:nvSpPr>
          <p:spPr bwMode="auto">
            <a:xfrm>
              <a:off x="1254" y="1158"/>
              <a:ext cx="32" cy="247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3" name="Rectangle 45"/>
            <p:cNvSpPr>
              <a:spLocks noChangeArrowheads="1"/>
            </p:cNvSpPr>
            <p:nvPr/>
          </p:nvSpPr>
          <p:spPr bwMode="auto">
            <a:xfrm>
              <a:off x="1324" y="1158"/>
              <a:ext cx="831" cy="12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4" name="Rectangle 46"/>
            <p:cNvSpPr>
              <a:spLocks noChangeArrowheads="1"/>
            </p:cNvSpPr>
            <p:nvPr/>
          </p:nvSpPr>
          <p:spPr bwMode="auto">
            <a:xfrm>
              <a:off x="1324" y="1158"/>
              <a:ext cx="349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Tarifas,</a:t>
              </a:r>
              <a:endParaRPr lang="pt-BR"/>
            </a:p>
          </p:txBody>
        </p:sp>
        <p:sp>
          <p:nvSpPr>
            <p:cNvPr id="7215" name="Rectangle 47"/>
            <p:cNvSpPr>
              <a:spLocks noChangeArrowheads="1"/>
            </p:cNvSpPr>
            <p:nvPr/>
          </p:nvSpPr>
          <p:spPr bwMode="auto">
            <a:xfrm>
              <a:off x="1732" y="1158"/>
              <a:ext cx="7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 </a:t>
              </a:r>
              <a:endParaRPr lang="pt-BR"/>
            </a:p>
          </p:txBody>
        </p:sp>
        <p:sp>
          <p:nvSpPr>
            <p:cNvPr id="7216" name="Rectangle 48"/>
            <p:cNvSpPr>
              <a:spLocks noChangeArrowheads="1"/>
            </p:cNvSpPr>
            <p:nvPr/>
          </p:nvSpPr>
          <p:spPr bwMode="auto">
            <a:xfrm>
              <a:off x="1324" y="1282"/>
              <a:ext cx="831" cy="123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17" name="Rectangle 49"/>
            <p:cNvSpPr>
              <a:spLocks noChangeArrowheads="1"/>
            </p:cNvSpPr>
            <p:nvPr/>
          </p:nvSpPr>
          <p:spPr bwMode="auto">
            <a:xfrm>
              <a:off x="1324" y="1282"/>
              <a:ext cx="65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Imp. Y </a:t>
              </a:r>
              <a:r>
                <a:rPr lang="pt-BR" sz="1300" b="1"/>
                <a:t>Cargos</a:t>
              </a:r>
              <a:endParaRPr lang="pt-BR"/>
            </a:p>
          </p:txBody>
        </p:sp>
        <p:sp>
          <p:nvSpPr>
            <p:cNvPr id="7218" name="Rectangle 50"/>
            <p:cNvSpPr>
              <a:spLocks noChangeArrowheads="1"/>
            </p:cNvSpPr>
            <p:nvPr/>
          </p:nvSpPr>
          <p:spPr bwMode="auto">
            <a:xfrm>
              <a:off x="1936" y="1282"/>
              <a:ext cx="7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 </a:t>
              </a:r>
              <a:endParaRPr lang="pt-BR"/>
            </a:p>
          </p:txBody>
        </p:sp>
        <p:sp>
          <p:nvSpPr>
            <p:cNvPr id="7219" name="Rectangle 51"/>
            <p:cNvSpPr>
              <a:spLocks noChangeArrowheads="1"/>
            </p:cNvSpPr>
            <p:nvPr/>
          </p:nvSpPr>
          <p:spPr bwMode="auto">
            <a:xfrm>
              <a:off x="1286" y="1158"/>
              <a:ext cx="38" cy="247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0" name="Rectangle 52"/>
            <p:cNvSpPr>
              <a:spLocks noChangeArrowheads="1"/>
            </p:cNvSpPr>
            <p:nvPr/>
          </p:nvSpPr>
          <p:spPr bwMode="auto">
            <a:xfrm>
              <a:off x="2155" y="1158"/>
              <a:ext cx="32" cy="247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1" name="Rectangle 53"/>
            <p:cNvSpPr>
              <a:spLocks noChangeArrowheads="1"/>
            </p:cNvSpPr>
            <p:nvPr/>
          </p:nvSpPr>
          <p:spPr bwMode="auto">
            <a:xfrm>
              <a:off x="2226" y="1158"/>
              <a:ext cx="831" cy="12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2" name="Rectangle 54"/>
            <p:cNvSpPr>
              <a:spLocks noChangeArrowheads="1"/>
            </p:cNvSpPr>
            <p:nvPr/>
          </p:nvSpPr>
          <p:spPr bwMode="auto">
            <a:xfrm>
              <a:off x="2226" y="1158"/>
              <a:ext cx="466" cy="1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500" b="1"/>
                <a:t>Creación</a:t>
              </a:r>
            </a:p>
          </p:txBody>
        </p:sp>
        <p:sp>
          <p:nvSpPr>
            <p:cNvPr id="7223" name="Rectangle 55"/>
            <p:cNvSpPr>
              <a:spLocks noChangeArrowheads="1"/>
            </p:cNvSpPr>
            <p:nvPr/>
          </p:nvSpPr>
          <p:spPr bwMode="auto">
            <a:xfrm>
              <a:off x="2571" y="1158"/>
              <a:ext cx="7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 </a:t>
              </a:r>
              <a:endParaRPr lang="pt-BR"/>
            </a:p>
          </p:txBody>
        </p:sp>
        <p:sp>
          <p:nvSpPr>
            <p:cNvPr id="7224" name="Rectangle 56"/>
            <p:cNvSpPr>
              <a:spLocks noChangeArrowheads="1"/>
            </p:cNvSpPr>
            <p:nvPr/>
          </p:nvSpPr>
          <p:spPr bwMode="auto">
            <a:xfrm>
              <a:off x="2226" y="1282"/>
              <a:ext cx="831" cy="123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5" name="Rectangle 57"/>
            <p:cNvSpPr>
              <a:spLocks noChangeArrowheads="1"/>
            </p:cNvSpPr>
            <p:nvPr/>
          </p:nvSpPr>
          <p:spPr bwMode="auto">
            <a:xfrm>
              <a:off x="2226" y="1282"/>
              <a:ext cx="52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de Mercado</a:t>
              </a:r>
              <a:endParaRPr lang="pt-BR"/>
            </a:p>
          </p:txBody>
        </p:sp>
        <p:sp>
          <p:nvSpPr>
            <p:cNvPr id="7226" name="Rectangle 58"/>
            <p:cNvSpPr>
              <a:spLocks noChangeArrowheads="1"/>
            </p:cNvSpPr>
            <p:nvPr/>
          </p:nvSpPr>
          <p:spPr bwMode="auto">
            <a:xfrm>
              <a:off x="2631" y="1282"/>
              <a:ext cx="7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 </a:t>
              </a:r>
              <a:endParaRPr lang="pt-BR"/>
            </a:p>
          </p:txBody>
        </p:sp>
        <p:sp>
          <p:nvSpPr>
            <p:cNvPr id="7227" name="Rectangle 59"/>
            <p:cNvSpPr>
              <a:spLocks noChangeArrowheads="1"/>
            </p:cNvSpPr>
            <p:nvPr/>
          </p:nvSpPr>
          <p:spPr bwMode="auto">
            <a:xfrm>
              <a:off x="2187" y="1158"/>
              <a:ext cx="39" cy="247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8" name="Rectangle 60"/>
            <p:cNvSpPr>
              <a:spLocks noChangeArrowheads="1"/>
            </p:cNvSpPr>
            <p:nvPr/>
          </p:nvSpPr>
          <p:spPr bwMode="auto">
            <a:xfrm>
              <a:off x="3057" y="1158"/>
              <a:ext cx="32" cy="247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29" name="Rectangle 61"/>
            <p:cNvSpPr>
              <a:spLocks noChangeArrowheads="1"/>
            </p:cNvSpPr>
            <p:nvPr/>
          </p:nvSpPr>
          <p:spPr bwMode="auto">
            <a:xfrm>
              <a:off x="3128" y="1158"/>
              <a:ext cx="831" cy="12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0" name="Rectangle 62"/>
            <p:cNvSpPr>
              <a:spLocks noChangeArrowheads="1"/>
            </p:cNvSpPr>
            <p:nvPr/>
          </p:nvSpPr>
          <p:spPr bwMode="auto">
            <a:xfrm>
              <a:off x="3128" y="1158"/>
              <a:ext cx="58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Interv. Final </a:t>
              </a:r>
              <a:endParaRPr lang="pt-BR"/>
            </a:p>
          </p:txBody>
        </p:sp>
        <p:sp>
          <p:nvSpPr>
            <p:cNvPr id="7231" name="Rectangle 63"/>
            <p:cNvSpPr>
              <a:spLocks noChangeArrowheads="1"/>
            </p:cNvSpPr>
            <p:nvPr/>
          </p:nvSpPr>
          <p:spPr bwMode="auto">
            <a:xfrm>
              <a:off x="3128" y="1282"/>
              <a:ext cx="831" cy="123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2" name="Rectangle 64"/>
            <p:cNvSpPr>
              <a:spLocks noChangeArrowheads="1"/>
            </p:cNvSpPr>
            <p:nvPr/>
          </p:nvSpPr>
          <p:spPr bwMode="auto">
            <a:xfrm>
              <a:off x="3128" y="1282"/>
              <a:ext cx="42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Demanda</a:t>
              </a:r>
              <a:endParaRPr lang="pt-BR"/>
            </a:p>
          </p:txBody>
        </p:sp>
        <p:sp>
          <p:nvSpPr>
            <p:cNvPr id="7233" name="Rectangle 65"/>
            <p:cNvSpPr>
              <a:spLocks noChangeArrowheads="1"/>
            </p:cNvSpPr>
            <p:nvPr/>
          </p:nvSpPr>
          <p:spPr bwMode="auto">
            <a:xfrm>
              <a:off x="3700" y="1282"/>
              <a:ext cx="7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 </a:t>
              </a:r>
              <a:endParaRPr lang="pt-BR"/>
            </a:p>
          </p:txBody>
        </p:sp>
        <p:sp>
          <p:nvSpPr>
            <p:cNvPr id="7234" name="Rectangle 66"/>
            <p:cNvSpPr>
              <a:spLocks noChangeArrowheads="1"/>
            </p:cNvSpPr>
            <p:nvPr/>
          </p:nvSpPr>
          <p:spPr bwMode="auto">
            <a:xfrm>
              <a:off x="3089" y="1158"/>
              <a:ext cx="39" cy="247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5" name="Rectangle 67"/>
            <p:cNvSpPr>
              <a:spLocks noChangeArrowheads="1"/>
            </p:cNvSpPr>
            <p:nvPr/>
          </p:nvSpPr>
          <p:spPr bwMode="auto">
            <a:xfrm>
              <a:off x="3959" y="1158"/>
              <a:ext cx="32" cy="247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6" name="Rectangle 68"/>
            <p:cNvSpPr>
              <a:spLocks noChangeArrowheads="1"/>
            </p:cNvSpPr>
            <p:nvPr/>
          </p:nvSpPr>
          <p:spPr bwMode="auto">
            <a:xfrm>
              <a:off x="4029" y="1158"/>
              <a:ext cx="831" cy="12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37" name="Rectangle 69"/>
            <p:cNvSpPr>
              <a:spLocks noChangeArrowheads="1"/>
            </p:cNvSpPr>
            <p:nvPr/>
          </p:nvSpPr>
          <p:spPr bwMode="auto">
            <a:xfrm>
              <a:off x="4029" y="1158"/>
              <a:ext cx="50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Legislación</a:t>
              </a:r>
              <a:endParaRPr lang="pt-BR"/>
            </a:p>
          </p:txBody>
        </p:sp>
        <p:sp>
          <p:nvSpPr>
            <p:cNvPr id="7238" name="Rectangle 70"/>
            <p:cNvSpPr>
              <a:spLocks noChangeArrowheads="1"/>
            </p:cNvSpPr>
            <p:nvPr/>
          </p:nvSpPr>
          <p:spPr bwMode="auto">
            <a:xfrm>
              <a:off x="4425" y="1158"/>
              <a:ext cx="7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 </a:t>
              </a:r>
              <a:endParaRPr lang="pt-BR"/>
            </a:p>
          </p:txBody>
        </p:sp>
        <p:sp>
          <p:nvSpPr>
            <p:cNvPr id="7239" name="Rectangle 71"/>
            <p:cNvSpPr>
              <a:spLocks noChangeArrowheads="1"/>
            </p:cNvSpPr>
            <p:nvPr/>
          </p:nvSpPr>
          <p:spPr bwMode="auto">
            <a:xfrm>
              <a:off x="4029" y="1282"/>
              <a:ext cx="831" cy="123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0" name="Rectangle 72"/>
            <p:cNvSpPr>
              <a:spLocks noChangeArrowheads="1"/>
            </p:cNvSpPr>
            <p:nvPr/>
          </p:nvSpPr>
          <p:spPr bwMode="auto">
            <a:xfrm>
              <a:off x="4029" y="1282"/>
              <a:ext cx="70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de Obligaciones</a:t>
              </a:r>
              <a:endParaRPr lang="pt-BR"/>
            </a:p>
          </p:txBody>
        </p:sp>
        <p:sp>
          <p:nvSpPr>
            <p:cNvPr id="7241" name="Rectangle 73"/>
            <p:cNvSpPr>
              <a:spLocks noChangeArrowheads="1"/>
            </p:cNvSpPr>
            <p:nvPr/>
          </p:nvSpPr>
          <p:spPr bwMode="auto">
            <a:xfrm>
              <a:off x="4537" y="1282"/>
              <a:ext cx="7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 </a:t>
              </a:r>
              <a:endParaRPr lang="pt-BR"/>
            </a:p>
          </p:txBody>
        </p:sp>
        <p:sp>
          <p:nvSpPr>
            <p:cNvPr id="7242" name="Rectangle 74"/>
            <p:cNvSpPr>
              <a:spLocks noChangeArrowheads="1"/>
            </p:cNvSpPr>
            <p:nvPr/>
          </p:nvSpPr>
          <p:spPr bwMode="auto">
            <a:xfrm>
              <a:off x="3991" y="1158"/>
              <a:ext cx="38" cy="247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3" name="Rectangle 75"/>
            <p:cNvSpPr>
              <a:spLocks noChangeArrowheads="1"/>
            </p:cNvSpPr>
            <p:nvPr/>
          </p:nvSpPr>
          <p:spPr bwMode="auto">
            <a:xfrm>
              <a:off x="4860" y="1158"/>
              <a:ext cx="33" cy="247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4" name="Rectangle 76"/>
            <p:cNvSpPr>
              <a:spLocks noChangeArrowheads="1"/>
            </p:cNvSpPr>
            <p:nvPr/>
          </p:nvSpPr>
          <p:spPr bwMode="auto">
            <a:xfrm>
              <a:off x="384" y="1152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5" name="Rectangle 77"/>
            <p:cNvSpPr>
              <a:spLocks noChangeArrowheads="1"/>
            </p:cNvSpPr>
            <p:nvPr/>
          </p:nvSpPr>
          <p:spPr bwMode="auto">
            <a:xfrm>
              <a:off x="390" y="1152"/>
              <a:ext cx="89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6" name="Rectangle 78"/>
            <p:cNvSpPr>
              <a:spLocks noChangeArrowheads="1"/>
            </p:cNvSpPr>
            <p:nvPr/>
          </p:nvSpPr>
          <p:spPr bwMode="auto">
            <a:xfrm>
              <a:off x="1286" y="1152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7" name="Rectangle 79"/>
            <p:cNvSpPr>
              <a:spLocks noChangeArrowheads="1"/>
            </p:cNvSpPr>
            <p:nvPr/>
          </p:nvSpPr>
          <p:spPr bwMode="auto">
            <a:xfrm>
              <a:off x="1292" y="1152"/>
              <a:ext cx="895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8" name="Rectangle 80"/>
            <p:cNvSpPr>
              <a:spLocks noChangeArrowheads="1"/>
            </p:cNvSpPr>
            <p:nvPr/>
          </p:nvSpPr>
          <p:spPr bwMode="auto">
            <a:xfrm>
              <a:off x="2187" y="1152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49" name="Rectangle 81"/>
            <p:cNvSpPr>
              <a:spLocks noChangeArrowheads="1"/>
            </p:cNvSpPr>
            <p:nvPr/>
          </p:nvSpPr>
          <p:spPr bwMode="auto">
            <a:xfrm>
              <a:off x="2194" y="1152"/>
              <a:ext cx="895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0" name="Rectangle 82"/>
            <p:cNvSpPr>
              <a:spLocks noChangeArrowheads="1"/>
            </p:cNvSpPr>
            <p:nvPr/>
          </p:nvSpPr>
          <p:spPr bwMode="auto">
            <a:xfrm>
              <a:off x="3089" y="1152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1" name="Rectangle 83"/>
            <p:cNvSpPr>
              <a:spLocks noChangeArrowheads="1"/>
            </p:cNvSpPr>
            <p:nvPr/>
          </p:nvSpPr>
          <p:spPr bwMode="auto">
            <a:xfrm>
              <a:off x="3096" y="1152"/>
              <a:ext cx="895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2" name="Rectangle 84"/>
            <p:cNvSpPr>
              <a:spLocks noChangeArrowheads="1"/>
            </p:cNvSpPr>
            <p:nvPr/>
          </p:nvSpPr>
          <p:spPr bwMode="auto">
            <a:xfrm>
              <a:off x="3991" y="1152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3" name="Rectangle 85"/>
            <p:cNvSpPr>
              <a:spLocks noChangeArrowheads="1"/>
            </p:cNvSpPr>
            <p:nvPr/>
          </p:nvSpPr>
          <p:spPr bwMode="auto">
            <a:xfrm>
              <a:off x="3997" y="1152"/>
              <a:ext cx="891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4" name="Rectangle 86"/>
            <p:cNvSpPr>
              <a:spLocks noChangeArrowheads="1"/>
            </p:cNvSpPr>
            <p:nvPr/>
          </p:nvSpPr>
          <p:spPr bwMode="auto">
            <a:xfrm>
              <a:off x="4888" y="1152"/>
              <a:ext cx="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5" name="Rectangle 87"/>
            <p:cNvSpPr>
              <a:spLocks noChangeArrowheads="1"/>
            </p:cNvSpPr>
            <p:nvPr/>
          </p:nvSpPr>
          <p:spPr bwMode="auto">
            <a:xfrm>
              <a:off x="4893" y="1152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6" name="Rectangle 88"/>
            <p:cNvSpPr>
              <a:spLocks noChangeArrowheads="1"/>
            </p:cNvSpPr>
            <p:nvPr/>
          </p:nvSpPr>
          <p:spPr bwMode="auto">
            <a:xfrm>
              <a:off x="4893" y="1152"/>
              <a:ext cx="6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7" name="Rectangle 89"/>
            <p:cNvSpPr>
              <a:spLocks noChangeArrowheads="1"/>
            </p:cNvSpPr>
            <p:nvPr/>
          </p:nvSpPr>
          <p:spPr bwMode="auto">
            <a:xfrm>
              <a:off x="384" y="1158"/>
              <a:ext cx="6" cy="24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8" name="Rectangle 90"/>
            <p:cNvSpPr>
              <a:spLocks noChangeArrowheads="1"/>
            </p:cNvSpPr>
            <p:nvPr/>
          </p:nvSpPr>
          <p:spPr bwMode="auto">
            <a:xfrm>
              <a:off x="4893" y="1158"/>
              <a:ext cx="6" cy="247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59" name="Rectangle 91"/>
            <p:cNvSpPr>
              <a:spLocks noChangeArrowheads="1"/>
            </p:cNvSpPr>
            <p:nvPr/>
          </p:nvSpPr>
          <p:spPr bwMode="auto">
            <a:xfrm>
              <a:off x="423" y="1405"/>
              <a:ext cx="4432" cy="12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0" name="Rectangle 92"/>
            <p:cNvSpPr>
              <a:spLocks noChangeArrowheads="1"/>
            </p:cNvSpPr>
            <p:nvPr/>
          </p:nvSpPr>
          <p:spPr bwMode="auto">
            <a:xfrm>
              <a:off x="423" y="1405"/>
              <a:ext cx="88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Ejemplos Generales</a:t>
              </a:r>
              <a:endParaRPr lang="pt-BR"/>
            </a:p>
          </p:txBody>
        </p:sp>
        <p:sp>
          <p:nvSpPr>
            <p:cNvPr id="7261" name="Rectangle 93"/>
            <p:cNvSpPr>
              <a:spLocks noChangeArrowheads="1"/>
            </p:cNvSpPr>
            <p:nvPr/>
          </p:nvSpPr>
          <p:spPr bwMode="auto">
            <a:xfrm>
              <a:off x="1264" y="1405"/>
              <a:ext cx="75" cy="14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 b="1">
                  <a:solidFill>
                    <a:srgbClr val="010000"/>
                  </a:solidFill>
                </a:rPr>
                <a:t> </a:t>
              </a:r>
              <a:endParaRPr lang="pt-BR"/>
            </a:p>
          </p:txBody>
        </p:sp>
        <p:sp>
          <p:nvSpPr>
            <p:cNvPr id="7262" name="Rectangle 94"/>
            <p:cNvSpPr>
              <a:spLocks noChangeArrowheads="1"/>
            </p:cNvSpPr>
            <p:nvPr/>
          </p:nvSpPr>
          <p:spPr bwMode="auto">
            <a:xfrm>
              <a:off x="390" y="1405"/>
              <a:ext cx="33" cy="12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3" name="Rectangle 95"/>
            <p:cNvSpPr>
              <a:spLocks noChangeArrowheads="1"/>
            </p:cNvSpPr>
            <p:nvPr/>
          </p:nvSpPr>
          <p:spPr bwMode="auto">
            <a:xfrm>
              <a:off x="4855" y="1405"/>
              <a:ext cx="33" cy="124"/>
            </a:xfrm>
            <a:prstGeom prst="rect">
              <a:avLst/>
            </a:prstGeom>
            <a:solidFill>
              <a:srgbClr val="F2F2F2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4" name="Rectangle 96"/>
            <p:cNvSpPr>
              <a:spLocks noChangeArrowheads="1"/>
            </p:cNvSpPr>
            <p:nvPr/>
          </p:nvSpPr>
          <p:spPr bwMode="auto">
            <a:xfrm>
              <a:off x="384" y="1405"/>
              <a:ext cx="6" cy="124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5" name="Rectangle 97"/>
            <p:cNvSpPr>
              <a:spLocks noChangeArrowheads="1"/>
            </p:cNvSpPr>
            <p:nvPr/>
          </p:nvSpPr>
          <p:spPr bwMode="auto">
            <a:xfrm>
              <a:off x="423" y="1529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6" name="Rectangle 98"/>
            <p:cNvSpPr>
              <a:spLocks noChangeArrowheads="1"/>
            </p:cNvSpPr>
            <p:nvPr/>
          </p:nvSpPr>
          <p:spPr bwMode="auto">
            <a:xfrm>
              <a:off x="423" y="1529"/>
              <a:ext cx="329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Normas</a:t>
              </a:r>
              <a:endParaRPr lang="pt-BR"/>
            </a:p>
          </p:txBody>
        </p:sp>
        <p:sp>
          <p:nvSpPr>
            <p:cNvPr id="7267" name="Rectangle 99"/>
            <p:cNvSpPr>
              <a:spLocks noChangeArrowheads="1"/>
            </p:cNvSpPr>
            <p:nvPr/>
          </p:nvSpPr>
          <p:spPr bwMode="auto">
            <a:xfrm>
              <a:off x="423" y="1637"/>
              <a:ext cx="423" cy="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68" name="Rectangle 100"/>
            <p:cNvSpPr>
              <a:spLocks noChangeArrowheads="1"/>
            </p:cNvSpPr>
            <p:nvPr/>
          </p:nvSpPr>
          <p:spPr bwMode="auto">
            <a:xfrm>
              <a:off x="846" y="1529"/>
              <a:ext cx="10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: </a:t>
              </a:r>
              <a:endParaRPr lang="pt-BR"/>
            </a:p>
          </p:txBody>
        </p:sp>
        <p:sp>
          <p:nvSpPr>
            <p:cNvPr id="7269" name="Rectangle 101"/>
            <p:cNvSpPr>
              <a:spLocks noChangeArrowheads="1"/>
            </p:cNvSpPr>
            <p:nvPr/>
          </p:nvSpPr>
          <p:spPr bwMode="auto">
            <a:xfrm>
              <a:off x="423" y="1652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0" name="Rectangle 102"/>
            <p:cNvSpPr>
              <a:spLocks noChangeArrowheads="1"/>
            </p:cNvSpPr>
            <p:nvPr/>
          </p:nvSpPr>
          <p:spPr bwMode="auto">
            <a:xfrm>
              <a:off x="423" y="1652"/>
              <a:ext cx="49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Gubernam.:</a:t>
              </a:r>
              <a:endParaRPr lang="pt-BR"/>
            </a:p>
          </p:txBody>
        </p:sp>
        <p:sp>
          <p:nvSpPr>
            <p:cNvPr id="7271" name="Rectangle 103"/>
            <p:cNvSpPr>
              <a:spLocks noChangeArrowheads="1"/>
            </p:cNvSpPr>
            <p:nvPr/>
          </p:nvSpPr>
          <p:spPr bwMode="auto">
            <a:xfrm>
              <a:off x="423" y="1776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2" name="Rectangle 104"/>
            <p:cNvSpPr>
              <a:spLocks noChangeArrowheads="1"/>
            </p:cNvSpPr>
            <p:nvPr/>
          </p:nvSpPr>
          <p:spPr bwMode="auto">
            <a:xfrm>
              <a:off x="423" y="1776"/>
              <a:ext cx="82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Restringen natur. y </a:t>
              </a:r>
              <a:endParaRPr lang="pt-BR"/>
            </a:p>
          </p:txBody>
        </p:sp>
        <p:sp>
          <p:nvSpPr>
            <p:cNvPr id="7273" name="Rectangle 105"/>
            <p:cNvSpPr>
              <a:spLocks noChangeArrowheads="1"/>
            </p:cNvSpPr>
            <p:nvPr/>
          </p:nvSpPr>
          <p:spPr bwMode="auto">
            <a:xfrm>
              <a:off x="423" y="1899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4" name="Rectangle 106"/>
            <p:cNvSpPr>
              <a:spLocks noChangeArrowheads="1"/>
            </p:cNvSpPr>
            <p:nvPr/>
          </p:nvSpPr>
          <p:spPr bwMode="auto">
            <a:xfrm>
              <a:off x="423" y="1899"/>
              <a:ext cx="50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cantidad de </a:t>
              </a:r>
              <a:endParaRPr lang="pt-BR"/>
            </a:p>
          </p:txBody>
        </p:sp>
        <p:sp>
          <p:nvSpPr>
            <p:cNvPr id="7275" name="Rectangle 107"/>
            <p:cNvSpPr>
              <a:spLocks noChangeArrowheads="1"/>
            </p:cNvSpPr>
            <p:nvPr/>
          </p:nvSpPr>
          <p:spPr bwMode="auto">
            <a:xfrm>
              <a:off x="423" y="2022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6" name="Rectangle 108"/>
            <p:cNvSpPr>
              <a:spLocks noChangeArrowheads="1"/>
            </p:cNvSpPr>
            <p:nvPr/>
          </p:nvSpPr>
          <p:spPr bwMode="auto">
            <a:xfrm>
              <a:off x="423" y="2022"/>
              <a:ext cx="51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contamin. o </a:t>
              </a:r>
              <a:endParaRPr lang="pt-BR"/>
            </a:p>
          </p:txBody>
        </p:sp>
        <p:sp>
          <p:nvSpPr>
            <p:cNvPr id="7277" name="Rectangle 109"/>
            <p:cNvSpPr>
              <a:spLocks noChangeArrowheads="1"/>
            </p:cNvSpPr>
            <p:nvPr/>
          </p:nvSpPr>
          <p:spPr bwMode="auto">
            <a:xfrm>
              <a:off x="423" y="2146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78" name="Rectangle 110"/>
            <p:cNvSpPr>
              <a:spLocks noChangeArrowheads="1"/>
            </p:cNvSpPr>
            <p:nvPr/>
          </p:nvSpPr>
          <p:spPr bwMode="auto">
            <a:xfrm>
              <a:off x="423" y="2146"/>
              <a:ext cx="419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utiliz. rec.</a:t>
              </a:r>
              <a:endParaRPr lang="pt-BR"/>
            </a:p>
          </p:txBody>
        </p:sp>
        <p:sp>
          <p:nvSpPr>
            <p:cNvPr id="7279" name="Rectangle 111"/>
            <p:cNvSpPr>
              <a:spLocks noChangeArrowheads="1"/>
            </p:cNvSpPr>
            <p:nvPr/>
          </p:nvSpPr>
          <p:spPr bwMode="auto">
            <a:xfrm>
              <a:off x="954" y="2146"/>
              <a:ext cx="20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 para</a:t>
              </a:r>
              <a:endParaRPr lang="pt-BR"/>
            </a:p>
          </p:txBody>
        </p:sp>
        <p:sp>
          <p:nvSpPr>
            <p:cNvPr id="7280" name="Rectangle 112"/>
            <p:cNvSpPr>
              <a:spLocks noChangeArrowheads="1"/>
            </p:cNvSpPr>
            <p:nvPr/>
          </p:nvSpPr>
          <p:spPr bwMode="auto">
            <a:xfrm>
              <a:off x="423" y="2269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1" name="Rectangle 113"/>
            <p:cNvSpPr>
              <a:spLocks noChangeArrowheads="1"/>
            </p:cNvSpPr>
            <p:nvPr/>
          </p:nvSpPr>
          <p:spPr bwMode="auto">
            <a:xfrm>
              <a:off x="423" y="2269"/>
              <a:ext cx="773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agentes contam. o </a:t>
              </a:r>
              <a:endParaRPr lang="pt-BR"/>
            </a:p>
          </p:txBody>
        </p:sp>
        <p:sp>
          <p:nvSpPr>
            <p:cNvPr id="7282" name="Rectangle 114"/>
            <p:cNvSpPr>
              <a:spLocks noChangeArrowheads="1"/>
            </p:cNvSpPr>
            <p:nvPr/>
          </p:nvSpPr>
          <p:spPr bwMode="auto">
            <a:xfrm>
              <a:off x="423" y="2393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3" name="Rectangle 115"/>
            <p:cNvSpPr>
              <a:spLocks noChangeArrowheads="1"/>
            </p:cNvSpPr>
            <p:nvPr/>
          </p:nvSpPr>
          <p:spPr bwMode="auto">
            <a:xfrm>
              <a:off x="423" y="2393"/>
              <a:ext cx="86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usuarios de recursos </a:t>
              </a:r>
              <a:endParaRPr lang="pt-BR"/>
            </a:p>
          </p:txBody>
        </p:sp>
        <p:sp>
          <p:nvSpPr>
            <p:cNvPr id="7284" name="Rectangle 116"/>
            <p:cNvSpPr>
              <a:spLocks noChangeArrowheads="1"/>
            </p:cNvSpPr>
            <p:nvPr/>
          </p:nvSpPr>
          <p:spPr bwMode="auto">
            <a:xfrm>
              <a:off x="423" y="2516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5" name="Rectangle 117"/>
            <p:cNvSpPr>
              <a:spLocks noChangeArrowheads="1"/>
            </p:cNvSpPr>
            <p:nvPr/>
          </p:nvSpPr>
          <p:spPr bwMode="auto">
            <a:xfrm>
              <a:off x="423" y="2516"/>
              <a:ext cx="56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individuales. </a:t>
              </a:r>
              <a:endParaRPr lang="pt-BR"/>
            </a:p>
          </p:txBody>
        </p:sp>
        <p:sp>
          <p:nvSpPr>
            <p:cNvPr id="7286" name="Rectangle 118"/>
            <p:cNvSpPr>
              <a:spLocks noChangeArrowheads="1"/>
            </p:cNvSpPr>
            <p:nvPr/>
          </p:nvSpPr>
          <p:spPr bwMode="auto">
            <a:xfrm>
              <a:off x="423" y="2640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7" name="Rectangle 119"/>
            <p:cNvSpPr>
              <a:spLocks noChangeArrowheads="1"/>
            </p:cNvSpPr>
            <p:nvPr/>
          </p:nvSpPr>
          <p:spPr bwMode="auto">
            <a:xfrm>
              <a:off x="423" y="2640"/>
              <a:ext cx="55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Cumplim. es </a:t>
              </a:r>
              <a:endParaRPr lang="pt-BR"/>
            </a:p>
          </p:txBody>
        </p:sp>
        <p:sp>
          <p:nvSpPr>
            <p:cNvPr id="7288" name="Rectangle 120"/>
            <p:cNvSpPr>
              <a:spLocks noChangeArrowheads="1"/>
            </p:cNvSpPr>
            <p:nvPr/>
          </p:nvSpPr>
          <p:spPr bwMode="auto">
            <a:xfrm>
              <a:off x="423" y="2763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89" name="Rectangle 121"/>
            <p:cNvSpPr>
              <a:spLocks noChangeArrowheads="1"/>
            </p:cNvSpPr>
            <p:nvPr/>
          </p:nvSpPr>
          <p:spPr bwMode="auto">
            <a:xfrm>
              <a:off x="423" y="2763"/>
              <a:ext cx="63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monitoreado y </a:t>
              </a:r>
              <a:endParaRPr lang="pt-BR"/>
            </a:p>
          </p:txBody>
        </p:sp>
        <p:sp>
          <p:nvSpPr>
            <p:cNvPr id="7290" name="Rectangle 122"/>
            <p:cNvSpPr>
              <a:spLocks noChangeArrowheads="1"/>
            </p:cNvSpPr>
            <p:nvPr/>
          </p:nvSpPr>
          <p:spPr bwMode="auto">
            <a:xfrm>
              <a:off x="423" y="2887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1" name="Rectangle 123"/>
            <p:cNvSpPr>
              <a:spLocks noChangeArrowheads="1"/>
            </p:cNvSpPr>
            <p:nvPr/>
          </p:nvSpPr>
          <p:spPr bwMode="auto">
            <a:xfrm>
              <a:off x="423" y="2887"/>
              <a:ext cx="67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sanc. impuestas </a:t>
              </a:r>
              <a:endParaRPr lang="pt-BR"/>
            </a:p>
          </p:txBody>
        </p:sp>
        <p:sp>
          <p:nvSpPr>
            <p:cNvPr id="7292" name="Rectangle 124"/>
            <p:cNvSpPr>
              <a:spLocks noChangeArrowheads="1"/>
            </p:cNvSpPr>
            <p:nvPr/>
          </p:nvSpPr>
          <p:spPr bwMode="auto">
            <a:xfrm>
              <a:off x="423" y="3010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3" name="Rectangle 125"/>
            <p:cNvSpPr>
              <a:spLocks noChangeArrowheads="1"/>
            </p:cNvSpPr>
            <p:nvPr/>
          </p:nvSpPr>
          <p:spPr bwMode="auto">
            <a:xfrm>
              <a:off x="423" y="3010"/>
              <a:ext cx="87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(multas, cierre, sent. </a:t>
              </a:r>
              <a:endParaRPr lang="pt-BR"/>
            </a:p>
          </p:txBody>
        </p:sp>
        <p:sp>
          <p:nvSpPr>
            <p:cNvPr id="7294" name="Rectangle 126"/>
            <p:cNvSpPr>
              <a:spLocks noChangeArrowheads="1"/>
            </p:cNvSpPr>
            <p:nvPr/>
          </p:nvSpPr>
          <p:spPr bwMode="auto">
            <a:xfrm>
              <a:off x="423" y="3133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5" name="Rectangle 127"/>
            <p:cNvSpPr>
              <a:spLocks noChangeArrowheads="1"/>
            </p:cNvSpPr>
            <p:nvPr/>
          </p:nvSpPr>
          <p:spPr bwMode="auto">
            <a:xfrm>
              <a:off x="423" y="3133"/>
              <a:ext cx="52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pris.) por in-</a:t>
              </a:r>
              <a:endParaRPr lang="pt-BR"/>
            </a:p>
          </p:txBody>
        </p:sp>
        <p:sp>
          <p:nvSpPr>
            <p:cNvPr id="7296" name="Rectangle 128"/>
            <p:cNvSpPr>
              <a:spLocks noChangeArrowheads="1"/>
            </p:cNvSpPr>
            <p:nvPr/>
          </p:nvSpPr>
          <p:spPr bwMode="auto">
            <a:xfrm>
              <a:off x="1036" y="3133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s-ES_tradnl"/>
            </a:p>
          </p:txBody>
        </p:sp>
        <p:sp>
          <p:nvSpPr>
            <p:cNvPr id="7297" name="Rectangle 129"/>
            <p:cNvSpPr>
              <a:spLocks noChangeArrowheads="1"/>
            </p:cNvSpPr>
            <p:nvPr/>
          </p:nvSpPr>
          <p:spPr bwMode="auto">
            <a:xfrm>
              <a:off x="423" y="3257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298" name="Rectangle 130"/>
            <p:cNvSpPr>
              <a:spLocks noChangeArrowheads="1"/>
            </p:cNvSpPr>
            <p:nvPr/>
          </p:nvSpPr>
          <p:spPr bwMode="auto">
            <a:xfrm>
              <a:off x="423" y="3257"/>
              <a:ext cx="60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cumplimiento.</a:t>
              </a:r>
              <a:endParaRPr lang="pt-BR"/>
            </a:p>
          </p:txBody>
        </p:sp>
        <p:sp>
          <p:nvSpPr>
            <p:cNvPr id="7299" name="Rectangle 131"/>
            <p:cNvSpPr>
              <a:spLocks noChangeArrowheads="1"/>
            </p:cNvSpPr>
            <p:nvPr/>
          </p:nvSpPr>
          <p:spPr bwMode="auto">
            <a:xfrm>
              <a:off x="943" y="3257"/>
              <a:ext cx="7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 </a:t>
              </a:r>
              <a:endParaRPr lang="pt-BR"/>
            </a:p>
          </p:txBody>
        </p:sp>
        <p:sp>
          <p:nvSpPr>
            <p:cNvPr id="7300" name="Rectangle 132"/>
            <p:cNvSpPr>
              <a:spLocks noChangeArrowheads="1"/>
            </p:cNvSpPr>
            <p:nvPr/>
          </p:nvSpPr>
          <p:spPr bwMode="auto">
            <a:xfrm>
              <a:off x="390" y="1529"/>
              <a:ext cx="33" cy="18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1" name="Rectangle 133"/>
            <p:cNvSpPr>
              <a:spLocks noChangeArrowheads="1"/>
            </p:cNvSpPr>
            <p:nvPr/>
          </p:nvSpPr>
          <p:spPr bwMode="auto">
            <a:xfrm>
              <a:off x="1254" y="1529"/>
              <a:ext cx="32" cy="18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2" name="Rectangle 134"/>
            <p:cNvSpPr>
              <a:spLocks noChangeArrowheads="1"/>
            </p:cNvSpPr>
            <p:nvPr/>
          </p:nvSpPr>
          <p:spPr bwMode="auto">
            <a:xfrm>
              <a:off x="390" y="3380"/>
              <a:ext cx="896" cy="37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3" name="Rectangle 135"/>
            <p:cNvSpPr>
              <a:spLocks noChangeArrowheads="1"/>
            </p:cNvSpPr>
            <p:nvPr/>
          </p:nvSpPr>
          <p:spPr bwMode="auto">
            <a:xfrm>
              <a:off x="1324" y="1529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4" name="Rectangle 136"/>
            <p:cNvSpPr>
              <a:spLocks noChangeArrowheads="1"/>
            </p:cNvSpPr>
            <p:nvPr/>
          </p:nvSpPr>
          <p:spPr bwMode="auto">
            <a:xfrm>
              <a:off x="1324" y="1529"/>
              <a:ext cx="64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Tarif. Contam. </a:t>
              </a:r>
              <a:endParaRPr lang="pt-BR"/>
            </a:p>
          </p:txBody>
        </p:sp>
        <p:sp>
          <p:nvSpPr>
            <p:cNvPr id="7305" name="Rectangle 137"/>
            <p:cNvSpPr>
              <a:spLocks noChangeArrowheads="1"/>
            </p:cNvSpPr>
            <p:nvPr/>
          </p:nvSpPr>
          <p:spPr bwMode="auto">
            <a:xfrm>
              <a:off x="1324" y="1637"/>
              <a:ext cx="696" cy="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6" name="Rectangle 138"/>
            <p:cNvSpPr>
              <a:spLocks noChangeArrowheads="1"/>
            </p:cNvSpPr>
            <p:nvPr/>
          </p:nvSpPr>
          <p:spPr bwMode="auto">
            <a:xfrm>
              <a:off x="1324" y="1652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7" name="Rectangle 139"/>
            <p:cNvSpPr>
              <a:spLocks noChangeArrowheads="1"/>
            </p:cNvSpPr>
            <p:nvPr/>
          </p:nvSpPr>
          <p:spPr bwMode="auto">
            <a:xfrm>
              <a:off x="1324" y="1652"/>
              <a:ext cx="43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o Usuario:</a:t>
              </a:r>
              <a:endParaRPr lang="pt-BR"/>
            </a:p>
          </p:txBody>
        </p:sp>
        <p:sp>
          <p:nvSpPr>
            <p:cNvPr id="7308" name="Rectangle 140"/>
            <p:cNvSpPr>
              <a:spLocks noChangeArrowheads="1"/>
            </p:cNvSpPr>
            <p:nvPr/>
          </p:nvSpPr>
          <p:spPr bwMode="auto">
            <a:xfrm>
              <a:off x="1324" y="1760"/>
              <a:ext cx="350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09" name="Rectangle 141"/>
            <p:cNvSpPr>
              <a:spLocks noChangeArrowheads="1"/>
            </p:cNvSpPr>
            <p:nvPr/>
          </p:nvSpPr>
          <p:spPr bwMode="auto">
            <a:xfrm>
              <a:off x="1674" y="1652"/>
              <a:ext cx="2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 </a:t>
              </a:r>
              <a:endParaRPr lang="pt-BR"/>
            </a:p>
          </p:txBody>
        </p:sp>
        <p:sp>
          <p:nvSpPr>
            <p:cNvPr id="7310" name="Rectangle 142"/>
            <p:cNvSpPr>
              <a:spLocks noChangeArrowheads="1"/>
            </p:cNvSpPr>
            <p:nvPr/>
          </p:nvSpPr>
          <p:spPr bwMode="auto">
            <a:xfrm>
              <a:off x="1324" y="1776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1" name="Rectangle 143"/>
            <p:cNvSpPr>
              <a:spLocks noChangeArrowheads="1"/>
            </p:cNvSpPr>
            <p:nvPr/>
          </p:nvSpPr>
          <p:spPr bwMode="auto">
            <a:xfrm>
              <a:off x="1324" y="1776"/>
              <a:ext cx="419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Gobierno </a:t>
              </a:r>
              <a:endParaRPr lang="pt-BR"/>
            </a:p>
          </p:txBody>
        </p:sp>
        <p:sp>
          <p:nvSpPr>
            <p:cNvPr id="7312" name="Rectangle 144"/>
            <p:cNvSpPr>
              <a:spLocks noChangeArrowheads="1"/>
            </p:cNvSpPr>
            <p:nvPr/>
          </p:nvSpPr>
          <p:spPr bwMode="auto">
            <a:xfrm>
              <a:off x="1324" y="1899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3" name="Rectangle 145"/>
            <p:cNvSpPr>
              <a:spLocks noChangeArrowheads="1"/>
            </p:cNvSpPr>
            <p:nvPr/>
          </p:nvSpPr>
          <p:spPr bwMode="auto">
            <a:xfrm>
              <a:off x="1324" y="1899"/>
              <a:ext cx="61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cobra tarifas a </a:t>
              </a:r>
              <a:endParaRPr lang="pt-BR"/>
            </a:p>
          </p:txBody>
        </p:sp>
        <p:sp>
          <p:nvSpPr>
            <p:cNvPr id="7314" name="Rectangle 146"/>
            <p:cNvSpPr>
              <a:spLocks noChangeArrowheads="1"/>
            </p:cNvSpPr>
            <p:nvPr/>
          </p:nvSpPr>
          <p:spPr bwMode="auto">
            <a:xfrm>
              <a:off x="1324" y="2022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5" name="Rectangle 147"/>
            <p:cNvSpPr>
              <a:spLocks noChangeArrowheads="1"/>
            </p:cNvSpPr>
            <p:nvPr/>
          </p:nvSpPr>
          <p:spPr bwMode="auto">
            <a:xfrm>
              <a:off x="1324" y="2022"/>
              <a:ext cx="461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agentes de </a:t>
              </a:r>
              <a:endParaRPr lang="pt-BR"/>
            </a:p>
          </p:txBody>
        </p:sp>
        <p:sp>
          <p:nvSpPr>
            <p:cNvPr id="7316" name="Rectangle 148"/>
            <p:cNvSpPr>
              <a:spLocks noChangeArrowheads="1"/>
            </p:cNvSpPr>
            <p:nvPr/>
          </p:nvSpPr>
          <p:spPr bwMode="auto">
            <a:xfrm>
              <a:off x="1324" y="2146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7" name="Rectangle 149"/>
            <p:cNvSpPr>
              <a:spLocks noChangeArrowheads="1"/>
            </p:cNvSpPr>
            <p:nvPr/>
          </p:nvSpPr>
          <p:spPr bwMode="auto">
            <a:xfrm>
              <a:off x="1324" y="2146"/>
              <a:ext cx="661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contam. o usua-</a:t>
              </a:r>
              <a:endParaRPr lang="pt-BR"/>
            </a:p>
          </p:txBody>
        </p:sp>
        <p:sp>
          <p:nvSpPr>
            <p:cNvPr id="7318" name="Rectangle 150"/>
            <p:cNvSpPr>
              <a:spLocks noChangeArrowheads="1"/>
            </p:cNvSpPr>
            <p:nvPr/>
          </p:nvSpPr>
          <p:spPr bwMode="auto">
            <a:xfrm>
              <a:off x="1324" y="2269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19" name="Rectangle 151"/>
            <p:cNvSpPr>
              <a:spLocks noChangeArrowheads="1"/>
            </p:cNvSpPr>
            <p:nvPr/>
          </p:nvSpPr>
          <p:spPr bwMode="auto">
            <a:xfrm>
              <a:off x="1324" y="2269"/>
              <a:ext cx="44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rios indiv. </a:t>
              </a:r>
              <a:endParaRPr lang="pt-BR"/>
            </a:p>
          </p:txBody>
        </p:sp>
        <p:sp>
          <p:nvSpPr>
            <p:cNvPr id="7320" name="Rectangle 152"/>
            <p:cNvSpPr>
              <a:spLocks noChangeArrowheads="1"/>
            </p:cNvSpPr>
            <p:nvPr/>
          </p:nvSpPr>
          <p:spPr bwMode="auto">
            <a:xfrm>
              <a:off x="1324" y="2393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1" name="Rectangle 153"/>
            <p:cNvSpPr>
              <a:spLocks noChangeArrowheads="1"/>
            </p:cNvSpPr>
            <p:nvPr/>
          </p:nvSpPr>
          <p:spPr bwMode="auto">
            <a:xfrm>
              <a:off x="1324" y="2393"/>
              <a:ext cx="63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basad. en cant. </a:t>
              </a:r>
              <a:endParaRPr lang="pt-BR"/>
            </a:p>
          </p:txBody>
        </p:sp>
        <p:sp>
          <p:nvSpPr>
            <p:cNvPr id="7322" name="Rectangle 154"/>
            <p:cNvSpPr>
              <a:spLocks noChangeArrowheads="1"/>
            </p:cNvSpPr>
            <p:nvPr/>
          </p:nvSpPr>
          <p:spPr bwMode="auto">
            <a:xfrm>
              <a:off x="1324" y="2516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3" name="Rectangle 155"/>
            <p:cNvSpPr>
              <a:spLocks noChangeArrowheads="1"/>
            </p:cNvSpPr>
            <p:nvPr/>
          </p:nvSpPr>
          <p:spPr bwMode="auto">
            <a:xfrm>
              <a:off x="1324" y="2516"/>
              <a:ext cx="45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de contam.</a:t>
              </a:r>
              <a:endParaRPr lang="pt-BR"/>
            </a:p>
          </p:txBody>
        </p:sp>
        <p:sp>
          <p:nvSpPr>
            <p:cNvPr id="7324" name="Rectangle 156"/>
            <p:cNvSpPr>
              <a:spLocks noChangeArrowheads="1"/>
            </p:cNvSpPr>
            <p:nvPr/>
          </p:nvSpPr>
          <p:spPr bwMode="auto">
            <a:xfrm>
              <a:off x="1829" y="2516"/>
              <a:ext cx="10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 o </a:t>
              </a:r>
              <a:endParaRPr lang="pt-BR"/>
            </a:p>
          </p:txBody>
        </p:sp>
        <p:sp>
          <p:nvSpPr>
            <p:cNvPr id="7325" name="Rectangle 157"/>
            <p:cNvSpPr>
              <a:spLocks noChangeArrowheads="1"/>
            </p:cNvSpPr>
            <p:nvPr/>
          </p:nvSpPr>
          <p:spPr bwMode="auto">
            <a:xfrm>
              <a:off x="1324" y="2640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6" name="Rectangle 158"/>
            <p:cNvSpPr>
              <a:spLocks noChangeArrowheads="1"/>
            </p:cNvSpPr>
            <p:nvPr/>
          </p:nvSpPr>
          <p:spPr bwMode="auto">
            <a:xfrm>
              <a:off x="1324" y="2640"/>
              <a:ext cx="601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util. recurso y </a:t>
              </a:r>
              <a:endParaRPr lang="pt-BR"/>
            </a:p>
          </p:txBody>
        </p:sp>
        <p:sp>
          <p:nvSpPr>
            <p:cNvPr id="7327" name="Rectangle 159"/>
            <p:cNvSpPr>
              <a:spLocks noChangeArrowheads="1"/>
            </p:cNvSpPr>
            <p:nvPr/>
          </p:nvSpPr>
          <p:spPr bwMode="auto">
            <a:xfrm>
              <a:off x="1324" y="2763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28" name="Rectangle 160"/>
            <p:cNvSpPr>
              <a:spLocks noChangeArrowheads="1"/>
            </p:cNvSpPr>
            <p:nvPr/>
          </p:nvSpPr>
          <p:spPr bwMode="auto">
            <a:xfrm>
              <a:off x="1324" y="2763"/>
              <a:ext cx="67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natur. de medio </a:t>
              </a:r>
              <a:endParaRPr lang="pt-BR"/>
            </a:p>
          </p:txBody>
        </p:sp>
        <p:sp>
          <p:nvSpPr>
            <p:cNvPr id="7329" name="Rectangle 161"/>
            <p:cNvSpPr>
              <a:spLocks noChangeArrowheads="1"/>
            </p:cNvSpPr>
            <p:nvPr/>
          </p:nvSpPr>
          <p:spPr bwMode="auto">
            <a:xfrm>
              <a:off x="1324" y="2887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0" name="Rectangle 162"/>
            <p:cNvSpPr>
              <a:spLocks noChangeArrowheads="1"/>
            </p:cNvSpPr>
            <p:nvPr/>
          </p:nvSpPr>
          <p:spPr bwMode="auto">
            <a:xfrm>
              <a:off x="1324" y="2887"/>
              <a:ext cx="766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receptor. Tarif. es </a:t>
              </a:r>
              <a:endParaRPr lang="pt-BR"/>
            </a:p>
          </p:txBody>
        </p:sp>
        <p:sp>
          <p:nvSpPr>
            <p:cNvPr id="7331" name="Rectangle 163"/>
            <p:cNvSpPr>
              <a:spLocks noChangeArrowheads="1"/>
            </p:cNvSpPr>
            <p:nvPr/>
          </p:nvSpPr>
          <p:spPr bwMode="auto">
            <a:xfrm>
              <a:off x="1324" y="3010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2" name="Rectangle 164"/>
            <p:cNvSpPr>
              <a:spLocks noChangeArrowheads="1"/>
            </p:cNvSpPr>
            <p:nvPr/>
          </p:nvSpPr>
          <p:spPr bwMode="auto">
            <a:xfrm>
              <a:off x="1324" y="3010"/>
              <a:ext cx="56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suf. alta para </a:t>
              </a:r>
              <a:endParaRPr lang="pt-BR"/>
            </a:p>
          </p:txBody>
        </p:sp>
        <p:sp>
          <p:nvSpPr>
            <p:cNvPr id="7333" name="Rectangle 165"/>
            <p:cNvSpPr>
              <a:spLocks noChangeArrowheads="1"/>
            </p:cNvSpPr>
            <p:nvPr/>
          </p:nvSpPr>
          <p:spPr bwMode="auto">
            <a:xfrm>
              <a:off x="1324" y="3133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4" name="Rectangle 166"/>
            <p:cNvSpPr>
              <a:spLocks noChangeArrowheads="1"/>
            </p:cNvSpPr>
            <p:nvPr/>
          </p:nvSpPr>
          <p:spPr bwMode="auto">
            <a:xfrm>
              <a:off x="1324" y="3133"/>
              <a:ext cx="75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crear incentivo p/ </a:t>
              </a:r>
              <a:endParaRPr lang="pt-BR"/>
            </a:p>
          </p:txBody>
        </p:sp>
        <p:sp>
          <p:nvSpPr>
            <p:cNvPr id="7335" name="Rectangle 167"/>
            <p:cNvSpPr>
              <a:spLocks noChangeArrowheads="1"/>
            </p:cNvSpPr>
            <p:nvPr/>
          </p:nvSpPr>
          <p:spPr bwMode="auto">
            <a:xfrm>
              <a:off x="1324" y="3257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6" name="Rectangle 168"/>
            <p:cNvSpPr>
              <a:spLocks noChangeArrowheads="1"/>
            </p:cNvSpPr>
            <p:nvPr/>
          </p:nvSpPr>
          <p:spPr bwMode="auto">
            <a:xfrm>
              <a:off x="1324" y="3257"/>
              <a:ext cx="730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reducc. impactos.</a:t>
              </a:r>
              <a:endParaRPr lang="pt-BR"/>
            </a:p>
          </p:txBody>
        </p:sp>
        <p:sp>
          <p:nvSpPr>
            <p:cNvPr id="7337" name="Rectangle 169"/>
            <p:cNvSpPr>
              <a:spLocks noChangeArrowheads="1"/>
            </p:cNvSpPr>
            <p:nvPr/>
          </p:nvSpPr>
          <p:spPr bwMode="auto">
            <a:xfrm>
              <a:off x="1996" y="3257"/>
              <a:ext cx="73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 </a:t>
              </a:r>
              <a:endParaRPr lang="pt-BR"/>
            </a:p>
          </p:txBody>
        </p:sp>
        <p:sp>
          <p:nvSpPr>
            <p:cNvPr id="7338" name="Rectangle 170"/>
            <p:cNvSpPr>
              <a:spLocks noChangeArrowheads="1"/>
            </p:cNvSpPr>
            <p:nvPr/>
          </p:nvSpPr>
          <p:spPr bwMode="auto">
            <a:xfrm>
              <a:off x="1286" y="1529"/>
              <a:ext cx="38" cy="18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39" name="Rectangle 171"/>
            <p:cNvSpPr>
              <a:spLocks noChangeArrowheads="1"/>
            </p:cNvSpPr>
            <p:nvPr/>
          </p:nvSpPr>
          <p:spPr bwMode="auto">
            <a:xfrm>
              <a:off x="2155" y="1529"/>
              <a:ext cx="32" cy="185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40" name="Rectangle 172"/>
            <p:cNvSpPr>
              <a:spLocks noChangeArrowheads="1"/>
            </p:cNvSpPr>
            <p:nvPr/>
          </p:nvSpPr>
          <p:spPr bwMode="auto">
            <a:xfrm>
              <a:off x="1286" y="3380"/>
              <a:ext cx="901" cy="371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41" name="Rectangle 173"/>
            <p:cNvSpPr>
              <a:spLocks noChangeArrowheads="1"/>
            </p:cNvSpPr>
            <p:nvPr/>
          </p:nvSpPr>
          <p:spPr bwMode="auto">
            <a:xfrm>
              <a:off x="2226" y="1529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42" name="Rectangle 174"/>
            <p:cNvSpPr>
              <a:spLocks noChangeArrowheads="1"/>
            </p:cNvSpPr>
            <p:nvPr/>
          </p:nvSpPr>
          <p:spPr bwMode="auto">
            <a:xfrm>
              <a:off x="2226" y="1529"/>
              <a:ext cx="76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Permisos Comerc.</a:t>
              </a:r>
              <a:endParaRPr lang="pt-BR"/>
            </a:p>
          </p:txBody>
        </p:sp>
        <p:sp>
          <p:nvSpPr>
            <p:cNvPr id="7343" name="Rectangle 175"/>
            <p:cNvSpPr>
              <a:spLocks noChangeArrowheads="1"/>
            </p:cNvSpPr>
            <p:nvPr/>
          </p:nvSpPr>
          <p:spPr bwMode="auto">
            <a:xfrm>
              <a:off x="2226" y="1637"/>
              <a:ext cx="735" cy="5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44" name="Rectangle 176"/>
            <p:cNvSpPr>
              <a:spLocks noChangeArrowheads="1"/>
            </p:cNvSpPr>
            <p:nvPr/>
          </p:nvSpPr>
          <p:spPr bwMode="auto">
            <a:xfrm>
              <a:off x="2961" y="1529"/>
              <a:ext cx="104" cy="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: </a:t>
              </a:r>
              <a:endParaRPr lang="pt-BR"/>
            </a:p>
          </p:txBody>
        </p:sp>
        <p:sp>
          <p:nvSpPr>
            <p:cNvPr id="7345" name="Rectangle 177"/>
            <p:cNvSpPr>
              <a:spLocks noChangeArrowheads="1"/>
            </p:cNvSpPr>
            <p:nvPr/>
          </p:nvSpPr>
          <p:spPr bwMode="auto">
            <a:xfrm>
              <a:off x="2226" y="1652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46" name="Rectangle 178"/>
            <p:cNvSpPr>
              <a:spLocks noChangeArrowheads="1"/>
            </p:cNvSpPr>
            <p:nvPr/>
          </p:nvSpPr>
          <p:spPr bwMode="auto">
            <a:xfrm>
              <a:off x="2226" y="1652"/>
              <a:ext cx="419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Gobierno </a:t>
              </a:r>
              <a:endParaRPr lang="pt-BR"/>
            </a:p>
          </p:txBody>
        </p:sp>
        <p:sp>
          <p:nvSpPr>
            <p:cNvPr id="7347" name="Rectangle 179"/>
            <p:cNvSpPr>
              <a:spLocks noChangeArrowheads="1"/>
            </p:cNvSpPr>
            <p:nvPr/>
          </p:nvSpPr>
          <p:spPr bwMode="auto">
            <a:xfrm>
              <a:off x="2226" y="1776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48" name="Rectangle 180"/>
            <p:cNvSpPr>
              <a:spLocks noChangeArrowheads="1"/>
            </p:cNvSpPr>
            <p:nvPr/>
          </p:nvSpPr>
          <p:spPr bwMode="auto">
            <a:xfrm>
              <a:off x="2226" y="1776"/>
              <a:ext cx="52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Estabece un </a:t>
              </a:r>
              <a:endParaRPr lang="pt-BR"/>
            </a:p>
          </p:txBody>
        </p:sp>
        <p:sp>
          <p:nvSpPr>
            <p:cNvPr id="7349" name="Rectangle 181"/>
            <p:cNvSpPr>
              <a:spLocks noChangeArrowheads="1"/>
            </p:cNvSpPr>
            <p:nvPr/>
          </p:nvSpPr>
          <p:spPr bwMode="auto">
            <a:xfrm>
              <a:off x="2226" y="1899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50" name="Rectangle 182"/>
            <p:cNvSpPr>
              <a:spLocks noChangeArrowheads="1"/>
            </p:cNvSpPr>
            <p:nvPr/>
          </p:nvSpPr>
          <p:spPr bwMode="auto">
            <a:xfrm>
              <a:off x="2226" y="1899"/>
              <a:ext cx="86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sistema de permisos </a:t>
              </a:r>
              <a:endParaRPr lang="pt-BR"/>
            </a:p>
          </p:txBody>
        </p:sp>
        <p:sp>
          <p:nvSpPr>
            <p:cNvPr id="7351" name="Rectangle 183"/>
            <p:cNvSpPr>
              <a:spLocks noChangeArrowheads="1"/>
            </p:cNvSpPr>
            <p:nvPr/>
          </p:nvSpPr>
          <p:spPr bwMode="auto">
            <a:xfrm>
              <a:off x="2226" y="2022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52" name="Rectangle 184"/>
            <p:cNvSpPr>
              <a:spLocks noChangeArrowheads="1"/>
            </p:cNvSpPr>
            <p:nvPr/>
          </p:nvSpPr>
          <p:spPr bwMode="auto">
            <a:xfrm>
              <a:off x="2226" y="2022"/>
              <a:ext cx="777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para contaminar o </a:t>
              </a:r>
              <a:endParaRPr lang="pt-BR"/>
            </a:p>
          </p:txBody>
        </p:sp>
        <p:sp>
          <p:nvSpPr>
            <p:cNvPr id="7353" name="Rectangle 185"/>
            <p:cNvSpPr>
              <a:spLocks noChangeArrowheads="1"/>
            </p:cNvSpPr>
            <p:nvPr/>
          </p:nvSpPr>
          <p:spPr bwMode="auto">
            <a:xfrm>
              <a:off x="2226" y="2146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54" name="Rectangle 186"/>
            <p:cNvSpPr>
              <a:spLocks noChangeArrowheads="1"/>
            </p:cNvSpPr>
            <p:nvPr/>
          </p:nvSpPr>
          <p:spPr bwMode="auto">
            <a:xfrm>
              <a:off x="2226" y="2146"/>
              <a:ext cx="29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utlizar </a:t>
              </a:r>
              <a:endParaRPr lang="pt-BR"/>
            </a:p>
          </p:txBody>
        </p:sp>
        <p:sp>
          <p:nvSpPr>
            <p:cNvPr id="7355" name="Rectangle 187"/>
            <p:cNvSpPr>
              <a:spLocks noChangeArrowheads="1"/>
            </p:cNvSpPr>
            <p:nvPr/>
          </p:nvSpPr>
          <p:spPr bwMode="auto">
            <a:xfrm>
              <a:off x="2226" y="2269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56" name="Rectangle 188"/>
            <p:cNvSpPr>
              <a:spLocks noChangeArrowheads="1"/>
            </p:cNvSpPr>
            <p:nvPr/>
          </p:nvSpPr>
          <p:spPr bwMode="auto">
            <a:xfrm>
              <a:off x="2226" y="2269"/>
              <a:ext cx="729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recursos, subasta </a:t>
              </a:r>
              <a:endParaRPr lang="pt-BR"/>
            </a:p>
          </p:txBody>
        </p:sp>
        <p:sp>
          <p:nvSpPr>
            <p:cNvPr id="7357" name="Rectangle 189"/>
            <p:cNvSpPr>
              <a:spLocks noChangeArrowheads="1"/>
            </p:cNvSpPr>
            <p:nvPr/>
          </p:nvSpPr>
          <p:spPr bwMode="auto">
            <a:xfrm>
              <a:off x="2226" y="2393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58" name="Rectangle 190"/>
            <p:cNvSpPr>
              <a:spLocks noChangeArrowheads="1"/>
            </p:cNvSpPr>
            <p:nvPr/>
          </p:nvSpPr>
          <p:spPr bwMode="auto">
            <a:xfrm>
              <a:off x="2226" y="2393"/>
              <a:ext cx="49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o distribuye</a:t>
              </a:r>
              <a:endParaRPr lang="pt-BR"/>
            </a:p>
          </p:txBody>
        </p:sp>
        <p:sp>
          <p:nvSpPr>
            <p:cNvPr id="7359" name="Rectangle 191"/>
            <p:cNvSpPr>
              <a:spLocks noChangeArrowheads="1"/>
            </p:cNvSpPr>
            <p:nvPr/>
          </p:nvSpPr>
          <p:spPr bwMode="auto">
            <a:xfrm>
              <a:off x="2226" y="2516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60" name="Rectangle 192"/>
            <p:cNvSpPr>
              <a:spLocks noChangeArrowheads="1"/>
            </p:cNvSpPr>
            <p:nvPr/>
          </p:nvSpPr>
          <p:spPr bwMode="auto">
            <a:xfrm>
              <a:off x="2226" y="2516"/>
              <a:ext cx="505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permisos, y </a:t>
              </a:r>
              <a:endParaRPr lang="pt-BR"/>
            </a:p>
          </p:txBody>
        </p:sp>
        <p:sp>
          <p:nvSpPr>
            <p:cNvPr id="7361" name="Rectangle 193"/>
            <p:cNvSpPr>
              <a:spLocks noChangeArrowheads="1"/>
            </p:cNvSpPr>
            <p:nvPr/>
          </p:nvSpPr>
          <p:spPr bwMode="auto">
            <a:xfrm>
              <a:off x="2226" y="2640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62" name="Rectangle 194"/>
            <p:cNvSpPr>
              <a:spLocks noChangeArrowheads="1"/>
            </p:cNvSpPr>
            <p:nvPr/>
          </p:nvSpPr>
          <p:spPr bwMode="auto">
            <a:xfrm>
              <a:off x="2226" y="2640"/>
              <a:ext cx="448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monitorea </a:t>
              </a:r>
              <a:endParaRPr lang="pt-BR"/>
            </a:p>
          </p:txBody>
        </p:sp>
        <p:sp>
          <p:nvSpPr>
            <p:cNvPr id="7363" name="Rectangle 195"/>
            <p:cNvSpPr>
              <a:spLocks noChangeArrowheads="1"/>
            </p:cNvSpPr>
            <p:nvPr/>
          </p:nvSpPr>
          <p:spPr bwMode="auto">
            <a:xfrm>
              <a:off x="2226" y="2763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64" name="Rectangle 196"/>
            <p:cNvSpPr>
              <a:spLocks noChangeArrowheads="1"/>
            </p:cNvSpPr>
            <p:nvPr/>
          </p:nvSpPr>
          <p:spPr bwMode="auto">
            <a:xfrm>
              <a:off x="2226" y="2763"/>
              <a:ext cx="60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cumplimiento.</a:t>
              </a:r>
              <a:endParaRPr lang="pt-BR"/>
            </a:p>
          </p:txBody>
        </p:sp>
        <p:sp>
          <p:nvSpPr>
            <p:cNvPr id="7365" name="Rectangle 197"/>
            <p:cNvSpPr>
              <a:spLocks noChangeArrowheads="1"/>
            </p:cNvSpPr>
            <p:nvPr/>
          </p:nvSpPr>
          <p:spPr bwMode="auto">
            <a:xfrm>
              <a:off x="2524" y="2763"/>
              <a:ext cx="0" cy="23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endParaRPr lang="es-ES_tradnl"/>
            </a:p>
          </p:txBody>
        </p:sp>
        <p:sp>
          <p:nvSpPr>
            <p:cNvPr id="7366" name="Rectangle 198"/>
            <p:cNvSpPr>
              <a:spLocks noChangeArrowheads="1"/>
            </p:cNvSpPr>
            <p:nvPr/>
          </p:nvSpPr>
          <p:spPr bwMode="auto">
            <a:xfrm>
              <a:off x="2226" y="2887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67" name="Rectangle 199"/>
            <p:cNvSpPr>
              <a:spLocks noChangeArrowheads="1"/>
            </p:cNvSpPr>
            <p:nvPr/>
          </p:nvSpPr>
          <p:spPr bwMode="auto">
            <a:xfrm>
              <a:off x="2226" y="2887"/>
              <a:ext cx="802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Agentes contam. o </a:t>
              </a:r>
              <a:endParaRPr lang="pt-BR"/>
            </a:p>
          </p:txBody>
        </p:sp>
        <p:sp>
          <p:nvSpPr>
            <p:cNvPr id="7368" name="Rectangle 200"/>
            <p:cNvSpPr>
              <a:spLocks noChangeArrowheads="1"/>
            </p:cNvSpPr>
            <p:nvPr/>
          </p:nvSpPr>
          <p:spPr bwMode="auto">
            <a:xfrm>
              <a:off x="2226" y="3010"/>
              <a:ext cx="831" cy="123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sp>
          <p:nvSpPr>
            <p:cNvPr id="7369" name="Rectangle 201"/>
            <p:cNvSpPr>
              <a:spLocks noChangeArrowheads="1"/>
            </p:cNvSpPr>
            <p:nvPr/>
          </p:nvSpPr>
          <p:spPr bwMode="auto">
            <a:xfrm>
              <a:off x="2226" y="3010"/>
              <a:ext cx="744" cy="12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 lIns="0" tIns="0" rIns="0" bIns="0">
              <a:spAutoFit/>
            </a:bodyPr>
            <a:lstStyle/>
            <a:p>
              <a:r>
                <a:rPr lang="pt-BR" sz="1300">
                  <a:solidFill>
                    <a:srgbClr val="010000"/>
                  </a:solidFill>
                </a:rPr>
                <a:t>usuarios recursos </a:t>
              </a:r>
              <a:endParaRPr lang="pt-BR"/>
            </a:p>
          </p:txBody>
        </p:sp>
        <p:sp>
          <p:nvSpPr>
            <p:cNvPr id="7370" name="Rectangle 202"/>
            <p:cNvSpPr>
              <a:spLocks noChangeArrowheads="1"/>
            </p:cNvSpPr>
            <p:nvPr/>
          </p:nvSpPr>
          <p:spPr bwMode="auto">
            <a:xfrm>
              <a:off x="2226" y="3133"/>
              <a:ext cx="831" cy="124"/>
            </a:xfrm>
            <a:prstGeom prst="rect">
              <a:avLst/>
            </a:prstGeom>
            <a:solidFill>
              <a:srgbClr val="FFFFFF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7372" name="Rectangle 204"/>
          <p:cNvSpPr>
            <a:spLocks noChangeArrowheads="1"/>
          </p:cNvSpPr>
          <p:nvPr/>
        </p:nvSpPr>
        <p:spPr bwMode="auto">
          <a:xfrm>
            <a:off x="3533775" y="4973638"/>
            <a:ext cx="121443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comercializan lic. </a:t>
            </a:r>
            <a:endParaRPr lang="pt-BR"/>
          </a:p>
        </p:txBody>
      </p:sp>
      <p:sp>
        <p:nvSpPr>
          <p:cNvPr id="7373" name="Rectangle 205"/>
          <p:cNvSpPr>
            <a:spLocks noChangeArrowheads="1"/>
          </p:cNvSpPr>
          <p:nvPr/>
        </p:nvSpPr>
        <p:spPr bwMode="auto">
          <a:xfrm>
            <a:off x="3533775" y="5170488"/>
            <a:ext cx="1319213" cy="1952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4" name="Rectangle 206"/>
          <p:cNvSpPr>
            <a:spLocks noChangeArrowheads="1"/>
          </p:cNvSpPr>
          <p:nvPr/>
        </p:nvSpPr>
        <p:spPr bwMode="auto">
          <a:xfrm>
            <a:off x="3533775" y="5170488"/>
            <a:ext cx="99853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a precios libres</a:t>
            </a:r>
            <a:endParaRPr lang="pt-BR"/>
          </a:p>
        </p:txBody>
      </p:sp>
      <p:sp>
        <p:nvSpPr>
          <p:cNvPr id="7375" name="Rectangle 207"/>
          <p:cNvSpPr>
            <a:spLocks noChangeArrowheads="1"/>
          </p:cNvSpPr>
          <p:nvPr/>
        </p:nvSpPr>
        <p:spPr bwMode="auto">
          <a:xfrm>
            <a:off x="3533775" y="5365750"/>
            <a:ext cx="1319213" cy="196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6" name="Rectangle 208"/>
          <p:cNvSpPr>
            <a:spLocks noChangeArrowheads="1"/>
          </p:cNvSpPr>
          <p:nvPr/>
        </p:nvSpPr>
        <p:spPr bwMode="auto">
          <a:xfrm>
            <a:off x="3533775" y="5365750"/>
            <a:ext cx="8064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de mercado.</a:t>
            </a:r>
            <a:endParaRPr lang="pt-BR"/>
          </a:p>
        </p:txBody>
      </p:sp>
      <p:sp>
        <p:nvSpPr>
          <p:cNvPr id="7377" name="Rectangle 209"/>
          <p:cNvSpPr>
            <a:spLocks noChangeArrowheads="1"/>
          </p:cNvSpPr>
          <p:nvPr/>
        </p:nvSpPr>
        <p:spPr bwMode="auto">
          <a:xfrm>
            <a:off x="4497388" y="5365750"/>
            <a:ext cx="1158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 </a:t>
            </a:r>
            <a:endParaRPr lang="pt-BR"/>
          </a:p>
        </p:txBody>
      </p:sp>
      <p:sp>
        <p:nvSpPr>
          <p:cNvPr id="7378" name="Rectangle 210"/>
          <p:cNvSpPr>
            <a:spLocks noChangeArrowheads="1"/>
          </p:cNvSpPr>
          <p:nvPr/>
        </p:nvSpPr>
        <p:spPr bwMode="auto">
          <a:xfrm>
            <a:off x="3471863" y="2427288"/>
            <a:ext cx="61912" cy="31353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79" name="Rectangle 211"/>
          <p:cNvSpPr>
            <a:spLocks noChangeArrowheads="1"/>
          </p:cNvSpPr>
          <p:nvPr/>
        </p:nvSpPr>
        <p:spPr bwMode="auto">
          <a:xfrm>
            <a:off x="4852988" y="2427288"/>
            <a:ext cx="50800" cy="313531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80" name="Rectangle 212"/>
          <p:cNvSpPr>
            <a:spLocks noChangeArrowheads="1"/>
          </p:cNvSpPr>
          <p:nvPr/>
        </p:nvSpPr>
        <p:spPr bwMode="auto">
          <a:xfrm>
            <a:off x="3471863" y="5562600"/>
            <a:ext cx="1431925" cy="3921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81" name="Rectangle 213"/>
          <p:cNvSpPr>
            <a:spLocks noChangeArrowheads="1"/>
          </p:cNvSpPr>
          <p:nvPr/>
        </p:nvSpPr>
        <p:spPr bwMode="auto">
          <a:xfrm>
            <a:off x="4965700" y="2427288"/>
            <a:ext cx="1319213" cy="1952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82" name="Rectangle 214"/>
          <p:cNvSpPr>
            <a:spLocks noChangeArrowheads="1"/>
          </p:cNvSpPr>
          <p:nvPr/>
        </p:nvSpPr>
        <p:spPr bwMode="auto">
          <a:xfrm>
            <a:off x="4965700" y="2427288"/>
            <a:ext cx="8112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Evaluac. de </a:t>
            </a:r>
            <a:endParaRPr lang="pt-BR"/>
          </a:p>
        </p:txBody>
      </p:sp>
      <p:sp>
        <p:nvSpPr>
          <p:cNvPr id="7383" name="Rectangle 215"/>
          <p:cNvSpPr>
            <a:spLocks noChangeArrowheads="1"/>
          </p:cNvSpPr>
          <p:nvPr/>
        </p:nvSpPr>
        <p:spPr bwMode="auto">
          <a:xfrm>
            <a:off x="4965700" y="2598738"/>
            <a:ext cx="866775" cy="79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84" name="Rectangle 216"/>
          <p:cNvSpPr>
            <a:spLocks noChangeArrowheads="1"/>
          </p:cNvSpPr>
          <p:nvPr/>
        </p:nvSpPr>
        <p:spPr bwMode="auto">
          <a:xfrm>
            <a:off x="4965700" y="2622550"/>
            <a:ext cx="1319213" cy="196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85" name="Rectangle 217"/>
          <p:cNvSpPr>
            <a:spLocks noChangeArrowheads="1"/>
          </p:cNvSpPr>
          <p:nvPr/>
        </p:nvSpPr>
        <p:spPr bwMode="auto">
          <a:xfrm>
            <a:off x="4965700" y="2622550"/>
            <a:ext cx="82391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Desempeño:</a:t>
            </a:r>
            <a:endParaRPr lang="pt-BR"/>
          </a:p>
        </p:txBody>
      </p:sp>
      <p:sp>
        <p:nvSpPr>
          <p:cNvPr id="7386" name="Rectangle 218"/>
          <p:cNvSpPr>
            <a:spLocks noChangeArrowheads="1"/>
          </p:cNvSpPr>
          <p:nvPr/>
        </p:nvSpPr>
        <p:spPr bwMode="auto">
          <a:xfrm>
            <a:off x="4965700" y="2794000"/>
            <a:ext cx="4524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87" name="Rectangle 219"/>
          <p:cNvSpPr>
            <a:spLocks noChangeArrowheads="1"/>
          </p:cNvSpPr>
          <p:nvPr/>
        </p:nvSpPr>
        <p:spPr bwMode="auto">
          <a:xfrm>
            <a:off x="5418138" y="2622550"/>
            <a:ext cx="165100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: </a:t>
            </a:r>
            <a:endParaRPr lang="pt-BR"/>
          </a:p>
        </p:txBody>
      </p:sp>
      <p:sp>
        <p:nvSpPr>
          <p:cNvPr id="7388" name="Rectangle 220"/>
          <p:cNvSpPr>
            <a:spLocks noChangeArrowheads="1"/>
          </p:cNvSpPr>
          <p:nvPr/>
        </p:nvSpPr>
        <p:spPr bwMode="auto">
          <a:xfrm>
            <a:off x="4965700" y="2819400"/>
            <a:ext cx="1319213" cy="195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89" name="Rectangle 221"/>
          <p:cNvSpPr>
            <a:spLocks noChangeArrowheads="1"/>
          </p:cNvSpPr>
          <p:nvPr/>
        </p:nvSpPr>
        <p:spPr bwMode="auto">
          <a:xfrm>
            <a:off x="4965700" y="2819400"/>
            <a:ext cx="62388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Gobierno</a:t>
            </a:r>
            <a:endParaRPr lang="pt-BR"/>
          </a:p>
        </p:txBody>
      </p:sp>
      <p:sp>
        <p:nvSpPr>
          <p:cNvPr id="7390" name="Rectangle 222"/>
          <p:cNvSpPr>
            <a:spLocks noChangeArrowheads="1"/>
          </p:cNvSpPr>
          <p:nvPr/>
        </p:nvSpPr>
        <p:spPr bwMode="auto">
          <a:xfrm>
            <a:off x="4965700" y="3014663"/>
            <a:ext cx="1319213" cy="1952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91" name="Rectangle 223"/>
          <p:cNvSpPr>
            <a:spLocks noChangeArrowheads="1"/>
          </p:cNvSpPr>
          <p:nvPr/>
        </p:nvSpPr>
        <p:spPr bwMode="auto">
          <a:xfrm>
            <a:off x="4965700" y="3014663"/>
            <a:ext cx="105410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apoya progama </a:t>
            </a:r>
            <a:endParaRPr lang="pt-BR"/>
          </a:p>
        </p:txBody>
      </p:sp>
      <p:sp>
        <p:nvSpPr>
          <p:cNvPr id="7392" name="Rectangle 224"/>
          <p:cNvSpPr>
            <a:spLocks noChangeArrowheads="1"/>
          </p:cNvSpPr>
          <p:nvPr/>
        </p:nvSpPr>
        <p:spPr bwMode="auto">
          <a:xfrm>
            <a:off x="4965700" y="3209925"/>
            <a:ext cx="1319213" cy="196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93" name="Rectangle 225"/>
          <p:cNvSpPr>
            <a:spLocks noChangeArrowheads="1"/>
          </p:cNvSpPr>
          <p:nvPr/>
        </p:nvSpPr>
        <p:spPr bwMode="auto">
          <a:xfrm>
            <a:off x="4965700" y="3209925"/>
            <a:ext cx="175418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De calificación o evaluac. </a:t>
            </a:r>
            <a:endParaRPr lang="pt-BR"/>
          </a:p>
        </p:txBody>
      </p:sp>
      <p:sp>
        <p:nvSpPr>
          <p:cNvPr id="7394" name="Rectangle 226"/>
          <p:cNvSpPr>
            <a:spLocks noChangeArrowheads="1"/>
          </p:cNvSpPr>
          <p:nvPr/>
        </p:nvSpPr>
        <p:spPr bwMode="auto">
          <a:xfrm>
            <a:off x="4965700" y="3406775"/>
            <a:ext cx="1319213" cy="195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95" name="Rectangle 227"/>
          <p:cNvSpPr>
            <a:spLocks noChangeArrowheads="1"/>
          </p:cNvSpPr>
          <p:nvPr/>
        </p:nvSpPr>
        <p:spPr bwMode="auto">
          <a:xfrm>
            <a:off x="4965700" y="3406775"/>
            <a:ext cx="1217613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de desempeño que</a:t>
            </a:r>
            <a:endParaRPr lang="pt-BR"/>
          </a:p>
        </p:txBody>
      </p:sp>
      <p:sp>
        <p:nvSpPr>
          <p:cNvPr id="7396" name="Rectangle 228"/>
          <p:cNvSpPr>
            <a:spLocks noChangeArrowheads="1"/>
          </p:cNvSpPr>
          <p:nvPr/>
        </p:nvSpPr>
        <p:spPr bwMode="auto">
          <a:xfrm>
            <a:off x="4965700" y="3602038"/>
            <a:ext cx="1319213" cy="196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97" name="Rectangle 229"/>
          <p:cNvSpPr>
            <a:spLocks noChangeArrowheads="1"/>
          </p:cNvSpPr>
          <p:nvPr/>
        </p:nvSpPr>
        <p:spPr bwMode="auto">
          <a:xfrm>
            <a:off x="4965700" y="3602038"/>
            <a:ext cx="9810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exige publicar </a:t>
            </a:r>
            <a:endParaRPr lang="pt-BR"/>
          </a:p>
        </p:txBody>
      </p:sp>
      <p:sp>
        <p:nvSpPr>
          <p:cNvPr id="7398" name="Rectangle 230"/>
          <p:cNvSpPr>
            <a:spLocks noChangeArrowheads="1"/>
          </p:cNvSpPr>
          <p:nvPr/>
        </p:nvSpPr>
        <p:spPr bwMode="auto">
          <a:xfrm>
            <a:off x="4965700" y="3798888"/>
            <a:ext cx="1319213" cy="1952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399" name="Rectangle 231"/>
          <p:cNvSpPr>
            <a:spLocks noChangeArrowheads="1"/>
          </p:cNvSpPr>
          <p:nvPr/>
        </p:nvSpPr>
        <p:spPr bwMode="auto">
          <a:xfrm>
            <a:off x="4965700" y="3798888"/>
            <a:ext cx="849313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información </a:t>
            </a:r>
            <a:endParaRPr lang="pt-BR"/>
          </a:p>
        </p:txBody>
      </p:sp>
      <p:sp>
        <p:nvSpPr>
          <p:cNvPr id="7400" name="Rectangle 232"/>
          <p:cNvSpPr>
            <a:spLocks noChangeArrowheads="1"/>
          </p:cNvSpPr>
          <p:nvPr/>
        </p:nvSpPr>
        <p:spPr bwMode="auto">
          <a:xfrm>
            <a:off x="4965700" y="3994150"/>
            <a:ext cx="1319213" cy="196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01" name="Rectangle 233"/>
          <p:cNvSpPr>
            <a:spLocks noChangeArrowheads="1"/>
          </p:cNvSpPr>
          <p:nvPr/>
        </p:nvSpPr>
        <p:spPr bwMode="auto">
          <a:xfrm>
            <a:off x="4965700" y="3994150"/>
            <a:ext cx="8890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ambiental en </a:t>
            </a:r>
            <a:endParaRPr lang="pt-BR"/>
          </a:p>
        </p:txBody>
      </p:sp>
      <p:sp>
        <p:nvSpPr>
          <p:cNvPr id="7402" name="Rectangle 234"/>
          <p:cNvSpPr>
            <a:spLocks noChangeArrowheads="1"/>
          </p:cNvSpPr>
          <p:nvPr/>
        </p:nvSpPr>
        <p:spPr bwMode="auto">
          <a:xfrm>
            <a:off x="4965700" y="4191000"/>
            <a:ext cx="1319213" cy="195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03" name="Rectangle 235"/>
          <p:cNvSpPr>
            <a:spLocks noChangeArrowheads="1"/>
          </p:cNvSpPr>
          <p:nvPr/>
        </p:nvSpPr>
        <p:spPr bwMode="auto">
          <a:xfrm>
            <a:off x="4965700" y="4191000"/>
            <a:ext cx="344488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prod.</a:t>
            </a:r>
            <a:endParaRPr lang="pt-BR"/>
          </a:p>
        </p:txBody>
      </p:sp>
      <p:sp>
        <p:nvSpPr>
          <p:cNvPr id="7404" name="Rectangle 236"/>
          <p:cNvSpPr>
            <a:spLocks noChangeArrowheads="1"/>
          </p:cNvSpPr>
          <p:nvPr/>
        </p:nvSpPr>
        <p:spPr bwMode="auto">
          <a:xfrm>
            <a:off x="5565775" y="4191000"/>
            <a:ext cx="8255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d</a:t>
            </a:r>
            <a:endParaRPr lang="pt-BR"/>
          </a:p>
        </p:txBody>
      </p:sp>
      <p:sp>
        <p:nvSpPr>
          <p:cNvPr id="7405" name="Rectangle 237"/>
          <p:cNvSpPr>
            <a:spLocks noChangeArrowheads="1"/>
          </p:cNvSpPr>
          <p:nvPr/>
        </p:nvSpPr>
        <p:spPr bwMode="auto">
          <a:xfrm>
            <a:off x="5621338" y="4191000"/>
            <a:ext cx="1143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e </a:t>
            </a:r>
            <a:endParaRPr lang="pt-BR"/>
          </a:p>
        </p:txBody>
      </p:sp>
      <p:sp>
        <p:nvSpPr>
          <p:cNvPr id="7406" name="Rectangle 238"/>
          <p:cNvSpPr>
            <a:spLocks noChangeArrowheads="1"/>
          </p:cNvSpPr>
          <p:nvPr/>
        </p:nvSpPr>
        <p:spPr bwMode="auto">
          <a:xfrm>
            <a:off x="4965700" y="4386263"/>
            <a:ext cx="1319213" cy="196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07" name="Rectangle 239"/>
          <p:cNvSpPr>
            <a:spLocks noChangeArrowheads="1"/>
          </p:cNvSpPr>
          <p:nvPr/>
        </p:nvSpPr>
        <p:spPr bwMode="auto">
          <a:xfrm>
            <a:off x="4965700" y="4386263"/>
            <a:ext cx="655638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uso final. </a:t>
            </a:r>
            <a:endParaRPr lang="pt-BR"/>
          </a:p>
        </p:txBody>
      </p:sp>
      <p:sp>
        <p:nvSpPr>
          <p:cNvPr id="7408" name="Rectangle 240"/>
          <p:cNvSpPr>
            <a:spLocks noChangeArrowheads="1"/>
          </p:cNvSpPr>
          <p:nvPr/>
        </p:nvSpPr>
        <p:spPr bwMode="auto">
          <a:xfrm>
            <a:off x="4965700" y="4583113"/>
            <a:ext cx="1319213" cy="1952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09" name="Rectangle 241"/>
          <p:cNvSpPr>
            <a:spLocks noChangeArrowheads="1"/>
          </p:cNvSpPr>
          <p:nvPr/>
        </p:nvSpPr>
        <p:spPr bwMode="auto">
          <a:xfrm>
            <a:off x="4953000" y="4572000"/>
            <a:ext cx="1673225" cy="175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Desempepeño </a:t>
            </a:r>
          </a:p>
          <a:p>
            <a:r>
              <a:rPr lang="pt-BR" sz="1300">
                <a:solidFill>
                  <a:srgbClr val="010000"/>
                </a:solidFill>
              </a:rPr>
              <a:t>basado en adopción</a:t>
            </a:r>
          </a:p>
          <a:p>
            <a:r>
              <a:rPr lang="pt-BR" sz="1300">
                <a:solidFill>
                  <a:srgbClr val="010000"/>
                </a:solidFill>
              </a:rPr>
              <a:t>de normas ISO 14000.</a:t>
            </a:r>
          </a:p>
          <a:p>
            <a:r>
              <a:rPr lang="pt-BR" sz="1300">
                <a:solidFill>
                  <a:srgbClr val="010000"/>
                </a:solidFill>
              </a:rPr>
              <a:t> Pautas Voluntarias.</a:t>
            </a:r>
          </a:p>
          <a:p>
            <a:r>
              <a:rPr lang="pt-BR" sz="1300">
                <a:solidFill>
                  <a:srgbClr val="010000"/>
                </a:solidFill>
              </a:rPr>
              <a:t>Eco.etiq. adheridas a </a:t>
            </a:r>
          </a:p>
          <a:p>
            <a:r>
              <a:rPr lang="pt-BR" sz="1300">
                <a:solidFill>
                  <a:srgbClr val="010000"/>
                </a:solidFill>
              </a:rPr>
              <a:t>Productos que favorecen </a:t>
            </a:r>
          </a:p>
          <a:p>
            <a:r>
              <a:rPr lang="pt-BR" sz="1300">
                <a:solidFill>
                  <a:srgbClr val="010000"/>
                </a:solidFill>
              </a:rPr>
              <a:t>el medioambiente</a:t>
            </a:r>
          </a:p>
          <a:p>
            <a:endParaRPr lang="pt-BR"/>
          </a:p>
        </p:txBody>
      </p:sp>
      <p:sp>
        <p:nvSpPr>
          <p:cNvPr id="7414" name="Rectangle 246"/>
          <p:cNvSpPr>
            <a:spLocks noChangeArrowheads="1"/>
          </p:cNvSpPr>
          <p:nvPr/>
        </p:nvSpPr>
        <p:spPr bwMode="auto">
          <a:xfrm>
            <a:off x="4965700" y="4973638"/>
            <a:ext cx="4127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 </a:t>
            </a:r>
            <a:endParaRPr lang="pt-BR"/>
          </a:p>
        </p:txBody>
      </p:sp>
      <p:sp>
        <p:nvSpPr>
          <p:cNvPr id="7415" name="Rectangle 247"/>
          <p:cNvSpPr>
            <a:spLocks noChangeArrowheads="1"/>
          </p:cNvSpPr>
          <p:nvPr/>
        </p:nvSpPr>
        <p:spPr bwMode="auto">
          <a:xfrm>
            <a:off x="2438400" y="5791200"/>
            <a:ext cx="1319213" cy="195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20" name="Rectangle 252"/>
          <p:cNvSpPr>
            <a:spLocks noChangeArrowheads="1"/>
          </p:cNvSpPr>
          <p:nvPr/>
        </p:nvSpPr>
        <p:spPr bwMode="auto">
          <a:xfrm>
            <a:off x="4965700" y="5562600"/>
            <a:ext cx="1319213" cy="195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22" name="Rectangle 254"/>
          <p:cNvSpPr>
            <a:spLocks noChangeArrowheads="1"/>
          </p:cNvSpPr>
          <p:nvPr/>
        </p:nvSpPr>
        <p:spPr bwMode="auto">
          <a:xfrm>
            <a:off x="4965700" y="5757863"/>
            <a:ext cx="1319213" cy="196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24" name="Rectangle 256"/>
          <p:cNvSpPr>
            <a:spLocks noChangeArrowheads="1"/>
          </p:cNvSpPr>
          <p:nvPr/>
        </p:nvSpPr>
        <p:spPr bwMode="auto">
          <a:xfrm>
            <a:off x="6226175" y="5757863"/>
            <a:ext cx="1158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 </a:t>
            </a:r>
            <a:endParaRPr lang="pt-BR"/>
          </a:p>
        </p:txBody>
      </p:sp>
      <p:sp>
        <p:nvSpPr>
          <p:cNvPr id="7425" name="Rectangle 257"/>
          <p:cNvSpPr>
            <a:spLocks noChangeArrowheads="1"/>
          </p:cNvSpPr>
          <p:nvPr/>
        </p:nvSpPr>
        <p:spPr bwMode="auto">
          <a:xfrm>
            <a:off x="4903788" y="2427288"/>
            <a:ext cx="61912" cy="3527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26" name="Rectangle 258"/>
          <p:cNvSpPr>
            <a:spLocks noChangeArrowheads="1"/>
          </p:cNvSpPr>
          <p:nvPr/>
        </p:nvSpPr>
        <p:spPr bwMode="auto">
          <a:xfrm>
            <a:off x="6284913" y="2427288"/>
            <a:ext cx="50800" cy="35274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27" name="Rectangle 259"/>
          <p:cNvSpPr>
            <a:spLocks noChangeArrowheads="1"/>
          </p:cNvSpPr>
          <p:nvPr/>
        </p:nvSpPr>
        <p:spPr bwMode="auto">
          <a:xfrm>
            <a:off x="6396038" y="2427288"/>
            <a:ext cx="1319212" cy="1952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28" name="Rectangle 260"/>
          <p:cNvSpPr>
            <a:spLocks noChangeArrowheads="1"/>
          </p:cNvSpPr>
          <p:nvPr/>
        </p:nvSpPr>
        <p:spPr bwMode="auto">
          <a:xfrm>
            <a:off x="6396038" y="2427288"/>
            <a:ext cx="1049337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Leyes de Oblig.</a:t>
            </a:r>
            <a:endParaRPr lang="pt-BR"/>
          </a:p>
        </p:txBody>
      </p:sp>
      <p:sp>
        <p:nvSpPr>
          <p:cNvPr id="7429" name="Rectangle 261"/>
          <p:cNvSpPr>
            <a:spLocks noChangeArrowheads="1"/>
          </p:cNvSpPr>
          <p:nvPr/>
        </p:nvSpPr>
        <p:spPr bwMode="auto">
          <a:xfrm>
            <a:off x="6396038" y="2598738"/>
            <a:ext cx="992187" cy="793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30" name="Rectangle 262"/>
          <p:cNvSpPr>
            <a:spLocks noChangeArrowheads="1"/>
          </p:cNvSpPr>
          <p:nvPr/>
        </p:nvSpPr>
        <p:spPr bwMode="auto">
          <a:xfrm>
            <a:off x="6396038" y="2622550"/>
            <a:ext cx="1319212" cy="196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31" name="Rectangle 263"/>
          <p:cNvSpPr>
            <a:spLocks noChangeArrowheads="1"/>
          </p:cNvSpPr>
          <p:nvPr/>
        </p:nvSpPr>
        <p:spPr bwMode="auto">
          <a:xfrm>
            <a:off x="6396038" y="2622550"/>
            <a:ext cx="550862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Estricta:</a:t>
            </a:r>
            <a:endParaRPr lang="pt-BR"/>
          </a:p>
        </p:txBody>
      </p:sp>
      <p:sp>
        <p:nvSpPr>
          <p:cNvPr id="7432" name="Rectangle 264"/>
          <p:cNvSpPr>
            <a:spLocks noChangeArrowheads="1"/>
          </p:cNvSpPr>
          <p:nvPr/>
        </p:nvSpPr>
        <p:spPr bwMode="auto">
          <a:xfrm>
            <a:off x="6396038" y="2794000"/>
            <a:ext cx="762000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33" name="Rectangle 265"/>
          <p:cNvSpPr>
            <a:spLocks noChangeArrowheads="1"/>
          </p:cNvSpPr>
          <p:nvPr/>
        </p:nvSpPr>
        <p:spPr bwMode="auto">
          <a:xfrm>
            <a:off x="7158038" y="2622550"/>
            <a:ext cx="5175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 Agente</a:t>
            </a:r>
            <a:endParaRPr lang="pt-BR"/>
          </a:p>
        </p:txBody>
      </p:sp>
      <p:sp>
        <p:nvSpPr>
          <p:cNvPr id="7434" name="Rectangle 266"/>
          <p:cNvSpPr>
            <a:spLocks noChangeArrowheads="1"/>
          </p:cNvSpPr>
          <p:nvPr/>
        </p:nvSpPr>
        <p:spPr bwMode="auto">
          <a:xfrm>
            <a:off x="6396038" y="2819400"/>
            <a:ext cx="1319212" cy="195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35" name="Rectangle 267"/>
          <p:cNvSpPr>
            <a:spLocks noChangeArrowheads="1"/>
          </p:cNvSpPr>
          <p:nvPr/>
        </p:nvSpPr>
        <p:spPr bwMode="auto">
          <a:xfrm>
            <a:off x="6396038" y="2819400"/>
            <a:ext cx="8890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de contam. o </a:t>
            </a:r>
            <a:endParaRPr lang="pt-BR"/>
          </a:p>
        </p:txBody>
      </p:sp>
      <p:sp>
        <p:nvSpPr>
          <p:cNvPr id="7436" name="Rectangle 268"/>
          <p:cNvSpPr>
            <a:spLocks noChangeArrowheads="1"/>
          </p:cNvSpPr>
          <p:nvPr/>
        </p:nvSpPr>
        <p:spPr bwMode="auto">
          <a:xfrm>
            <a:off x="6396038" y="3014663"/>
            <a:ext cx="1319212" cy="1952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37" name="Rectangle 269"/>
          <p:cNvSpPr>
            <a:spLocks noChangeArrowheads="1"/>
          </p:cNvSpPr>
          <p:nvPr/>
        </p:nvSpPr>
        <p:spPr bwMode="auto">
          <a:xfrm>
            <a:off x="6396038" y="3014663"/>
            <a:ext cx="11033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usuar. recurs. es </a:t>
            </a:r>
            <a:endParaRPr lang="pt-BR"/>
          </a:p>
        </p:txBody>
      </p:sp>
      <p:sp>
        <p:nvSpPr>
          <p:cNvPr id="7438" name="Rectangle 270"/>
          <p:cNvSpPr>
            <a:spLocks noChangeArrowheads="1"/>
          </p:cNvSpPr>
          <p:nvPr/>
        </p:nvSpPr>
        <p:spPr bwMode="auto">
          <a:xfrm>
            <a:off x="6396038" y="3209925"/>
            <a:ext cx="1319212" cy="196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39" name="Rectangle 271"/>
          <p:cNvSpPr>
            <a:spLocks noChangeArrowheads="1"/>
          </p:cNvSpPr>
          <p:nvPr/>
        </p:nvSpPr>
        <p:spPr bwMode="auto">
          <a:xfrm>
            <a:off x="6396038" y="3209925"/>
            <a:ext cx="96837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oblig. por ley  </a:t>
            </a:r>
            <a:endParaRPr lang="pt-BR"/>
          </a:p>
        </p:txBody>
      </p:sp>
      <p:sp>
        <p:nvSpPr>
          <p:cNvPr id="7440" name="Rectangle 272"/>
          <p:cNvSpPr>
            <a:spLocks noChangeArrowheads="1"/>
          </p:cNvSpPr>
          <p:nvPr/>
        </p:nvSpPr>
        <p:spPr bwMode="auto">
          <a:xfrm>
            <a:off x="6396038" y="3406775"/>
            <a:ext cx="1319212" cy="195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41" name="Rectangle 273"/>
          <p:cNvSpPr>
            <a:spLocks noChangeArrowheads="1"/>
          </p:cNvSpPr>
          <p:nvPr/>
        </p:nvSpPr>
        <p:spPr bwMode="auto">
          <a:xfrm>
            <a:off x="6396038" y="3406775"/>
            <a:ext cx="11049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pagar todo daño </a:t>
            </a:r>
            <a:endParaRPr lang="pt-BR"/>
          </a:p>
        </p:txBody>
      </p:sp>
      <p:sp>
        <p:nvSpPr>
          <p:cNvPr id="7442" name="Rectangle 274"/>
          <p:cNvSpPr>
            <a:spLocks noChangeArrowheads="1"/>
          </p:cNvSpPr>
          <p:nvPr/>
        </p:nvSpPr>
        <p:spPr bwMode="auto">
          <a:xfrm>
            <a:off x="6396038" y="3602038"/>
            <a:ext cx="1319212" cy="196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43" name="Rectangle 275"/>
          <p:cNvSpPr>
            <a:spLocks noChangeArrowheads="1"/>
          </p:cNvSpPr>
          <p:nvPr/>
        </p:nvSpPr>
        <p:spPr bwMode="auto">
          <a:xfrm>
            <a:off x="6396038" y="3602038"/>
            <a:ext cx="1052512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a los afectados. </a:t>
            </a:r>
            <a:endParaRPr lang="pt-BR"/>
          </a:p>
        </p:txBody>
      </p:sp>
      <p:sp>
        <p:nvSpPr>
          <p:cNvPr id="7444" name="Rectangle 276"/>
          <p:cNvSpPr>
            <a:spLocks noChangeArrowheads="1"/>
          </p:cNvSpPr>
          <p:nvPr/>
        </p:nvSpPr>
        <p:spPr bwMode="auto">
          <a:xfrm>
            <a:off x="6396038" y="3798888"/>
            <a:ext cx="1319212" cy="195262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45" name="Rectangle 277"/>
          <p:cNvSpPr>
            <a:spLocks noChangeArrowheads="1"/>
          </p:cNvSpPr>
          <p:nvPr/>
        </p:nvSpPr>
        <p:spPr bwMode="auto">
          <a:xfrm>
            <a:off x="6396038" y="3798888"/>
            <a:ext cx="1098550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Partes afectadas </a:t>
            </a:r>
            <a:endParaRPr lang="pt-BR"/>
          </a:p>
        </p:txBody>
      </p:sp>
      <p:sp>
        <p:nvSpPr>
          <p:cNvPr id="7446" name="Rectangle 278"/>
          <p:cNvSpPr>
            <a:spLocks noChangeArrowheads="1"/>
          </p:cNvSpPr>
          <p:nvPr/>
        </p:nvSpPr>
        <p:spPr bwMode="auto">
          <a:xfrm>
            <a:off x="6396038" y="3994150"/>
            <a:ext cx="1319212" cy="196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47" name="Rectangle 279"/>
          <p:cNvSpPr>
            <a:spLocks noChangeArrowheads="1"/>
          </p:cNvSpPr>
          <p:nvPr/>
        </p:nvSpPr>
        <p:spPr bwMode="auto">
          <a:xfrm>
            <a:off x="6396038" y="3994150"/>
            <a:ext cx="1003300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cobran p/daños</a:t>
            </a:r>
            <a:endParaRPr lang="pt-BR"/>
          </a:p>
        </p:txBody>
      </p:sp>
      <p:sp>
        <p:nvSpPr>
          <p:cNvPr id="7449" name="Rectangle 281"/>
          <p:cNvSpPr>
            <a:spLocks noChangeArrowheads="1"/>
          </p:cNvSpPr>
          <p:nvPr/>
        </p:nvSpPr>
        <p:spPr bwMode="auto">
          <a:xfrm>
            <a:off x="6396038" y="4191000"/>
            <a:ext cx="1319212" cy="1952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50" name="Rectangle 282"/>
          <p:cNvSpPr>
            <a:spLocks noChangeArrowheads="1"/>
          </p:cNvSpPr>
          <p:nvPr/>
        </p:nvSpPr>
        <p:spPr bwMode="auto">
          <a:xfrm>
            <a:off x="6396038" y="4191000"/>
            <a:ext cx="1127125" cy="198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mediante juicios </a:t>
            </a:r>
            <a:endParaRPr lang="pt-BR"/>
          </a:p>
        </p:txBody>
      </p:sp>
      <p:sp>
        <p:nvSpPr>
          <p:cNvPr id="7451" name="Rectangle 283"/>
          <p:cNvSpPr>
            <a:spLocks noChangeArrowheads="1"/>
          </p:cNvSpPr>
          <p:nvPr/>
        </p:nvSpPr>
        <p:spPr bwMode="auto">
          <a:xfrm>
            <a:off x="6396038" y="4386263"/>
            <a:ext cx="1319212" cy="1968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52" name="Rectangle 284"/>
          <p:cNvSpPr>
            <a:spLocks noChangeArrowheads="1"/>
          </p:cNvSpPr>
          <p:nvPr/>
        </p:nvSpPr>
        <p:spPr bwMode="auto">
          <a:xfrm>
            <a:off x="6396038" y="4386263"/>
            <a:ext cx="962025" cy="198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y sist. judicial.</a:t>
            </a:r>
            <a:endParaRPr lang="pt-BR"/>
          </a:p>
        </p:txBody>
      </p:sp>
      <p:sp>
        <p:nvSpPr>
          <p:cNvPr id="7453" name="Rectangle 285"/>
          <p:cNvSpPr>
            <a:spLocks noChangeArrowheads="1"/>
          </p:cNvSpPr>
          <p:nvPr/>
        </p:nvSpPr>
        <p:spPr bwMode="auto">
          <a:xfrm>
            <a:off x="7588250" y="4386263"/>
            <a:ext cx="115888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 </a:t>
            </a:r>
            <a:endParaRPr lang="pt-BR"/>
          </a:p>
        </p:txBody>
      </p:sp>
      <p:sp>
        <p:nvSpPr>
          <p:cNvPr id="7454" name="Rectangle 286"/>
          <p:cNvSpPr>
            <a:spLocks noChangeArrowheads="1"/>
          </p:cNvSpPr>
          <p:nvPr/>
        </p:nvSpPr>
        <p:spPr bwMode="auto">
          <a:xfrm>
            <a:off x="6335713" y="2427288"/>
            <a:ext cx="60325" cy="21558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55" name="Rectangle 287"/>
          <p:cNvSpPr>
            <a:spLocks noChangeArrowheads="1"/>
          </p:cNvSpPr>
          <p:nvPr/>
        </p:nvSpPr>
        <p:spPr bwMode="auto">
          <a:xfrm>
            <a:off x="7715250" y="2427288"/>
            <a:ext cx="52388" cy="2155825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56" name="Rectangle 288"/>
          <p:cNvSpPr>
            <a:spLocks noChangeArrowheads="1"/>
          </p:cNvSpPr>
          <p:nvPr/>
        </p:nvSpPr>
        <p:spPr bwMode="auto">
          <a:xfrm>
            <a:off x="6335713" y="4583113"/>
            <a:ext cx="1431925" cy="137160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57" name="Rectangle 289"/>
          <p:cNvSpPr>
            <a:spLocks noChangeArrowheads="1"/>
          </p:cNvSpPr>
          <p:nvPr/>
        </p:nvSpPr>
        <p:spPr bwMode="auto">
          <a:xfrm>
            <a:off x="609600" y="2427288"/>
            <a:ext cx="9525" cy="35274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58" name="Rectangle 290"/>
          <p:cNvSpPr>
            <a:spLocks noChangeArrowheads="1"/>
          </p:cNvSpPr>
          <p:nvPr/>
        </p:nvSpPr>
        <p:spPr bwMode="auto">
          <a:xfrm>
            <a:off x="7767638" y="2427288"/>
            <a:ext cx="9525" cy="35274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7459" name="Rectangle 291"/>
          <p:cNvSpPr>
            <a:spLocks noChangeArrowheads="1"/>
          </p:cNvSpPr>
          <p:nvPr/>
        </p:nvSpPr>
        <p:spPr bwMode="auto">
          <a:xfrm>
            <a:off x="671513" y="5954713"/>
            <a:ext cx="115887" cy="24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pt-BR" sz="1300">
                <a:solidFill>
                  <a:srgbClr val="010000"/>
                </a:solidFill>
              </a:rPr>
              <a:t> </a:t>
            </a:r>
            <a:endParaRPr lang="pt-B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49" name="Rectangle 185"/>
          <p:cNvSpPr>
            <a:spLocks noChangeArrowheads="1"/>
          </p:cNvSpPr>
          <p:nvPr/>
        </p:nvSpPr>
        <p:spPr bwMode="auto">
          <a:xfrm>
            <a:off x="1443038" y="458788"/>
            <a:ext cx="629920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400" b="1">
                <a:solidFill>
                  <a:srgbClr val="000000"/>
                </a:solidFill>
              </a:rPr>
              <a:t>Algunos Ejemplos de Fijación de Precios de Recursos Naturales en América Latina</a:t>
            </a:r>
            <a:endParaRPr lang="es-ES_tradnl"/>
          </a:p>
        </p:txBody>
      </p:sp>
      <p:sp>
        <p:nvSpPr>
          <p:cNvPr id="11451" name="Rectangle 187"/>
          <p:cNvSpPr>
            <a:spLocks noChangeArrowheads="1"/>
          </p:cNvSpPr>
          <p:nvPr/>
        </p:nvSpPr>
        <p:spPr bwMode="auto">
          <a:xfrm>
            <a:off x="7699375" y="458788"/>
            <a:ext cx="158750" cy="242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400" b="1">
                <a:solidFill>
                  <a:srgbClr val="000000"/>
                </a:solidFill>
              </a:rPr>
              <a:t> </a:t>
            </a:r>
            <a:endParaRPr lang="es-ES_tradnl"/>
          </a:p>
        </p:txBody>
      </p:sp>
      <p:sp>
        <p:nvSpPr>
          <p:cNvPr id="11452" name="Rectangle 188"/>
          <p:cNvSpPr>
            <a:spLocks noChangeArrowheads="1"/>
          </p:cNvSpPr>
          <p:nvPr/>
        </p:nvSpPr>
        <p:spPr bwMode="auto">
          <a:xfrm>
            <a:off x="865188" y="860425"/>
            <a:ext cx="1117600" cy="225425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53" name="Rectangle 189"/>
          <p:cNvSpPr>
            <a:spLocks noChangeArrowheads="1"/>
          </p:cNvSpPr>
          <p:nvPr/>
        </p:nvSpPr>
        <p:spPr bwMode="auto">
          <a:xfrm>
            <a:off x="865188" y="887413"/>
            <a:ext cx="3143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 b="1">
                <a:solidFill>
                  <a:srgbClr val="010000"/>
                </a:solidFill>
              </a:rPr>
              <a:t>País/</a:t>
            </a:r>
            <a:endParaRPr lang="es-ES_tradnl"/>
          </a:p>
        </p:txBody>
      </p:sp>
      <p:sp>
        <p:nvSpPr>
          <p:cNvPr id="11454" name="Rectangle 190"/>
          <p:cNvSpPr>
            <a:spLocks noChangeArrowheads="1"/>
          </p:cNvSpPr>
          <p:nvPr/>
        </p:nvSpPr>
        <p:spPr bwMode="auto">
          <a:xfrm>
            <a:off x="1647825" y="887413"/>
            <a:ext cx="136525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 b="1">
                <a:solidFill>
                  <a:srgbClr val="010000"/>
                </a:solidFill>
              </a:rPr>
              <a:t> </a:t>
            </a:r>
            <a:endParaRPr lang="es-ES_tradnl"/>
          </a:p>
        </p:txBody>
      </p:sp>
      <p:sp>
        <p:nvSpPr>
          <p:cNvPr id="11455" name="Rectangle 191"/>
          <p:cNvSpPr>
            <a:spLocks noChangeArrowheads="1"/>
          </p:cNvSpPr>
          <p:nvPr/>
        </p:nvSpPr>
        <p:spPr bwMode="auto">
          <a:xfrm>
            <a:off x="865188" y="1085850"/>
            <a:ext cx="1117600" cy="201613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56" name="Rectangle 192"/>
          <p:cNvSpPr>
            <a:spLocks noChangeArrowheads="1"/>
          </p:cNvSpPr>
          <p:nvPr/>
        </p:nvSpPr>
        <p:spPr bwMode="auto">
          <a:xfrm>
            <a:off x="865188" y="1085850"/>
            <a:ext cx="8112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 b="1">
                <a:solidFill>
                  <a:srgbClr val="010000"/>
                </a:solidFill>
              </a:rPr>
              <a:t>Instrumento</a:t>
            </a:r>
            <a:endParaRPr lang="es-ES_tradnl"/>
          </a:p>
        </p:txBody>
      </p:sp>
      <p:sp>
        <p:nvSpPr>
          <p:cNvPr id="11457" name="Rectangle 193"/>
          <p:cNvSpPr>
            <a:spLocks noChangeArrowheads="1"/>
          </p:cNvSpPr>
          <p:nvPr/>
        </p:nvSpPr>
        <p:spPr bwMode="auto">
          <a:xfrm>
            <a:off x="1835150" y="1085850"/>
            <a:ext cx="136525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 b="1">
                <a:solidFill>
                  <a:srgbClr val="010000"/>
                </a:solidFill>
              </a:rPr>
              <a:t> </a:t>
            </a:r>
            <a:endParaRPr lang="es-ES_tradnl"/>
          </a:p>
        </p:txBody>
      </p:sp>
      <p:sp>
        <p:nvSpPr>
          <p:cNvPr id="11458" name="Rectangle 194"/>
          <p:cNvSpPr>
            <a:spLocks noChangeArrowheads="1"/>
          </p:cNvSpPr>
          <p:nvPr/>
        </p:nvSpPr>
        <p:spPr bwMode="auto">
          <a:xfrm>
            <a:off x="785813" y="860425"/>
            <a:ext cx="79375" cy="427038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59" name="Rectangle 195"/>
          <p:cNvSpPr>
            <a:spLocks noChangeArrowheads="1"/>
          </p:cNvSpPr>
          <p:nvPr/>
        </p:nvSpPr>
        <p:spPr bwMode="auto">
          <a:xfrm>
            <a:off x="1982788" y="860425"/>
            <a:ext cx="84137" cy="427038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60" name="Rectangle 196"/>
          <p:cNvSpPr>
            <a:spLocks noChangeArrowheads="1"/>
          </p:cNvSpPr>
          <p:nvPr/>
        </p:nvSpPr>
        <p:spPr bwMode="auto">
          <a:xfrm>
            <a:off x="2163763" y="860425"/>
            <a:ext cx="1589087" cy="225425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61" name="Rectangle 197"/>
          <p:cNvSpPr>
            <a:spLocks noChangeArrowheads="1"/>
          </p:cNvSpPr>
          <p:nvPr/>
        </p:nvSpPr>
        <p:spPr bwMode="auto">
          <a:xfrm>
            <a:off x="2163763" y="887413"/>
            <a:ext cx="13668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 b="1">
                <a:solidFill>
                  <a:srgbClr val="010000"/>
                </a:solidFill>
              </a:rPr>
              <a:t>Impuestos Forestales</a:t>
            </a:r>
            <a:endParaRPr lang="es-ES_tradnl"/>
          </a:p>
        </p:txBody>
      </p:sp>
      <p:sp>
        <p:nvSpPr>
          <p:cNvPr id="11462" name="Rectangle 198"/>
          <p:cNvSpPr>
            <a:spLocks noChangeArrowheads="1"/>
          </p:cNvSpPr>
          <p:nvPr/>
        </p:nvSpPr>
        <p:spPr bwMode="auto">
          <a:xfrm>
            <a:off x="3719513" y="887413"/>
            <a:ext cx="136525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 b="1">
                <a:solidFill>
                  <a:srgbClr val="010000"/>
                </a:solidFill>
              </a:rPr>
              <a:t> </a:t>
            </a:r>
            <a:endParaRPr lang="es-ES_tradnl"/>
          </a:p>
        </p:txBody>
      </p:sp>
      <p:sp>
        <p:nvSpPr>
          <p:cNvPr id="11463" name="Rectangle 199"/>
          <p:cNvSpPr>
            <a:spLocks noChangeArrowheads="1"/>
          </p:cNvSpPr>
          <p:nvPr/>
        </p:nvSpPr>
        <p:spPr bwMode="auto">
          <a:xfrm>
            <a:off x="2078038" y="860425"/>
            <a:ext cx="85725" cy="225425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64" name="Rectangle 200"/>
          <p:cNvSpPr>
            <a:spLocks noChangeArrowheads="1"/>
          </p:cNvSpPr>
          <p:nvPr/>
        </p:nvSpPr>
        <p:spPr bwMode="auto">
          <a:xfrm>
            <a:off x="3752850" y="860425"/>
            <a:ext cx="85725" cy="225425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65" name="Rectangle 201"/>
          <p:cNvSpPr>
            <a:spLocks noChangeArrowheads="1"/>
          </p:cNvSpPr>
          <p:nvPr/>
        </p:nvSpPr>
        <p:spPr bwMode="auto">
          <a:xfrm>
            <a:off x="2078038" y="1085850"/>
            <a:ext cx="1760537" cy="201613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66" name="Rectangle 202"/>
          <p:cNvSpPr>
            <a:spLocks noChangeArrowheads="1"/>
          </p:cNvSpPr>
          <p:nvPr/>
        </p:nvSpPr>
        <p:spPr bwMode="auto">
          <a:xfrm>
            <a:off x="3935413" y="860425"/>
            <a:ext cx="1997075" cy="200025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67" name="Rectangle 203"/>
          <p:cNvSpPr>
            <a:spLocks noChangeArrowheads="1"/>
          </p:cNvSpPr>
          <p:nvPr/>
        </p:nvSpPr>
        <p:spPr bwMode="auto">
          <a:xfrm>
            <a:off x="3935413" y="887413"/>
            <a:ext cx="183038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 b="1">
                <a:solidFill>
                  <a:srgbClr val="010000"/>
                </a:solidFill>
              </a:rPr>
              <a:t>Tarifas para la Explotación </a:t>
            </a:r>
            <a:endParaRPr lang="es-ES_tradnl"/>
          </a:p>
        </p:txBody>
      </p:sp>
      <p:sp>
        <p:nvSpPr>
          <p:cNvPr id="11468" name="Rectangle 204"/>
          <p:cNvSpPr>
            <a:spLocks noChangeArrowheads="1"/>
          </p:cNvSpPr>
          <p:nvPr/>
        </p:nvSpPr>
        <p:spPr bwMode="auto">
          <a:xfrm>
            <a:off x="3935413" y="1060450"/>
            <a:ext cx="1997075" cy="201613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69" name="Rectangle 205"/>
          <p:cNvSpPr>
            <a:spLocks noChangeArrowheads="1"/>
          </p:cNvSpPr>
          <p:nvPr/>
        </p:nvSpPr>
        <p:spPr bwMode="auto">
          <a:xfrm>
            <a:off x="3935413" y="1060450"/>
            <a:ext cx="145573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 b="1">
                <a:solidFill>
                  <a:srgbClr val="010000"/>
                </a:solidFill>
              </a:rPr>
              <a:t>de Recursos Naturales</a:t>
            </a:r>
            <a:endParaRPr lang="es-ES_tradnl"/>
          </a:p>
        </p:txBody>
      </p:sp>
      <p:sp>
        <p:nvSpPr>
          <p:cNvPr id="11470" name="Rectangle 206"/>
          <p:cNvSpPr>
            <a:spLocks noChangeArrowheads="1"/>
          </p:cNvSpPr>
          <p:nvPr/>
        </p:nvSpPr>
        <p:spPr bwMode="auto">
          <a:xfrm>
            <a:off x="5842000" y="1060450"/>
            <a:ext cx="136525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 b="1">
                <a:solidFill>
                  <a:srgbClr val="010000"/>
                </a:solidFill>
              </a:rPr>
              <a:t> </a:t>
            </a:r>
            <a:endParaRPr lang="es-ES_tradnl"/>
          </a:p>
        </p:txBody>
      </p:sp>
      <p:sp>
        <p:nvSpPr>
          <p:cNvPr id="11471" name="Rectangle 207"/>
          <p:cNvSpPr>
            <a:spLocks noChangeArrowheads="1"/>
          </p:cNvSpPr>
          <p:nvPr/>
        </p:nvSpPr>
        <p:spPr bwMode="auto">
          <a:xfrm>
            <a:off x="3849688" y="860425"/>
            <a:ext cx="85725" cy="401638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72" name="Rectangle 208"/>
          <p:cNvSpPr>
            <a:spLocks noChangeArrowheads="1"/>
          </p:cNvSpPr>
          <p:nvPr/>
        </p:nvSpPr>
        <p:spPr bwMode="auto">
          <a:xfrm>
            <a:off x="5932488" y="860425"/>
            <a:ext cx="85725" cy="401638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73" name="Rectangle 209"/>
          <p:cNvSpPr>
            <a:spLocks noChangeArrowheads="1"/>
          </p:cNvSpPr>
          <p:nvPr/>
        </p:nvSpPr>
        <p:spPr bwMode="auto">
          <a:xfrm>
            <a:off x="3849688" y="1262063"/>
            <a:ext cx="2168525" cy="25400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74" name="Rectangle 210"/>
          <p:cNvSpPr>
            <a:spLocks noChangeArrowheads="1"/>
          </p:cNvSpPr>
          <p:nvPr/>
        </p:nvSpPr>
        <p:spPr bwMode="auto">
          <a:xfrm>
            <a:off x="6115050" y="860425"/>
            <a:ext cx="1997075" cy="200025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75" name="Rectangle 211"/>
          <p:cNvSpPr>
            <a:spLocks noChangeArrowheads="1"/>
          </p:cNvSpPr>
          <p:nvPr/>
        </p:nvSpPr>
        <p:spPr bwMode="auto">
          <a:xfrm>
            <a:off x="6115050" y="887413"/>
            <a:ext cx="18700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 b="1">
                <a:solidFill>
                  <a:srgbClr val="010000"/>
                </a:solidFill>
              </a:rPr>
              <a:t>Tarifas para la Utilización y </a:t>
            </a:r>
            <a:endParaRPr lang="es-ES_tradnl"/>
          </a:p>
        </p:txBody>
      </p:sp>
      <p:sp>
        <p:nvSpPr>
          <p:cNvPr id="11476" name="Rectangle 212"/>
          <p:cNvSpPr>
            <a:spLocks noChangeArrowheads="1"/>
          </p:cNvSpPr>
          <p:nvPr/>
        </p:nvSpPr>
        <p:spPr bwMode="auto">
          <a:xfrm>
            <a:off x="6115050" y="1060450"/>
            <a:ext cx="1997075" cy="201613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77" name="Rectangle 213"/>
          <p:cNvSpPr>
            <a:spLocks noChangeArrowheads="1"/>
          </p:cNvSpPr>
          <p:nvPr/>
        </p:nvSpPr>
        <p:spPr bwMode="auto">
          <a:xfrm>
            <a:off x="6115050" y="1060450"/>
            <a:ext cx="17303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 b="1">
                <a:solidFill>
                  <a:srgbClr val="010000"/>
                </a:solidFill>
              </a:rPr>
              <a:t>y Contaminación del Agua</a:t>
            </a:r>
            <a:endParaRPr lang="es-ES_tradnl"/>
          </a:p>
        </p:txBody>
      </p:sp>
      <p:sp>
        <p:nvSpPr>
          <p:cNvPr id="11478" name="Rectangle 214"/>
          <p:cNvSpPr>
            <a:spLocks noChangeArrowheads="1"/>
          </p:cNvSpPr>
          <p:nvPr/>
        </p:nvSpPr>
        <p:spPr bwMode="auto">
          <a:xfrm>
            <a:off x="7275513" y="1060450"/>
            <a:ext cx="136525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 b="1">
                <a:solidFill>
                  <a:srgbClr val="010000"/>
                </a:solidFill>
              </a:rPr>
              <a:t> </a:t>
            </a:r>
            <a:endParaRPr lang="es-ES_tradnl"/>
          </a:p>
        </p:txBody>
      </p:sp>
      <p:sp>
        <p:nvSpPr>
          <p:cNvPr id="11479" name="Rectangle 215"/>
          <p:cNvSpPr>
            <a:spLocks noChangeArrowheads="1"/>
          </p:cNvSpPr>
          <p:nvPr/>
        </p:nvSpPr>
        <p:spPr bwMode="auto">
          <a:xfrm>
            <a:off x="6030913" y="860425"/>
            <a:ext cx="84137" cy="401638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80" name="Rectangle 216"/>
          <p:cNvSpPr>
            <a:spLocks noChangeArrowheads="1"/>
          </p:cNvSpPr>
          <p:nvPr/>
        </p:nvSpPr>
        <p:spPr bwMode="auto">
          <a:xfrm>
            <a:off x="8112125" y="860425"/>
            <a:ext cx="79375" cy="401638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81" name="Rectangle 217"/>
          <p:cNvSpPr>
            <a:spLocks noChangeArrowheads="1"/>
          </p:cNvSpPr>
          <p:nvPr/>
        </p:nvSpPr>
        <p:spPr bwMode="auto">
          <a:xfrm>
            <a:off x="6030913" y="1262063"/>
            <a:ext cx="2160587" cy="25400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82" name="Rectangle 218"/>
          <p:cNvSpPr>
            <a:spLocks noChangeArrowheads="1"/>
          </p:cNvSpPr>
          <p:nvPr/>
        </p:nvSpPr>
        <p:spPr bwMode="auto">
          <a:xfrm>
            <a:off x="762000" y="841375"/>
            <a:ext cx="23813" cy="190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83" name="Rectangle 219"/>
          <p:cNvSpPr>
            <a:spLocks noChangeArrowheads="1"/>
          </p:cNvSpPr>
          <p:nvPr/>
        </p:nvSpPr>
        <p:spPr bwMode="auto">
          <a:xfrm>
            <a:off x="762000" y="841375"/>
            <a:ext cx="23813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84" name="Rectangle 220"/>
          <p:cNvSpPr>
            <a:spLocks noChangeArrowheads="1"/>
          </p:cNvSpPr>
          <p:nvPr/>
        </p:nvSpPr>
        <p:spPr bwMode="auto">
          <a:xfrm>
            <a:off x="785813" y="841375"/>
            <a:ext cx="1281112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85" name="Rectangle 221"/>
          <p:cNvSpPr>
            <a:spLocks noChangeArrowheads="1"/>
          </p:cNvSpPr>
          <p:nvPr/>
        </p:nvSpPr>
        <p:spPr bwMode="auto">
          <a:xfrm>
            <a:off x="785813" y="858838"/>
            <a:ext cx="1281112" cy="1587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86" name="Rectangle 222"/>
          <p:cNvSpPr>
            <a:spLocks noChangeArrowheads="1"/>
          </p:cNvSpPr>
          <p:nvPr/>
        </p:nvSpPr>
        <p:spPr bwMode="auto">
          <a:xfrm>
            <a:off x="2078038" y="858838"/>
            <a:ext cx="12700" cy="1587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87" name="Rectangle 223"/>
          <p:cNvSpPr>
            <a:spLocks noChangeArrowheads="1"/>
          </p:cNvSpPr>
          <p:nvPr/>
        </p:nvSpPr>
        <p:spPr bwMode="auto">
          <a:xfrm>
            <a:off x="2066925" y="858838"/>
            <a:ext cx="11113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88" name="Rectangle 224"/>
          <p:cNvSpPr>
            <a:spLocks noChangeArrowheads="1"/>
          </p:cNvSpPr>
          <p:nvPr/>
        </p:nvSpPr>
        <p:spPr bwMode="auto">
          <a:xfrm>
            <a:off x="2066925" y="841375"/>
            <a:ext cx="23813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89" name="Rectangle 225"/>
          <p:cNvSpPr>
            <a:spLocks noChangeArrowheads="1"/>
          </p:cNvSpPr>
          <p:nvPr/>
        </p:nvSpPr>
        <p:spPr bwMode="auto">
          <a:xfrm>
            <a:off x="2090738" y="841375"/>
            <a:ext cx="1747837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90" name="Rectangle 226"/>
          <p:cNvSpPr>
            <a:spLocks noChangeArrowheads="1"/>
          </p:cNvSpPr>
          <p:nvPr/>
        </p:nvSpPr>
        <p:spPr bwMode="auto">
          <a:xfrm>
            <a:off x="2090738" y="858838"/>
            <a:ext cx="1747837" cy="1587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91" name="Rectangle 227"/>
          <p:cNvSpPr>
            <a:spLocks noChangeArrowheads="1"/>
          </p:cNvSpPr>
          <p:nvPr/>
        </p:nvSpPr>
        <p:spPr bwMode="auto">
          <a:xfrm>
            <a:off x="3849688" y="858838"/>
            <a:ext cx="12700" cy="1587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92" name="Rectangle 228"/>
          <p:cNvSpPr>
            <a:spLocks noChangeArrowheads="1"/>
          </p:cNvSpPr>
          <p:nvPr/>
        </p:nvSpPr>
        <p:spPr bwMode="auto">
          <a:xfrm>
            <a:off x="3838575" y="858838"/>
            <a:ext cx="11113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93" name="Rectangle 229"/>
          <p:cNvSpPr>
            <a:spLocks noChangeArrowheads="1"/>
          </p:cNvSpPr>
          <p:nvPr/>
        </p:nvSpPr>
        <p:spPr bwMode="auto">
          <a:xfrm>
            <a:off x="3838575" y="841375"/>
            <a:ext cx="23813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94" name="Rectangle 230"/>
          <p:cNvSpPr>
            <a:spLocks noChangeArrowheads="1"/>
          </p:cNvSpPr>
          <p:nvPr/>
        </p:nvSpPr>
        <p:spPr bwMode="auto">
          <a:xfrm>
            <a:off x="3862388" y="841375"/>
            <a:ext cx="2155825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95" name="Rectangle 231"/>
          <p:cNvSpPr>
            <a:spLocks noChangeArrowheads="1"/>
          </p:cNvSpPr>
          <p:nvPr/>
        </p:nvSpPr>
        <p:spPr bwMode="auto">
          <a:xfrm>
            <a:off x="3862388" y="858838"/>
            <a:ext cx="2155825" cy="1587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96" name="Rectangle 232"/>
          <p:cNvSpPr>
            <a:spLocks noChangeArrowheads="1"/>
          </p:cNvSpPr>
          <p:nvPr/>
        </p:nvSpPr>
        <p:spPr bwMode="auto">
          <a:xfrm>
            <a:off x="6030913" y="858838"/>
            <a:ext cx="11112" cy="1587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97" name="Rectangle 233"/>
          <p:cNvSpPr>
            <a:spLocks noChangeArrowheads="1"/>
          </p:cNvSpPr>
          <p:nvPr/>
        </p:nvSpPr>
        <p:spPr bwMode="auto">
          <a:xfrm>
            <a:off x="6018213" y="858838"/>
            <a:ext cx="12700" cy="1587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98" name="Rectangle 234"/>
          <p:cNvSpPr>
            <a:spLocks noChangeArrowheads="1"/>
          </p:cNvSpPr>
          <p:nvPr/>
        </p:nvSpPr>
        <p:spPr bwMode="auto">
          <a:xfrm>
            <a:off x="6018213" y="841375"/>
            <a:ext cx="23812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499" name="Rectangle 235"/>
          <p:cNvSpPr>
            <a:spLocks noChangeArrowheads="1"/>
          </p:cNvSpPr>
          <p:nvPr/>
        </p:nvSpPr>
        <p:spPr bwMode="auto">
          <a:xfrm>
            <a:off x="6042025" y="841375"/>
            <a:ext cx="2149475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00" name="Rectangle 236"/>
          <p:cNvSpPr>
            <a:spLocks noChangeArrowheads="1"/>
          </p:cNvSpPr>
          <p:nvPr/>
        </p:nvSpPr>
        <p:spPr bwMode="auto">
          <a:xfrm>
            <a:off x="6042025" y="858838"/>
            <a:ext cx="2149475" cy="1587"/>
          </a:xfrm>
          <a:prstGeom prst="rect">
            <a:avLst/>
          </a:prstGeom>
          <a:solidFill>
            <a:srgbClr val="DFDFDF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01" name="Rectangle 237"/>
          <p:cNvSpPr>
            <a:spLocks noChangeArrowheads="1"/>
          </p:cNvSpPr>
          <p:nvPr/>
        </p:nvSpPr>
        <p:spPr bwMode="auto">
          <a:xfrm>
            <a:off x="8191500" y="841375"/>
            <a:ext cx="23813" cy="190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02" name="Rectangle 238"/>
          <p:cNvSpPr>
            <a:spLocks noChangeArrowheads="1"/>
          </p:cNvSpPr>
          <p:nvPr/>
        </p:nvSpPr>
        <p:spPr bwMode="auto">
          <a:xfrm>
            <a:off x="8191500" y="841375"/>
            <a:ext cx="23813" cy="17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03" name="Rectangle 239"/>
          <p:cNvSpPr>
            <a:spLocks noChangeArrowheads="1"/>
          </p:cNvSpPr>
          <p:nvPr/>
        </p:nvSpPr>
        <p:spPr bwMode="auto">
          <a:xfrm>
            <a:off x="762000" y="860425"/>
            <a:ext cx="23813" cy="4254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04" name="Rectangle 240"/>
          <p:cNvSpPr>
            <a:spLocks noChangeArrowheads="1"/>
          </p:cNvSpPr>
          <p:nvPr/>
        </p:nvSpPr>
        <p:spPr bwMode="auto">
          <a:xfrm>
            <a:off x="2066925" y="860425"/>
            <a:ext cx="11113" cy="4254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05" name="Rectangle 241"/>
          <p:cNvSpPr>
            <a:spLocks noChangeArrowheads="1"/>
          </p:cNvSpPr>
          <p:nvPr/>
        </p:nvSpPr>
        <p:spPr bwMode="auto">
          <a:xfrm>
            <a:off x="3838575" y="860425"/>
            <a:ext cx="11113" cy="4254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06" name="Rectangle 242"/>
          <p:cNvSpPr>
            <a:spLocks noChangeArrowheads="1"/>
          </p:cNvSpPr>
          <p:nvPr/>
        </p:nvSpPr>
        <p:spPr bwMode="auto">
          <a:xfrm>
            <a:off x="6018213" y="860425"/>
            <a:ext cx="12700" cy="4254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07" name="Rectangle 243"/>
          <p:cNvSpPr>
            <a:spLocks noChangeArrowheads="1"/>
          </p:cNvSpPr>
          <p:nvPr/>
        </p:nvSpPr>
        <p:spPr bwMode="auto">
          <a:xfrm>
            <a:off x="8191500" y="860425"/>
            <a:ext cx="23813" cy="4254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08" name="Rectangle 244"/>
          <p:cNvSpPr>
            <a:spLocks noChangeArrowheads="1"/>
          </p:cNvSpPr>
          <p:nvPr/>
        </p:nvSpPr>
        <p:spPr bwMode="auto">
          <a:xfrm>
            <a:off x="865188" y="1320800"/>
            <a:ext cx="3905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 b="1">
                <a:solidFill>
                  <a:srgbClr val="010000"/>
                </a:solidFill>
              </a:rPr>
              <a:t>Brasil</a:t>
            </a:r>
            <a:endParaRPr lang="es-ES_tradnl"/>
          </a:p>
        </p:txBody>
      </p:sp>
      <p:sp>
        <p:nvSpPr>
          <p:cNvPr id="11509" name="Rectangle 245"/>
          <p:cNvSpPr>
            <a:spLocks noChangeArrowheads="1"/>
          </p:cNvSpPr>
          <p:nvPr/>
        </p:nvSpPr>
        <p:spPr bwMode="auto">
          <a:xfrm>
            <a:off x="1390650" y="1320800"/>
            <a:ext cx="136525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 b="1">
                <a:solidFill>
                  <a:srgbClr val="010000"/>
                </a:solidFill>
              </a:rPr>
              <a:t> </a:t>
            </a:r>
            <a:endParaRPr lang="es-ES_tradnl"/>
          </a:p>
        </p:txBody>
      </p:sp>
      <p:sp>
        <p:nvSpPr>
          <p:cNvPr id="11510" name="Rectangle 246"/>
          <p:cNvSpPr>
            <a:spLocks noChangeArrowheads="1"/>
          </p:cNvSpPr>
          <p:nvPr/>
        </p:nvSpPr>
        <p:spPr bwMode="auto">
          <a:xfrm>
            <a:off x="2163763" y="1320800"/>
            <a:ext cx="10826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A las actividades </a:t>
            </a:r>
            <a:endParaRPr lang="es-ES_tradnl"/>
          </a:p>
        </p:txBody>
      </p:sp>
      <p:sp>
        <p:nvSpPr>
          <p:cNvPr id="11511" name="Rectangle 247"/>
          <p:cNvSpPr>
            <a:spLocks noChangeArrowheads="1"/>
          </p:cNvSpPr>
          <p:nvPr/>
        </p:nvSpPr>
        <p:spPr bwMode="auto">
          <a:xfrm>
            <a:off x="2163763" y="1497013"/>
            <a:ext cx="95091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forestales sin la</a:t>
            </a:r>
            <a:endParaRPr lang="es-ES_tradnl"/>
          </a:p>
        </p:txBody>
      </p:sp>
      <p:sp>
        <p:nvSpPr>
          <p:cNvPr id="11512" name="Rectangle 248"/>
          <p:cNvSpPr>
            <a:spLocks noChangeArrowheads="1"/>
          </p:cNvSpPr>
          <p:nvPr/>
        </p:nvSpPr>
        <p:spPr bwMode="auto">
          <a:xfrm>
            <a:off x="2163763" y="1671638"/>
            <a:ext cx="60801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adecuada </a:t>
            </a:r>
            <a:endParaRPr lang="es-ES_tradnl"/>
          </a:p>
        </p:txBody>
      </p:sp>
      <p:sp>
        <p:nvSpPr>
          <p:cNvPr id="11513" name="Rectangle 249"/>
          <p:cNvSpPr>
            <a:spLocks noChangeArrowheads="1"/>
          </p:cNvSpPr>
          <p:nvPr/>
        </p:nvSpPr>
        <p:spPr bwMode="auto">
          <a:xfrm>
            <a:off x="2163763" y="1847850"/>
            <a:ext cx="8366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reforestación.</a:t>
            </a:r>
            <a:endParaRPr lang="es-ES_tradnl"/>
          </a:p>
        </p:txBody>
      </p:sp>
      <p:sp>
        <p:nvSpPr>
          <p:cNvPr id="11514" name="Rectangle 250"/>
          <p:cNvSpPr>
            <a:spLocks noChangeArrowheads="1"/>
          </p:cNvSpPr>
          <p:nvPr/>
        </p:nvSpPr>
        <p:spPr bwMode="auto">
          <a:xfrm>
            <a:off x="3178175" y="1847850"/>
            <a:ext cx="1301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 </a:t>
            </a:r>
            <a:endParaRPr lang="es-ES_tradnl"/>
          </a:p>
        </p:txBody>
      </p:sp>
      <p:sp>
        <p:nvSpPr>
          <p:cNvPr id="11515" name="Rectangle 251"/>
          <p:cNvSpPr>
            <a:spLocks noChangeArrowheads="1"/>
          </p:cNvSpPr>
          <p:nvPr/>
        </p:nvSpPr>
        <p:spPr bwMode="auto">
          <a:xfrm>
            <a:off x="3935413" y="1320800"/>
            <a:ext cx="12049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A la producción de </a:t>
            </a:r>
            <a:endParaRPr lang="es-ES_tradnl"/>
          </a:p>
        </p:txBody>
      </p:sp>
      <p:sp>
        <p:nvSpPr>
          <p:cNvPr id="11516" name="Rectangle 252"/>
          <p:cNvSpPr>
            <a:spLocks noChangeArrowheads="1"/>
          </p:cNvSpPr>
          <p:nvPr/>
        </p:nvSpPr>
        <p:spPr bwMode="auto">
          <a:xfrm>
            <a:off x="3935413" y="1497013"/>
            <a:ext cx="7016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minerales e</a:t>
            </a:r>
            <a:endParaRPr lang="es-ES_tradnl"/>
          </a:p>
        </p:txBody>
      </p:sp>
      <p:sp>
        <p:nvSpPr>
          <p:cNvPr id="11517" name="Rectangle 253"/>
          <p:cNvSpPr>
            <a:spLocks noChangeArrowheads="1"/>
          </p:cNvSpPr>
          <p:nvPr/>
        </p:nvSpPr>
        <p:spPr bwMode="auto">
          <a:xfrm>
            <a:off x="3935413" y="1671638"/>
            <a:ext cx="13779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hidroelectricidad para </a:t>
            </a:r>
            <a:endParaRPr lang="es-ES_tradnl"/>
          </a:p>
        </p:txBody>
      </p:sp>
      <p:sp>
        <p:nvSpPr>
          <p:cNvPr id="11518" name="Rectangle 254"/>
          <p:cNvSpPr>
            <a:spLocks noChangeArrowheads="1"/>
          </p:cNvSpPr>
          <p:nvPr/>
        </p:nvSpPr>
        <p:spPr bwMode="auto">
          <a:xfrm>
            <a:off x="3935413" y="1847850"/>
            <a:ext cx="7000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compensar </a:t>
            </a:r>
            <a:endParaRPr lang="es-ES_tradnl"/>
          </a:p>
        </p:txBody>
      </p:sp>
      <p:sp>
        <p:nvSpPr>
          <p:cNvPr id="11519" name="Rectangle 255"/>
          <p:cNvSpPr>
            <a:spLocks noChangeArrowheads="1"/>
          </p:cNvSpPr>
          <p:nvPr/>
        </p:nvSpPr>
        <p:spPr bwMode="auto">
          <a:xfrm>
            <a:off x="3935413" y="2022475"/>
            <a:ext cx="2841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a los</a:t>
            </a:r>
            <a:endParaRPr lang="es-ES_tradnl"/>
          </a:p>
        </p:txBody>
      </p:sp>
      <p:sp>
        <p:nvSpPr>
          <p:cNvPr id="11520" name="Rectangle 256"/>
          <p:cNvSpPr>
            <a:spLocks noChangeArrowheads="1"/>
          </p:cNvSpPr>
          <p:nvPr/>
        </p:nvSpPr>
        <p:spPr bwMode="auto">
          <a:xfrm>
            <a:off x="4595813" y="2022475"/>
            <a:ext cx="11287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municipios donde </a:t>
            </a:r>
            <a:endParaRPr lang="es-ES_tradnl"/>
          </a:p>
        </p:txBody>
      </p:sp>
      <p:sp>
        <p:nvSpPr>
          <p:cNvPr id="11521" name="Rectangle 257"/>
          <p:cNvSpPr>
            <a:spLocks noChangeArrowheads="1"/>
          </p:cNvSpPr>
          <p:nvPr/>
        </p:nvSpPr>
        <p:spPr bwMode="auto">
          <a:xfrm>
            <a:off x="3935413" y="2197100"/>
            <a:ext cx="15144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se realiza la explotación.</a:t>
            </a:r>
            <a:endParaRPr lang="es-ES_tradnl"/>
          </a:p>
        </p:txBody>
      </p:sp>
      <p:sp>
        <p:nvSpPr>
          <p:cNvPr id="11522" name="Rectangle 258"/>
          <p:cNvSpPr>
            <a:spLocks noChangeArrowheads="1"/>
          </p:cNvSpPr>
          <p:nvPr/>
        </p:nvSpPr>
        <p:spPr bwMode="auto">
          <a:xfrm>
            <a:off x="5835650" y="2197100"/>
            <a:ext cx="1301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 </a:t>
            </a:r>
            <a:endParaRPr lang="es-ES_tradnl"/>
          </a:p>
        </p:txBody>
      </p:sp>
      <p:sp>
        <p:nvSpPr>
          <p:cNvPr id="11523" name="Rectangle 259"/>
          <p:cNvSpPr>
            <a:spLocks noChangeArrowheads="1"/>
          </p:cNvSpPr>
          <p:nvPr/>
        </p:nvSpPr>
        <p:spPr bwMode="auto">
          <a:xfrm>
            <a:off x="6115050" y="1320800"/>
            <a:ext cx="20161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Tarifas para las aguas residuales </a:t>
            </a:r>
            <a:endParaRPr lang="es-ES_tradnl"/>
          </a:p>
        </p:txBody>
      </p:sp>
      <p:sp>
        <p:nvSpPr>
          <p:cNvPr id="11524" name="Rectangle 260"/>
          <p:cNvSpPr>
            <a:spLocks noChangeArrowheads="1"/>
          </p:cNvSpPr>
          <p:nvPr/>
        </p:nvSpPr>
        <p:spPr bwMode="auto">
          <a:xfrm>
            <a:off x="6115050" y="1497013"/>
            <a:ext cx="18081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basadas en su contaminación </a:t>
            </a:r>
            <a:endParaRPr lang="es-ES_tradnl"/>
          </a:p>
        </p:txBody>
      </p:sp>
      <p:sp>
        <p:nvSpPr>
          <p:cNvPr id="11525" name="Rectangle 261"/>
          <p:cNvSpPr>
            <a:spLocks noChangeArrowheads="1"/>
          </p:cNvSpPr>
          <p:nvPr/>
        </p:nvSpPr>
        <p:spPr bwMode="auto">
          <a:xfrm>
            <a:off x="6115050" y="1671638"/>
            <a:ext cx="18288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aplicadas en algunos estados. </a:t>
            </a:r>
            <a:endParaRPr lang="es-ES_tradnl"/>
          </a:p>
        </p:txBody>
      </p:sp>
      <p:sp>
        <p:nvSpPr>
          <p:cNvPr id="11526" name="Rectangle 262"/>
          <p:cNvSpPr>
            <a:spLocks noChangeArrowheads="1"/>
          </p:cNvSpPr>
          <p:nvPr/>
        </p:nvSpPr>
        <p:spPr bwMode="auto">
          <a:xfrm>
            <a:off x="6115050" y="1847850"/>
            <a:ext cx="167798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Tarifas plenas para el agua </a:t>
            </a:r>
            <a:endParaRPr lang="es-ES_tradnl"/>
          </a:p>
        </p:txBody>
      </p:sp>
      <p:sp>
        <p:nvSpPr>
          <p:cNvPr id="11527" name="Rectangle 263"/>
          <p:cNvSpPr>
            <a:spLocks noChangeArrowheads="1"/>
          </p:cNvSpPr>
          <p:nvPr/>
        </p:nvSpPr>
        <p:spPr bwMode="auto">
          <a:xfrm>
            <a:off x="6115050" y="2022475"/>
            <a:ext cx="18351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creadas por la autoridad de la </a:t>
            </a:r>
            <a:endParaRPr lang="es-ES_tradnl"/>
          </a:p>
        </p:txBody>
      </p:sp>
      <p:sp>
        <p:nvSpPr>
          <p:cNvPr id="11528" name="Rectangle 264"/>
          <p:cNvSpPr>
            <a:spLocks noChangeArrowheads="1"/>
          </p:cNvSpPr>
          <p:nvPr/>
        </p:nvSpPr>
        <p:spPr bwMode="auto">
          <a:xfrm>
            <a:off x="6115050" y="2197100"/>
            <a:ext cx="21510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cuenca hidrográfica ya establecida </a:t>
            </a:r>
            <a:endParaRPr lang="es-ES_tradnl"/>
          </a:p>
        </p:txBody>
      </p:sp>
      <p:sp>
        <p:nvSpPr>
          <p:cNvPr id="11529" name="Rectangle 265"/>
          <p:cNvSpPr>
            <a:spLocks noChangeArrowheads="1"/>
          </p:cNvSpPr>
          <p:nvPr/>
        </p:nvSpPr>
        <p:spPr bwMode="auto">
          <a:xfrm>
            <a:off x="6115050" y="2373313"/>
            <a:ext cx="15986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en algunos estados y bajo </a:t>
            </a:r>
            <a:endParaRPr lang="es-ES_tradnl"/>
          </a:p>
        </p:txBody>
      </p:sp>
      <p:sp>
        <p:nvSpPr>
          <p:cNvPr id="11530" name="Rectangle 266"/>
          <p:cNvSpPr>
            <a:spLocks noChangeArrowheads="1"/>
          </p:cNvSpPr>
          <p:nvPr/>
        </p:nvSpPr>
        <p:spPr bwMode="auto">
          <a:xfrm>
            <a:off x="6115050" y="2547938"/>
            <a:ext cx="10652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discusión a nivel </a:t>
            </a:r>
            <a:endParaRPr lang="es-ES_tradnl"/>
          </a:p>
        </p:txBody>
      </p:sp>
      <p:sp>
        <p:nvSpPr>
          <p:cNvPr id="11531" name="Rectangle 267"/>
          <p:cNvSpPr>
            <a:spLocks noChangeArrowheads="1"/>
          </p:cNvSpPr>
          <p:nvPr/>
        </p:nvSpPr>
        <p:spPr bwMode="auto">
          <a:xfrm>
            <a:off x="6115050" y="2724150"/>
            <a:ext cx="4635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federal.</a:t>
            </a:r>
            <a:endParaRPr lang="es-ES_tradnl"/>
          </a:p>
        </p:txBody>
      </p:sp>
      <p:sp>
        <p:nvSpPr>
          <p:cNvPr id="11533" name="Rectangle 269"/>
          <p:cNvSpPr>
            <a:spLocks noChangeArrowheads="1"/>
          </p:cNvSpPr>
          <p:nvPr/>
        </p:nvSpPr>
        <p:spPr bwMode="auto">
          <a:xfrm>
            <a:off x="762000" y="1285875"/>
            <a:ext cx="23813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34" name="Rectangle 270"/>
          <p:cNvSpPr>
            <a:spLocks noChangeArrowheads="1"/>
          </p:cNvSpPr>
          <p:nvPr/>
        </p:nvSpPr>
        <p:spPr bwMode="auto">
          <a:xfrm>
            <a:off x="785813" y="1285875"/>
            <a:ext cx="128111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35" name="Rectangle 271"/>
          <p:cNvSpPr>
            <a:spLocks noChangeArrowheads="1"/>
          </p:cNvSpPr>
          <p:nvPr/>
        </p:nvSpPr>
        <p:spPr bwMode="auto">
          <a:xfrm>
            <a:off x="2066925" y="1285875"/>
            <a:ext cx="11113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36" name="Rectangle 272"/>
          <p:cNvSpPr>
            <a:spLocks noChangeArrowheads="1"/>
          </p:cNvSpPr>
          <p:nvPr/>
        </p:nvSpPr>
        <p:spPr bwMode="auto">
          <a:xfrm>
            <a:off x="2078038" y="1285875"/>
            <a:ext cx="17605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37" name="Rectangle 273"/>
          <p:cNvSpPr>
            <a:spLocks noChangeArrowheads="1"/>
          </p:cNvSpPr>
          <p:nvPr/>
        </p:nvSpPr>
        <p:spPr bwMode="auto">
          <a:xfrm>
            <a:off x="3838575" y="1285875"/>
            <a:ext cx="11113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38" name="Rectangle 274"/>
          <p:cNvSpPr>
            <a:spLocks noChangeArrowheads="1"/>
          </p:cNvSpPr>
          <p:nvPr/>
        </p:nvSpPr>
        <p:spPr bwMode="auto">
          <a:xfrm>
            <a:off x="3849688" y="1285875"/>
            <a:ext cx="2168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39" name="Rectangle 275"/>
          <p:cNvSpPr>
            <a:spLocks noChangeArrowheads="1"/>
          </p:cNvSpPr>
          <p:nvPr/>
        </p:nvSpPr>
        <p:spPr bwMode="auto">
          <a:xfrm>
            <a:off x="6018213" y="1285875"/>
            <a:ext cx="12700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40" name="Rectangle 276"/>
          <p:cNvSpPr>
            <a:spLocks noChangeArrowheads="1"/>
          </p:cNvSpPr>
          <p:nvPr/>
        </p:nvSpPr>
        <p:spPr bwMode="auto">
          <a:xfrm>
            <a:off x="6030913" y="1285875"/>
            <a:ext cx="216058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41" name="Rectangle 277"/>
          <p:cNvSpPr>
            <a:spLocks noChangeArrowheads="1"/>
          </p:cNvSpPr>
          <p:nvPr/>
        </p:nvSpPr>
        <p:spPr bwMode="auto">
          <a:xfrm>
            <a:off x="8191500" y="1285875"/>
            <a:ext cx="23813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42" name="Rectangle 278"/>
          <p:cNvSpPr>
            <a:spLocks noChangeArrowheads="1"/>
          </p:cNvSpPr>
          <p:nvPr/>
        </p:nvSpPr>
        <p:spPr bwMode="auto">
          <a:xfrm>
            <a:off x="762000" y="1295400"/>
            <a:ext cx="23813" cy="16287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43" name="Rectangle 279"/>
          <p:cNvSpPr>
            <a:spLocks noChangeArrowheads="1"/>
          </p:cNvSpPr>
          <p:nvPr/>
        </p:nvSpPr>
        <p:spPr bwMode="auto">
          <a:xfrm>
            <a:off x="2066925" y="1295400"/>
            <a:ext cx="11113" cy="16287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44" name="Rectangle 280"/>
          <p:cNvSpPr>
            <a:spLocks noChangeArrowheads="1"/>
          </p:cNvSpPr>
          <p:nvPr/>
        </p:nvSpPr>
        <p:spPr bwMode="auto">
          <a:xfrm>
            <a:off x="3838575" y="1295400"/>
            <a:ext cx="11113" cy="16287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45" name="Rectangle 281"/>
          <p:cNvSpPr>
            <a:spLocks noChangeArrowheads="1"/>
          </p:cNvSpPr>
          <p:nvPr/>
        </p:nvSpPr>
        <p:spPr bwMode="auto">
          <a:xfrm>
            <a:off x="6018213" y="1295400"/>
            <a:ext cx="12700" cy="16287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46" name="Rectangle 282"/>
          <p:cNvSpPr>
            <a:spLocks noChangeArrowheads="1"/>
          </p:cNvSpPr>
          <p:nvPr/>
        </p:nvSpPr>
        <p:spPr bwMode="auto">
          <a:xfrm>
            <a:off x="8191500" y="1295400"/>
            <a:ext cx="23813" cy="16287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47" name="Rectangle 283"/>
          <p:cNvSpPr>
            <a:spLocks noChangeArrowheads="1"/>
          </p:cNvSpPr>
          <p:nvPr/>
        </p:nvSpPr>
        <p:spPr bwMode="auto">
          <a:xfrm>
            <a:off x="865188" y="2951163"/>
            <a:ext cx="923925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 b="1">
                <a:solidFill>
                  <a:srgbClr val="010000"/>
                </a:solidFill>
              </a:rPr>
              <a:t>Colombia</a:t>
            </a:r>
            <a:endParaRPr lang="es-ES_tradnl"/>
          </a:p>
        </p:txBody>
      </p:sp>
      <p:sp>
        <p:nvSpPr>
          <p:cNvPr id="11548" name="Rectangle 284"/>
          <p:cNvSpPr>
            <a:spLocks noChangeArrowheads="1"/>
          </p:cNvSpPr>
          <p:nvPr/>
        </p:nvSpPr>
        <p:spPr bwMode="auto">
          <a:xfrm>
            <a:off x="1701800" y="2951163"/>
            <a:ext cx="136525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 b="1">
                <a:solidFill>
                  <a:srgbClr val="010000"/>
                </a:solidFill>
              </a:rPr>
              <a:t> </a:t>
            </a:r>
            <a:endParaRPr lang="es-ES_tradnl"/>
          </a:p>
        </p:txBody>
      </p:sp>
      <p:sp>
        <p:nvSpPr>
          <p:cNvPr id="11549" name="Rectangle 285"/>
          <p:cNvSpPr>
            <a:spLocks noChangeArrowheads="1"/>
          </p:cNvSpPr>
          <p:nvPr/>
        </p:nvSpPr>
        <p:spPr bwMode="auto">
          <a:xfrm>
            <a:off x="2163763" y="2951163"/>
            <a:ext cx="10826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A las actividades </a:t>
            </a:r>
            <a:endParaRPr lang="es-ES_tradnl"/>
          </a:p>
        </p:txBody>
      </p:sp>
      <p:sp>
        <p:nvSpPr>
          <p:cNvPr id="11550" name="Rectangle 286"/>
          <p:cNvSpPr>
            <a:spLocks noChangeArrowheads="1"/>
          </p:cNvSpPr>
          <p:nvPr/>
        </p:nvSpPr>
        <p:spPr bwMode="auto">
          <a:xfrm>
            <a:off x="2163763" y="3124200"/>
            <a:ext cx="5857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forestales</a:t>
            </a:r>
            <a:endParaRPr lang="es-ES_tradnl"/>
          </a:p>
        </p:txBody>
      </p:sp>
      <p:sp>
        <p:nvSpPr>
          <p:cNvPr id="11551" name="Rectangle 287"/>
          <p:cNvSpPr>
            <a:spLocks noChangeArrowheads="1"/>
          </p:cNvSpPr>
          <p:nvPr/>
        </p:nvSpPr>
        <p:spPr bwMode="auto">
          <a:xfrm>
            <a:off x="2743200" y="3124200"/>
            <a:ext cx="4794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   sin la </a:t>
            </a:r>
            <a:endParaRPr lang="es-ES_tradnl"/>
          </a:p>
        </p:txBody>
      </p:sp>
      <p:sp>
        <p:nvSpPr>
          <p:cNvPr id="11552" name="Rectangle 288"/>
          <p:cNvSpPr>
            <a:spLocks noChangeArrowheads="1"/>
          </p:cNvSpPr>
          <p:nvPr/>
        </p:nvSpPr>
        <p:spPr bwMode="auto">
          <a:xfrm>
            <a:off x="2163763" y="3298825"/>
            <a:ext cx="6080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adecuada </a:t>
            </a:r>
            <a:endParaRPr lang="es-ES_tradnl"/>
          </a:p>
        </p:txBody>
      </p:sp>
      <p:sp>
        <p:nvSpPr>
          <p:cNvPr id="11553" name="Rectangle 289"/>
          <p:cNvSpPr>
            <a:spLocks noChangeArrowheads="1"/>
          </p:cNvSpPr>
          <p:nvPr/>
        </p:nvSpPr>
        <p:spPr bwMode="auto">
          <a:xfrm>
            <a:off x="2163763" y="3475038"/>
            <a:ext cx="88741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Reforestación.</a:t>
            </a:r>
            <a:endParaRPr lang="es-ES_tradnl"/>
          </a:p>
        </p:txBody>
      </p:sp>
      <p:sp>
        <p:nvSpPr>
          <p:cNvPr id="11554" name="Rectangle 290"/>
          <p:cNvSpPr>
            <a:spLocks noChangeArrowheads="1"/>
          </p:cNvSpPr>
          <p:nvPr/>
        </p:nvSpPr>
        <p:spPr bwMode="auto">
          <a:xfrm>
            <a:off x="3178175" y="3475038"/>
            <a:ext cx="1301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 </a:t>
            </a:r>
            <a:endParaRPr lang="es-ES_tradnl"/>
          </a:p>
        </p:txBody>
      </p:sp>
      <p:sp>
        <p:nvSpPr>
          <p:cNvPr id="11555" name="Rectangle 291"/>
          <p:cNvSpPr>
            <a:spLocks noChangeArrowheads="1"/>
          </p:cNvSpPr>
          <p:nvPr/>
        </p:nvSpPr>
        <p:spPr bwMode="auto">
          <a:xfrm>
            <a:off x="3935413" y="2951163"/>
            <a:ext cx="120491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A la producción de </a:t>
            </a:r>
            <a:endParaRPr lang="es-ES_tradnl"/>
          </a:p>
        </p:txBody>
      </p:sp>
      <p:sp>
        <p:nvSpPr>
          <p:cNvPr id="11556" name="Rectangle 292"/>
          <p:cNvSpPr>
            <a:spLocks noChangeArrowheads="1"/>
          </p:cNvSpPr>
          <p:nvPr/>
        </p:nvSpPr>
        <p:spPr bwMode="auto">
          <a:xfrm>
            <a:off x="3935413" y="3124200"/>
            <a:ext cx="8921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minerales y de</a:t>
            </a:r>
            <a:endParaRPr lang="es-ES_tradnl"/>
          </a:p>
        </p:txBody>
      </p:sp>
      <p:sp>
        <p:nvSpPr>
          <p:cNvPr id="11557" name="Rectangle 293"/>
          <p:cNvSpPr>
            <a:spLocks noChangeArrowheads="1"/>
          </p:cNvSpPr>
          <p:nvPr/>
        </p:nvSpPr>
        <p:spPr bwMode="auto">
          <a:xfrm>
            <a:off x="3935413" y="3298825"/>
            <a:ext cx="13779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hidroelectricidad para </a:t>
            </a:r>
            <a:endParaRPr lang="es-ES_tradnl"/>
          </a:p>
        </p:txBody>
      </p:sp>
      <p:sp>
        <p:nvSpPr>
          <p:cNvPr id="11558" name="Rectangle 294"/>
          <p:cNvSpPr>
            <a:spLocks noChangeArrowheads="1"/>
          </p:cNvSpPr>
          <p:nvPr/>
        </p:nvSpPr>
        <p:spPr bwMode="auto">
          <a:xfrm>
            <a:off x="3935413" y="3475038"/>
            <a:ext cx="10223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compensar a los </a:t>
            </a:r>
            <a:endParaRPr lang="es-ES_tradnl"/>
          </a:p>
        </p:txBody>
      </p:sp>
      <p:sp>
        <p:nvSpPr>
          <p:cNvPr id="11559" name="Rectangle 295"/>
          <p:cNvSpPr>
            <a:spLocks noChangeArrowheads="1"/>
          </p:cNvSpPr>
          <p:nvPr/>
        </p:nvSpPr>
        <p:spPr bwMode="auto">
          <a:xfrm>
            <a:off x="3935413" y="3649663"/>
            <a:ext cx="129381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municipios donde se </a:t>
            </a:r>
            <a:endParaRPr lang="es-ES_tradnl"/>
          </a:p>
        </p:txBody>
      </p:sp>
      <p:sp>
        <p:nvSpPr>
          <p:cNvPr id="11560" name="Rectangle 296"/>
          <p:cNvSpPr>
            <a:spLocks noChangeArrowheads="1"/>
          </p:cNvSpPr>
          <p:nvPr/>
        </p:nvSpPr>
        <p:spPr bwMode="auto">
          <a:xfrm>
            <a:off x="3935413" y="3825875"/>
            <a:ext cx="134937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realiza la explotación.</a:t>
            </a:r>
            <a:endParaRPr lang="es-ES_tradnl"/>
          </a:p>
        </p:txBody>
      </p:sp>
      <p:sp>
        <p:nvSpPr>
          <p:cNvPr id="11561" name="Rectangle 297"/>
          <p:cNvSpPr>
            <a:spLocks noChangeArrowheads="1"/>
          </p:cNvSpPr>
          <p:nvPr/>
        </p:nvSpPr>
        <p:spPr bwMode="auto">
          <a:xfrm>
            <a:off x="5835650" y="3825875"/>
            <a:ext cx="1301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 </a:t>
            </a:r>
            <a:endParaRPr lang="es-ES_tradnl"/>
          </a:p>
        </p:txBody>
      </p:sp>
      <p:sp>
        <p:nvSpPr>
          <p:cNvPr id="11562" name="Rectangle 298"/>
          <p:cNvSpPr>
            <a:spLocks noChangeArrowheads="1"/>
          </p:cNvSpPr>
          <p:nvPr/>
        </p:nvSpPr>
        <p:spPr bwMode="auto">
          <a:xfrm>
            <a:off x="6115050" y="2951163"/>
            <a:ext cx="112871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Tarifas basadas en</a:t>
            </a:r>
            <a:endParaRPr lang="es-ES_tradnl"/>
          </a:p>
        </p:txBody>
      </p:sp>
      <p:sp>
        <p:nvSpPr>
          <p:cNvPr id="11564" name="Rectangle 300"/>
          <p:cNvSpPr>
            <a:spLocks noChangeArrowheads="1"/>
          </p:cNvSpPr>
          <p:nvPr/>
        </p:nvSpPr>
        <p:spPr bwMode="auto">
          <a:xfrm>
            <a:off x="6115050" y="3124200"/>
            <a:ext cx="1727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recuperación de costos, con </a:t>
            </a:r>
            <a:endParaRPr lang="es-ES_tradnl"/>
          </a:p>
        </p:txBody>
      </p:sp>
      <p:sp>
        <p:nvSpPr>
          <p:cNvPr id="11565" name="Rectangle 301"/>
          <p:cNvSpPr>
            <a:spLocks noChangeArrowheads="1"/>
          </p:cNvSpPr>
          <p:nvPr/>
        </p:nvSpPr>
        <p:spPr bwMode="auto">
          <a:xfrm>
            <a:off x="6115050" y="3298825"/>
            <a:ext cx="11620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aplicación parcial, </a:t>
            </a:r>
            <a:endParaRPr lang="es-ES_tradnl"/>
          </a:p>
        </p:txBody>
      </p:sp>
      <p:sp>
        <p:nvSpPr>
          <p:cNvPr id="11566" name="Rectangle 302"/>
          <p:cNvSpPr>
            <a:spLocks noChangeArrowheads="1"/>
          </p:cNvSpPr>
          <p:nvPr/>
        </p:nvSpPr>
        <p:spPr bwMode="auto">
          <a:xfrm>
            <a:off x="6115050" y="3475038"/>
            <a:ext cx="122713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reemplazándose por</a:t>
            </a:r>
            <a:endParaRPr lang="es-ES_tradnl"/>
          </a:p>
        </p:txBody>
      </p:sp>
      <p:sp>
        <p:nvSpPr>
          <p:cNvPr id="11567" name="Rectangle 303"/>
          <p:cNvSpPr>
            <a:spLocks noChangeArrowheads="1"/>
          </p:cNvSpPr>
          <p:nvPr/>
        </p:nvSpPr>
        <p:spPr bwMode="auto">
          <a:xfrm>
            <a:off x="6115050" y="3649663"/>
            <a:ext cx="18383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tarifas que reflejan los plenos </a:t>
            </a:r>
            <a:endParaRPr lang="es-ES_tradnl"/>
          </a:p>
        </p:txBody>
      </p:sp>
      <p:sp>
        <p:nvSpPr>
          <p:cNvPr id="11568" name="Rectangle 304"/>
          <p:cNvSpPr>
            <a:spLocks noChangeArrowheads="1"/>
          </p:cNvSpPr>
          <p:nvPr/>
        </p:nvSpPr>
        <p:spPr bwMode="auto">
          <a:xfrm>
            <a:off x="6115050" y="3825875"/>
            <a:ext cx="1189038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costos ambientales.</a:t>
            </a:r>
            <a:endParaRPr lang="es-ES_tradnl"/>
          </a:p>
        </p:txBody>
      </p:sp>
      <p:sp>
        <p:nvSpPr>
          <p:cNvPr id="11569" name="Rectangle 305"/>
          <p:cNvSpPr>
            <a:spLocks noChangeArrowheads="1"/>
          </p:cNvSpPr>
          <p:nvPr/>
        </p:nvSpPr>
        <p:spPr bwMode="auto">
          <a:xfrm>
            <a:off x="7780338" y="3825875"/>
            <a:ext cx="1301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 </a:t>
            </a:r>
            <a:endParaRPr lang="es-ES_tradnl"/>
          </a:p>
        </p:txBody>
      </p:sp>
      <p:sp>
        <p:nvSpPr>
          <p:cNvPr id="11570" name="Rectangle 306"/>
          <p:cNvSpPr>
            <a:spLocks noChangeArrowheads="1"/>
          </p:cNvSpPr>
          <p:nvPr/>
        </p:nvSpPr>
        <p:spPr bwMode="auto">
          <a:xfrm>
            <a:off x="762000" y="2924175"/>
            <a:ext cx="23813" cy="11017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1" name="Rectangle 307"/>
          <p:cNvSpPr>
            <a:spLocks noChangeArrowheads="1"/>
          </p:cNvSpPr>
          <p:nvPr/>
        </p:nvSpPr>
        <p:spPr bwMode="auto">
          <a:xfrm>
            <a:off x="2066925" y="2924175"/>
            <a:ext cx="11113" cy="11017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2" name="Rectangle 308"/>
          <p:cNvSpPr>
            <a:spLocks noChangeArrowheads="1"/>
          </p:cNvSpPr>
          <p:nvPr/>
        </p:nvSpPr>
        <p:spPr bwMode="auto">
          <a:xfrm>
            <a:off x="3838575" y="2924175"/>
            <a:ext cx="11113" cy="11017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3" name="Rectangle 309"/>
          <p:cNvSpPr>
            <a:spLocks noChangeArrowheads="1"/>
          </p:cNvSpPr>
          <p:nvPr/>
        </p:nvSpPr>
        <p:spPr bwMode="auto">
          <a:xfrm>
            <a:off x="6018213" y="2924175"/>
            <a:ext cx="12700" cy="11017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4" name="Rectangle 310"/>
          <p:cNvSpPr>
            <a:spLocks noChangeArrowheads="1"/>
          </p:cNvSpPr>
          <p:nvPr/>
        </p:nvSpPr>
        <p:spPr bwMode="auto">
          <a:xfrm>
            <a:off x="8191500" y="2924175"/>
            <a:ext cx="23813" cy="11017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75" name="Rectangle 311"/>
          <p:cNvSpPr>
            <a:spLocks noChangeArrowheads="1"/>
          </p:cNvSpPr>
          <p:nvPr/>
        </p:nvSpPr>
        <p:spPr bwMode="auto">
          <a:xfrm>
            <a:off x="865188" y="4052888"/>
            <a:ext cx="825500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 b="1">
                <a:solidFill>
                  <a:srgbClr val="010000"/>
                </a:solidFill>
              </a:rPr>
              <a:t>Ecuador</a:t>
            </a:r>
            <a:endParaRPr lang="es-ES_tradnl"/>
          </a:p>
        </p:txBody>
      </p:sp>
      <p:sp>
        <p:nvSpPr>
          <p:cNvPr id="11576" name="Rectangle 312"/>
          <p:cNvSpPr>
            <a:spLocks noChangeArrowheads="1"/>
          </p:cNvSpPr>
          <p:nvPr/>
        </p:nvSpPr>
        <p:spPr bwMode="auto">
          <a:xfrm>
            <a:off x="1603375" y="4052888"/>
            <a:ext cx="136525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 b="1">
                <a:solidFill>
                  <a:srgbClr val="010000"/>
                </a:solidFill>
              </a:rPr>
              <a:t> </a:t>
            </a:r>
            <a:endParaRPr lang="es-ES_tradnl"/>
          </a:p>
        </p:txBody>
      </p:sp>
      <p:sp>
        <p:nvSpPr>
          <p:cNvPr id="11577" name="Rectangle 313"/>
          <p:cNvSpPr>
            <a:spLocks noChangeArrowheads="1"/>
          </p:cNvSpPr>
          <p:nvPr/>
        </p:nvSpPr>
        <p:spPr bwMode="auto">
          <a:xfrm>
            <a:off x="2163763" y="4052888"/>
            <a:ext cx="1301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 </a:t>
            </a:r>
            <a:endParaRPr lang="es-ES_tradnl"/>
          </a:p>
        </p:txBody>
      </p:sp>
      <p:sp>
        <p:nvSpPr>
          <p:cNvPr id="11578" name="Rectangle 314"/>
          <p:cNvSpPr>
            <a:spLocks noChangeArrowheads="1"/>
          </p:cNvSpPr>
          <p:nvPr/>
        </p:nvSpPr>
        <p:spPr bwMode="auto">
          <a:xfrm>
            <a:off x="3935413" y="4052888"/>
            <a:ext cx="161448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Al petróleo para financiar </a:t>
            </a:r>
            <a:endParaRPr lang="es-ES_tradnl"/>
          </a:p>
        </p:txBody>
      </p:sp>
      <p:sp>
        <p:nvSpPr>
          <p:cNvPr id="11579" name="Rectangle 315"/>
          <p:cNvSpPr>
            <a:spLocks noChangeArrowheads="1"/>
          </p:cNvSpPr>
          <p:nvPr/>
        </p:nvSpPr>
        <p:spPr bwMode="auto">
          <a:xfrm>
            <a:off x="3935413" y="4227513"/>
            <a:ext cx="91281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un instituto de </a:t>
            </a:r>
            <a:endParaRPr lang="es-ES_tradnl"/>
          </a:p>
        </p:txBody>
      </p:sp>
      <p:sp>
        <p:nvSpPr>
          <p:cNvPr id="11580" name="Rectangle 316"/>
          <p:cNvSpPr>
            <a:spLocks noChangeArrowheads="1"/>
          </p:cNvSpPr>
          <p:nvPr/>
        </p:nvSpPr>
        <p:spPr bwMode="auto">
          <a:xfrm>
            <a:off x="3935413" y="4402138"/>
            <a:ext cx="1673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investigación y gestión del </a:t>
            </a:r>
            <a:endParaRPr lang="es-ES_tradnl"/>
          </a:p>
        </p:txBody>
      </p:sp>
      <p:sp>
        <p:nvSpPr>
          <p:cNvPr id="11581" name="Rectangle 317"/>
          <p:cNvSpPr>
            <a:spLocks noChangeArrowheads="1"/>
          </p:cNvSpPr>
          <p:nvPr/>
        </p:nvSpPr>
        <p:spPr bwMode="auto">
          <a:xfrm>
            <a:off x="3935413" y="4578350"/>
            <a:ext cx="102076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medio ambiente.</a:t>
            </a:r>
            <a:endParaRPr lang="es-ES_tradnl"/>
          </a:p>
        </p:txBody>
      </p:sp>
      <p:sp>
        <p:nvSpPr>
          <p:cNvPr id="11582" name="Rectangle 318"/>
          <p:cNvSpPr>
            <a:spLocks noChangeArrowheads="1"/>
          </p:cNvSpPr>
          <p:nvPr/>
        </p:nvSpPr>
        <p:spPr bwMode="auto">
          <a:xfrm>
            <a:off x="4584700" y="4578350"/>
            <a:ext cx="1301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 </a:t>
            </a:r>
            <a:endParaRPr lang="es-ES_tradnl"/>
          </a:p>
        </p:txBody>
      </p:sp>
      <p:sp>
        <p:nvSpPr>
          <p:cNvPr id="11583" name="Rectangle 319"/>
          <p:cNvSpPr>
            <a:spLocks noChangeArrowheads="1"/>
          </p:cNvSpPr>
          <p:nvPr/>
        </p:nvSpPr>
        <p:spPr bwMode="auto">
          <a:xfrm>
            <a:off x="6115050" y="4052888"/>
            <a:ext cx="1301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 </a:t>
            </a:r>
            <a:endParaRPr lang="es-ES_tradnl"/>
          </a:p>
        </p:txBody>
      </p:sp>
      <p:sp>
        <p:nvSpPr>
          <p:cNvPr id="11584" name="Rectangle 320"/>
          <p:cNvSpPr>
            <a:spLocks noChangeArrowheads="1"/>
          </p:cNvSpPr>
          <p:nvPr/>
        </p:nvSpPr>
        <p:spPr bwMode="auto">
          <a:xfrm>
            <a:off x="762000" y="4025900"/>
            <a:ext cx="23813" cy="7524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85" name="Rectangle 321"/>
          <p:cNvSpPr>
            <a:spLocks noChangeArrowheads="1"/>
          </p:cNvSpPr>
          <p:nvPr/>
        </p:nvSpPr>
        <p:spPr bwMode="auto">
          <a:xfrm>
            <a:off x="2066925" y="4025900"/>
            <a:ext cx="11113" cy="7524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86" name="Rectangle 322"/>
          <p:cNvSpPr>
            <a:spLocks noChangeArrowheads="1"/>
          </p:cNvSpPr>
          <p:nvPr/>
        </p:nvSpPr>
        <p:spPr bwMode="auto">
          <a:xfrm>
            <a:off x="3838575" y="4025900"/>
            <a:ext cx="11113" cy="7524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87" name="Rectangle 323"/>
          <p:cNvSpPr>
            <a:spLocks noChangeArrowheads="1"/>
          </p:cNvSpPr>
          <p:nvPr/>
        </p:nvSpPr>
        <p:spPr bwMode="auto">
          <a:xfrm>
            <a:off x="6018213" y="4025900"/>
            <a:ext cx="12700" cy="7524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88" name="Rectangle 324"/>
          <p:cNvSpPr>
            <a:spLocks noChangeArrowheads="1"/>
          </p:cNvSpPr>
          <p:nvPr/>
        </p:nvSpPr>
        <p:spPr bwMode="auto">
          <a:xfrm>
            <a:off x="8191500" y="4025900"/>
            <a:ext cx="23813" cy="7524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89" name="Rectangle 325"/>
          <p:cNvSpPr>
            <a:spLocks noChangeArrowheads="1"/>
          </p:cNvSpPr>
          <p:nvPr/>
        </p:nvSpPr>
        <p:spPr bwMode="auto">
          <a:xfrm>
            <a:off x="865188" y="4803775"/>
            <a:ext cx="47625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 b="1">
                <a:solidFill>
                  <a:srgbClr val="010000"/>
                </a:solidFill>
              </a:rPr>
              <a:t>México</a:t>
            </a:r>
            <a:endParaRPr lang="es-ES_tradnl"/>
          </a:p>
        </p:txBody>
      </p:sp>
      <p:sp>
        <p:nvSpPr>
          <p:cNvPr id="11590" name="Rectangle 326"/>
          <p:cNvSpPr>
            <a:spLocks noChangeArrowheads="1"/>
          </p:cNvSpPr>
          <p:nvPr/>
        </p:nvSpPr>
        <p:spPr bwMode="auto">
          <a:xfrm>
            <a:off x="1489075" y="4803775"/>
            <a:ext cx="136525" cy="20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 b="1">
                <a:solidFill>
                  <a:srgbClr val="010000"/>
                </a:solidFill>
              </a:rPr>
              <a:t> </a:t>
            </a:r>
            <a:endParaRPr lang="es-ES_tradnl"/>
          </a:p>
        </p:txBody>
      </p:sp>
      <p:sp>
        <p:nvSpPr>
          <p:cNvPr id="11591" name="Rectangle 327"/>
          <p:cNvSpPr>
            <a:spLocks noChangeArrowheads="1"/>
          </p:cNvSpPr>
          <p:nvPr/>
        </p:nvSpPr>
        <p:spPr bwMode="auto">
          <a:xfrm>
            <a:off x="2163763" y="4803775"/>
            <a:ext cx="1301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 </a:t>
            </a:r>
            <a:endParaRPr lang="es-ES_tradnl"/>
          </a:p>
        </p:txBody>
      </p:sp>
      <p:sp>
        <p:nvSpPr>
          <p:cNvPr id="11592" name="Rectangle 328"/>
          <p:cNvSpPr>
            <a:spLocks noChangeArrowheads="1"/>
          </p:cNvSpPr>
          <p:nvPr/>
        </p:nvSpPr>
        <p:spPr bwMode="auto">
          <a:xfrm>
            <a:off x="3935413" y="4803775"/>
            <a:ext cx="1301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 </a:t>
            </a:r>
            <a:endParaRPr lang="es-ES_tradnl"/>
          </a:p>
        </p:txBody>
      </p:sp>
      <p:sp>
        <p:nvSpPr>
          <p:cNvPr id="11593" name="Rectangle 329"/>
          <p:cNvSpPr>
            <a:spLocks noChangeArrowheads="1"/>
          </p:cNvSpPr>
          <p:nvPr/>
        </p:nvSpPr>
        <p:spPr bwMode="auto">
          <a:xfrm>
            <a:off x="6115050" y="4803775"/>
            <a:ext cx="171291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Descarga de aguas servidas </a:t>
            </a:r>
            <a:endParaRPr lang="es-ES_tradnl"/>
          </a:p>
        </p:txBody>
      </p:sp>
      <p:sp>
        <p:nvSpPr>
          <p:cNvPr id="11594" name="Rectangle 330"/>
          <p:cNvSpPr>
            <a:spLocks noChangeArrowheads="1"/>
          </p:cNvSpPr>
          <p:nvPr/>
        </p:nvSpPr>
        <p:spPr bwMode="auto">
          <a:xfrm>
            <a:off x="6115050" y="4978400"/>
            <a:ext cx="20113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a nivel nacional, implementadas </a:t>
            </a:r>
            <a:endParaRPr lang="es-ES_tradnl"/>
          </a:p>
        </p:txBody>
      </p:sp>
      <p:sp>
        <p:nvSpPr>
          <p:cNvPr id="11595" name="Rectangle 331"/>
          <p:cNvSpPr>
            <a:spLocks noChangeArrowheads="1"/>
          </p:cNvSpPr>
          <p:nvPr/>
        </p:nvSpPr>
        <p:spPr bwMode="auto">
          <a:xfrm>
            <a:off x="6115050" y="5154613"/>
            <a:ext cx="982663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parcialmente, y </a:t>
            </a:r>
            <a:endParaRPr lang="es-ES_tradnl"/>
          </a:p>
        </p:txBody>
      </p:sp>
      <p:sp>
        <p:nvSpPr>
          <p:cNvPr id="11596" name="Rectangle 332"/>
          <p:cNvSpPr>
            <a:spLocks noChangeArrowheads="1"/>
          </p:cNvSpPr>
          <p:nvPr/>
        </p:nvSpPr>
        <p:spPr bwMode="auto">
          <a:xfrm>
            <a:off x="6115050" y="5329238"/>
            <a:ext cx="661988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en estudio.</a:t>
            </a:r>
            <a:endParaRPr lang="es-ES_tradnl"/>
          </a:p>
        </p:txBody>
      </p:sp>
      <p:sp>
        <p:nvSpPr>
          <p:cNvPr id="11597" name="Rectangle 333"/>
          <p:cNvSpPr>
            <a:spLocks noChangeArrowheads="1"/>
          </p:cNvSpPr>
          <p:nvPr/>
        </p:nvSpPr>
        <p:spPr bwMode="auto">
          <a:xfrm>
            <a:off x="6762750" y="5329238"/>
            <a:ext cx="1301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 </a:t>
            </a:r>
            <a:endParaRPr lang="es-ES_tradnl"/>
          </a:p>
        </p:txBody>
      </p:sp>
      <p:sp>
        <p:nvSpPr>
          <p:cNvPr id="11598" name="Rectangle 334"/>
          <p:cNvSpPr>
            <a:spLocks noChangeArrowheads="1"/>
          </p:cNvSpPr>
          <p:nvPr/>
        </p:nvSpPr>
        <p:spPr bwMode="auto">
          <a:xfrm>
            <a:off x="762000" y="4778375"/>
            <a:ext cx="23813" cy="7508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599" name="Rectangle 335"/>
          <p:cNvSpPr>
            <a:spLocks noChangeArrowheads="1"/>
          </p:cNvSpPr>
          <p:nvPr/>
        </p:nvSpPr>
        <p:spPr bwMode="auto">
          <a:xfrm>
            <a:off x="2066925" y="4778375"/>
            <a:ext cx="11113" cy="7508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00" name="Rectangle 336"/>
          <p:cNvSpPr>
            <a:spLocks noChangeArrowheads="1"/>
          </p:cNvSpPr>
          <p:nvPr/>
        </p:nvSpPr>
        <p:spPr bwMode="auto">
          <a:xfrm>
            <a:off x="3838575" y="4778375"/>
            <a:ext cx="11113" cy="7508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01" name="Rectangle 337"/>
          <p:cNvSpPr>
            <a:spLocks noChangeArrowheads="1"/>
          </p:cNvSpPr>
          <p:nvPr/>
        </p:nvSpPr>
        <p:spPr bwMode="auto">
          <a:xfrm>
            <a:off x="6018213" y="4778375"/>
            <a:ext cx="12700" cy="7508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02" name="Rectangle 338"/>
          <p:cNvSpPr>
            <a:spLocks noChangeArrowheads="1"/>
          </p:cNvSpPr>
          <p:nvPr/>
        </p:nvSpPr>
        <p:spPr bwMode="auto">
          <a:xfrm>
            <a:off x="8191500" y="4778375"/>
            <a:ext cx="23813" cy="750888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03" name="Rectangle 339"/>
          <p:cNvSpPr>
            <a:spLocks noChangeArrowheads="1"/>
          </p:cNvSpPr>
          <p:nvPr/>
        </p:nvSpPr>
        <p:spPr bwMode="auto">
          <a:xfrm>
            <a:off x="865188" y="5554663"/>
            <a:ext cx="968375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 b="1">
                <a:solidFill>
                  <a:srgbClr val="010000"/>
                </a:solidFill>
              </a:rPr>
              <a:t>Venezuela</a:t>
            </a:r>
            <a:endParaRPr lang="es-ES_tradnl"/>
          </a:p>
        </p:txBody>
      </p:sp>
      <p:sp>
        <p:nvSpPr>
          <p:cNvPr id="11604" name="Rectangle 340"/>
          <p:cNvSpPr>
            <a:spLocks noChangeArrowheads="1"/>
          </p:cNvSpPr>
          <p:nvPr/>
        </p:nvSpPr>
        <p:spPr bwMode="auto">
          <a:xfrm>
            <a:off x="1746250" y="5554663"/>
            <a:ext cx="136525" cy="207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 b="1">
                <a:solidFill>
                  <a:srgbClr val="010000"/>
                </a:solidFill>
              </a:rPr>
              <a:t> </a:t>
            </a:r>
            <a:endParaRPr lang="es-ES_tradnl"/>
          </a:p>
        </p:txBody>
      </p:sp>
      <p:sp>
        <p:nvSpPr>
          <p:cNvPr id="11605" name="Rectangle 341"/>
          <p:cNvSpPr>
            <a:spLocks noChangeArrowheads="1"/>
          </p:cNvSpPr>
          <p:nvPr/>
        </p:nvSpPr>
        <p:spPr bwMode="auto">
          <a:xfrm>
            <a:off x="2163763" y="5554663"/>
            <a:ext cx="108267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A las actividades </a:t>
            </a:r>
            <a:endParaRPr lang="es-ES_tradnl"/>
          </a:p>
        </p:txBody>
      </p:sp>
      <p:sp>
        <p:nvSpPr>
          <p:cNvPr id="11606" name="Rectangle 342"/>
          <p:cNvSpPr>
            <a:spLocks noChangeArrowheads="1"/>
          </p:cNvSpPr>
          <p:nvPr/>
        </p:nvSpPr>
        <p:spPr bwMode="auto">
          <a:xfrm>
            <a:off x="2163763" y="5730875"/>
            <a:ext cx="839787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forestales sin </a:t>
            </a:r>
            <a:endParaRPr lang="es-ES_tradnl"/>
          </a:p>
        </p:txBody>
      </p:sp>
      <p:sp>
        <p:nvSpPr>
          <p:cNvPr id="11607" name="Rectangle 343"/>
          <p:cNvSpPr>
            <a:spLocks noChangeArrowheads="1"/>
          </p:cNvSpPr>
          <p:nvPr/>
        </p:nvSpPr>
        <p:spPr bwMode="auto">
          <a:xfrm>
            <a:off x="2163763" y="5905500"/>
            <a:ext cx="6080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adecuada </a:t>
            </a:r>
            <a:endParaRPr lang="es-ES_tradnl"/>
          </a:p>
        </p:txBody>
      </p:sp>
      <p:sp>
        <p:nvSpPr>
          <p:cNvPr id="11608" name="Rectangle 344"/>
          <p:cNvSpPr>
            <a:spLocks noChangeArrowheads="1"/>
          </p:cNvSpPr>
          <p:nvPr/>
        </p:nvSpPr>
        <p:spPr bwMode="auto">
          <a:xfrm>
            <a:off x="2163763" y="6080125"/>
            <a:ext cx="8874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Reforestación.</a:t>
            </a:r>
            <a:endParaRPr lang="es-ES_tradnl"/>
          </a:p>
        </p:txBody>
      </p:sp>
      <p:sp>
        <p:nvSpPr>
          <p:cNvPr id="11609" name="Rectangle 345"/>
          <p:cNvSpPr>
            <a:spLocks noChangeArrowheads="1"/>
          </p:cNvSpPr>
          <p:nvPr/>
        </p:nvSpPr>
        <p:spPr bwMode="auto">
          <a:xfrm>
            <a:off x="3178175" y="6080125"/>
            <a:ext cx="1301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 </a:t>
            </a:r>
            <a:endParaRPr lang="es-ES_tradnl"/>
          </a:p>
        </p:txBody>
      </p:sp>
      <p:sp>
        <p:nvSpPr>
          <p:cNvPr id="11610" name="Rectangle 346"/>
          <p:cNvSpPr>
            <a:spLocks noChangeArrowheads="1"/>
          </p:cNvSpPr>
          <p:nvPr/>
        </p:nvSpPr>
        <p:spPr bwMode="auto">
          <a:xfrm>
            <a:off x="3935413" y="5554663"/>
            <a:ext cx="1301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 </a:t>
            </a:r>
            <a:endParaRPr lang="es-ES_tradnl"/>
          </a:p>
        </p:txBody>
      </p:sp>
      <p:sp>
        <p:nvSpPr>
          <p:cNvPr id="11611" name="Rectangle 347"/>
          <p:cNvSpPr>
            <a:spLocks noChangeArrowheads="1"/>
          </p:cNvSpPr>
          <p:nvPr/>
        </p:nvSpPr>
        <p:spPr bwMode="auto">
          <a:xfrm>
            <a:off x="6115050" y="5554663"/>
            <a:ext cx="1301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 </a:t>
            </a:r>
            <a:endParaRPr lang="es-ES_tradnl"/>
          </a:p>
        </p:txBody>
      </p:sp>
      <p:sp>
        <p:nvSpPr>
          <p:cNvPr id="11612" name="Rectangle 348"/>
          <p:cNvSpPr>
            <a:spLocks noChangeArrowheads="1"/>
          </p:cNvSpPr>
          <p:nvPr/>
        </p:nvSpPr>
        <p:spPr bwMode="auto">
          <a:xfrm>
            <a:off x="762000" y="5529263"/>
            <a:ext cx="23813" cy="7524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13" name="Rectangle 349"/>
          <p:cNvSpPr>
            <a:spLocks noChangeArrowheads="1"/>
          </p:cNvSpPr>
          <p:nvPr/>
        </p:nvSpPr>
        <p:spPr bwMode="auto">
          <a:xfrm>
            <a:off x="762000" y="6281738"/>
            <a:ext cx="23813" cy="190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14" name="Rectangle 350"/>
          <p:cNvSpPr>
            <a:spLocks noChangeArrowheads="1"/>
          </p:cNvSpPr>
          <p:nvPr/>
        </p:nvSpPr>
        <p:spPr bwMode="auto">
          <a:xfrm>
            <a:off x="762000" y="6281738"/>
            <a:ext cx="23813" cy="190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15" name="Rectangle 351"/>
          <p:cNvSpPr>
            <a:spLocks noChangeArrowheads="1"/>
          </p:cNvSpPr>
          <p:nvPr/>
        </p:nvSpPr>
        <p:spPr bwMode="auto">
          <a:xfrm>
            <a:off x="785813" y="6281738"/>
            <a:ext cx="1281112" cy="190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16" name="Rectangle 352"/>
          <p:cNvSpPr>
            <a:spLocks noChangeArrowheads="1"/>
          </p:cNvSpPr>
          <p:nvPr/>
        </p:nvSpPr>
        <p:spPr bwMode="auto">
          <a:xfrm>
            <a:off x="2066925" y="5529263"/>
            <a:ext cx="11113" cy="7524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17" name="Rectangle 353"/>
          <p:cNvSpPr>
            <a:spLocks noChangeArrowheads="1"/>
          </p:cNvSpPr>
          <p:nvPr/>
        </p:nvSpPr>
        <p:spPr bwMode="auto">
          <a:xfrm>
            <a:off x="2066925" y="6281738"/>
            <a:ext cx="23813" cy="190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18" name="Rectangle 354"/>
          <p:cNvSpPr>
            <a:spLocks noChangeArrowheads="1"/>
          </p:cNvSpPr>
          <p:nvPr/>
        </p:nvSpPr>
        <p:spPr bwMode="auto">
          <a:xfrm>
            <a:off x="2090738" y="6281738"/>
            <a:ext cx="1747837" cy="190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19" name="Rectangle 355"/>
          <p:cNvSpPr>
            <a:spLocks noChangeArrowheads="1"/>
          </p:cNvSpPr>
          <p:nvPr/>
        </p:nvSpPr>
        <p:spPr bwMode="auto">
          <a:xfrm>
            <a:off x="3838575" y="5529263"/>
            <a:ext cx="11113" cy="7524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20" name="Rectangle 356"/>
          <p:cNvSpPr>
            <a:spLocks noChangeArrowheads="1"/>
          </p:cNvSpPr>
          <p:nvPr/>
        </p:nvSpPr>
        <p:spPr bwMode="auto">
          <a:xfrm>
            <a:off x="3838575" y="6281738"/>
            <a:ext cx="23813" cy="190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21" name="Rectangle 357"/>
          <p:cNvSpPr>
            <a:spLocks noChangeArrowheads="1"/>
          </p:cNvSpPr>
          <p:nvPr/>
        </p:nvSpPr>
        <p:spPr bwMode="auto">
          <a:xfrm>
            <a:off x="3862388" y="6281738"/>
            <a:ext cx="2155825" cy="190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22" name="Rectangle 358"/>
          <p:cNvSpPr>
            <a:spLocks noChangeArrowheads="1"/>
          </p:cNvSpPr>
          <p:nvPr/>
        </p:nvSpPr>
        <p:spPr bwMode="auto">
          <a:xfrm>
            <a:off x="6018213" y="5529263"/>
            <a:ext cx="12700" cy="7524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23" name="Rectangle 359"/>
          <p:cNvSpPr>
            <a:spLocks noChangeArrowheads="1"/>
          </p:cNvSpPr>
          <p:nvPr/>
        </p:nvSpPr>
        <p:spPr bwMode="auto">
          <a:xfrm>
            <a:off x="6018213" y="6281738"/>
            <a:ext cx="23812" cy="190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24" name="Rectangle 360"/>
          <p:cNvSpPr>
            <a:spLocks noChangeArrowheads="1"/>
          </p:cNvSpPr>
          <p:nvPr/>
        </p:nvSpPr>
        <p:spPr bwMode="auto">
          <a:xfrm>
            <a:off x="6042025" y="6281738"/>
            <a:ext cx="2149475" cy="190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25" name="Rectangle 361"/>
          <p:cNvSpPr>
            <a:spLocks noChangeArrowheads="1"/>
          </p:cNvSpPr>
          <p:nvPr/>
        </p:nvSpPr>
        <p:spPr bwMode="auto">
          <a:xfrm>
            <a:off x="8191500" y="5529263"/>
            <a:ext cx="23813" cy="7524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26" name="Rectangle 362"/>
          <p:cNvSpPr>
            <a:spLocks noChangeArrowheads="1"/>
          </p:cNvSpPr>
          <p:nvPr/>
        </p:nvSpPr>
        <p:spPr bwMode="auto">
          <a:xfrm>
            <a:off x="8191500" y="6281738"/>
            <a:ext cx="23813" cy="190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27" name="Rectangle 363"/>
          <p:cNvSpPr>
            <a:spLocks noChangeArrowheads="1"/>
          </p:cNvSpPr>
          <p:nvPr/>
        </p:nvSpPr>
        <p:spPr bwMode="auto">
          <a:xfrm>
            <a:off x="8191500" y="6281738"/>
            <a:ext cx="23813" cy="190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11628" name="Rectangle 364"/>
          <p:cNvSpPr>
            <a:spLocks noChangeArrowheads="1"/>
          </p:cNvSpPr>
          <p:nvPr/>
        </p:nvSpPr>
        <p:spPr bwMode="auto">
          <a:xfrm>
            <a:off x="865188" y="6300788"/>
            <a:ext cx="14684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Fuente: Seroa da Motta,</a:t>
            </a:r>
            <a:endParaRPr lang="es-ES_tradnl"/>
          </a:p>
        </p:txBody>
      </p:sp>
      <p:sp>
        <p:nvSpPr>
          <p:cNvPr id="11629" name="Rectangle 365"/>
          <p:cNvSpPr>
            <a:spLocks noChangeArrowheads="1"/>
          </p:cNvSpPr>
          <p:nvPr/>
        </p:nvSpPr>
        <p:spPr bwMode="auto">
          <a:xfrm>
            <a:off x="2611438" y="6300788"/>
            <a:ext cx="1674812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Huber y Ruitenbeek (1999)</a:t>
            </a:r>
            <a:endParaRPr lang="es-ES_tradnl"/>
          </a:p>
        </p:txBody>
      </p:sp>
      <p:sp>
        <p:nvSpPr>
          <p:cNvPr id="11630" name="Rectangle 366"/>
          <p:cNvSpPr>
            <a:spLocks noChangeArrowheads="1"/>
          </p:cNvSpPr>
          <p:nvPr/>
        </p:nvSpPr>
        <p:spPr bwMode="auto">
          <a:xfrm>
            <a:off x="5251450" y="6300788"/>
            <a:ext cx="130175" cy="209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r>
              <a:rPr lang="es-ES_tradnl" sz="1200">
                <a:solidFill>
                  <a:srgbClr val="010000"/>
                </a:solidFill>
              </a:rPr>
              <a:t> </a:t>
            </a:r>
            <a:endParaRPr lang="es-ES_tradnl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457200"/>
            <a:ext cx="7772400" cy="838200"/>
          </a:xfrm>
        </p:spPr>
        <p:txBody>
          <a:bodyPr/>
          <a:lstStyle/>
          <a:p>
            <a:r>
              <a:rPr lang="pt-BR" sz="3600" b="1"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t-BR" sz="3600" b="1">
                <a:ea typeface="Arial Unicode MS" pitchFamily="34" charset="-128"/>
                <a:cs typeface="Arial Unicode MS" pitchFamily="34" charset="-128"/>
              </a:rPr>
            </a:br>
            <a:r>
              <a:rPr lang="en-US" sz="3600" b="1">
                <a:ea typeface="Arial Unicode MS" pitchFamily="34" charset="-128"/>
                <a:cs typeface="Arial Unicode MS" pitchFamily="34" charset="-128"/>
              </a:rPr>
              <a:t>Potencial para el ahorro de costos</a:t>
            </a:r>
            <a:br>
              <a:rPr lang="en-US" sz="3600" b="1">
                <a:ea typeface="Arial Unicode MS" pitchFamily="34" charset="-128"/>
                <a:cs typeface="Arial Unicode MS" pitchFamily="34" charset="-128"/>
              </a:rPr>
            </a:br>
            <a:endParaRPr lang="en-US" sz="36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43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95400"/>
            <a:ext cx="7772400" cy="4800600"/>
          </a:xfrm>
        </p:spPr>
        <p:txBody>
          <a:bodyPr/>
          <a:lstStyle/>
          <a:p>
            <a:pPr algn="just">
              <a:lnSpc>
                <a:spcPct val="80000"/>
              </a:lnSpc>
            </a:pPr>
            <a:r>
              <a:rPr lang="en-US" sz="2400">
                <a:ea typeface="SimSun" pitchFamily="2" charset="-122"/>
              </a:rPr>
              <a:t>El ahorro potencial de costos depende de la heterogeneidad en el control de costos entre contaminadores/usuarios.</a:t>
            </a:r>
          </a:p>
          <a:p>
            <a:pPr algn="just">
              <a:lnSpc>
                <a:spcPct val="80000"/>
              </a:lnSpc>
            </a:pPr>
            <a:r>
              <a:rPr lang="en-US" sz="2400">
                <a:ea typeface="SimSun" pitchFamily="2" charset="-122"/>
              </a:rPr>
              <a:t>De la ubicación, tamaño, tecnología, información y capacidad de gestión. </a:t>
            </a:r>
          </a:p>
          <a:p>
            <a:pPr algn="just">
              <a:lnSpc>
                <a:spcPct val="80000"/>
              </a:lnSpc>
            </a:pPr>
            <a:r>
              <a:rPr lang="pt-BR" sz="2400">
                <a:cs typeface="Times New Roman" pitchFamily="18" charset="0"/>
              </a:rPr>
              <a:t>Los beneficios del ahorro de costos deben contraponerse a la implementación.</a:t>
            </a:r>
          </a:p>
          <a:p>
            <a:pPr algn="just">
              <a:lnSpc>
                <a:spcPct val="80000"/>
              </a:lnSpc>
            </a:pPr>
            <a:r>
              <a:rPr lang="en-US" sz="2400">
                <a:cs typeface="Times New Roman" pitchFamily="18" charset="0"/>
              </a:rPr>
              <a:t>Cambios institucionales: diferencia entre la pericia para recaudar impuestos y la contabilidad fiscal</a:t>
            </a:r>
            <a:endParaRPr lang="pt-BR" sz="2400">
              <a:cs typeface="Times New Roman" pitchFamily="18" charset="0"/>
            </a:endParaRPr>
          </a:p>
          <a:p>
            <a:pPr algn="just">
              <a:lnSpc>
                <a:spcPct val="80000"/>
              </a:lnSpc>
            </a:pPr>
            <a:r>
              <a:rPr lang="pt-BR" sz="2400">
                <a:cs typeface="Times New Roman" pitchFamily="18" charset="0"/>
              </a:rPr>
              <a:t>Precaución con la tentación de utilizar ingresos por IE para fortalecer la capacidad </a:t>
            </a:r>
            <a:r>
              <a:rPr lang="en-US" sz="2400">
                <a:cs typeface="Times New Roman" pitchFamily="18" charset="0"/>
              </a:rPr>
              <a:t>institucional </a:t>
            </a:r>
            <a:r>
              <a:rPr lang="pt-BR" sz="2400">
                <a:cs typeface="Times New Roman" pitchFamily="18" charset="0"/>
              </a:rPr>
              <a:t>necesaria </a:t>
            </a:r>
            <a:r>
              <a:rPr lang="en-US" sz="2400">
                <a:cs typeface="Times New Roman" pitchFamily="18" charset="0"/>
              </a:rPr>
              <a:t>(círculo vicioso) </a:t>
            </a:r>
            <a:endParaRPr lang="pt-BR" sz="2400">
              <a:cs typeface="Times New Roman" pitchFamily="18" charset="0"/>
            </a:endParaRPr>
          </a:p>
          <a:p>
            <a:pPr>
              <a:lnSpc>
                <a:spcPct val="80000"/>
              </a:lnSpc>
            </a:pPr>
            <a:endParaRPr lang="en-US" sz="240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838200"/>
          </a:xfrm>
        </p:spPr>
        <p:txBody>
          <a:bodyPr/>
          <a:lstStyle/>
          <a:p>
            <a:r>
              <a:rPr lang="pt-BR" sz="3200" b="1"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t-BR" sz="3200" b="1">
                <a:ea typeface="Arial Unicode MS" pitchFamily="34" charset="-128"/>
                <a:cs typeface="Arial Unicode MS" pitchFamily="34" charset="-128"/>
              </a:rPr>
            </a:br>
            <a:r>
              <a:rPr lang="en-US" sz="3200" b="1">
                <a:ea typeface="Arial Unicode MS" pitchFamily="34" charset="-128"/>
                <a:cs typeface="Arial Unicode MS" pitchFamily="34" charset="-128"/>
              </a:rPr>
              <a:t>Objetivos ambientales e incertidumbre </a:t>
            </a:r>
            <a:r>
              <a:rPr lang="en-US" b="1">
                <a:ea typeface="Arial Unicode MS" pitchFamily="34" charset="-128"/>
                <a:cs typeface="Arial Unicode MS" pitchFamily="34" charset="-128"/>
              </a:rPr>
              <a:t/>
            </a:r>
            <a:br>
              <a:rPr lang="en-US" b="1">
                <a:ea typeface="Arial Unicode MS" pitchFamily="34" charset="-128"/>
                <a:cs typeface="Arial Unicode MS" pitchFamily="34" charset="-128"/>
              </a:rPr>
            </a:br>
            <a:endParaRPr lang="en-US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066800"/>
            <a:ext cx="7772400" cy="5029200"/>
          </a:xfrm>
        </p:spPr>
        <p:txBody>
          <a:bodyPr/>
          <a:lstStyle/>
          <a:p>
            <a:pPr algn="just"/>
            <a:r>
              <a:rPr lang="pt-BR">
                <a:cs typeface="Times New Roman" pitchFamily="18" charset="0"/>
              </a:rPr>
              <a:t>Dirigir la fuente inmediata de daños ambientales para evitar efectos colaterales.</a:t>
            </a:r>
          </a:p>
          <a:p>
            <a:pPr algn="just"/>
            <a:r>
              <a:rPr lang="en-US">
                <a:cs typeface="Times New Roman" pitchFamily="18" charset="0"/>
              </a:rPr>
              <a:t>La totalidad de las metas pueden variar en términos espaciales en cuanto a la estructura de precios.</a:t>
            </a:r>
          </a:p>
          <a:p>
            <a:pPr algn="just"/>
            <a:r>
              <a:rPr lang="pt-BR">
                <a:cs typeface="Times New Roman" pitchFamily="18" charset="0"/>
              </a:rPr>
              <a:t>Información imperfecta y enfoque de ‘ensayo y error’.</a:t>
            </a:r>
          </a:p>
          <a:p>
            <a:pPr algn="just"/>
            <a:r>
              <a:rPr lang="en-US">
                <a:cs typeface="Times New Roman" pitchFamily="18" charset="0"/>
              </a:rPr>
              <a:t>Evitar precios cuando la función del daño marginal es pronunciada.</a:t>
            </a:r>
            <a:endParaRPr lang="pt-BR">
              <a:solidFill>
                <a:schemeClr val="accent1"/>
              </a:solidFill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>
          <a:xfrm>
            <a:off x="990600" y="381000"/>
            <a:ext cx="7467600" cy="838200"/>
          </a:xfrm>
        </p:spPr>
        <p:txBody>
          <a:bodyPr/>
          <a:lstStyle/>
          <a:p>
            <a:r>
              <a:rPr lang="pt-BR" b="1">
                <a:ea typeface="Arial Unicode MS" pitchFamily="34" charset="-128"/>
                <a:cs typeface="Arial Unicode MS" pitchFamily="34" charset="-128"/>
              </a:rPr>
              <a:t/>
            </a:r>
            <a:br>
              <a:rPr lang="pt-BR" b="1">
                <a:ea typeface="Arial Unicode MS" pitchFamily="34" charset="-128"/>
                <a:cs typeface="Arial Unicode MS" pitchFamily="34" charset="-128"/>
              </a:rPr>
            </a:br>
            <a:r>
              <a:rPr lang="en-US" sz="3600" b="1">
                <a:ea typeface="Arial Unicode MS" pitchFamily="34" charset="-128"/>
                <a:cs typeface="Arial Unicode MS" pitchFamily="34" charset="-128"/>
              </a:rPr>
              <a:t>Subsidios</a:t>
            </a:r>
            <a:br>
              <a:rPr lang="en-US" sz="3600" b="1">
                <a:ea typeface="Arial Unicode MS" pitchFamily="34" charset="-128"/>
                <a:cs typeface="Arial Unicode MS" pitchFamily="34" charset="-128"/>
              </a:rPr>
            </a:br>
            <a:endParaRPr lang="en-US" sz="3600" b="1">
              <a:ea typeface="Arial Unicode MS" pitchFamily="34" charset="-128"/>
              <a:cs typeface="Arial Unicode MS" pitchFamily="34" charset="-128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219200"/>
            <a:ext cx="7772400" cy="4876800"/>
          </a:xfrm>
        </p:spPr>
        <p:txBody>
          <a:bodyPr/>
          <a:lstStyle/>
          <a:p>
            <a:pPr algn="just">
              <a:lnSpc>
                <a:spcPct val="90000"/>
              </a:lnSpc>
            </a:pPr>
            <a:r>
              <a:rPr lang="pt-BR">
                <a:ea typeface="SimSun" pitchFamily="2" charset="-122"/>
              </a:rPr>
              <a:t>Se utilizan ampliamente todo tipo de subsidios ambientales.</a:t>
            </a:r>
          </a:p>
          <a:p>
            <a:pPr algn="just">
              <a:lnSpc>
                <a:spcPct val="90000"/>
              </a:lnSpc>
            </a:pPr>
            <a:r>
              <a:rPr lang="en-US">
                <a:ea typeface="SimSun" pitchFamily="2" charset="-122"/>
              </a:rPr>
              <a:t>En el corto plazo, las tarifas conducirán al mismo nivel de equilibrio de control.</a:t>
            </a:r>
          </a:p>
          <a:p>
            <a:pPr algn="just">
              <a:lnSpc>
                <a:spcPct val="90000"/>
              </a:lnSpc>
            </a:pPr>
            <a:r>
              <a:rPr lang="en-US">
                <a:ea typeface="SimSun" pitchFamily="2" charset="-122"/>
              </a:rPr>
              <a:t>En una perspectiva dinámica, pueden reducir los incentivos </a:t>
            </a:r>
            <a:r>
              <a:rPr lang="es-ES">
                <a:ea typeface="SimSun" pitchFamily="2" charset="-122"/>
              </a:rPr>
              <a:t>para la innovación teconológica</a:t>
            </a:r>
            <a:r>
              <a:rPr lang="en-US">
                <a:ea typeface="SimSun" pitchFamily="2" charset="-122"/>
              </a:rPr>
              <a:t> y afectar nuevas participaciones.</a:t>
            </a:r>
          </a:p>
          <a:p>
            <a:pPr algn="just">
              <a:lnSpc>
                <a:spcPct val="90000"/>
              </a:lnSpc>
            </a:pPr>
            <a:r>
              <a:rPr lang="en-US">
                <a:ea typeface="SimSun" pitchFamily="2" charset="-122"/>
              </a:rPr>
              <a:t>Las exenciones y la diferenciación de tarifas abundan, incluso en la OCDE.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609600"/>
            <a:ext cx="7772400" cy="152400"/>
          </a:xfrm>
        </p:spPr>
        <p:txBody>
          <a:bodyPr/>
          <a:lstStyle/>
          <a:p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990600"/>
            <a:ext cx="7772400" cy="5410200"/>
          </a:xfrm>
        </p:spPr>
        <p:txBody>
          <a:bodyPr/>
          <a:lstStyle/>
          <a:p>
            <a:pPr algn="just"/>
            <a:r>
              <a:rPr lang="en-US" sz="2800">
                <a:ea typeface="SimSun" pitchFamily="2" charset="-122"/>
              </a:rPr>
              <a:t>Por ejemplo, en Francia respecto al agua utilizada en la agricultura y en Escandinavia para las industrias que utilizan la energía de manera intensa en cuanto a las tarifas por contaminación del aire.</a:t>
            </a:r>
          </a:p>
          <a:p>
            <a:pPr algn="just"/>
            <a:r>
              <a:rPr lang="en-US" sz="2800">
                <a:ea typeface="SimSun" pitchFamily="2" charset="-122"/>
              </a:rPr>
              <a:t>Los subsidios son inevitables para compensar los objetivos ambientales y de crecimiento.</a:t>
            </a:r>
          </a:p>
          <a:p>
            <a:pPr algn="just"/>
            <a:r>
              <a:rPr lang="en-US" sz="2800">
                <a:ea typeface="SimSun" pitchFamily="2" charset="-122"/>
              </a:rPr>
              <a:t>Los subsidios cruzados, aun cuando se cumplan los objetivos ambientales y de ingresos, aseguran mejores ganancias de equidad a expensas de la eficacia.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Estrutura padrão">
  <a:themeElements>
    <a:clrScheme name="Estrutura padrão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Estrutura padrão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Estrutura padrão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strutura padrão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strutura padrão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660</TotalTime>
  <Words>1412</Words>
  <Application>Microsoft Office PowerPoint</Application>
  <PresentationFormat>On-screen Show (4:3)</PresentationFormat>
  <Paragraphs>337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Times New Roman</vt:lpstr>
      <vt:lpstr>SimSun</vt:lpstr>
      <vt:lpstr>Arial</vt:lpstr>
      <vt:lpstr>Arial Unicode MS</vt:lpstr>
      <vt:lpstr>Times</vt:lpstr>
      <vt:lpstr>Helvetica</vt:lpstr>
      <vt:lpstr>Estrutura padrão</vt:lpstr>
      <vt:lpstr>Slide 1</vt:lpstr>
      <vt:lpstr>Criterios para Fijar Tarifas y Descripción de los IE</vt:lpstr>
      <vt:lpstr>Slide 3</vt:lpstr>
      <vt:lpstr>Slide 4</vt:lpstr>
      <vt:lpstr>Slide 5</vt:lpstr>
      <vt:lpstr> Potencial para el ahorro de costos </vt:lpstr>
      <vt:lpstr> Objetivos ambientales e incertidumbre  </vt:lpstr>
      <vt:lpstr> Subsidios </vt:lpstr>
      <vt:lpstr>Slide 9</vt:lpstr>
      <vt:lpstr>Ingresos e incentivos </vt:lpstr>
      <vt:lpstr>Slide 11</vt:lpstr>
      <vt:lpstr>Doble Dividendo </vt:lpstr>
      <vt:lpstr>Creación de un Mercado</vt:lpstr>
      <vt:lpstr>Slide 14</vt:lpstr>
      <vt:lpstr>Conclusiones</vt:lpstr>
      <vt:lpstr>Slide 16</vt:lpstr>
      <vt:lpstr>Fase de Análisis de las Políticas </vt:lpstr>
      <vt:lpstr>Fase de Análisis de los Instrumentos </vt:lpstr>
      <vt:lpstr>Fase de Desarrollo de los Instrumentos</vt:lpstr>
    </vt:vector>
  </TitlesOfParts>
  <Company>DLIPEA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seroa</dc:creator>
  <cp:lastModifiedBy>anarod</cp:lastModifiedBy>
  <cp:revision>49</cp:revision>
  <dcterms:created xsi:type="dcterms:W3CDTF">2001-06-07T12:20:15Z</dcterms:created>
  <dcterms:modified xsi:type="dcterms:W3CDTF">2010-07-13T05:34:43Z</dcterms:modified>
</cp:coreProperties>
</file>