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4" r:id="rId20"/>
    <p:sldId id="276" r:id="rId21"/>
    <p:sldId id="277" r:id="rId22"/>
  </p:sldIdLst>
  <p:sldSz cx="9144000" cy="6858000" type="screen4x3"/>
  <p:notesSz cx="6858000" cy="9144000"/>
  <p:embeddedFontLst>
    <p:embeddedFont>
      <p:font typeface="SimSun" pitchFamily="2" charset="-122"/>
      <p:regular r:id="rId24"/>
    </p:embeddedFont>
  </p:embeddedFontLst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106" autoAdjust="0"/>
    <p:restoredTop sz="90929"/>
  </p:normalViewPr>
  <p:slideViewPr>
    <p:cSldViewPr>
      <p:cViewPr>
        <p:scale>
          <a:sx n="50" d="100"/>
          <a:sy n="50" d="100"/>
        </p:scale>
        <p:origin x="-1212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020FE1-258B-42CC-B882-5BB97AAB87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062E9-9668-4A79-9EFD-0814E2737F4F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A0E61-D154-4438-94AC-80E2A437C3F2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8B27B-8AEB-486D-B916-FA5A891094A4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A680BC-6DEC-4D47-94E3-4729FCB5CFD8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DB039-BDC1-4503-909A-4581010B6873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7B870-54CD-402B-9AB0-78B8DEDAA723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16C38-57A6-4F70-89F2-C799DB289A90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A416F-AFD3-458E-8800-C5F68F7AF5FB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87C02-42DA-4196-A0CC-81FA464550C1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CF239-1111-4F4A-B149-EA04373064E1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EE4A0-DAF8-41E5-B0AF-C2113A13A61F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7B90F-4B3A-4AD6-80AB-612B909BB14C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2058EA-3983-4E6A-9363-5A0792812D7D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04800"/>
          </a:xfrm>
        </p:spPr>
        <p:txBody>
          <a:bodyPr/>
          <a:lstStyle/>
          <a:p>
            <a:endParaRPr 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838200"/>
            <a:ext cx="7162800" cy="5562600"/>
          </a:xfrm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US" sz="2000" b="1">
                <a:ea typeface="SimSun" pitchFamily="2" charset="-122"/>
              </a:rPr>
              <a:t>A</a:t>
            </a:r>
            <a:r>
              <a:rPr lang="es-ES" sz="2000" b="1">
                <a:ea typeface="SimSun" pitchFamily="2" charset="-122"/>
              </a:rPr>
              <a:t>nálisis Regional de los </a:t>
            </a:r>
            <a:r>
              <a:rPr lang="en-US" sz="2000" b="1">
                <a:ea typeface="SimSun" pitchFamily="2" charset="-122"/>
              </a:rPr>
              <a:t>Instrumentos de Tarifado del Agua en América Latina</a:t>
            </a:r>
            <a:r>
              <a:rPr lang="es-ES" sz="2000" b="1">
                <a:ea typeface="SimSun" pitchFamily="2" charset="-122"/>
              </a:rPr>
              <a:t> y el Caribe</a:t>
            </a:r>
            <a:r>
              <a:rPr lang="en-US" b="1">
                <a:ea typeface="SimSun" pitchFamily="2" charset="-122"/>
              </a:rPr>
              <a:t> </a:t>
            </a:r>
          </a:p>
          <a:p>
            <a:pPr lvl="2"/>
            <a:endParaRPr lang="en-US" b="1"/>
          </a:p>
          <a:p>
            <a:pPr lvl="2"/>
            <a:r>
              <a:rPr lang="en-US" sz="3200" b="1"/>
              <a:t>Caso de País: Francia</a:t>
            </a:r>
          </a:p>
          <a:p>
            <a:pPr lvl="2"/>
            <a:endParaRPr lang="en-US"/>
          </a:p>
          <a:p>
            <a:r>
              <a:rPr lang="en-US" sz="2000"/>
              <a:t>José Gustavo FERES, Céline NAUGES y Alban THOMAS</a:t>
            </a:r>
            <a:endParaRPr lang="en-US" sz="2800"/>
          </a:p>
          <a:p>
            <a:pPr lvl="1"/>
            <a:r>
              <a:rPr lang="pt-BR" sz="2000"/>
              <a:t>thomas@toulouse.inra.fr</a:t>
            </a:r>
          </a:p>
          <a:p>
            <a:pPr lvl="1"/>
            <a:endParaRPr lang="pt-BR" b="1"/>
          </a:p>
          <a:p>
            <a:pPr lvl="2"/>
            <a:r>
              <a:rPr lang="pt-BR" sz="2000" b="1"/>
              <a:t>BANCO INTERAMERICANO DE DESARROLLO</a:t>
            </a:r>
          </a:p>
          <a:p>
            <a:pPr lvl="2"/>
            <a:r>
              <a:rPr lang="pt-BR" sz="2000" b="1"/>
              <a:t>DIÁLOGO REGIONAL DE POLÍTICA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pt-BR" sz="3200" b="1"/>
              <a:t>Consecuencias Ambientales</a:t>
            </a:r>
            <a:endParaRPr lang="pt-B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Reducción significativa de los niveles de contaminación industrial y doméstica.</a:t>
            </a:r>
          </a:p>
          <a:p>
            <a:r>
              <a:rPr lang="pt-BR"/>
              <a:t>Falta de control de las emisiones agrícolas y la modificación de patrones de utilización, ya que la mayoría de los agricultores no están incorporados al sistema de tarifa del agua.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sz="3200" b="1"/>
              <a:t>Factores Institucionales y Jurídicos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sz="2800"/>
              <a:t>Tarifas a la contaminación del agua por el agro</a:t>
            </a:r>
          </a:p>
          <a:p>
            <a:pPr lvl="1"/>
            <a:r>
              <a:rPr lang="en-US" sz="2400"/>
              <a:t>De difícil aplicación, ya que los subsidios otorgados por las AA entrarían en conflicto con las políticas europeas de subsidios agrícolas.</a:t>
            </a:r>
          </a:p>
          <a:p>
            <a:r>
              <a:rPr lang="en-US" sz="2800"/>
              <a:t>Separación entre las AA y las agencias ambientales</a:t>
            </a:r>
          </a:p>
          <a:p>
            <a:pPr lvl="1"/>
            <a:r>
              <a:rPr lang="en-US" sz="2400"/>
              <a:t>Las AA (responsables de las tarifas del agua) y las agencias ambientales (a cargo de la aplicación de la normativa) no comparten la información.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Debate Público y Aceptabilidad Política</a:t>
            </a:r>
            <a:endParaRPr lang="en-US" sz="40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 carga de las tarifas del agua está incrementando su importancia, y por consiguiente, las quejas de los usuarios residenciales de agua.</a:t>
            </a:r>
          </a:p>
          <a:p>
            <a:pPr lvl="1"/>
            <a:r>
              <a:rPr lang="en-US"/>
              <a:t>Los usuarios residenciales son los principales contribuyentes al presupuesto de las AA, y a la vez, los que menos se favorecen con el sistema.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7" name="Rectangle 37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z="3200" b="1"/>
              <a:t>Subsidios y Tarifas 1992-1996 </a:t>
            </a:r>
            <a:br>
              <a:rPr lang="en-US" sz="3200" b="1"/>
            </a:br>
            <a:r>
              <a:rPr lang="en-US" sz="2000" b="1"/>
              <a:t>(en millones de francos franceses)</a:t>
            </a:r>
            <a:endParaRPr lang="en-US" sz="2000"/>
          </a:p>
        </p:txBody>
      </p:sp>
      <p:graphicFrame>
        <p:nvGraphicFramePr>
          <p:cNvPr id="25652" name="Group 52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7772400" cy="4357688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Usuarios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Tarifas totales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de subsidios y préstamos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Proporción de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subsidios a tarifas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Residenciales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29.645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35.232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Industria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6.684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7.317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Agricultura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36.574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43.625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3200" b="1"/>
              <a:t>Subsidios y Asignación de Préstamos</a:t>
            </a:r>
            <a:br>
              <a:rPr lang="en-US" sz="3200" b="1"/>
            </a:br>
            <a:r>
              <a:rPr lang="en-US" sz="2000"/>
              <a:t>(en millones de francos franceses)</a:t>
            </a:r>
          </a:p>
        </p:txBody>
      </p:sp>
      <p:graphicFrame>
        <p:nvGraphicFramePr>
          <p:cNvPr id="27683" name="Group 35"/>
          <p:cNvGraphicFramePr>
            <a:graphicFrameLocks noGrp="1"/>
          </p:cNvGraphicFramePr>
          <p:nvPr>
            <p:ph type="tbl" idx="1"/>
          </p:nvPr>
        </p:nvGraphicFramePr>
        <p:xfrm>
          <a:off x="685800" y="1447800"/>
          <a:ext cx="7772400" cy="4114800"/>
        </p:xfrm>
        <a:graphic>
          <a:graphicData uri="http://schemas.openxmlformats.org/drawingml/2006/table">
            <a:tbl>
              <a:tblPr/>
              <a:tblGrid>
                <a:gridCol w="1554163"/>
                <a:gridCol w="1554162"/>
                <a:gridCol w="1555750"/>
                <a:gridCol w="1554163"/>
                <a:gridCol w="1554162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Tipo de proyecto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 Plan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 Trabajo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(1992-1996)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del total de préstamos y subsidios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VII Plan de Trabajo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(1997-2001)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del total de préstamos y subsidios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Control de la contaminación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35.652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47.216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Disponibilidad de recursos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7.275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9.742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z="3200" b="1"/>
              <a:t>Subsidios y Asignación de Préstamos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sz="2800"/>
              <a:t>Puntos críticos</a:t>
            </a:r>
          </a:p>
          <a:p>
            <a:pPr lvl="2"/>
            <a:r>
              <a:rPr lang="en-US" sz="2800"/>
              <a:t>Las AA no se ocupan de los agentes pequeños, ya que prefieren dirigir los subsidios a usuarios o agentes que provoquen un mayor nivel de contaminación.</a:t>
            </a:r>
          </a:p>
          <a:p>
            <a:pPr lvl="2"/>
            <a:r>
              <a:rPr lang="en-US" sz="2800"/>
              <a:t>La ausencia de administradores de proyectos impide la intervención de las AA, lo que dificulta la aplicación de medidas de control de la contaminación fuera de las fuentes</a:t>
            </a:r>
            <a:r>
              <a:rPr lang="en-US" sz="2800">
                <a:solidFill>
                  <a:srgbClr val="0000FF"/>
                </a:solidFill>
              </a:rPr>
              <a:t>.</a:t>
            </a:r>
            <a:endParaRPr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3200" b="1"/>
              <a:t>Principales Desventajas</a:t>
            </a:r>
            <a:endParaRPr lang="en-US" sz="40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/>
              <a:t>Agricultores</a:t>
            </a:r>
          </a:p>
          <a:p>
            <a:pPr lvl="1"/>
            <a:r>
              <a:rPr lang="en-US" sz="3200"/>
              <a:t>Virtualmente eximidos del sistema de tarifas del agua (excepto ciertas actividades ganaderas).</a:t>
            </a:r>
          </a:p>
          <a:p>
            <a:pPr lvl="1"/>
            <a:r>
              <a:rPr lang="en-US" sz="3200"/>
              <a:t>No se les cobra por el uso de nitrógeno y pesticidas.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685800" y="533400"/>
            <a:ext cx="7772400" cy="76200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endParaRPr lang="en-US" sz="2000" b="1"/>
          </a:p>
          <a:p>
            <a:r>
              <a:rPr lang="en-US" sz="2000" b="1"/>
              <a:t>Usuarios residenciales</a:t>
            </a:r>
          </a:p>
          <a:p>
            <a:pPr lvl="1"/>
            <a:r>
              <a:rPr lang="en-US" sz="2000"/>
              <a:t>Las tarifas del agua no proveen un indicador exacto del precio.</a:t>
            </a:r>
          </a:p>
          <a:p>
            <a:pPr lvl="2"/>
            <a:r>
              <a:rPr lang="en-US" sz="2000"/>
              <a:t>La tarifa por emisión de efluentes no se basa en el consumo real, sino en el consumo total de agua estimado.</a:t>
            </a:r>
          </a:p>
          <a:p>
            <a:pPr lvl="1"/>
            <a:r>
              <a:rPr lang="en-US" sz="2000"/>
              <a:t>Limitaciones por recuperación de costos y limitaciones políticas</a:t>
            </a:r>
          </a:p>
          <a:p>
            <a:pPr lvl="2"/>
            <a:r>
              <a:rPr lang="en-US" sz="2000"/>
              <a:t>Los topes de la recuperación de costos limitan los incentivos de precios.</a:t>
            </a:r>
          </a:p>
          <a:p>
            <a:pPr lvl="2"/>
            <a:r>
              <a:rPr lang="en-US" sz="2000"/>
              <a:t>Los usuarios residenciales son más renuentes a los nuevos aumentos en las tarifas del agua.</a:t>
            </a:r>
          </a:p>
          <a:p>
            <a:r>
              <a:rPr lang="en-US" sz="2000" b="1"/>
              <a:t>Usuarios industriales</a:t>
            </a:r>
          </a:p>
          <a:p>
            <a:pPr lvl="1"/>
            <a:r>
              <a:rPr lang="en-US" sz="2000"/>
              <a:t>Falta de transparencia y equidad en el sistema de tarifas para la emisión de efluentes.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3200" b="1"/>
              <a:t>Recomendaciones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Papel de las AA</a:t>
            </a:r>
          </a:p>
          <a:p>
            <a:pPr lvl="1">
              <a:lnSpc>
                <a:spcPct val="90000"/>
              </a:lnSpc>
            </a:pPr>
            <a:r>
              <a:rPr lang="en-US"/>
              <a:t>¿Empresa mutual u organismo público comprometido con metas ambientales?</a:t>
            </a:r>
          </a:p>
          <a:p>
            <a:pPr>
              <a:lnSpc>
                <a:spcPct val="90000"/>
              </a:lnSpc>
            </a:pPr>
            <a:r>
              <a:rPr lang="en-US" b="1"/>
              <a:t>Diseño de la tarifa</a:t>
            </a:r>
          </a:p>
          <a:p>
            <a:pPr lvl="1">
              <a:lnSpc>
                <a:spcPct val="90000"/>
              </a:lnSpc>
            </a:pPr>
            <a:r>
              <a:rPr lang="en-US"/>
              <a:t>Normas claras para el cómputo de las tarifas por la emisión de efluentes.</a:t>
            </a:r>
          </a:p>
          <a:p>
            <a:pPr lvl="1">
              <a:lnSpc>
                <a:spcPct val="90000"/>
              </a:lnSpc>
            </a:pPr>
            <a:r>
              <a:rPr lang="en-US"/>
              <a:t>Necesidad de un proceso continuo de evaluación para analizar los efectos del sistema de tarifas sobre su utilización y el medio ambiente.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"/>
          </a:xfrm>
        </p:spPr>
        <p:txBody>
          <a:bodyPr/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b="1"/>
              <a:t>Información para el usuario</a:t>
            </a:r>
          </a:p>
          <a:p>
            <a:pPr lvl="1"/>
            <a:r>
              <a:rPr lang="en-US" sz="3200"/>
              <a:t>Necesidad de más transparencia e información para promover el uso eficaz de agua.  En especial para usuarios residenciales, ya que no obtienen ganancias directas por descuentos, exenciones y subsidios.</a:t>
            </a:r>
          </a:p>
          <a:p>
            <a:pPr lvl="1"/>
            <a:r>
              <a:rPr lang="en-US" sz="3200"/>
              <a:t>Fortalecimiento de la participación de usuarios residenciales en los CCH.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pt-BR" sz="3200" b="1"/>
              <a:t>El Viejo Paradigma</a:t>
            </a: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Ausencia de enfoque integral de la gestión del agua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Tratamiento independiente de las categorías de usuarios.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Enfoque independiente de los aspectos cuantitativos y cualitativos de la reglamentación del agua.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Política ambiental basada en mecanismos de comando y control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adaptada al contexto de crecientes conflictos relacionados con la disponibilidad y la calidad del agua.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"/>
          </a:xfrm>
        </p:spPr>
        <p:txBody>
          <a:bodyPr/>
          <a:lstStyle/>
          <a:p>
            <a:r>
              <a:rPr lang="en-US"/>
              <a:t> </a:t>
            </a:r>
            <a:endParaRPr lang="en-US" sz="54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r>
              <a:rPr lang="en-US" sz="3600" b="1"/>
              <a:t>Creación de una Comisión Nacional del Agua</a:t>
            </a:r>
          </a:p>
          <a:p>
            <a:pPr lvl="1"/>
            <a:r>
              <a:rPr lang="en-US" sz="3200" b="1"/>
              <a:t>Objetivos</a:t>
            </a:r>
          </a:p>
          <a:p>
            <a:pPr lvl="2"/>
            <a:r>
              <a:rPr lang="en-US" sz="2800"/>
              <a:t>Coordinar esfuerzos entre las instancias de reglamentación (AA, direcciones regionales de la industria y el medio ambiente).</a:t>
            </a:r>
          </a:p>
          <a:p>
            <a:pPr lvl="2"/>
            <a:r>
              <a:rPr lang="en-US" sz="2800"/>
              <a:t>Definir metas ambientales a nivel nacional, especialmente para aplicar directivas europeas.</a:t>
            </a:r>
          </a:p>
          <a:p>
            <a:pPr lvl="2"/>
            <a:r>
              <a:rPr lang="en-US" sz="2800"/>
              <a:t>Centralizar la recolección, el procesamiento y el análisis de datos.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"/>
          </a:xfrm>
        </p:spPr>
        <p:txBody>
          <a:bodyPr/>
          <a:lstStyle/>
          <a:p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sz="2000" b="1"/>
              <a:t>Hacia un camino de aplicación sustentable</a:t>
            </a:r>
          </a:p>
          <a:p>
            <a:pPr lvl="1"/>
            <a:r>
              <a:rPr lang="en-US" sz="2000" b="1"/>
              <a:t>Camino de aplicación en dos etapas</a:t>
            </a:r>
          </a:p>
          <a:p>
            <a:pPr lvl="2"/>
            <a:r>
              <a:rPr lang="en-US" sz="2000" b="1"/>
              <a:t>Primera etapa</a:t>
            </a:r>
            <a:r>
              <a:rPr lang="en-US" sz="2000"/>
              <a:t>: Tarifas simplificadas que permitirán a los usuarios familiarizarse con el sistema de tarifas:</a:t>
            </a:r>
          </a:p>
          <a:p>
            <a:pPr lvl="3"/>
            <a:r>
              <a:rPr lang="en-US"/>
              <a:t>Sólo un subgrupo de los principales elementos contaminantes se toman en cuenta para someterlo al impuesto. </a:t>
            </a:r>
          </a:p>
          <a:p>
            <a:pPr lvl="3"/>
            <a:r>
              <a:rPr lang="en-US"/>
              <a:t>Sólo se les cobra a los usuarios más importantes.</a:t>
            </a:r>
          </a:p>
          <a:p>
            <a:pPr lvl="2"/>
            <a:r>
              <a:rPr lang="en-US" sz="2000" b="1"/>
              <a:t>Segunda etapa</a:t>
            </a:r>
            <a:r>
              <a:rPr lang="en-US" sz="2000"/>
              <a:t>: expansión del sistema de tarifas</a:t>
            </a:r>
          </a:p>
          <a:p>
            <a:pPr lvl="3"/>
            <a:r>
              <a:rPr lang="en-US"/>
              <a:t>El grupo de elementos contaminantes se amplía para incorporar otras sustancias importantes, incluso la contaminación fuera de los puntos de origen.</a:t>
            </a:r>
          </a:p>
          <a:p>
            <a:pPr lvl="3"/>
            <a:r>
              <a:rPr lang="en-US"/>
              <a:t>Las tarifas por unidad se incrementan gradualmente según las últimas metas</a:t>
            </a:r>
            <a:r>
              <a:rPr lang="en-US" sz="2400"/>
              <a:t> </a:t>
            </a:r>
            <a:r>
              <a:rPr lang="en-US"/>
              <a:t>ambientales.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pt-BR" sz="3200" b="1"/>
              <a:t>La Ley del Agua de 1964</a:t>
            </a:r>
            <a:r>
              <a:rPr lang="pt-BR" sz="3200"/>
              <a:t> </a:t>
            </a:r>
            <a:endParaRPr lang="pt-BR" sz="36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pt-BR"/>
              <a:t>Principios:</a:t>
            </a:r>
          </a:p>
          <a:p>
            <a:pPr lvl="1"/>
            <a:r>
              <a:rPr lang="pt-BR" sz="3200"/>
              <a:t>Descentralización</a:t>
            </a:r>
          </a:p>
          <a:p>
            <a:pPr lvl="1"/>
            <a:r>
              <a:rPr lang="pt-BR" sz="3200"/>
              <a:t>Enfoque integral de los problemas relacionados con el agua</a:t>
            </a:r>
          </a:p>
          <a:p>
            <a:pPr lvl="1"/>
            <a:r>
              <a:rPr lang="pt-BR" sz="3200"/>
              <a:t>Planificación</a:t>
            </a:r>
          </a:p>
          <a:p>
            <a:pPr lvl="1"/>
            <a:r>
              <a:rPr lang="pt-BR" sz="3200"/>
              <a:t>Proceso participativo en la adopción de decisiones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/>
              <a:t/>
            </a:r>
            <a:br>
              <a:rPr lang="pt-BR" sz="3200" b="1"/>
            </a:br>
            <a:r>
              <a:rPr lang="pt-BR" sz="3200" b="1"/>
              <a:t>El Nuevo Enfoque de la Política de la Gestión del Agua</a:t>
            </a:r>
            <a:br>
              <a:rPr lang="pt-BR" sz="3200" b="1"/>
            </a:br>
            <a:endParaRPr lang="pt-BR" sz="36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r>
              <a:rPr lang="pt-BR"/>
              <a:t>Medidas institucionales</a:t>
            </a:r>
          </a:p>
          <a:p>
            <a:pPr lvl="1"/>
            <a:r>
              <a:rPr lang="pt-BR" sz="3200"/>
              <a:t>Cuenca hidrográfica como unidad básica de gestión</a:t>
            </a:r>
          </a:p>
          <a:p>
            <a:pPr lvl="1"/>
            <a:r>
              <a:rPr lang="pt-BR" sz="3200"/>
              <a:t>Comités de Cuencas Hidrográficas (CCH)</a:t>
            </a:r>
          </a:p>
          <a:p>
            <a:pPr lvl="1"/>
            <a:r>
              <a:rPr lang="pt-BR" sz="3200"/>
              <a:t>Agencias para el Agua (AA)</a:t>
            </a:r>
          </a:p>
          <a:p>
            <a:pPr>
              <a:buFontTx/>
              <a:buNone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153400" cy="1143000"/>
          </a:xfrm>
        </p:spPr>
        <p:txBody>
          <a:bodyPr/>
          <a:lstStyle/>
          <a:p>
            <a:r>
              <a:rPr lang="pt-BR" sz="3200" b="1"/>
              <a:t>Comités de Cuencas Hidrográficas y Agencias para el Agua</a:t>
            </a:r>
            <a:endParaRPr lang="pt-B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/>
              <a:t>CCH</a:t>
            </a:r>
          </a:p>
          <a:p>
            <a:pPr lvl="1"/>
            <a:r>
              <a:rPr lang="pt-BR"/>
              <a:t>Cuerpos consultivos</a:t>
            </a:r>
          </a:p>
          <a:p>
            <a:pPr lvl="1"/>
            <a:r>
              <a:rPr lang="pt-BR"/>
              <a:t>“Parlamentos del Agua” constituidos por</a:t>
            </a:r>
          </a:p>
          <a:p>
            <a:pPr lvl="2"/>
            <a:r>
              <a:rPr lang="pt-BR"/>
              <a:t>Usuarios del agua</a:t>
            </a:r>
          </a:p>
          <a:p>
            <a:pPr lvl="2"/>
            <a:r>
              <a:rPr lang="pt-BR"/>
              <a:t>Representantes gubernamentales</a:t>
            </a:r>
          </a:p>
          <a:p>
            <a:pPr lvl="2"/>
            <a:r>
              <a:rPr lang="pt-BR"/>
              <a:t>Personas con intereses relacionados con el agua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/>
              <a:t>AA</a:t>
            </a:r>
          </a:p>
          <a:p>
            <a:pPr lvl="1"/>
            <a:r>
              <a:rPr lang="pt-BR"/>
              <a:t>Oficinas ejecutivas</a:t>
            </a:r>
          </a:p>
          <a:p>
            <a:pPr lvl="1"/>
            <a:r>
              <a:rPr lang="pt-BR"/>
              <a:t>Financiamiento de proyectos de inversión privados y municipales, cuya meta es reducir la contaminación e incrementar la disponibilidad de agua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pt-BR" sz="3200" b="1"/>
              <a:t>Tarifas del Agua</a:t>
            </a: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/>
              <a:t>Objetivos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Financiar inversiones definidas en el programa de trabajo establecido por las AA y aprobados por las CCH.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Inducir a la eficiencia en la utilización del agua.</a:t>
            </a:r>
          </a:p>
          <a:p>
            <a:pPr>
              <a:lnSpc>
                <a:spcPct val="90000"/>
              </a:lnSpc>
            </a:pPr>
            <a:r>
              <a:rPr lang="pt-BR" sz="2800"/>
              <a:t>¿Quién paga?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Agricultores (en menor proporción; solamente algunas actividades ganaderas)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Casas de familia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Industrias</a:t>
            </a:r>
          </a:p>
          <a:p>
            <a:pPr>
              <a:lnSpc>
                <a:spcPct val="90000"/>
              </a:lnSpc>
            </a:pPr>
            <a:r>
              <a:rPr lang="pt-BR" sz="2800"/>
              <a:t>Dos componentes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Retiro de agua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Emisión de efluentes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pt-BR" sz="3200" b="1"/>
              <a:t> </a:t>
            </a:r>
            <a:endParaRPr lang="pt-BR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648200" y="2743200"/>
            <a:ext cx="1588" cy="3794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4648200" y="4191000"/>
            <a:ext cx="1588" cy="4556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320800" y="4768850"/>
            <a:ext cx="6653213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066800" y="4648200"/>
            <a:ext cx="7543800" cy="1835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s-ES_tradnl" b="1">
                <a:solidFill>
                  <a:srgbClr val="000000"/>
                </a:solidFill>
              </a:rPr>
              <a:t>Agencia para el Agua</a:t>
            </a:r>
          </a:p>
          <a:p>
            <a:pPr algn="ctr"/>
            <a:r>
              <a:rPr lang="es-ES_tradnl">
                <a:solidFill>
                  <a:srgbClr val="000000"/>
                </a:solidFill>
              </a:rPr>
              <a:t>Cobra las tarifas del agua</a:t>
            </a:r>
          </a:p>
          <a:p>
            <a:pPr algn="ctr"/>
            <a:r>
              <a:rPr lang="es-ES_tradnl">
                <a:solidFill>
                  <a:srgbClr val="000000"/>
                </a:solidFill>
              </a:rPr>
              <a:t>Los ingresos obtenidos se utilizan para el financiamiento de inversiones para el ahorro de agua y el control de la contaminación.</a:t>
            </a:r>
            <a:endParaRPr lang="es-E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320800" y="3902075"/>
            <a:ext cx="6653213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1295400" y="2819400"/>
            <a:ext cx="6653213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2895600" y="1143000"/>
            <a:ext cx="3429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s-ES_tradnl" b="1">
                <a:solidFill>
                  <a:srgbClr val="000000"/>
                </a:solidFill>
              </a:rPr>
              <a:t>Agencia para el Agua</a:t>
            </a:r>
            <a:endParaRPr lang="es-ES" b="1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2362200" y="1524000"/>
            <a:ext cx="45386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S_tradnl">
                <a:solidFill>
                  <a:srgbClr val="000000"/>
                </a:solidFill>
              </a:rPr>
              <a:t>Prepara el plan de trabajo quinquenal</a:t>
            </a:r>
            <a:endParaRPr lang="es-ES"/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762000" y="1981200"/>
            <a:ext cx="7772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s-ES_tradnl">
                <a:solidFill>
                  <a:srgbClr val="000000"/>
                </a:solidFill>
              </a:rPr>
              <a:t>Define los valores para las tarifas de retiro y </a:t>
            </a:r>
          </a:p>
          <a:p>
            <a:pPr algn="ctr"/>
            <a:r>
              <a:rPr lang="es-ES_tradnl">
                <a:solidFill>
                  <a:srgbClr val="000000"/>
                </a:solidFill>
              </a:rPr>
              <a:t>emisión de  efluentes</a:t>
            </a:r>
            <a:endParaRPr lang="es-ES"/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1066800" y="1143000"/>
            <a:ext cx="7467600" cy="1600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1066800" y="3124200"/>
            <a:ext cx="7467600" cy="1066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1851025" y="3089275"/>
            <a:ext cx="6067425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_tradnl" b="1"/>
              <a:t>Comités de Cuencas Hidrográficas</a:t>
            </a:r>
            <a:r>
              <a:rPr lang="es-ES_tradnl"/>
              <a:t> </a:t>
            </a:r>
          </a:p>
          <a:p>
            <a:pPr algn="ctr"/>
            <a:r>
              <a:rPr lang="es-ES_tradnl"/>
              <a:t>Aprueba el plan de trabajo y las tarifas del agua.</a:t>
            </a:r>
            <a:endParaRPr lang="es-ES"/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1219200" y="422275"/>
            <a:ext cx="73152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s-MX" sz="3200" b="1"/>
              <a:t>Proceso de Diseño de Tarifas del Agua</a:t>
            </a:r>
            <a:endParaRPr lang="es-E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pt-BR" sz="3200" b="1"/>
              <a:t>Barreras institucionales y jurídicas</a:t>
            </a:r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Barreras institucionales</a:t>
            </a:r>
          </a:p>
          <a:p>
            <a:pPr lvl="1">
              <a:lnSpc>
                <a:spcPct val="90000"/>
              </a:lnSpc>
            </a:pPr>
            <a:r>
              <a:rPr lang="pt-BR"/>
              <a:t>Composicion del CCH.</a:t>
            </a:r>
          </a:p>
          <a:p>
            <a:pPr lvl="1">
              <a:lnSpc>
                <a:spcPct val="90000"/>
              </a:lnSpc>
            </a:pPr>
            <a:r>
              <a:rPr lang="pt-BR"/>
              <a:t>Conocimientos insuficientes disponibles para las AA respecto del medio ambiente hidrográfico, los costos externos y el comportamiento de los consumidores.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/>
              <a:t>Barreras jurídicas</a:t>
            </a:r>
          </a:p>
          <a:p>
            <a:pPr lvl="1"/>
            <a:r>
              <a:rPr lang="pt-BR"/>
              <a:t>Naturaleza jurídica dudosa de las tarifas del agua.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pt-BR" sz="3200" b="1"/>
              <a:t>Historia de la Puesta en Marcha</a:t>
            </a:r>
            <a:endParaRPr lang="pt-B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pt-BR" sz="2000"/>
              <a:t>Primer período: 1967 – 1992</a:t>
            </a:r>
          </a:p>
          <a:p>
            <a:pPr lvl="1"/>
            <a:r>
              <a:rPr lang="pt-BR" sz="2000"/>
              <a:t>Nivel bajo de las tarifas del agua para facilitar la aceptación.</a:t>
            </a:r>
          </a:p>
          <a:p>
            <a:r>
              <a:rPr lang="pt-BR" sz="2000"/>
              <a:t>Segundo período: mediados de la década de 1990</a:t>
            </a:r>
          </a:p>
          <a:p>
            <a:pPr lvl="1"/>
            <a:r>
              <a:rPr lang="pt-BR" sz="2000"/>
              <a:t>Nivel de tarifas del agua más altos, para corregir las discrepancias entre las metas ambientales y los logros reales de la política de las AA.</a:t>
            </a:r>
          </a:p>
          <a:p>
            <a:pPr lvl="1"/>
            <a:r>
              <a:rPr lang="pt-BR" sz="2000"/>
              <a:t>Aplicación del principio “el que contamina  paga”.</a:t>
            </a:r>
          </a:p>
          <a:p>
            <a:r>
              <a:rPr lang="pt-BR" sz="2000"/>
              <a:t>Tercer período: fines de la década de 1990 hasta la actualidad</a:t>
            </a:r>
          </a:p>
          <a:p>
            <a:pPr lvl="1"/>
            <a:r>
              <a:rPr lang="pt-BR" sz="2000"/>
              <a:t>Consideración de consecuencias socioeconómicas del aumento en los precios a casas de familia.</a:t>
            </a:r>
          </a:p>
          <a:p>
            <a:pPr lvl="1"/>
            <a:r>
              <a:rPr lang="pt-BR" sz="2000"/>
              <a:t>Incorporación de un segmento mayor del sector agrícola en el sistema de tarifas del agua.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apresentação\Diagonal em azul.pot</Template>
  <TotalTime>890</TotalTime>
  <Words>1198</Words>
  <Application>Microsoft Office PowerPoint</Application>
  <PresentationFormat>On-screen Show (4:3)</PresentationFormat>
  <Paragraphs>164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Times New Roman</vt:lpstr>
      <vt:lpstr>SimSun</vt:lpstr>
      <vt:lpstr>Estrutura padrão</vt:lpstr>
      <vt:lpstr>Slide 1</vt:lpstr>
      <vt:lpstr>El Viejo Paradigma</vt:lpstr>
      <vt:lpstr>La Ley del Agua de 1964 </vt:lpstr>
      <vt:lpstr> El Nuevo Enfoque de la Política de la Gestión del Agua </vt:lpstr>
      <vt:lpstr>Comités de Cuencas Hidrográficas y Agencias para el Agua</vt:lpstr>
      <vt:lpstr>Tarifas del Agua</vt:lpstr>
      <vt:lpstr> </vt:lpstr>
      <vt:lpstr>Barreras institucionales y jurídicas</vt:lpstr>
      <vt:lpstr>Historia de la Puesta en Marcha</vt:lpstr>
      <vt:lpstr>Consecuencias Ambientales</vt:lpstr>
      <vt:lpstr>Factores Institucionales y Jurídicos</vt:lpstr>
      <vt:lpstr>Debate Público y Aceptabilidad Política</vt:lpstr>
      <vt:lpstr>Subsidios y Tarifas 1992-1996  (en millones de francos franceses)</vt:lpstr>
      <vt:lpstr>Subsidios y Asignación de Préstamos (en millones de francos franceses)</vt:lpstr>
      <vt:lpstr>Subsidios y Asignación de Préstamos</vt:lpstr>
      <vt:lpstr>Principales Desventajas</vt:lpstr>
      <vt:lpstr>Slide 17</vt:lpstr>
      <vt:lpstr>Recomendaciones</vt:lpstr>
      <vt:lpstr>Slide 19</vt:lpstr>
      <vt:lpstr> </vt:lpstr>
      <vt:lpstr>Slide 21</vt:lpstr>
    </vt:vector>
  </TitlesOfParts>
  <Company>IPEA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 Case: France</dc:title>
  <dc:creator>Rodrigo</dc:creator>
  <cp:lastModifiedBy>anarod</cp:lastModifiedBy>
  <cp:revision>64</cp:revision>
  <dcterms:created xsi:type="dcterms:W3CDTF">2003-01-08T18:50:26Z</dcterms:created>
  <dcterms:modified xsi:type="dcterms:W3CDTF">2010-07-12T02:21:29Z</dcterms:modified>
</cp:coreProperties>
</file>