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7" r:id="rId2"/>
    <p:sldId id="331" r:id="rId3"/>
    <p:sldId id="330" r:id="rId4"/>
    <p:sldId id="301" r:id="rId5"/>
    <p:sldId id="287" r:id="rId6"/>
    <p:sldId id="298" r:id="rId7"/>
    <p:sldId id="308" r:id="rId8"/>
    <p:sldId id="299" r:id="rId9"/>
    <p:sldId id="309" r:id="rId10"/>
    <p:sldId id="310" r:id="rId11"/>
    <p:sldId id="311" r:id="rId12"/>
    <p:sldId id="300" r:id="rId13"/>
    <p:sldId id="315" r:id="rId14"/>
    <p:sldId id="332" r:id="rId15"/>
    <p:sldId id="333" r:id="rId16"/>
    <p:sldId id="317" r:id="rId17"/>
    <p:sldId id="318" r:id="rId18"/>
    <p:sldId id="304" r:id="rId19"/>
    <p:sldId id="319" r:id="rId20"/>
    <p:sldId id="320" r:id="rId21"/>
    <p:sldId id="276" r:id="rId22"/>
    <p:sldId id="322" r:id="rId23"/>
    <p:sldId id="323" r:id="rId24"/>
    <p:sldId id="321" r:id="rId25"/>
    <p:sldId id="312" r:id="rId26"/>
    <p:sldId id="313" r:id="rId27"/>
    <p:sldId id="314" r:id="rId28"/>
    <p:sldId id="316" r:id="rId29"/>
    <p:sldId id="324" r:id="rId30"/>
  </p:sldIdLst>
  <p:sldSz cx="9144000" cy="6858000" type="screen4x3"/>
  <p:notesSz cx="6858000" cy="9144000"/>
  <p:embeddedFontLst>
    <p:embeddedFont>
      <p:font typeface="Verdana" pitchFamily="34" charset="0"/>
      <p:regular r:id="rId31"/>
      <p:bold r:id="rId32"/>
      <p:italic r:id="rId33"/>
      <p:boldItalic r:id="rId34"/>
    </p:embeddedFont>
    <p:embeddedFont>
      <p:font typeface="Tahoma" pitchFamily="34" charset="0"/>
      <p:regular r:id="rId35"/>
      <p:bold r:id="rId36"/>
    </p:embeddedFont>
  </p:embeddedFontLst>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ano"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C0000"/>
    <a:srgbClr val="33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1" autoAdjust="0"/>
    <p:restoredTop sz="94660"/>
  </p:normalViewPr>
  <p:slideViewPr>
    <p:cSldViewPr>
      <p:cViewPr>
        <p:scale>
          <a:sx n="75" d="100"/>
          <a:sy n="75" d="100"/>
        </p:scale>
        <p:origin x="-1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5.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EF142C4-FA86-40BC-A0C8-7859E79B5C6A}"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71CEF301-A292-4391-B8B4-207743713D0D}"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B829C173-AAA7-4B81-A5A2-1C0EFEADAA48}"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C3E5E3ED-B2DD-4A95-8B31-44CBE8938331}"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E91A5E6-9C0A-4CEF-84D3-07526215CBF5}"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9A32CD67-F1E1-4C41-B1AB-3AC29F617585}"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E210FB7D-B016-4BF1-8275-A9C2BA94C3FE}"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ABB0842F-5B8B-4D45-8F53-1C2EA975506B}"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76AC95ED-F58F-405F-978B-DA038D6B38CB}"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6A41B736-B5C4-4891-BF60-9C6D941DEF62}"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CF6DAF32-9A57-43A4-8DF2-C4562FBD8840}"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57884D8-88AC-4E28-9458-17AA67453067}"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5.xml"/><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slide" Target="slide27.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 Target="slide28.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23.png"/><Relationship Id="rId26" Type="http://schemas.openxmlformats.org/officeDocument/2006/relationships/image" Target="../media/image31.png"/><Relationship Id="rId3" Type="http://schemas.openxmlformats.org/officeDocument/2006/relationships/image" Target="../media/image8.png"/><Relationship Id="rId21" Type="http://schemas.openxmlformats.org/officeDocument/2006/relationships/image" Target="../media/image26.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5" Type="http://schemas.openxmlformats.org/officeDocument/2006/relationships/image" Target="../media/image30.png"/><Relationship Id="rId2" Type="http://schemas.openxmlformats.org/officeDocument/2006/relationships/image" Target="../media/image7.png"/><Relationship Id="rId16" Type="http://schemas.openxmlformats.org/officeDocument/2006/relationships/image" Target="../media/image21.png"/><Relationship Id="rId20" Type="http://schemas.openxmlformats.org/officeDocument/2006/relationships/image" Target="../media/image25.png"/><Relationship Id="rId29" Type="http://schemas.openxmlformats.org/officeDocument/2006/relationships/image" Target="../media/image34.png"/><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16.png"/><Relationship Id="rId24" Type="http://schemas.openxmlformats.org/officeDocument/2006/relationships/image" Target="../media/image29.png"/><Relationship Id="rId5" Type="http://schemas.openxmlformats.org/officeDocument/2006/relationships/image" Target="../media/image10.png"/><Relationship Id="rId15" Type="http://schemas.openxmlformats.org/officeDocument/2006/relationships/image" Target="../media/image20.png"/><Relationship Id="rId23" Type="http://schemas.openxmlformats.org/officeDocument/2006/relationships/image" Target="../media/image28.png"/><Relationship Id="rId28" Type="http://schemas.openxmlformats.org/officeDocument/2006/relationships/image" Target="../media/image33.png"/><Relationship Id="rId10" Type="http://schemas.openxmlformats.org/officeDocument/2006/relationships/image" Target="../media/image15.png"/><Relationship Id="rId19" Type="http://schemas.openxmlformats.org/officeDocument/2006/relationships/image" Target="../media/image24.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 Id="rId22" Type="http://schemas.openxmlformats.org/officeDocument/2006/relationships/image" Target="../media/image27.png"/><Relationship Id="rId27" Type="http://schemas.openxmlformats.org/officeDocument/2006/relationships/image" Target="../media/image32.png"/><Relationship Id="rId30" Type="http://schemas.openxmlformats.org/officeDocument/2006/relationships/image" Target="../media/image3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slide" Target="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slide" Target="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slide" Target="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r>
              <a:rPr lang="es-MX" sz="3200">
                <a:solidFill>
                  <a:srgbClr val="333399"/>
                </a:solidFill>
                <a:latin typeface="Verdana" pitchFamily="34" charset="0"/>
              </a:rPr>
              <a:t>Alcanzando los Objetivos de Desarrollo del Milenio en Guatemala</a:t>
            </a:r>
            <a:endParaRPr lang="es-ES" sz="3200">
              <a:solidFill>
                <a:srgbClr val="333399"/>
              </a:solidFill>
              <a:latin typeface="Verdana" pitchFamily="34" charset="0"/>
            </a:endParaRPr>
          </a:p>
        </p:txBody>
      </p:sp>
      <p:sp>
        <p:nvSpPr>
          <p:cNvPr id="3075" name="Rectangle 3"/>
          <p:cNvSpPr>
            <a:spLocks noGrp="1" noChangeArrowheads="1"/>
          </p:cNvSpPr>
          <p:nvPr>
            <p:ph type="subTitle" idx="1"/>
          </p:nvPr>
        </p:nvSpPr>
        <p:spPr>
          <a:xfrm>
            <a:off x="1371600" y="3886200"/>
            <a:ext cx="6400800" cy="2514600"/>
          </a:xfrm>
        </p:spPr>
        <p:txBody>
          <a:bodyPr/>
          <a:lstStyle/>
          <a:p>
            <a:pPr>
              <a:lnSpc>
                <a:spcPct val="80000"/>
              </a:lnSpc>
            </a:pPr>
            <a:r>
              <a:rPr lang="es-PE" sz="2200">
                <a:latin typeface="Verdana" pitchFamily="34" charset="0"/>
              </a:rPr>
              <a:t>Gustavo Yamada, Arlette Beltrán, </a:t>
            </a:r>
          </a:p>
          <a:p>
            <a:pPr>
              <a:lnSpc>
                <a:spcPct val="80000"/>
              </a:lnSpc>
            </a:pPr>
            <a:r>
              <a:rPr lang="es-PE" sz="2200">
                <a:latin typeface="Verdana" pitchFamily="34" charset="0"/>
              </a:rPr>
              <a:t>Juan F. Castro y Enrique Vásquez </a:t>
            </a:r>
          </a:p>
          <a:p>
            <a:pPr>
              <a:lnSpc>
                <a:spcPct val="80000"/>
              </a:lnSpc>
            </a:pPr>
            <a:endParaRPr lang="es-PE" sz="1000">
              <a:latin typeface="Verdana" pitchFamily="34" charset="0"/>
            </a:endParaRPr>
          </a:p>
          <a:p>
            <a:pPr>
              <a:lnSpc>
                <a:spcPct val="80000"/>
              </a:lnSpc>
            </a:pPr>
            <a:endParaRPr lang="es-PE" sz="2200">
              <a:latin typeface="Verdana" pitchFamily="34" charset="0"/>
            </a:endParaRPr>
          </a:p>
          <a:p>
            <a:pPr>
              <a:lnSpc>
                <a:spcPct val="80000"/>
              </a:lnSpc>
            </a:pPr>
            <a:r>
              <a:rPr lang="es-PE" sz="2100">
                <a:latin typeface="Verdana" pitchFamily="34" charset="0"/>
              </a:rPr>
              <a:t>Centro de Investigación de </a:t>
            </a:r>
          </a:p>
          <a:p>
            <a:pPr>
              <a:lnSpc>
                <a:spcPct val="80000"/>
              </a:lnSpc>
            </a:pPr>
            <a:r>
              <a:rPr lang="es-PE" sz="2100">
                <a:latin typeface="Verdana" pitchFamily="34" charset="0"/>
              </a:rPr>
              <a:t>la Universidad del Pacífico</a:t>
            </a:r>
          </a:p>
          <a:p>
            <a:pPr>
              <a:lnSpc>
                <a:spcPct val="80000"/>
              </a:lnSpc>
            </a:pPr>
            <a:endParaRPr lang="es-PE" sz="2100">
              <a:latin typeface="Verdana" pitchFamily="34" charset="0"/>
            </a:endParaRPr>
          </a:p>
          <a:p>
            <a:pPr>
              <a:lnSpc>
                <a:spcPct val="80000"/>
              </a:lnSpc>
            </a:pPr>
            <a:r>
              <a:rPr lang="es-PE" sz="2100">
                <a:latin typeface="Verdana" pitchFamily="34" charset="0"/>
              </a:rPr>
              <a:t>Abril, 2006</a:t>
            </a:r>
          </a:p>
          <a:p>
            <a:pPr>
              <a:lnSpc>
                <a:spcPct val="80000"/>
              </a:lnSpc>
            </a:pPr>
            <a:endParaRPr lang="es-ES" sz="2100">
              <a:latin typeface="Verdana" pitchFamily="34" charset="0"/>
            </a:endParaRPr>
          </a:p>
        </p:txBody>
      </p:sp>
      <p:sp>
        <p:nvSpPr>
          <p:cNvPr id="3076" name="Line 4"/>
          <p:cNvSpPr>
            <a:spLocks noChangeShapeType="1"/>
          </p:cNvSpPr>
          <p:nvPr/>
        </p:nvSpPr>
        <p:spPr bwMode="auto">
          <a:xfrm>
            <a:off x="381000" y="3581400"/>
            <a:ext cx="8458200" cy="0"/>
          </a:xfrm>
          <a:prstGeom prst="line">
            <a:avLst/>
          </a:prstGeom>
          <a:noFill/>
          <a:ln w="28575">
            <a:solidFill>
              <a:schemeClr val="accent2"/>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1" name="Rectangle 5"/>
          <p:cNvSpPr>
            <a:spLocks noChangeArrowheads="1"/>
          </p:cNvSpPr>
          <p:nvPr/>
        </p:nvSpPr>
        <p:spPr bwMode="auto">
          <a:xfrm rot="16200000">
            <a:off x="-2723356" y="2837657"/>
            <a:ext cx="6669087"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El proceso de integración:</a:t>
            </a:r>
          </a:p>
          <a:p>
            <a:r>
              <a:rPr lang="es-PE" sz="2300">
                <a:solidFill>
                  <a:srgbClr val="333399"/>
                </a:solidFill>
                <a:latin typeface="Verdana" pitchFamily="34" charset="0"/>
              </a:rPr>
              <a:t>¿cómo están relacionados los indicadores?</a:t>
            </a:r>
            <a:endParaRPr lang="es-ES" sz="2300">
              <a:solidFill>
                <a:srgbClr val="333399"/>
              </a:solidFill>
              <a:latin typeface="Verdana" pitchFamily="34" charset="0"/>
            </a:endParaRPr>
          </a:p>
        </p:txBody>
      </p:sp>
      <p:sp>
        <p:nvSpPr>
          <p:cNvPr id="80902" name="Line 6"/>
          <p:cNvSpPr>
            <a:spLocks noChangeShapeType="1"/>
          </p:cNvSpPr>
          <p:nvPr/>
        </p:nvSpPr>
        <p:spPr bwMode="auto">
          <a:xfrm flipV="1">
            <a:off x="1187450" y="260350"/>
            <a:ext cx="0" cy="6408738"/>
          </a:xfrm>
          <a:prstGeom prst="line">
            <a:avLst/>
          </a:prstGeom>
          <a:noFill/>
          <a:ln w="28575">
            <a:solidFill>
              <a:schemeClr val="accent2"/>
            </a:solidFill>
            <a:round/>
            <a:headEnd/>
            <a:tailEnd/>
          </a:ln>
          <a:effectLst/>
        </p:spPr>
        <p:txBody>
          <a:bodyPr/>
          <a:lstStyle/>
          <a:p>
            <a:endParaRPr lang="en-US"/>
          </a:p>
        </p:txBody>
      </p:sp>
      <p:pic>
        <p:nvPicPr>
          <p:cNvPr id="80905" name="Picture 9"/>
          <p:cNvPicPr>
            <a:picLocks noChangeAspect="1" noChangeArrowheads="1"/>
          </p:cNvPicPr>
          <p:nvPr/>
        </p:nvPicPr>
        <p:blipFill>
          <a:blip r:embed="rId2" cstate="print"/>
          <a:srcRect/>
          <a:stretch>
            <a:fillRect/>
          </a:stretch>
        </p:blipFill>
        <p:spPr bwMode="auto">
          <a:xfrm>
            <a:off x="1619250" y="50800"/>
            <a:ext cx="5697538" cy="6756400"/>
          </a:xfrm>
          <a:prstGeom prst="rect">
            <a:avLst/>
          </a:prstGeom>
          <a:noFill/>
          <a:ln w="9525">
            <a:noFill/>
            <a:miter lim="800000"/>
            <a:headEnd/>
            <a:tailEnd/>
          </a:ln>
          <a:effectLst/>
        </p:spPr>
      </p:pic>
      <p:pic>
        <p:nvPicPr>
          <p:cNvPr id="80906" name="Picture 10"/>
          <p:cNvPicPr>
            <a:picLocks noChangeAspect="1" noChangeArrowheads="1"/>
          </p:cNvPicPr>
          <p:nvPr/>
        </p:nvPicPr>
        <p:blipFill>
          <a:blip r:embed="rId3" cstate="print"/>
          <a:srcRect/>
          <a:stretch>
            <a:fillRect/>
          </a:stretch>
        </p:blipFill>
        <p:spPr bwMode="auto">
          <a:xfrm>
            <a:off x="7477125" y="303213"/>
            <a:ext cx="1498600" cy="536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El proceso de integración:</a:t>
            </a:r>
          </a:p>
          <a:p>
            <a:r>
              <a:rPr lang="es-PE" sz="2600">
                <a:solidFill>
                  <a:srgbClr val="333399"/>
                </a:solidFill>
                <a:latin typeface="Verdana" pitchFamily="34" charset="0"/>
              </a:rPr>
              <a:t>¿cómo están relacionados los indicadores?</a:t>
            </a:r>
            <a:endParaRPr lang="es-ES" sz="2600">
              <a:solidFill>
                <a:srgbClr val="333399"/>
              </a:solidFill>
              <a:latin typeface="Verdana" pitchFamily="34" charset="0"/>
            </a:endParaRPr>
          </a:p>
        </p:txBody>
      </p:sp>
      <p:sp>
        <p:nvSpPr>
          <p:cNvPr id="82949"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82950" name="Rectangle 6"/>
          <p:cNvSpPr>
            <a:spLocks noChangeArrowheads="1"/>
          </p:cNvSpPr>
          <p:nvPr/>
        </p:nvSpPr>
        <p:spPr bwMode="auto">
          <a:xfrm>
            <a:off x="539750" y="1219200"/>
            <a:ext cx="8280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ES" sz="1800">
              <a:latin typeface="Verdana" pitchFamily="34" charset="0"/>
            </a:endParaRPr>
          </a:p>
          <a:p>
            <a:pPr marL="342900" indent="-342900">
              <a:spcBef>
                <a:spcPct val="20000"/>
              </a:spcBef>
              <a:buClr>
                <a:srgbClr val="333399"/>
              </a:buClr>
              <a:buFont typeface="Wingdings" pitchFamily="2" charset="2"/>
              <a:buChar char="§"/>
            </a:pPr>
            <a:r>
              <a:rPr lang="es-ES" sz="1800">
                <a:latin typeface="Verdana" pitchFamily="34" charset="0"/>
              </a:rPr>
              <a:t>Una vez integrados los modelos, fue posible dar respuesta a la principal interrogante de esta investigación:</a:t>
            </a:r>
          </a:p>
          <a:p>
            <a:pPr marL="342900" indent="-342900">
              <a:spcBef>
                <a:spcPct val="20000"/>
              </a:spcBef>
              <a:buClr>
                <a:srgbClr val="333399"/>
              </a:buClr>
              <a:buFont typeface="Wingdings" pitchFamily="2" charset="2"/>
              <a:buNone/>
            </a:pPr>
            <a:endParaRPr lang="es-ES" sz="1800">
              <a:latin typeface="Verdana" pitchFamily="34" charset="0"/>
            </a:endParaRPr>
          </a:p>
          <a:p>
            <a:pPr marL="742950" lvl="1" indent="-285750">
              <a:spcBef>
                <a:spcPct val="20000"/>
              </a:spcBef>
              <a:buClr>
                <a:srgbClr val="CC0000"/>
              </a:buClr>
              <a:buFont typeface="Wingdings" pitchFamily="2" charset="2"/>
              <a:buChar char="§"/>
            </a:pPr>
            <a:r>
              <a:rPr lang="es-ES" sz="1600">
                <a:latin typeface="Verdana" pitchFamily="34" charset="0"/>
              </a:rPr>
              <a:t>Determinar la combinación de políticas más costo-efectiva para alcanzar las metas o, en todo caso, hacer mínima la distancia entre el valor de los indicadores y las metas respectivas.</a:t>
            </a:r>
          </a:p>
          <a:p>
            <a:pPr marL="742950" lvl="1" indent="-285750">
              <a:spcBef>
                <a:spcPct val="20000"/>
              </a:spcBef>
              <a:buClr>
                <a:srgbClr val="CC0000"/>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r>
              <a:rPr lang="es-PE" sz="1800">
                <a:latin typeface="Verdana" pitchFamily="34" charset="0"/>
              </a:rPr>
              <a:t>Difícilmente podemos hablar de políticas y costos asociados al cumplimiento de un objetivo. Resulta indispensable entender el cumplimiento de las metas desde una perspectiva integral.</a:t>
            </a:r>
            <a:r>
              <a:rPr lang="es-PE" sz="1800">
                <a:latin typeface="Verdana" pitchFamily="34" charset="0"/>
                <a:cs typeface="Times New Roman" pitchFamily="18" charset="0"/>
              </a:rPr>
              <a:t> </a:t>
            </a: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Síntesis de resultados:</a:t>
            </a:r>
          </a:p>
          <a:p>
            <a:r>
              <a:rPr lang="es-MX" sz="2300">
                <a:solidFill>
                  <a:srgbClr val="333399"/>
                </a:solidFill>
                <a:latin typeface="Verdana" pitchFamily="34" charset="0"/>
              </a:rPr>
              <a:t>¿cómo alcanzar las metas al menor costo posible?</a:t>
            </a:r>
            <a:endParaRPr lang="es-ES" sz="2300">
              <a:solidFill>
                <a:srgbClr val="333399"/>
              </a:solidFill>
              <a:latin typeface="Verdana" pitchFamily="34" charset="0"/>
            </a:endParaRPr>
          </a:p>
        </p:txBody>
      </p:sp>
      <p:sp>
        <p:nvSpPr>
          <p:cNvPr id="70659" name="Line 3"/>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70660" name="Rectangle 4"/>
          <p:cNvSpPr>
            <a:spLocks noChangeArrowheads="1"/>
          </p:cNvSpPr>
          <p:nvPr/>
        </p:nvSpPr>
        <p:spPr bwMode="auto">
          <a:xfrm>
            <a:off x="685800" y="12192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s-PE" sz="1600">
                <a:latin typeface="Verdana" pitchFamily="34" charset="0"/>
                <a:cs typeface="Times New Roman" pitchFamily="18" charset="0"/>
              </a:rPr>
              <a:t>Costo total asociado a </a:t>
            </a:r>
            <a:r>
              <a:rPr lang="es-ES" sz="1600">
                <a:latin typeface="Verdana" pitchFamily="34" charset="0"/>
              </a:rPr>
              <a:t>la intervención integral más costo efectiva que garantice: (i) que todas las metas posibles sean alcanzadas; y (ii) que todos aquellos indicadores para los cuales no es posible alcanzar la meta experimenten la máxima mejoría posible.</a:t>
            </a: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742950" lvl="1" indent="-285750">
              <a:spcBef>
                <a:spcPct val="20000"/>
              </a:spcBef>
              <a:buClr>
                <a:srgbClr val="CC0000"/>
              </a:buClr>
              <a:buFont typeface="Wingdings" pitchFamily="2" charset="2"/>
              <a:buChar char="§"/>
            </a:pPr>
            <a:r>
              <a:rPr lang="es-MX" sz="1600">
                <a:latin typeface="Verdana" pitchFamily="34" charset="0"/>
                <a:hlinkClick r:id="rId2" action="ppaction://hlinksldjump"/>
              </a:rPr>
              <a:t>Costo de las políticas redistributivas</a:t>
            </a:r>
            <a:endParaRPr lang="es-MX" sz="1600">
              <a:latin typeface="Verdana" pitchFamily="34" charset="0"/>
            </a:endParaRPr>
          </a:p>
          <a:p>
            <a:pPr marL="742950" lvl="1" indent="-285750">
              <a:spcBef>
                <a:spcPct val="20000"/>
              </a:spcBef>
              <a:buClr>
                <a:srgbClr val="CC0000"/>
              </a:buClr>
              <a:buFont typeface="Wingdings" pitchFamily="2" charset="2"/>
              <a:buChar char="§"/>
            </a:pPr>
            <a:r>
              <a:rPr lang="es-MX" sz="1600">
                <a:latin typeface="Verdana" pitchFamily="34" charset="0"/>
                <a:hlinkClick r:id="rId3" action="ppaction://hlinksldjump"/>
              </a:rPr>
              <a:t>Costo de las políticas sectoriales</a:t>
            </a:r>
            <a:endParaRPr lang="es-MX" sz="1600">
              <a:latin typeface="Verdana" pitchFamily="34" charset="0"/>
            </a:endParaRPr>
          </a:p>
          <a:p>
            <a:pPr marL="742950" lvl="1" indent="-285750">
              <a:spcBef>
                <a:spcPct val="20000"/>
              </a:spcBef>
              <a:buClr>
                <a:srgbClr val="CC0000"/>
              </a:buClr>
              <a:buFont typeface="Wingdings" pitchFamily="2" charset="2"/>
              <a:buChar char="§"/>
            </a:pPr>
            <a:r>
              <a:rPr lang="es-MX" sz="1600">
                <a:latin typeface="Verdana" pitchFamily="34" charset="0"/>
                <a:hlinkClick r:id="rId4" action="ppaction://hlinksldjump"/>
              </a:rPr>
              <a:t>Costo total</a:t>
            </a: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PE" sz="1800">
              <a:latin typeface="Verdana" pitchFamily="34" charset="0"/>
            </a:endParaRPr>
          </a:p>
        </p:txBody>
      </p:sp>
      <p:pic>
        <p:nvPicPr>
          <p:cNvPr id="70661" name="Picture 5"/>
          <p:cNvPicPr>
            <a:picLocks noChangeAspect="1" noChangeArrowheads="1"/>
          </p:cNvPicPr>
          <p:nvPr/>
        </p:nvPicPr>
        <p:blipFill>
          <a:blip r:embed="rId5" cstate="print"/>
          <a:srcRect/>
          <a:stretch>
            <a:fillRect/>
          </a:stretch>
        </p:blipFill>
        <p:spPr bwMode="auto">
          <a:xfrm>
            <a:off x="1116013" y="2976563"/>
            <a:ext cx="7127875" cy="20335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Síntesis de resultados:</a:t>
            </a:r>
          </a:p>
          <a:p>
            <a:r>
              <a:rPr lang="es-MX" sz="2300">
                <a:solidFill>
                  <a:srgbClr val="333399"/>
                </a:solidFill>
                <a:latin typeface="Verdana" pitchFamily="34" charset="0"/>
              </a:rPr>
              <a:t>¿cómo alcanzar las metas al menor costo posible?</a:t>
            </a:r>
            <a:endParaRPr lang="es-ES" sz="2300">
              <a:solidFill>
                <a:srgbClr val="333399"/>
              </a:solidFill>
              <a:latin typeface="Verdana" pitchFamily="34" charset="0"/>
            </a:endParaRPr>
          </a:p>
        </p:txBody>
      </p:sp>
      <p:sp>
        <p:nvSpPr>
          <p:cNvPr id="89093"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89094" name="Rectangle 6"/>
          <p:cNvSpPr>
            <a:spLocks noChangeArrowheads="1"/>
          </p:cNvSpPr>
          <p:nvPr/>
        </p:nvSpPr>
        <p:spPr bwMode="auto">
          <a:xfrm>
            <a:off x="685800" y="12192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s-PE" sz="1600">
                <a:latin typeface="Verdana" pitchFamily="34" charset="0"/>
                <a:cs typeface="Times New Roman" pitchFamily="18" charset="0"/>
              </a:rPr>
              <a:t>Cumplimiento de metas: s</a:t>
            </a:r>
            <a:r>
              <a:rPr lang="es-ES" sz="1600">
                <a:latin typeface="Verdana" pitchFamily="34" charset="0"/>
              </a:rPr>
              <a:t>i bien un mayor crecimiento se traduce en una disminución en la magnitud y costo asociado a las políticas sectoriales, éstas mantienen un rol fundamental. </a:t>
            </a: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000">
              <a:latin typeface="Verdana" pitchFamily="34" charset="0"/>
            </a:endParaRPr>
          </a:p>
          <a:p>
            <a:pPr marL="742950" lvl="1" indent="-285750">
              <a:spcBef>
                <a:spcPct val="20000"/>
              </a:spcBef>
              <a:buClr>
                <a:srgbClr val="CC0000"/>
              </a:buClr>
              <a:buFont typeface="Wingdings" pitchFamily="2" charset="2"/>
              <a:buNone/>
            </a:pPr>
            <a:endParaRPr lang="es-MX" sz="1000">
              <a:latin typeface="Verdana" pitchFamily="34" charset="0"/>
            </a:endParaRPr>
          </a:p>
          <a:p>
            <a:pPr marL="742950" lvl="1" indent="-285750">
              <a:spcBef>
                <a:spcPct val="20000"/>
              </a:spcBef>
              <a:buClr>
                <a:srgbClr val="CC0000"/>
              </a:buClr>
              <a:buFont typeface="Wingdings" pitchFamily="2" charset="2"/>
              <a:buChar char="§"/>
            </a:pPr>
            <a:r>
              <a:rPr lang="es-MX" sz="1600">
                <a:latin typeface="Verdana" pitchFamily="34" charset="0"/>
                <a:hlinkClick r:id="rId2" action="ppaction://hlinksldjump"/>
              </a:rPr>
              <a:t>Las políticas sectoriales y el cumplimiento de las metas</a:t>
            </a:r>
            <a:endParaRPr lang="es-PE" sz="1800">
              <a:latin typeface="Verdana" pitchFamily="34" charset="0"/>
            </a:endParaRPr>
          </a:p>
        </p:txBody>
      </p:sp>
      <p:pic>
        <p:nvPicPr>
          <p:cNvPr id="89098" name="Picture 10"/>
          <p:cNvPicPr>
            <a:picLocks noChangeAspect="1" noChangeArrowheads="1"/>
          </p:cNvPicPr>
          <p:nvPr/>
        </p:nvPicPr>
        <p:blipFill>
          <a:blip r:embed="rId3" cstate="print"/>
          <a:srcRect/>
          <a:stretch>
            <a:fillRect/>
          </a:stretch>
        </p:blipFill>
        <p:spPr bwMode="auto">
          <a:xfrm>
            <a:off x="-180975" y="3009900"/>
            <a:ext cx="5473700" cy="1863725"/>
          </a:xfrm>
          <a:prstGeom prst="rect">
            <a:avLst/>
          </a:prstGeom>
          <a:noFill/>
          <a:ln w="9525">
            <a:noFill/>
            <a:miter lim="800000"/>
            <a:headEnd/>
            <a:tailEnd/>
          </a:ln>
          <a:effectLst/>
        </p:spPr>
      </p:pic>
      <p:pic>
        <p:nvPicPr>
          <p:cNvPr id="89099" name="Picture 11"/>
          <p:cNvPicPr>
            <a:picLocks noChangeAspect="1" noChangeArrowheads="1"/>
          </p:cNvPicPr>
          <p:nvPr/>
        </p:nvPicPr>
        <p:blipFill>
          <a:blip r:embed="rId4" cstate="print"/>
          <a:srcRect/>
          <a:stretch>
            <a:fillRect/>
          </a:stretch>
        </p:blipFill>
        <p:spPr bwMode="auto">
          <a:xfrm>
            <a:off x="4067175" y="3016250"/>
            <a:ext cx="5495925" cy="22844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Conclusiones y limitaciones</a:t>
            </a:r>
            <a:endParaRPr lang="es-ES" sz="2300">
              <a:solidFill>
                <a:srgbClr val="333399"/>
              </a:solidFill>
              <a:latin typeface="Verdana" pitchFamily="34" charset="0"/>
            </a:endParaRPr>
          </a:p>
        </p:txBody>
      </p:sp>
      <p:sp>
        <p:nvSpPr>
          <p:cNvPr id="109573"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109574" name="Rectangle 6"/>
          <p:cNvSpPr>
            <a:spLocks noChangeArrowheads="1"/>
          </p:cNvSpPr>
          <p:nvPr/>
        </p:nvSpPr>
        <p:spPr bwMode="auto">
          <a:xfrm>
            <a:off x="685800" y="1435100"/>
            <a:ext cx="7772400" cy="5018088"/>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s-MX" sz="1800">
                <a:latin typeface="Verdana" pitchFamily="34" charset="0"/>
              </a:rPr>
              <a:t>¿Cuál es el mensaje central de este modelo cuantitativo de aplicación multisectorial para el caso de Guatemala? </a:t>
            </a:r>
          </a:p>
          <a:p>
            <a:pPr marL="342900" indent="-342900">
              <a:spcBef>
                <a:spcPct val="20000"/>
              </a:spcBef>
              <a:buClr>
                <a:srgbClr val="333399"/>
              </a:buClr>
              <a:buFont typeface="Wingdings" pitchFamily="2" charset="2"/>
              <a:buNone/>
            </a:pPr>
            <a:endParaRPr lang="es-MX" sz="1800">
              <a:latin typeface="Verdana" pitchFamily="34" charset="0"/>
            </a:endParaRPr>
          </a:p>
          <a:p>
            <a:pPr marL="742950" lvl="1" indent="-285750">
              <a:spcBef>
                <a:spcPct val="20000"/>
              </a:spcBef>
              <a:buClr>
                <a:srgbClr val="CC0000"/>
              </a:buClr>
              <a:buFont typeface="Wingdings" pitchFamily="2" charset="2"/>
              <a:buChar char="§"/>
            </a:pPr>
            <a:r>
              <a:rPr lang="es-MX" sz="1800">
                <a:latin typeface="Verdana" pitchFamily="34" charset="0"/>
              </a:rPr>
              <a:t>Que resulta imprescindible integrar políticas de crecimiento pro-pobre, programas redistributivos y políticas sociales adicionales, a fin de mejorar sustantivamente la situación de los pobres y excluidos de Guatemala en los próximos diez años.</a:t>
            </a:r>
          </a:p>
          <a:p>
            <a:pPr marL="742950" lvl="1" indent="-285750">
              <a:spcBef>
                <a:spcPct val="20000"/>
              </a:spcBef>
              <a:buClr>
                <a:srgbClr val="CC0000"/>
              </a:buClr>
              <a:buFont typeface="Wingdings" pitchFamily="2" charset="2"/>
              <a:buNone/>
            </a:pPr>
            <a:endParaRPr lang="es-MX" sz="1800">
              <a:latin typeface="Verdana" pitchFamily="34" charset="0"/>
            </a:endParaRPr>
          </a:p>
          <a:p>
            <a:pPr marL="742950" lvl="1" indent="-285750">
              <a:spcBef>
                <a:spcPct val="20000"/>
              </a:spcBef>
              <a:buClr>
                <a:srgbClr val="CC0000"/>
              </a:buClr>
              <a:buFont typeface="Wingdings" pitchFamily="2" charset="2"/>
              <a:buChar char="§"/>
            </a:pPr>
            <a:r>
              <a:rPr lang="es-MX" sz="1800">
                <a:latin typeface="Verdana" pitchFamily="34" charset="0"/>
              </a:rPr>
              <a:t>Medidas aisladas en una sola dirección serían insuficientes para alcanzar los ODMs o resultarían extremadamente costosas.</a:t>
            </a: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Conclusiones y limitaciones</a:t>
            </a:r>
            <a:endParaRPr lang="es-ES" sz="2300">
              <a:solidFill>
                <a:srgbClr val="333399"/>
              </a:solidFill>
              <a:latin typeface="Verdana" pitchFamily="34" charset="0"/>
            </a:endParaRPr>
          </a:p>
        </p:txBody>
      </p:sp>
      <p:sp>
        <p:nvSpPr>
          <p:cNvPr id="110597"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110598" name="Rectangle 6"/>
          <p:cNvSpPr>
            <a:spLocks noChangeArrowheads="1"/>
          </p:cNvSpPr>
          <p:nvPr/>
        </p:nvSpPr>
        <p:spPr bwMode="auto">
          <a:xfrm>
            <a:off x="685800" y="1435100"/>
            <a:ext cx="7772400" cy="5018088"/>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s-MX" sz="1600">
                <a:latin typeface="Verdana" pitchFamily="34" charset="0"/>
              </a:rPr>
              <a:t>La mayor parte de las estimaciones y cálculos presentados se sustentan en el uso de la Encuesta de Condiciones de Vida (ENCOVI) del 2000 y la Encuesta Nacional de Salud Materno Infantil (ENSMI) del 2002. Los ejercicios prospectivos y de identificación de políticas están condicionados al detalle de información que se capturó en dichas encuestas, y es el reflejo de las características estructurales e institucionales de Guatemala de esos años. La eficacia institucional podría mejorar o empeorar en los próximos diez años, lo que redundará en menores o mayores costos que los estimados.</a:t>
            </a: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r>
              <a:rPr lang="es-MX" sz="1600">
                <a:latin typeface="Verdana" pitchFamily="34" charset="0"/>
              </a:rPr>
              <a:t>La identificación de posibles intervenciones para coadyuvar a la obtención de los ODMs desde la modelística macro y microeconométrica no substituye la necesidad de realizar evaluaciones de impacto y de costo efectividad de las diversas medidas de política que se plantean.</a:t>
            </a: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Text Box 4"/>
          <p:cNvSpPr txBox="1">
            <a:spLocks noChangeArrowheads="1"/>
          </p:cNvSpPr>
          <p:nvPr/>
        </p:nvSpPr>
        <p:spPr bwMode="auto">
          <a:xfrm>
            <a:off x="1600200" y="2574925"/>
            <a:ext cx="6248400" cy="946150"/>
          </a:xfrm>
          <a:prstGeom prst="rect">
            <a:avLst/>
          </a:prstGeom>
          <a:solidFill>
            <a:srgbClr val="D6D6F2"/>
          </a:solidFill>
          <a:ln w="9525">
            <a:noFill/>
            <a:miter lim="800000"/>
            <a:headEnd/>
            <a:tailEnd/>
          </a:ln>
          <a:effectLst/>
        </p:spPr>
        <p:txBody>
          <a:bodyPr>
            <a:spAutoFit/>
          </a:bodyPr>
          <a:lstStyle/>
          <a:p>
            <a:pPr algn="ctr"/>
            <a:endParaRPr lang="es-PE" sz="1000">
              <a:solidFill>
                <a:srgbClr val="333399"/>
              </a:solidFill>
              <a:latin typeface="Tahoma" pitchFamily="34" charset="0"/>
            </a:endParaRPr>
          </a:p>
          <a:p>
            <a:pPr algn="ctr"/>
            <a:r>
              <a:rPr lang="es-PE" sz="3600">
                <a:solidFill>
                  <a:srgbClr val="333399"/>
                </a:solidFill>
                <a:latin typeface="Tahoma" pitchFamily="34" charset="0"/>
              </a:rPr>
              <a:t>Modelos sectoriales</a:t>
            </a:r>
            <a:endParaRPr lang="es-ES" sz="3600">
              <a:solidFill>
                <a:srgbClr val="333399"/>
              </a:solidFill>
              <a:latin typeface="Tahoma" pitchFamily="34" charset="0"/>
            </a:endParaRPr>
          </a:p>
          <a:p>
            <a:pPr algn="ctr"/>
            <a:endParaRPr lang="es-ES" sz="1000">
              <a:solidFill>
                <a:srgbClr val="000000"/>
              </a:solidFill>
              <a:latin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Simulación y costeo integral: </a:t>
            </a:r>
          </a:p>
          <a:p>
            <a:r>
              <a:rPr lang="es-PE" sz="2200">
                <a:solidFill>
                  <a:srgbClr val="333399"/>
                </a:solidFill>
                <a:latin typeface="Verdana" pitchFamily="34" charset="0"/>
              </a:rPr>
              <a:t>las intervenciones de política</a:t>
            </a:r>
            <a:endParaRPr lang="es-ES" sz="2200">
              <a:solidFill>
                <a:srgbClr val="333399"/>
              </a:solidFill>
              <a:latin typeface="Verdana" pitchFamily="34" charset="0"/>
            </a:endParaRPr>
          </a:p>
        </p:txBody>
      </p:sp>
      <p:sp>
        <p:nvSpPr>
          <p:cNvPr id="92165"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92166" name="Rectangle 6"/>
          <p:cNvSpPr>
            <a:spLocks noChangeArrowheads="1"/>
          </p:cNvSpPr>
          <p:nvPr/>
        </p:nvSpPr>
        <p:spPr bwMode="auto">
          <a:xfrm>
            <a:off x="539750" y="1219200"/>
            <a:ext cx="8280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s-ES" sz="1600">
                <a:latin typeface="Verdana" pitchFamily="34" charset="0"/>
              </a:rPr>
              <a:t>El ejercicio de simulación y costeo pasa por identificar un conjunto de variables de política sobre las cuales puede influir el “planificador” con el objetivo de coadyuvar al cumplimiento de las metas. </a:t>
            </a:r>
          </a:p>
          <a:p>
            <a:pPr marL="342900" indent="-342900">
              <a:spcBef>
                <a:spcPct val="20000"/>
              </a:spcBef>
              <a:buClr>
                <a:srgbClr val="333399"/>
              </a:buClr>
              <a:buFont typeface="Wingdings" pitchFamily="2" charset="2"/>
              <a:buNone/>
            </a:pPr>
            <a:endParaRPr lang="es-ES" sz="1600">
              <a:latin typeface="Verdana" pitchFamily="34" charset="0"/>
            </a:endParaRPr>
          </a:p>
          <a:p>
            <a:pPr marL="342900" indent="-342900">
              <a:spcBef>
                <a:spcPct val="20000"/>
              </a:spcBef>
              <a:buClr>
                <a:srgbClr val="333399"/>
              </a:buClr>
              <a:buFont typeface="Wingdings" pitchFamily="2" charset="2"/>
              <a:buChar char="§"/>
            </a:pPr>
            <a:endParaRPr lang="es-MX" sz="1800">
              <a:latin typeface="Verdana" pitchFamily="34" charset="0"/>
            </a:endParaRPr>
          </a:p>
          <a:p>
            <a:pPr marL="342900" indent="-342900">
              <a:spcBef>
                <a:spcPct val="20000"/>
              </a:spcBef>
              <a:buClr>
                <a:srgbClr val="333399"/>
              </a:buClr>
              <a:buFont typeface="Wingdings" pitchFamily="2" charset="2"/>
              <a:buChar char="§"/>
            </a:pPr>
            <a:endParaRPr lang="es-MX" sz="1800">
              <a:latin typeface="Verdana" pitchFamily="34" charset="0"/>
            </a:endParaRPr>
          </a:p>
          <a:p>
            <a:pPr marL="342900" indent="-342900">
              <a:spcBef>
                <a:spcPct val="20000"/>
              </a:spcBef>
              <a:buClr>
                <a:srgbClr val="333399"/>
              </a:buClr>
              <a:buFont typeface="Wingdings" pitchFamily="2" charset="2"/>
              <a:buChar char="§"/>
            </a:pPr>
            <a:endParaRPr lang="es-MX" sz="1800">
              <a:latin typeface="Verdana" pitchFamily="34" charset="0"/>
            </a:endParaRPr>
          </a:p>
          <a:p>
            <a:pPr marL="342900" indent="-342900">
              <a:spcBef>
                <a:spcPct val="20000"/>
              </a:spcBef>
              <a:buClr>
                <a:srgbClr val="333399"/>
              </a:buClr>
              <a:buFont typeface="Wingdings" pitchFamily="2" charset="2"/>
              <a:buChar char="§"/>
            </a:pPr>
            <a:endParaRPr lang="es-MX" sz="1800">
              <a:latin typeface="Verdana" pitchFamily="34" charset="0"/>
            </a:endParaRPr>
          </a:p>
          <a:p>
            <a:pPr marL="342900" indent="-342900">
              <a:spcBef>
                <a:spcPct val="20000"/>
              </a:spcBef>
              <a:buClr>
                <a:srgbClr val="333399"/>
              </a:buClr>
              <a:buFont typeface="Wingdings" pitchFamily="2" charset="2"/>
              <a:buChar char="§"/>
            </a:pPr>
            <a:endParaRPr lang="es-MX" sz="1800">
              <a:latin typeface="Verdana" pitchFamily="34" charset="0"/>
            </a:endParaRPr>
          </a:p>
          <a:p>
            <a:pPr marL="342900" indent="-342900">
              <a:spcBef>
                <a:spcPct val="20000"/>
              </a:spcBef>
              <a:buClr>
                <a:srgbClr val="333399"/>
              </a:buClr>
              <a:buFont typeface="Wingdings" pitchFamily="2" charset="2"/>
              <a:buChar char="§"/>
            </a:pPr>
            <a:endParaRPr lang="es-MX" sz="1800">
              <a:latin typeface="Verdana" pitchFamily="34" charset="0"/>
            </a:endParaRPr>
          </a:p>
          <a:p>
            <a:pPr marL="342900" indent="-342900">
              <a:spcBef>
                <a:spcPct val="20000"/>
              </a:spcBef>
              <a:buClr>
                <a:srgbClr val="333399"/>
              </a:buClr>
              <a:buFont typeface="Wingdings" pitchFamily="2" charset="2"/>
              <a:buChar char="§"/>
            </a:pPr>
            <a:endParaRPr lang="es-MX" sz="1800">
              <a:latin typeface="Verdana" pitchFamily="34" charset="0"/>
            </a:endParaRPr>
          </a:p>
          <a:p>
            <a:pPr marL="342900" indent="-342900">
              <a:spcBef>
                <a:spcPct val="20000"/>
              </a:spcBef>
              <a:buClr>
                <a:srgbClr val="333399"/>
              </a:buClr>
              <a:buFont typeface="Wingdings" pitchFamily="2" charset="2"/>
              <a:buChar char="§"/>
            </a:pPr>
            <a:endParaRPr lang="es-ES"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pic>
        <p:nvPicPr>
          <p:cNvPr id="92167" name="Picture 7"/>
          <p:cNvPicPr>
            <a:picLocks noChangeAspect="1" noChangeArrowheads="1"/>
          </p:cNvPicPr>
          <p:nvPr/>
        </p:nvPicPr>
        <p:blipFill>
          <a:blip r:embed="rId2" cstate="print"/>
          <a:srcRect/>
          <a:stretch>
            <a:fillRect/>
          </a:stretch>
        </p:blipFill>
        <p:spPr bwMode="auto">
          <a:xfrm>
            <a:off x="1116013" y="2565400"/>
            <a:ext cx="10801350" cy="4213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62" name="Picture 1034"/>
          <p:cNvPicPr>
            <a:picLocks noChangeAspect="1" noChangeArrowheads="1"/>
          </p:cNvPicPr>
          <p:nvPr/>
        </p:nvPicPr>
        <p:blipFill>
          <a:blip r:embed="rId2" cstate="print"/>
          <a:srcRect/>
          <a:stretch>
            <a:fillRect/>
          </a:stretch>
        </p:blipFill>
        <p:spPr bwMode="auto">
          <a:xfrm>
            <a:off x="0" y="0"/>
            <a:ext cx="9201150" cy="6846888"/>
          </a:xfrm>
          <a:prstGeom prst="rect">
            <a:avLst/>
          </a:prstGeom>
          <a:noFill/>
          <a:ln w="9525">
            <a:noFill/>
            <a:miter lim="800000"/>
            <a:headEnd/>
            <a:tailEnd/>
          </a:ln>
          <a:effectLst/>
        </p:spPr>
      </p:pic>
      <p:pic>
        <p:nvPicPr>
          <p:cNvPr id="74763" name="Picture 1035"/>
          <p:cNvPicPr>
            <a:picLocks noChangeAspect="1" noChangeArrowheads="1"/>
          </p:cNvPicPr>
          <p:nvPr/>
        </p:nvPicPr>
        <p:blipFill>
          <a:blip r:embed="rId3" cstate="print"/>
          <a:srcRect/>
          <a:stretch>
            <a:fillRect/>
          </a:stretch>
        </p:blipFill>
        <p:spPr bwMode="auto">
          <a:xfrm>
            <a:off x="2209800" y="1847850"/>
            <a:ext cx="446088" cy="2800350"/>
          </a:xfrm>
          <a:prstGeom prst="rect">
            <a:avLst/>
          </a:prstGeom>
          <a:noFill/>
          <a:ln w="9525">
            <a:noFill/>
            <a:miter lim="800000"/>
            <a:headEnd/>
            <a:tailEnd/>
          </a:ln>
          <a:effectLst/>
        </p:spPr>
      </p:pic>
      <p:pic>
        <p:nvPicPr>
          <p:cNvPr id="74764" name="Picture 1036"/>
          <p:cNvPicPr>
            <a:picLocks noChangeAspect="1" noChangeArrowheads="1"/>
          </p:cNvPicPr>
          <p:nvPr/>
        </p:nvPicPr>
        <p:blipFill>
          <a:blip r:embed="rId4" cstate="print"/>
          <a:srcRect/>
          <a:stretch>
            <a:fillRect/>
          </a:stretch>
        </p:blipFill>
        <p:spPr bwMode="auto">
          <a:xfrm>
            <a:off x="2209800" y="4759325"/>
            <a:ext cx="492125" cy="492125"/>
          </a:xfrm>
          <a:prstGeom prst="rect">
            <a:avLst/>
          </a:prstGeom>
          <a:noFill/>
          <a:ln w="9525">
            <a:noFill/>
            <a:miter lim="800000"/>
            <a:headEnd/>
            <a:tailEnd/>
          </a:ln>
          <a:effectLst/>
        </p:spPr>
      </p:pic>
      <p:pic>
        <p:nvPicPr>
          <p:cNvPr id="74766" name="Picture 1038"/>
          <p:cNvPicPr>
            <a:picLocks noChangeAspect="1" noChangeArrowheads="1"/>
          </p:cNvPicPr>
          <p:nvPr/>
        </p:nvPicPr>
        <p:blipFill>
          <a:blip r:embed="rId5" cstate="print"/>
          <a:srcRect/>
          <a:stretch>
            <a:fillRect/>
          </a:stretch>
        </p:blipFill>
        <p:spPr bwMode="auto">
          <a:xfrm>
            <a:off x="2057400" y="3484563"/>
            <a:ext cx="5383213" cy="3279775"/>
          </a:xfrm>
          <a:prstGeom prst="rect">
            <a:avLst/>
          </a:prstGeom>
          <a:noFill/>
          <a:ln w="9525">
            <a:noFill/>
            <a:miter lim="800000"/>
            <a:headEnd/>
            <a:tailEnd/>
          </a:ln>
          <a:effectLst/>
        </p:spPr>
      </p:pic>
      <p:pic>
        <p:nvPicPr>
          <p:cNvPr id="74767" name="Picture 1039"/>
          <p:cNvPicPr>
            <a:picLocks noChangeAspect="1" noChangeArrowheads="1"/>
          </p:cNvPicPr>
          <p:nvPr/>
        </p:nvPicPr>
        <p:blipFill>
          <a:blip r:embed="rId6" cstate="print"/>
          <a:srcRect/>
          <a:stretch>
            <a:fillRect/>
          </a:stretch>
        </p:blipFill>
        <p:spPr bwMode="auto">
          <a:xfrm>
            <a:off x="2197100" y="2878138"/>
            <a:ext cx="5235575" cy="3303587"/>
          </a:xfrm>
          <a:prstGeom prst="rect">
            <a:avLst/>
          </a:prstGeom>
          <a:noFill/>
          <a:ln w="9525">
            <a:noFill/>
            <a:miter lim="800000"/>
            <a:headEnd/>
            <a:tailEnd/>
          </a:ln>
          <a:effectLst/>
        </p:spPr>
      </p:pic>
      <p:pic>
        <p:nvPicPr>
          <p:cNvPr id="74768" name="Picture 1040"/>
          <p:cNvPicPr>
            <a:picLocks noChangeAspect="1" noChangeArrowheads="1"/>
          </p:cNvPicPr>
          <p:nvPr/>
        </p:nvPicPr>
        <p:blipFill>
          <a:blip r:embed="rId7" cstate="print"/>
          <a:srcRect/>
          <a:stretch>
            <a:fillRect/>
          </a:stretch>
        </p:blipFill>
        <p:spPr bwMode="auto">
          <a:xfrm>
            <a:off x="8050213" y="2898775"/>
            <a:ext cx="103187" cy="1063625"/>
          </a:xfrm>
          <a:prstGeom prst="rect">
            <a:avLst/>
          </a:prstGeom>
          <a:noFill/>
          <a:ln w="9525">
            <a:noFill/>
            <a:miter lim="800000"/>
            <a:headEnd/>
            <a:tailEnd/>
          </a:ln>
          <a:effectLst/>
        </p:spPr>
      </p:pic>
      <p:pic>
        <p:nvPicPr>
          <p:cNvPr id="74769" name="Picture 1041"/>
          <p:cNvPicPr>
            <a:picLocks noChangeAspect="1" noChangeArrowheads="1"/>
          </p:cNvPicPr>
          <p:nvPr/>
        </p:nvPicPr>
        <p:blipFill>
          <a:blip r:embed="rId8" cstate="print"/>
          <a:srcRect/>
          <a:stretch>
            <a:fillRect/>
          </a:stretch>
        </p:blipFill>
        <p:spPr bwMode="auto">
          <a:xfrm>
            <a:off x="8077200" y="5715000"/>
            <a:ext cx="103188" cy="296863"/>
          </a:xfrm>
          <a:prstGeom prst="rect">
            <a:avLst/>
          </a:prstGeom>
          <a:noFill/>
          <a:ln w="9525">
            <a:noFill/>
            <a:miter lim="800000"/>
            <a:headEnd/>
            <a:tailEnd/>
          </a:ln>
          <a:effectLst/>
        </p:spPr>
      </p:pic>
      <p:pic>
        <p:nvPicPr>
          <p:cNvPr id="74770" name="Picture 1042"/>
          <p:cNvPicPr>
            <a:picLocks noChangeAspect="1" noChangeArrowheads="1"/>
          </p:cNvPicPr>
          <p:nvPr/>
        </p:nvPicPr>
        <p:blipFill>
          <a:blip r:embed="rId9" cstate="print"/>
          <a:srcRect/>
          <a:stretch>
            <a:fillRect/>
          </a:stretch>
        </p:blipFill>
        <p:spPr bwMode="auto">
          <a:xfrm>
            <a:off x="8634413" y="4205288"/>
            <a:ext cx="274637" cy="1235075"/>
          </a:xfrm>
          <a:prstGeom prst="rect">
            <a:avLst/>
          </a:prstGeom>
          <a:noFill/>
          <a:ln w="9525">
            <a:noFill/>
            <a:miter lim="800000"/>
            <a:headEnd/>
            <a:tailEnd/>
          </a:ln>
          <a:effectLst/>
        </p:spPr>
      </p:pic>
      <p:pic>
        <p:nvPicPr>
          <p:cNvPr id="74772" name="Picture 1044"/>
          <p:cNvPicPr>
            <a:picLocks noChangeAspect="1" noChangeArrowheads="1"/>
          </p:cNvPicPr>
          <p:nvPr/>
        </p:nvPicPr>
        <p:blipFill>
          <a:blip r:embed="rId10" cstate="print"/>
          <a:srcRect/>
          <a:stretch>
            <a:fillRect/>
          </a:stretch>
        </p:blipFill>
        <p:spPr bwMode="auto">
          <a:xfrm>
            <a:off x="266700" y="339725"/>
            <a:ext cx="5565775" cy="5451475"/>
          </a:xfrm>
          <a:prstGeom prst="rect">
            <a:avLst/>
          </a:prstGeom>
          <a:noFill/>
          <a:ln w="9525">
            <a:noFill/>
            <a:miter lim="800000"/>
            <a:headEnd/>
            <a:tailEnd/>
          </a:ln>
          <a:effectLst/>
        </p:spPr>
      </p:pic>
      <p:pic>
        <p:nvPicPr>
          <p:cNvPr id="74773" name="Picture 1045"/>
          <p:cNvPicPr>
            <a:picLocks noChangeAspect="1" noChangeArrowheads="1"/>
          </p:cNvPicPr>
          <p:nvPr/>
        </p:nvPicPr>
        <p:blipFill>
          <a:blip r:embed="rId11" cstate="print"/>
          <a:srcRect/>
          <a:stretch>
            <a:fillRect/>
          </a:stretch>
        </p:blipFill>
        <p:spPr bwMode="auto">
          <a:xfrm>
            <a:off x="6027738" y="1011238"/>
            <a:ext cx="3040062" cy="2435225"/>
          </a:xfrm>
          <a:prstGeom prst="rect">
            <a:avLst/>
          </a:prstGeom>
          <a:noFill/>
          <a:ln w="9525">
            <a:noFill/>
            <a:miter lim="800000"/>
            <a:headEnd/>
            <a:tailEnd/>
          </a:ln>
          <a:effectLst/>
        </p:spPr>
      </p:pic>
      <p:pic>
        <p:nvPicPr>
          <p:cNvPr id="74774" name="Picture 1046"/>
          <p:cNvPicPr>
            <a:picLocks noChangeAspect="1" noChangeArrowheads="1"/>
          </p:cNvPicPr>
          <p:nvPr/>
        </p:nvPicPr>
        <p:blipFill>
          <a:blip r:embed="rId12" cstate="print"/>
          <a:srcRect/>
          <a:stretch>
            <a:fillRect/>
          </a:stretch>
        </p:blipFill>
        <p:spPr bwMode="auto">
          <a:xfrm>
            <a:off x="-23813" y="17463"/>
            <a:ext cx="9097963" cy="5246687"/>
          </a:xfrm>
          <a:prstGeom prst="rect">
            <a:avLst/>
          </a:prstGeom>
          <a:noFill/>
          <a:ln w="9525">
            <a:noFill/>
            <a:miter lim="800000"/>
            <a:headEnd/>
            <a:tailEnd/>
          </a:ln>
          <a:effectLst/>
        </p:spPr>
      </p:pic>
      <p:pic>
        <p:nvPicPr>
          <p:cNvPr id="74775" name="Picture 1047"/>
          <p:cNvPicPr>
            <a:picLocks noChangeAspect="1" noChangeArrowheads="1"/>
          </p:cNvPicPr>
          <p:nvPr/>
        </p:nvPicPr>
        <p:blipFill>
          <a:blip r:embed="rId13" cstate="print"/>
          <a:srcRect/>
          <a:stretch>
            <a:fillRect/>
          </a:stretch>
        </p:blipFill>
        <p:spPr bwMode="auto">
          <a:xfrm>
            <a:off x="-28575" y="204788"/>
            <a:ext cx="9201150" cy="3921125"/>
          </a:xfrm>
          <a:prstGeom prst="rect">
            <a:avLst/>
          </a:prstGeom>
          <a:noFill/>
          <a:ln w="9525">
            <a:noFill/>
            <a:miter lim="800000"/>
            <a:headEnd/>
            <a:tailEnd/>
          </a:ln>
          <a:effectLst/>
        </p:spPr>
      </p:pic>
      <p:pic>
        <p:nvPicPr>
          <p:cNvPr id="74776" name="Picture 1048"/>
          <p:cNvPicPr>
            <a:picLocks noChangeAspect="1" noChangeArrowheads="1"/>
          </p:cNvPicPr>
          <p:nvPr/>
        </p:nvPicPr>
        <p:blipFill>
          <a:blip r:embed="rId14" cstate="print"/>
          <a:srcRect/>
          <a:stretch>
            <a:fillRect/>
          </a:stretch>
        </p:blipFill>
        <p:spPr bwMode="auto">
          <a:xfrm>
            <a:off x="-28575" y="381000"/>
            <a:ext cx="2697163" cy="5372100"/>
          </a:xfrm>
          <a:prstGeom prst="rect">
            <a:avLst/>
          </a:prstGeom>
          <a:noFill/>
          <a:ln w="9525">
            <a:noFill/>
            <a:miter lim="800000"/>
            <a:headEnd/>
            <a:tailEnd/>
          </a:ln>
          <a:effectLst/>
        </p:spPr>
      </p:pic>
      <p:pic>
        <p:nvPicPr>
          <p:cNvPr id="74777" name="Picture 1049"/>
          <p:cNvPicPr>
            <a:picLocks noChangeAspect="1" noChangeArrowheads="1"/>
          </p:cNvPicPr>
          <p:nvPr/>
        </p:nvPicPr>
        <p:blipFill>
          <a:blip r:embed="rId15" cstate="print"/>
          <a:srcRect/>
          <a:stretch>
            <a:fillRect/>
          </a:stretch>
        </p:blipFill>
        <p:spPr bwMode="auto">
          <a:xfrm>
            <a:off x="-38100" y="536575"/>
            <a:ext cx="9166225" cy="5726113"/>
          </a:xfrm>
          <a:prstGeom prst="rect">
            <a:avLst/>
          </a:prstGeom>
          <a:noFill/>
          <a:ln w="9525">
            <a:noFill/>
            <a:miter lim="800000"/>
            <a:headEnd/>
            <a:tailEnd/>
          </a:ln>
          <a:effectLst/>
        </p:spPr>
      </p:pic>
      <p:pic>
        <p:nvPicPr>
          <p:cNvPr id="74778" name="Picture 1050"/>
          <p:cNvPicPr>
            <a:picLocks noChangeAspect="1" noChangeArrowheads="1"/>
          </p:cNvPicPr>
          <p:nvPr/>
        </p:nvPicPr>
        <p:blipFill>
          <a:blip r:embed="rId16" cstate="print"/>
          <a:srcRect/>
          <a:stretch>
            <a:fillRect/>
          </a:stretch>
        </p:blipFill>
        <p:spPr bwMode="auto">
          <a:xfrm>
            <a:off x="-38100" y="688975"/>
            <a:ext cx="9144000" cy="5040313"/>
          </a:xfrm>
          <a:prstGeom prst="rect">
            <a:avLst/>
          </a:prstGeom>
          <a:noFill/>
          <a:ln w="9525">
            <a:noFill/>
            <a:miter lim="800000"/>
            <a:headEnd/>
            <a:tailEnd/>
          </a:ln>
          <a:effectLst/>
        </p:spPr>
      </p:pic>
      <p:pic>
        <p:nvPicPr>
          <p:cNvPr id="74779" name="Picture 1051"/>
          <p:cNvPicPr>
            <a:picLocks noChangeAspect="1" noChangeArrowheads="1"/>
          </p:cNvPicPr>
          <p:nvPr/>
        </p:nvPicPr>
        <p:blipFill>
          <a:blip r:embed="rId17" cstate="print"/>
          <a:srcRect/>
          <a:stretch>
            <a:fillRect/>
          </a:stretch>
        </p:blipFill>
        <p:spPr bwMode="auto">
          <a:xfrm>
            <a:off x="-38100" y="863600"/>
            <a:ext cx="9144000" cy="2822575"/>
          </a:xfrm>
          <a:prstGeom prst="rect">
            <a:avLst/>
          </a:prstGeom>
          <a:noFill/>
          <a:ln w="9525">
            <a:noFill/>
            <a:miter lim="800000"/>
            <a:headEnd/>
            <a:tailEnd/>
          </a:ln>
          <a:effectLst/>
        </p:spPr>
      </p:pic>
      <p:pic>
        <p:nvPicPr>
          <p:cNvPr id="74780" name="Picture 1052"/>
          <p:cNvPicPr>
            <a:picLocks noChangeAspect="1" noChangeArrowheads="1"/>
          </p:cNvPicPr>
          <p:nvPr/>
        </p:nvPicPr>
        <p:blipFill>
          <a:blip r:embed="rId18" cstate="print"/>
          <a:srcRect/>
          <a:stretch>
            <a:fillRect/>
          </a:stretch>
        </p:blipFill>
        <p:spPr bwMode="auto">
          <a:xfrm>
            <a:off x="-38100" y="1028700"/>
            <a:ext cx="9258300" cy="2663825"/>
          </a:xfrm>
          <a:prstGeom prst="rect">
            <a:avLst/>
          </a:prstGeom>
          <a:noFill/>
          <a:ln w="9525">
            <a:noFill/>
            <a:miter lim="800000"/>
            <a:headEnd/>
            <a:tailEnd/>
          </a:ln>
          <a:effectLst/>
        </p:spPr>
      </p:pic>
      <p:pic>
        <p:nvPicPr>
          <p:cNvPr id="74781" name="Picture 1053"/>
          <p:cNvPicPr>
            <a:picLocks noChangeAspect="1" noChangeArrowheads="1"/>
          </p:cNvPicPr>
          <p:nvPr/>
        </p:nvPicPr>
        <p:blipFill>
          <a:blip r:embed="rId19" cstate="print"/>
          <a:srcRect/>
          <a:stretch>
            <a:fillRect/>
          </a:stretch>
        </p:blipFill>
        <p:spPr bwMode="auto">
          <a:xfrm>
            <a:off x="-9525" y="1181100"/>
            <a:ext cx="9337675" cy="4686300"/>
          </a:xfrm>
          <a:prstGeom prst="rect">
            <a:avLst/>
          </a:prstGeom>
          <a:noFill/>
          <a:ln w="9525">
            <a:noFill/>
            <a:miter lim="800000"/>
            <a:headEnd/>
            <a:tailEnd/>
          </a:ln>
          <a:effectLst/>
        </p:spPr>
      </p:pic>
      <p:pic>
        <p:nvPicPr>
          <p:cNvPr id="74782" name="Picture 1054"/>
          <p:cNvPicPr>
            <a:picLocks noChangeAspect="1" noChangeArrowheads="1"/>
          </p:cNvPicPr>
          <p:nvPr/>
        </p:nvPicPr>
        <p:blipFill>
          <a:blip r:embed="rId20" cstate="print"/>
          <a:srcRect/>
          <a:stretch>
            <a:fillRect/>
          </a:stretch>
        </p:blipFill>
        <p:spPr bwMode="auto">
          <a:xfrm>
            <a:off x="742950" y="19050"/>
            <a:ext cx="6378575" cy="4286250"/>
          </a:xfrm>
          <a:prstGeom prst="rect">
            <a:avLst/>
          </a:prstGeom>
          <a:noFill/>
          <a:ln w="9525">
            <a:noFill/>
            <a:miter lim="800000"/>
            <a:headEnd/>
            <a:tailEnd/>
          </a:ln>
          <a:effectLst/>
        </p:spPr>
      </p:pic>
      <p:pic>
        <p:nvPicPr>
          <p:cNvPr id="74783" name="Picture 1055"/>
          <p:cNvPicPr>
            <a:picLocks noChangeAspect="1" noChangeArrowheads="1"/>
          </p:cNvPicPr>
          <p:nvPr/>
        </p:nvPicPr>
        <p:blipFill>
          <a:blip r:embed="rId21" cstate="print"/>
          <a:srcRect/>
          <a:stretch>
            <a:fillRect/>
          </a:stretch>
        </p:blipFill>
        <p:spPr bwMode="auto">
          <a:xfrm>
            <a:off x="733425" y="187325"/>
            <a:ext cx="8469313" cy="6194425"/>
          </a:xfrm>
          <a:prstGeom prst="rect">
            <a:avLst/>
          </a:prstGeom>
          <a:noFill/>
          <a:ln w="9525">
            <a:noFill/>
            <a:miter lim="800000"/>
            <a:headEnd/>
            <a:tailEnd/>
          </a:ln>
          <a:effectLst/>
        </p:spPr>
      </p:pic>
      <p:pic>
        <p:nvPicPr>
          <p:cNvPr id="74784" name="Picture 1056"/>
          <p:cNvPicPr>
            <a:picLocks noChangeAspect="1" noChangeArrowheads="1"/>
          </p:cNvPicPr>
          <p:nvPr/>
        </p:nvPicPr>
        <p:blipFill>
          <a:blip r:embed="rId22" cstate="print"/>
          <a:srcRect/>
          <a:stretch>
            <a:fillRect/>
          </a:stretch>
        </p:blipFill>
        <p:spPr bwMode="auto">
          <a:xfrm>
            <a:off x="733425" y="342900"/>
            <a:ext cx="8515350" cy="6172200"/>
          </a:xfrm>
          <a:prstGeom prst="rect">
            <a:avLst/>
          </a:prstGeom>
          <a:noFill/>
          <a:ln w="9525">
            <a:noFill/>
            <a:miter lim="800000"/>
            <a:headEnd/>
            <a:tailEnd/>
          </a:ln>
          <a:effectLst/>
        </p:spPr>
      </p:pic>
      <p:pic>
        <p:nvPicPr>
          <p:cNvPr id="74785" name="Picture 1057"/>
          <p:cNvPicPr>
            <a:picLocks noChangeAspect="1" noChangeArrowheads="1"/>
          </p:cNvPicPr>
          <p:nvPr/>
        </p:nvPicPr>
        <p:blipFill>
          <a:blip r:embed="rId23" cstate="print"/>
          <a:srcRect/>
          <a:stretch>
            <a:fillRect/>
          </a:stretch>
        </p:blipFill>
        <p:spPr bwMode="auto">
          <a:xfrm>
            <a:off x="733425" y="514350"/>
            <a:ext cx="8526463" cy="6000750"/>
          </a:xfrm>
          <a:prstGeom prst="rect">
            <a:avLst/>
          </a:prstGeom>
          <a:noFill/>
          <a:ln w="9525">
            <a:noFill/>
            <a:miter lim="800000"/>
            <a:headEnd/>
            <a:tailEnd/>
          </a:ln>
          <a:effectLst/>
        </p:spPr>
      </p:pic>
      <p:pic>
        <p:nvPicPr>
          <p:cNvPr id="74786" name="Picture 1058"/>
          <p:cNvPicPr>
            <a:picLocks noChangeAspect="1" noChangeArrowheads="1"/>
          </p:cNvPicPr>
          <p:nvPr/>
        </p:nvPicPr>
        <p:blipFill>
          <a:blip r:embed="rId24" cstate="print"/>
          <a:srcRect/>
          <a:stretch>
            <a:fillRect/>
          </a:stretch>
        </p:blipFill>
        <p:spPr bwMode="auto">
          <a:xfrm>
            <a:off x="733425" y="677863"/>
            <a:ext cx="8526463" cy="5703887"/>
          </a:xfrm>
          <a:prstGeom prst="rect">
            <a:avLst/>
          </a:prstGeom>
          <a:noFill/>
          <a:ln w="9525">
            <a:noFill/>
            <a:miter lim="800000"/>
            <a:headEnd/>
            <a:tailEnd/>
          </a:ln>
          <a:effectLst/>
        </p:spPr>
      </p:pic>
      <p:pic>
        <p:nvPicPr>
          <p:cNvPr id="74787" name="Picture 1059"/>
          <p:cNvPicPr>
            <a:picLocks noChangeAspect="1" noChangeArrowheads="1"/>
          </p:cNvPicPr>
          <p:nvPr/>
        </p:nvPicPr>
        <p:blipFill>
          <a:blip r:embed="rId25" cstate="print"/>
          <a:srcRect/>
          <a:stretch>
            <a:fillRect/>
          </a:stretch>
        </p:blipFill>
        <p:spPr bwMode="auto">
          <a:xfrm>
            <a:off x="733425" y="866775"/>
            <a:ext cx="1931988" cy="1622425"/>
          </a:xfrm>
          <a:prstGeom prst="rect">
            <a:avLst/>
          </a:prstGeom>
          <a:noFill/>
          <a:ln w="9525">
            <a:noFill/>
            <a:miter lim="800000"/>
            <a:headEnd/>
            <a:tailEnd/>
          </a:ln>
          <a:effectLst/>
        </p:spPr>
      </p:pic>
      <p:pic>
        <p:nvPicPr>
          <p:cNvPr id="74788" name="Picture 1060"/>
          <p:cNvPicPr>
            <a:picLocks noChangeAspect="1" noChangeArrowheads="1"/>
          </p:cNvPicPr>
          <p:nvPr/>
        </p:nvPicPr>
        <p:blipFill>
          <a:blip r:embed="rId26" cstate="print"/>
          <a:srcRect/>
          <a:stretch>
            <a:fillRect/>
          </a:stretch>
        </p:blipFill>
        <p:spPr bwMode="auto">
          <a:xfrm>
            <a:off x="733425" y="1041400"/>
            <a:ext cx="1978025" cy="1120775"/>
          </a:xfrm>
          <a:prstGeom prst="rect">
            <a:avLst/>
          </a:prstGeom>
          <a:noFill/>
          <a:ln w="9525">
            <a:noFill/>
            <a:miter lim="800000"/>
            <a:headEnd/>
            <a:tailEnd/>
          </a:ln>
          <a:effectLst/>
        </p:spPr>
      </p:pic>
      <p:pic>
        <p:nvPicPr>
          <p:cNvPr id="74789" name="Picture 1061"/>
          <p:cNvPicPr>
            <a:picLocks noChangeAspect="1" noChangeArrowheads="1"/>
          </p:cNvPicPr>
          <p:nvPr/>
        </p:nvPicPr>
        <p:blipFill>
          <a:blip r:embed="rId27" cstate="print"/>
          <a:srcRect/>
          <a:stretch>
            <a:fillRect/>
          </a:stretch>
        </p:blipFill>
        <p:spPr bwMode="auto">
          <a:xfrm>
            <a:off x="733425" y="1190625"/>
            <a:ext cx="2125663" cy="971550"/>
          </a:xfrm>
          <a:prstGeom prst="rect">
            <a:avLst/>
          </a:prstGeom>
          <a:noFill/>
          <a:ln w="9525">
            <a:noFill/>
            <a:miter lim="800000"/>
            <a:headEnd/>
            <a:tailEnd/>
          </a:ln>
          <a:effectLst/>
        </p:spPr>
      </p:pic>
      <p:pic>
        <p:nvPicPr>
          <p:cNvPr id="74790" name="Picture 1062"/>
          <p:cNvPicPr>
            <a:picLocks noChangeAspect="1" noChangeArrowheads="1"/>
          </p:cNvPicPr>
          <p:nvPr/>
        </p:nvPicPr>
        <p:blipFill>
          <a:blip r:embed="rId28" cstate="print"/>
          <a:srcRect/>
          <a:stretch>
            <a:fillRect/>
          </a:stretch>
        </p:blipFill>
        <p:spPr bwMode="auto">
          <a:xfrm>
            <a:off x="1514475" y="9525"/>
            <a:ext cx="1050925" cy="5372100"/>
          </a:xfrm>
          <a:prstGeom prst="rect">
            <a:avLst/>
          </a:prstGeom>
          <a:noFill/>
          <a:ln w="9525">
            <a:noFill/>
            <a:miter lim="800000"/>
            <a:headEnd/>
            <a:tailEnd/>
          </a:ln>
          <a:effectLst/>
        </p:spPr>
      </p:pic>
      <p:pic>
        <p:nvPicPr>
          <p:cNvPr id="74791" name="Picture 1063"/>
          <p:cNvPicPr>
            <a:picLocks noChangeAspect="1" noChangeArrowheads="1"/>
          </p:cNvPicPr>
          <p:nvPr/>
        </p:nvPicPr>
        <p:blipFill>
          <a:blip r:embed="rId29" cstate="print"/>
          <a:srcRect/>
          <a:stretch>
            <a:fillRect/>
          </a:stretch>
        </p:blipFill>
        <p:spPr bwMode="auto">
          <a:xfrm>
            <a:off x="1495425" y="190500"/>
            <a:ext cx="1063625" cy="4251325"/>
          </a:xfrm>
          <a:prstGeom prst="rect">
            <a:avLst/>
          </a:prstGeom>
          <a:noFill/>
          <a:ln w="9525">
            <a:noFill/>
            <a:miter lim="800000"/>
            <a:headEnd/>
            <a:tailEnd/>
          </a:ln>
          <a:effectLst/>
        </p:spPr>
      </p:pic>
      <p:pic>
        <p:nvPicPr>
          <p:cNvPr id="74792" name="Picture 1064"/>
          <p:cNvPicPr>
            <a:picLocks noChangeAspect="1" noChangeArrowheads="1"/>
          </p:cNvPicPr>
          <p:nvPr/>
        </p:nvPicPr>
        <p:blipFill>
          <a:blip r:embed="rId30" cstate="print"/>
          <a:srcRect/>
          <a:stretch>
            <a:fillRect/>
          </a:stretch>
        </p:blipFill>
        <p:spPr bwMode="auto">
          <a:xfrm>
            <a:off x="1485900" y="352425"/>
            <a:ext cx="7589838" cy="38862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4763"/>
                                        </p:tgtEl>
                                        <p:attrNameLst>
                                          <p:attrName>style.visibility</p:attrName>
                                        </p:attrNameLst>
                                      </p:cBhvr>
                                      <p:to>
                                        <p:strVal val="visible"/>
                                      </p:to>
                                    </p:set>
                                    <p:animEffect transition="in" filter="wipe(left)">
                                      <p:cBhvr>
                                        <p:cTn id="7" dur="500"/>
                                        <p:tgtEl>
                                          <p:spTgt spid="7476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4764"/>
                                        </p:tgtEl>
                                        <p:attrNameLst>
                                          <p:attrName>style.visibility</p:attrName>
                                        </p:attrNameLst>
                                      </p:cBhvr>
                                      <p:to>
                                        <p:strVal val="visible"/>
                                      </p:to>
                                    </p:set>
                                    <p:animEffect transition="in" filter="wipe(left)">
                                      <p:cBhvr>
                                        <p:cTn id="12" dur="500"/>
                                        <p:tgtEl>
                                          <p:spTgt spid="7476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4767"/>
                                        </p:tgtEl>
                                        <p:attrNameLst>
                                          <p:attrName>style.visibility</p:attrName>
                                        </p:attrNameLst>
                                      </p:cBhvr>
                                      <p:to>
                                        <p:strVal val="visible"/>
                                      </p:to>
                                    </p:set>
                                    <p:animEffect transition="in" filter="wipe(left)">
                                      <p:cBhvr>
                                        <p:cTn id="17" dur="500"/>
                                        <p:tgtEl>
                                          <p:spTgt spid="7476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4766"/>
                                        </p:tgtEl>
                                        <p:attrNameLst>
                                          <p:attrName>style.visibility</p:attrName>
                                        </p:attrNameLst>
                                      </p:cBhvr>
                                      <p:to>
                                        <p:strVal val="visible"/>
                                      </p:to>
                                    </p:set>
                                    <p:animEffect transition="in" filter="wipe(left)">
                                      <p:cBhvr>
                                        <p:cTn id="22" dur="500"/>
                                        <p:tgtEl>
                                          <p:spTgt spid="7476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4768"/>
                                        </p:tgtEl>
                                        <p:attrNameLst>
                                          <p:attrName>style.visibility</p:attrName>
                                        </p:attrNameLst>
                                      </p:cBhvr>
                                      <p:to>
                                        <p:strVal val="visible"/>
                                      </p:to>
                                    </p:set>
                                    <p:animEffect transition="in" filter="dissolve">
                                      <p:cBhvr>
                                        <p:cTn id="27" dur="500"/>
                                        <p:tgtEl>
                                          <p:spTgt spid="7476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4769"/>
                                        </p:tgtEl>
                                        <p:attrNameLst>
                                          <p:attrName>style.visibility</p:attrName>
                                        </p:attrNameLst>
                                      </p:cBhvr>
                                      <p:to>
                                        <p:strVal val="visible"/>
                                      </p:to>
                                    </p:set>
                                    <p:animEffect transition="in" filter="wipe(down)">
                                      <p:cBhvr>
                                        <p:cTn id="32" dur="500"/>
                                        <p:tgtEl>
                                          <p:spTgt spid="7476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74770"/>
                                        </p:tgtEl>
                                        <p:attrNameLst>
                                          <p:attrName>style.visibility</p:attrName>
                                        </p:attrNameLst>
                                      </p:cBhvr>
                                      <p:to>
                                        <p:strVal val="visible"/>
                                      </p:to>
                                    </p:set>
                                    <p:animEffect transition="in" filter="wipe(right)">
                                      <p:cBhvr>
                                        <p:cTn id="37" dur="500"/>
                                        <p:tgtEl>
                                          <p:spTgt spid="7477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74772"/>
                                        </p:tgtEl>
                                        <p:attrNameLst>
                                          <p:attrName>style.visibility</p:attrName>
                                        </p:attrNameLst>
                                      </p:cBhvr>
                                      <p:to>
                                        <p:strVal val="visible"/>
                                      </p:to>
                                    </p:set>
                                    <p:animEffect transition="in" filter="wipe(up)">
                                      <p:cBhvr>
                                        <p:cTn id="42" dur="500"/>
                                        <p:tgtEl>
                                          <p:spTgt spid="7477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74773"/>
                                        </p:tgtEl>
                                        <p:attrNameLst>
                                          <p:attrName>style.visibility</p:attrName>
                                        </p:attrNameLst>
                                      </p:cBhvr>
                                      <p:to>
                                        <p:strVal val="visible"/>
                                      </p:to>
                                    </p:set>
                                    <p:animEffect transition="in" filter="wipe(left)">
                                      <p:cBhvr>
                                        <p:cTn id="47" dur="500"/>
                                        <p:tgtEl>
                                          <p:spTgt spid="7477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74774"/>
                                        </p:tgtEl>
                                        <p:attrNameLst>
                                          <p:attrName>style.visibility</p:attrName>
                                        </p:attrNameLst>
                                      </p:cBhvr>
                                      <p:to>
                                        <p:strVal val="visible"/>
                                      </p:to>
                                    </p:set>
                                    <p:animEffect transition="in" filter="wipe(up)">
                                      <p:cBhvr>
                                        <p:cTn id="52" dur="500"/>
                                        <p:tgtEl>
                                          <p:spTgt spid="7477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74775"/>
                                        </p:tgtEl>
                                        <p:attrNameLst>
                                          <p:attrName>style.visibility</p:attrName>
                                        </p:attrNameLst>
                                      </p:cBhvr>
                                      <p:to>
                                        <p:strVal val="visible"/>
                                      </p:to>
                                    </p:set>
                                    <p:animEffect transition="in" filter="wipe(up)">
                                      <p:cBhvr>
                                        <p:cTn id="57" dur="500"/>
                                        <p:tgtEl>
                                          <p:spTgt spid="7477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74776"/>
                                        </p:tgtEl>
                                        <p:attrNameLst>
                                          <p:attrName>style.visibility</p:attrName>
                                        </p:attrNameLst>
                                      </p:cBhvr>
                                      <p:to>
                                        <p:strVal val="visible"/>
                                      </p:to>
                                    </p:set>
                                    <p:animEffect transition="in" filter="wipe(up)">
                                      <p:cBhvr>
                                        <p:cTn id="62" dur="500"/>
                                        <p:tgtEl>
                                          <p:spTgt spid="7477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nodeType="clickEffect">
                                  <p:stCondLst>
                                    <p:cond delay="0"/>
                                  </p:stCondLst>
                                  <p:childTnLst>
                                    <p:set>
                                      <p:cBhvr>
                                        <p:cTn id="66" dur="1" fill="hold">
                                          <p:stCondLst>
                                            <p:cond delay="0"/>
                                          </p:stCondLst>
                                        </p:cTn>
                                        <p:tgtEl>
                                          <p:spTgt spid="74777"/>
                                        </p:tgtEl>
                                        <p:attrNameLst>
                                          <p:attrName>style.visibility</p:attrName>
                                        </p:attrNameLst>
                                      </p:cBhvr>
                                      <p:to>
                                        <p:strVal val="visible"/>
                                      </p:to>
                                    </p:set>
                                    <p:animEffect transition="in" filter="wipe(up)">
                                      <p:cBhvr>
                                        <p:cTn id="67" dur="500"/>
                                        <p:tgtEl>
                                          <p:spTgt spid="7477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74778"/>
                                        </p:tgtEl>
                                        <p:attrNameLst>
                                          <p:attrName>style.visibility</p:attrName>
                                        </p:attrNameLst>
                                      </p:cBhvr>
                                      <p:to>
                                        <p:strVal val="visible"/>
                                      </p:to>
                                    </p:set>
                                    <p:animEffect transition="in" filter="wipe(up)">
                                      <p:cBhvr>
                                        <p:cTn id="72" dur="500"/>
                                        <p:tgtEl>
                                          <p:spTgt spid="7477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nodeType="clickEffect">
                                  <p:stCondLst>
                                    <p:cond delay="0"/>
                                  </p:stCondLst>
                                  <p:childTnLst>
                                    <p:set>
                                      <p:cBhvr>
                                        <p:cTn id="76" dur="1" fill="hold">
                                          <p:stCondLst>
                                            <p:cond delay="0"/>
                                          </p:stCondLst>
                                        </p:cTn>
                                        <p:tgtEl>
                                          <p:spTgt spid="74779"/>
                                        </p:tgtEl>
                                        <p:attrNameLst>
                                          <p:attrName>style.visibility</p:attrName>
                                        </p:attrNameLst>
                                      </p:cBhvr>
                                      <p:to>
                                        <p:strVal val="visible"/>
                                      </p:to>
                                    </p:set>
                                    <p:animEffect transition="in" filter="wipe(up)">
                                      <p:cBhvr>
                                        <p:cTn id="77" dur="500"/>
                                        <p:tgtEl>
                                          <p:spTgt spid="7477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nodeType="clickEffect">
                                  <p:stCondLst>
                                    <p:cond delay="0"/>
                                  </p:stCondLst>
                                  <p:childTnLst>
                                    <p:set>
                                      <p:cBhvr>
                                        <p:cTn id="81" dur="1" fill="hold">
                                          <p:stCondLst>
                                            <p:cond delay="0"/>
                                          </p:stCondLst>
                                        </p:cTn>
                                        <p:tgtEl>
                                          <p:spTgt spid="74780"/>
                                        </p:tgtEl>
                                        <p:attrNameLst>
                                          <p:attrName>style.visibility</p:attrName>
                                        </p:attrNameLst>
                                      </p:cBhvr>
                                      <p:to>
                                        <p:strVal val="visible"/>
                                      </p:to>
                                    </p:set>
                                    <p:animEffect transition="in" filter="wipe(up)">
                                      <p:cBhvr>
                                        <p:cTn id="82" dur="500"/>
                                        <p:tgtEl>
                                          <p:spTgt spid="7478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nodeType="clickEffect">
                                  <p:stCondLst>
                                    <p:cond delay="0"/>
                                  </p:stCondLst>
                                  <p:childTnLst>
                                    <p:set>
                                      <p:cBhvr>
                                        <p:cTn id="86" dur="1" fill="hold">
                                          <p:stCondLst>
                                            <p:cond delay="0"/>
                                          </p:stCondLst>
                                        </p:cTn>
                                        <p:tgtEl>
                                          <p:spTgt spid="74781"/>
                                        </p:tgtEl>
                                        <p:attrNameLst>
                                          <p:attrName>style.visibility</p:attrName>
                                        </p:attrNameLst>
                                      </p:cBhvr>
                                      <p:to>
                                        <p:strVal val="visible"/>
                                      </p:to>
                                    </p:set>
                                    <p:animEffect transition="in" filter="wipe(up)">
                                      <p:cBhvr>
                                        <p:cTn id="87" dur="500"/>
                                        <p:tgtEl>
                                          <p:spTgt spid="7478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nodeType="clickEffect">
                                  <p:stCondLst>
                                    <p:cond delay="0"/>
                                  </p:stCondLst>
                                  <p:childTnLst>
                                    <p:set>
                                      <p:cBhvr>
                                        <p:cTn id="91" dur="1" fill="hold">
                                          <p:stCondLst>
                                            <p:cond delay="0"/>
                                          </p:stCondLst>
                                        </p:cTn>
                                        <p:tgtEl>
                                          <p:spTgt spid="74782"/>
                                        </p:tgtEl>
                                        <p:attrNameLst>
                                          <p:attrName>style.visibility</p:attrName>
                                        </p:attrNameLst>
                                      </p:cBhvr>
                                      <p:to>
                                        <p:strVal val="visible"/>
                                      </p:to>
                                    </p:set>
                                    <p:animEffect transition="in" filter="wipe(up)">
                                      <p:cBhvr>
                                        <p:cTn id="92" dur="500"/>
                                        <p:tgtEl>
                                          <p:spTgt spid="74782"/>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nodeType="clickEffect">
                                  <p:stCondLst>
                                    <p:cond delay="0"/>
                                  </p:stCondLst>
                                  <p:childTnLst>
                                    <p:set>
                                      <p:cBhvr>
                                        <p:cTn id="96" dur="1" fill="hold">
                                          <p:stCondLst>
                                            <p:cond delay="0"/>
                                          </p:stCondLst>
                                        </p:cTn>
                                        <p:tgtEl>
                                          <p:spTgt spid="74783"/>
                                        </p:tgtEl>
                                        <p:attrNameLst>
                                          <p:attrName>style.visibility</p:attrName>
                                        </p:attrNameLst>
                                      </p:cBhvr>
                                      <p:to>
                                        <p:strVal val="visible"/>
                                      </p:to>
                                    </p:set>
                                    <p:animEffect transition="in" filter="wipe(up)">
                                      <p:cBhvr>
                                        <p:cTn id="97" dur="500"/>
                                        <p:tgtEl>
                                          <p:spTgt spid="74783"/>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1" fill="hold" nodeType="clickEffect">
                                  <p:stCondLst>
                                    <p:cond delay="0"/>
                                  </p:stCondLst>
                                  <p:childTnLst>
                                    <p:set>
                                      <p:cBhvr>
                                        <p:cTn id="101" dur="1" fill="hold">
                                          <p:stCondLst>
                                            <p:cond delay="0"/>
                                          </p:stCondLst>
                                        </p:cTn>
                                        <p:tgtEl>
                                          <p:spTgt spid="74784"/>
                                        </p:tgtEl>
                                        <p:attrNameLst>
                                          <p:attrName>style.visibility</p:attrName>
                                        </p:attrNameLst>
                                      </p:cBhvr>
                                      <p:to>
                                        <p:strVal val="visible"/>
                                      </p:to>
                                    </p:set>
                                    <p:animEffect transition="in" filter="wipe(up)">
                                      <p:cBhvr>
                                        <p:cTn id="102" dur="500"/>
                                        <p:tgtEl>
                                          <p:spTgt spid="74784"/>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1" fill="hold" nodeType="clickEffect">
                                  <p:stCondLst>
                                    <p:cond delay="0"/>
                                  </p:stCondLst>
                                  <p:childTnLst>
                                    <p:set>
                                      <p:cBhvr>
                                        <p:cTn id="106" dur="1" fill="hold">
                                          <p:stCondLst>
                                            <p:cond delay="0"/>
                                          </p:stCondLst>
                                        </p:cTn>
                                        <p:tgtEl>
                                          <p:spTgt spid="74785"/>
                                        </p:tgtEl>
                                        <p:attrNameLst>
                                          <p:attrName>style.visibility</p:attrName>
                                        </p:attrNameLst>
                                      </p:cBhvr>
                                      <p:to>
                                        <p:strVal val="visible"/>
                                      </p:to>
                                    </p:set>
                                    <p:animEffect transition="in" filter="wipe(up)">
                                      <p:cBhvr>
                                        <p:cTn id="107" dur="500"/>
                                        <p:tgtEl>
                                          <p:spTgt spid="74785"/>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1" fill="hold" nodeType="clickEffect">
                                  <p:stCondLst>
                                    <p:cond delay="0"/>
                                  </p:stCondLst>
                                  <p:childTnLst>
                                    <p:set>
                                      <p:cBhvr>
                                        <p:cTn id="111" dur="1" fill="hold">
                                          <p:stCondLst>
                                            <p:cond delay="0"/>
                                          </p:stCondLst>
                                        </p:cTn>
                                        <p:tgtEl>
                                          <p:spTgt spid="74786"/>
                                        </p:tgtEl>
                                        <p:attrNameLst>
                                          <p:attrName>style.visibility</p:attrName>
                                        </p:attrNameLst>
                                      </p:cBhvr>
                                      <p:to>
                                        <p:strVal val="visible"/>
                                      </p:to>
                                    </p:set>
                                    <p:animEffect transition="in" filter="wipe(up)">
                                      <p:cBhvr>
                                        <p:cTn id="112" dur="500"/>
                                        <p:tgtEl>
                                          <p:spTgt spid="74786"/>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1" fill="hold" nodeType="clickEffect">
                                  <p:stCondLst>
                                    <p:cond delay="0"/>
                                  </p:stCondLst>
                                  <p:childTnLst>
                                    <p:set>
                                      <p:cBhvr>
                                        <p:cTn id="116" dur="1" fill="hold">
                                          <p:stCondLst>
                                            <p:cond delay="0"/>
                                          </p:stCondLst>
                                        </p:cTn>
                                        <p:tgtEl>
                                          <p:spTgt spid="74787"/>
                                        </p:tgtEl>
                                        <p:attrNameLst>
                                          <p:attrName>style.visibility</p:attrName>
                                        </p:attrNameLst>
                                      </p:cBhvr>
                                      <p:to>
                                        <p:strVal val="visible"/>
                                      </p:to>
                                    </p:set>
                                    <p:animEffect transition="in" filter="wipe(up)">
                                      <p:cBhvr>
                                        <p:cTn id="117" dur="500"/>
                                        <p:tgtEl>
                                          <p:spTgt spid="74787"/>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1" fill="hold" nodeType="clickEffect">
                                  <p:stCondLst>
                                    <p:cond delay="0"/>
                                  </p:stCondLst>
                                  <p:childTnLst>
                                    <p:set>
                                      <p:cBhvr>
                                        <p:cTn id="121" dur="1" fill="hold">
                                          <p:stCondLst>
                                            <p:cond delay="0"/>
                                          </p:stCondLst>
                                        </p:cTn>
                                        <p:tgtEl>
                                          <p:spTgt spid="74788"/>
                                        </p:tgtEl>
                                        <p:attrNameLst>
                                          <p:attrName>style.visibility</p:attrName>
                                        </p:attrNameLst>
                                      </p:cBhvr>
                                      <p:to>
                                        <p:strVal val="visible"/>
                                      </p:to>
                                    </p:set>
                                    <p:animEffect transition="in" filter="wipe(up)">
                                      <p:cBhvr>
                                        <p:cTn id="122" dur="500"/>
                                        <p:tgtEl>
                                          <p:spTgt spid="74788"/>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1" fill="hold" nodeType="clickEffect">
                                  <p:stCondLst>
                                    <p:cond delay="0"/>
                                  </p:stCondLst>
                                  <p:childTnLst>
                                    <p:set>
                                      <p:cBhvr>
                                        <p:cTn id="126" dur="1" fill="hold">
                                          <p:stCondLst>
                                            <p:cond delay="0"/>
                                          </p:stCondLst>
                                        </p:cTn>
                                        <p:tgtEl>
                                          <p:spTgt spid="74789"/>
                                        </p:tgtEl>
                                        <p:attrNameLst>
                                          <p:attrName>style.visibility</p:attrName>
                                        </p:attrNameLst>
                                      </p:cBhvr>
                                      <p:to>
                                        <p:strVal val="visible"/>
                                      </p:to>
                                    </p:set>
                                    <p:animEffect transition="in" filter="wipe(up)">
                                      <p:cBhvr>
                                        <p:cTn id="127" dur="500"/>
                                        <p:tgtEl>
                                          <p:spTgt spid="74789"/>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1" fill="hold" nodeType="clickEffect">
                                  <p:stCondLst>
                                    <p:cond delay="0"/>
                                  </p:stCondLst>
                                  <p:childTnLst>
                                    <p:set>
                                      <p:cBhvr>
                                        <p:cTn id="131" dur="1" fill="hold">
                                          <p:stCondLst>
                                            <p:cond delay="0"/>
                                          </p:stCondLst>
                                        </p:cTn>
                                        <p:tgtEl>
                                          <p:spTgt spid="74790"/>
                                        </p:tgtEl>
                                        <p:attrNameLst>
                                          <p:attrName>style.visibility</p:attrName>
                                        </p:attrNameLst>
                                      </p:cBhvr>
                                      <p:to>
                                        <p:strVal val="visible"/>
                                      </p:to>
                                    </p:set>
                                    <p:animEffect transition="in" filter="wipe(up)">
                                      <p:cBhvr>
                                        <p:cTn id="132" dur="500"/>
                                        <p:tgtEl>
                                          <p:spTgt spid="74790"/>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1" fill="hold" nodeType="clickEffect">
                                  <p:stCondLst>
                                    <p:cond delay="0"/>
                                  </p:stCondLst>
                                  <p:childTnLst>
                                    <p:set>
                                      <p:cBhvr>
                                        <p:cTn id="136" dur="1" fill="hold">
                                          <p:stCondLst>
                                            <p:cond delay="0"/>
                                          </p:stCondLst>
                                        </p:cTn>
                                        <p:tgtEl>
                                          <p:spTgt spid="74791"/>
                                        </p:tgtEl>
                                        <p:attrNameLst>
                                          <p:attrName>style.visibility</p:attrName>
                                        </p:attrNameLst>
                                      </p:cBhvr>
                                      <p:to>
                                        <p:strVal val="visible"/>
                                      </p:to>
                                    </p:set>
                                    <p:animEffect transition="in" filter="wipe(up)">
                                      <p:cBhvr>
                                        <p:cTn id="137" dur="500"/>
                                        <p:tgtEl>
                                          <p:spTgt spid="74791"/>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1" fill="hold" nodeType="clickEffect">
                                  <p:stCondLst>
                                    <p:cond delay="0"/>
                                  </p:stCondLst>
                                  <p:childTnLst>
                                    <p:set>
                                      <p:cBhvr>
                                        <p:cTn id="141" dur="1" fill="hold">
                                          <p:stCondLst>
                                            <p:cond delay="0"/>
                                          </p:stCondLst>
                                        </p:cTn>
                                        <p:tgtEl>
                                          <p:spTgt spid="74792"/>
                                        </p:tgtEl>
                                        <p:attrNameLst>
                                          <p:attrName>style.visibility</p:attrName>
                                        </p:attrNameLst>
                                      </p:cBhvr>
                                      <p:to>
                                        <p:strVal val="visible"/>
                                      </p:to>
                                    </p:set>
                                    <p:animEffect transition="in" filter="wipe(up)">
                                      <p:cBhvr>
                                        <p:cTn id="142" dur="500"/>
                                        <p:tgtEl>
                                          <p:spTgt spid="747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Simulación y costeo integral: </a:t>
            </a:r>
          </a:p>
          <a:p>
            <a:r>
              <a:rPr lang="es-PE" sz="2200">
                <a:solidFill>
                  <a:srgbClr val="333399"/>
                </a:solidFill>
                <a:latin typeface="Verdana" pitchFamily="34" charset="0"/>
              </a:rPr>
              <a:t>las intervenciones de política</a:t>
            </a:r>
            <a:endParaRPr lang="es-ES" sz="2200">
              <a:solidFill>
                <a:srgbClr val="333399"/>
              </a:solidFill>
              <a:latin typeface="Verdana" pitchFamily="34" charset="0"/>
            </a:endParaRPr>
          </a:p>
        </p:txBody>
      </p:sp>
      <p:sp>
        <p:nvSpPr>
          <p:cNvPr id="93189"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93190" name="Rectangle 6"/>
          <p:cNvSpPr>
            <a:spLocks noChangeArrowheads="1"/>
          </p:cNvSpPr>
          <p:nvPr/>
        </p:nvSpPr>
        <p:spPr bwMode="auto">
          <a:xfrm>
            <a:off x="539750" y="1219200"/>
            <a:ext cx="8280400" cy="5334000"/>
          </a:xfrm>
          <a:prstGeom prst="rect">
            <a:avLst/>
          </a:prstGeom>
          <a:noFill/>
          <a:ln w="9525">
            <a:noFill/>
            <a:miter lim="800000"/>
            <a:headEnd/>
            <a:tailEnd/>
          </a:ln>
          <a:effectLst/>
        </p:spPr>
        <p:txBody>
          <a:bodyPr/>
          <a:lstStyle/>
          <a:p>
            <a:pPr marL="495300" indent="-4953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495300" indent="-495300">
              <a:spcBef>
                <a:spcPct val="20000"/>
              </a:spcBef>
              <a:buClr>
                <a:srgbClr val="333399"/>
              </a:buClr>
              <a:buFont typeface="Wingdings" pitchFamily="2" charset="2"/>
              <a:buChar char="§"/>
            </a:pPr>
            <a:r>
              <a:rPr lang="es-ES" sz="1600">
                <a:latin typeface="Verdana" pitchFamily="34" charset="0"/>
              </a:rPr>
              <a:t>Así, cada variable de política afecta a determinados indicadores (de acuerdo con las relaciones y elasticidades encontradas en los modelos microeconométricos) y tiene un costo unitario de intervención.</a:t>
            </a:r>
          </a:p>
          <a:p>
            <a:pPr marL="495300" indent="-495300">
              <a:spcBef>
                <a:spcPct val="20000"/>
              </a:spcBef>
              <a:buClr>
                <a:srgbClr val="333399"/>
              </a:buClr>
              <a:buFont typeface="Wingdings" pitchFamily="2" charset="2"/>
              <a:buNone/>
            </a:pPr>
            <a:endParaRPr lang="es-ES" sz="1000">
              <a:latin typeface="Verdana" pitchFamily="34" charset="0"/>
            </a:endParaRPr>
          </a:p>
          <a:p>
            <a:pPr marL="495300" indent="-495300">
              <a:spcBef>
                <a:spcPct val="20000"/>
              </a:spcBef>
              <a:buClr>
                <a:srgbClr val="333399"/>
              </a:buClr>
              <a:buFont typeface="Wingdings" pitchFamily="2" charset="2"/>
              <a:buChar char="§"/>
            </a:pPr>
            <a:r>
              <a:rPr lang="es-ES" sz="1600">
                <a:latin typeface="Verdana" pitchFamily="34" charset="0"/>
              </a:rPr>
              <a:t>Con este sistema integrado, es posible dar respuesta a dos tipos de preguntas:</a:t>
            </a:r>
          </a:p>
          <a:p>
            <a:pPr marL="495300" indent="-495300">
              <a:spcBef>
                <a:spcPct val="20000"/>
              </a:spcBef>
              <a:buClr>
                <a:srgbClr val="333399"/>
              </a:buClr>
              <a:buFont typeface="Wingdings" pitchFamily="2" charset="2"/>
              <a:buNone/>
            </a:pPr>
            <a:endParaRPr lang="es-ES" sz="1000">
              <a:latin typeface="Verdana" pitchFamily="34" charset="0"/>
            </a:endParaRPr>
          </a:p>
          <a:p>
            <a:pPr marL="952500" lvl="1" indent="-495300">
              <a:spcBef>
                <a:spcPct val="20000"/>
              </a:spcBef>
              <a:buClr>
                <a:srgbClr val="CC0000"/>
              </a:buClr>
              <a:buFont typeface="Wingdings" pitchFamily="2" charset="2"/>
              <a:buChar char="§"/>
            </a:pPr>
            <a:r>
              <a:rPr lang="es-ES" sz="1600">
                <a:latin typeface="Verdana" pitchFamily="34" charset="0"/>
              </a:rPr>
              <a:t>¿Qué variables de política utilizar y con qué intensidad para alcanzar las 10 metas propuestas al menor costo total posible?</a:t>
            </a:r>
            <a:endParaRPr lang="es-ES" sz="1000">
              <a:latin typeface="Verdana" pitchFamily="34" charset="0"/>
            </a:endParaRPr>
          </a:p>
          <a:p>
            <a:pPr marL="952500" lvl="1" indent="-495300">
              <a:spcBef>
                <a:spcPct val="20000"/>
              </a:spcBef>
              <a:buClr>
                <a:srgbClr val="CC0000"/>
              </a:buClr>
              <a:buFont typeface="Wingdings" pitchFamily="2" charset="2"/>
              <a:buChar char="§"/>
            </a:pPr>
            <a:r>
              <a:rPr lang="es-ES" sz="1600">
                <a:latin typeface="Verdana" pitchFamily="34" charset="0"/>
              </a:rPr>
              <a:t>¿De qué manera distribuir los recursos disponibles entre las variables de política identificadas para que la distancia entre los indicadores y sus metas sea la mínima posible?</a:t>
            </a:r>
          </a:p>
          <a:p>
            <a:pPr marL="495300" indent="-495300">
              <a:spcBef>
                <a:spcPct val="20000"/>
              </a:spcBef>
              <a:buClr>
                <a:srgbClr val="CC0000"/>
              </a:buClr>
              <a:buFont typeface="Wingdings" pitchFamily="2" charset="2"/>
              <a:buNone/>
            </a:pPr>
            <a:endParaRPr lang="es-MX" sz="1000">
              <a:latin typeface="Verdana" pitchFamily="34" charset="0"/>
            </a:endParaRPr>
          </a:p>
          <a:p>
            <a:pPr marL="495300" indent="-495300">
              <a:spcBef>
                <a:spcPct val="20000"/>
              </a:spcBef>
              <a:buClr>
                <a:srgbClr val="333399"/>
              </a:buClr>
              <a:buFont typeface="Wingdings" pitchFamily="2" charset="2"/>
              <a:buChar char="§"/>
            </a:pPr>
            <a:r>
              <a:rPr lang="es-MX" sz="1600">
                <a:latin typeface="Verdana" pitchFamily="34" charset="0"/>
              </a:rPr>
              <a:t>Los resultados mostrados en esta presentación son la respuesta al primer tipo de pregunta.</a:t>
            </a:r>
          </a:p>
          <a:p>
            <a:pPr marL="495300" indent="-495300">
              <a:spcBef>
                <a:spcPct val="20000"/>
              </a:spcBef>
              <a:buClr>
                <a:srgbClr val="333399"/>
              </a:buClr>
              <a:buFont typeface="Wingdings" pitchFamily="2" charset="2"/>
              <a:buNone/>
            </a:pPr>
            <a:endParaRPr lang="es-MX" sz="1000">
              <a:latin typeface="Verdana" pitchFamily="34" charset="0"/>
            </a:endParaRPr>
          </a:p>
          <a:p>
            <a:pPr marL="495300" indent="-495300">
              <a:spcBef>
                <a:spcPct val="20000"/>
              </a:spcBef>
              <a:buClr>
                <a:srgbClr val="333399"/>
              </a:buClr>
              <a:buFont typeface="Wingdings" pitchFamily="2" charset="2"/>
              <a:buChar char="§"/>
            </a:pPr>
            <a:r>
              <a:rPr lang="es-MX" sz="1600">
                <a:latin typeface="Verdana" pitchFamily="34" charset="0"/>
              </a:rPr>
              <a:t>Queda pendiente saber cuáles son las intervenciones específicas de política.</a:t>
            </a:r>
          </a:p>
          <a:p>
            <a:pPr marL="495300" indent="-495300">
              <a:spcBef>
                <a:spcPct val="20000"/>
              </a:spcBef>
              <a:buClr>
                <a:srgbClr val="333399"/>
              </a:buClr>
              <a:buFont typeface="Wingdings" pitchFamily="2" charset="2"/>
              <a:buNone/>
            </a:pPr>
            <a:r>
              <a:rPr lang="es-MX" sz="1600">
                <a:latin typeface="Verdana" pitchFamily="34" charset="0"/>
              </a:rPr>
              <a:t> </a:t>
            </a:r>
            <a:endParaRPr lang="es-ES" sz="1800">
              <a:latin typeface="Verdana" pitchFamily="34" charset="0"/>
            </a:endParaRPr>
          </a:p>
          <a:p>
            <a:pPr marL="952500" lvl="1" indent="-495300">
              <a:spcBef>
                <a:spcPct val="20000"/>
              </a:spcBef>
              <a:buClr>
                <a:schemeClr val="accent2"/>
              </a:buClr>
              <a:buFont typeface="Wingdings" pitchFamily="2" charset="2"/>
              <a:buNone/>
            </a:pPr>
            <a:endParaRPr lang="es-PE" sz="1800">
              <a:latin typeface="Verdana" pitchFamily="34" charset="0"/>
            </a:endParaRPr>
          </a:p>
          <a:p>
            <a:pPr marL="952500" lvl="1" indent="-49530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3000">
                <a:solidFill>
                  <a:srgbClr val="333399"/>
                </a:solidFill>
                <a:latin typeface="Verdana" pitchFamily="34" charset="0"/>
              </a:rPr>
              <a:t>Alcanzando los ODMs en Guatemala</a:t>
            </a:r>
          </a:p>
          <a:p>
            <a:r>
              <a:rPr lang="es-PE" sz="2600">
                <a:solidFill>
                  <a:srgbClr val="333399"/>
                </a:solidFill>
                <a:latin typeface="Verdana" pitchFamily="34" charset="0"/>
              </a:rPr>
              <a:t>Introducción</a:t>
            </a:r>
            <a:endParaRPr lang="es-ES" sz="2600">
              <a:solidFill>
                <a:srgbClr val="333399"/>
              </a:solidFill>
              <a:latin typeface="Verdana" pitchFamily="34" charset="0"/>
            </a:endParaRPr>
          </a:p>
        </p:txBody>
      </p:sp>
      <p:sp>
        <p:nvSpPr>
          <p:cNvPr id="108549"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108550" name="Rectangle 6"/>
          <p:cNvSpPr>
            <a:spLocks noChangeArrowheads="1"/>
          </p:cNvSpPr>
          <p:nvPr/>
        </p:nvSpPr>
        <p:spPr bwMode="auto">
          <a:xfrm>
            <a:off x="685800" y="1484313"/>
            <a:ext cx="7989888" cy="4992687"/>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1800">
              <a:latin typeface="Verdana" pitchFamily="34" charset="0"/>
              <a:cs typeface="Times New Roman" pitchFamily="18" charset="0"/>
            </a:endParaRPr>
          </a:p>
          <a:p>
            <a:pPr marL="342900" indent="-342900">
              <a:spcBef>
                <a:spcPct val="20000"/>
              </a:spcBef>
              <a:buClr>
                <a:srgbClr val="333399"/>
              </a:buClr>
              <a:buFont typeface="Wingdings" pitchFamily="2" charset="2"/>
              <a:buNone/>
            </a:pPr>
            <a:endParaRPr lang="es-PE" sz="20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s-ES" sz="2000">
                <a:latin typeface="Verdana" pitchFamily="34" charset="0"/>
              </a:rPr>
              <a:t>E</a:t>
            </a:r>
            <a:r>
              <a:rPr lang="es-PE" sz="2000">
                <a:latin typeface="Verdana" pitchFamily="34" charset="0"/>
              </a:rPr>
              <a:t>l trabajo encargado</a:t>
            </a:r>
            <a:r>
              <a:rPr lang="es-ES" sz="2000">
                <a:latin typeface="Verdana" pitchFamily="34" charset="0"/>
              </a:rPr>
              <a:t> </a:t>
            </a:r>
            <a:r>
              <a:rPr lang="es-PE" sz="2000">
                <a:latin typeface="Verdana" pitchFamily="34" charset="0"/>
              </a:rPr>
              <a:t>por SEGEPLAN, con el auspicio del BID, </a:t>
            </a:r>
            <a:r>
              <a:rPr lang="es-ES" sz="2000">
                <a:latin typeface="Verdana" pitchFamily="34" charset="0"/>
              </a:rPr>
              <a:t>constituye una aproximación cuantitativa integral que demuestra que sólo explotando las interrelaciones existentes entre el crecimiento económico, la redistribución de ingresos y las políticas sociales adicionales se podrá tener una conciencia clara de las restricciones que enfrenta y las posibilidades que tiene Guatemala de lograr los Objetivos de Desarrollo del Milenio en el plazo comprometido ante la comunidad internacional.</a:t>
            </a:r>
            <a:endParaRPr lang="es-PE" sz="2000">
              <a:latin typeface="Verdana" pitchFamily="34" charset="0"/>
              <a:cs typeface="Times New Roman" pitchFamily="18" charset="0"/>
            </a:endParaRPr>
          </a:p>
          <a:p>
            <a:pPr marL="342900" indent="-342900">
              <a:spcBef>
                <a:spcPct val="20000"/>
              </a:spcBef>
              <a:buClr>
                <a:srgbClr val="333399"/>
              </a:buClr>
              <a:buFont typeface="Wingdings" pitchFamily="2" charset="2"/>
              <a:buNone/>
            </a:pPr>
            <a:endParaRPr lang="es-PE" sz="1800">
              <a:latin typeface="Verdan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Simulación y costeo integral: </a:t>
            </a:r>
          </a:p>
          <a:p>
            <a:r>
              <a:rPr lang="es-PE" sz="2200">
                <a:solidFill>
                  <a:srgbClr val="333399"/>
                </a:solidFill>
                <a:latin typeface="Verdana" pitchFamily="34" charset="0"/>
              </a:rPr>
              <a:t>las intervenciones de política</a:t>
            </a:r>
            <a:endParaRPr lang="es-ES" sz="2200">
              <a:solidFill>
                <a:srgbClr val="333399"/>
              </a:solidFill>
              <a:latin typeface="Verdana" pitchFamily="34" charset="0"/>
            </a:endParaRPr>
          </a:p>
        </p:txBody>
      </p:sp>
      <p:sp>
        <p:nvSpPr>
          <p:cNvPr id="94213"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94214" name="Rectangle 6"/>
          <p:cNvSpPr>
            <a:spLocks noChangeArrowheads="1"/>
          </p:cNvSpPr>
          <p:nvPr/>
        </p:nvSpPr>
        <p:spPr bwMode="auto">
          <a:xfrm>
            <a:off x="539750" y="1219200"/>
            <a:ext cx="8280400" cy="5334000"/>
          </a:xfrm>
          <a:prstGeom prst="rect">
            <a:avLst/>
          </a:prstGeom>
          <a:noFill/>
          <a:ln w="9525">
            <a:noFill/>
            <a:miter lim="800000"/>
            <a:headEnd/>
            <a:tailEnd/>
          </a:ln>
          <a:effectLst/>
        </p:spPr>
        <p:txBody>
          <a:bodyPr/>
          <a:lstStyle/>
          <a:p>
            <a:pPr marL="495300" indent="-4953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495300" indent="-4953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495300" indent="-495300">
              <a:spcBef>
                <a:spcPct val="20000"/>
              </a:spcBef>
              <a:buClr>
                <a:srgbClr val="CC0000"/>
              </a:buClr>
              <a:buFont typeface="Wingdings" pitchFamily="2" charset="2"/>
              <a:buChar char="§"/>
            </a:pPr>
            <a:r>
              <a:rPr lang="es-MX" sz="1800">
                <a:latin typeface="Verdana" pitchFamily="34" charset="0"/>
                <a:hlinkClick r:id="rId2" action="ppaction://hlinksldjump"/>
              </a:rPr>
              <a:t>¿Cuáles son las intervenciones de política?</a:t>
            </a:r>
            <a:endParaRPr lang="es-MX" sz="1800">
              <a:latin typeface="Verdana" pitchFamily="34" charset="0"/>
            </a:endParaRPr>
          </a:p>
          <a:p>
            <a:pPr marL="495300" indent="-495300">
              <a:spcBef>
                <a:spcPct val="20000"/>
              </a:spcBef>
              <a:buClr>
                <a:srgbClr val="333399"/>
              </a:buClr>
              <a:buFont typeface="Wingdings" pitchFamily="2" charset="2"/>
              <a:buNone/>
            </a:pPr>
            <a:endParaRPr lang="es-MX" sz="1000">
              <a:latin typeface="Verdana" pitchFamily="34" charset="0"/>
            </a:endParaRPr>
          </a:p>
          <a:p>
            <a:pPr marL="952500" lvl="1" indent="-495300">
              <a:spcBef>
                <a:spcPct val="20000"/>
              </a:spcBef>
              <a:buClr>
                <a:srgbClr val="333399"/>
              </a:buClr>
              <a:buFont typeface="Wingdings" pitchFamily="2" charset="2"/>
              <a:buChar char="§"/>
            </a:pPr>
            <a:r>
              <a:rPr lang="es-MX" sz="1600">
                <a:latin typeface="Verdana" pitchFamily="34" charset="0"/>
              </a:rPr>
              <a:t>Cerrar los déficits de acceso a los servicios de agua potable y electricidad.</a:t>
            </a:r>
          </a:p>
          <a:p>
            <a:pPr marL="952500" lvl="1" indent="-495300">
              <a:spcBef>
                <a:spcPct val="20000"/>
              </a:spcBef>
              <a:buClr>
                <a:srgbClr val="333399"/>
              </a:buClr>
              <a:buFont typeface="Wingdings" pitchFamily="2" charset="2"/>
              <a:buChar char="§"/>
            </a:pPr>
            <a:r>
              <a:rPr lang="es-MX" sz="1600">
                <a:latin typeface="Verdana" pitchFamily="34" charset="0"/>
              </a:rPr>
              <a:t>Cerrar los déficits de acceso a los servicios de salud: controles de crecimiento, controles prenatales, seguro de salud público y programas de lactancia.</a:t>
            </a:r>
          </a:p>
          <a:p>
            <a:pPr marL="952500" lvl="1" indent="-495300">
              <a:spcBef>
                <a:spcPct val="20000"/>
              </a:spcBef>
              <a:buClr>
                <a:srgbClr val="333399"/>
              </a:buClr>
              <a:buFont typeface="Wingdings" pitchFamily="2" charset="2"/>
              <a:buChar char="§"/>
            </a:pPr>
            <a:r>
              <a:rPr lang="es-MX" sz="1600">
                <a:latin typeface="Verdana" pitchFamily="34" charset="0"/>
              </a:rPr>
              <a:t>Incrementar la dotación de infraestructura de salud: hospitales y centros de salud tipo a.</a:t>
            </a:r>
          </a:p>
          <a:p>
            <a:pPr marL="952500" lvl="1" indent="-495300">
              <a:spcBef>
                <a:spcPct val="20000"/>
              </a:spcBef>
              <a:buClr>
                <a:srgbClr val="333399"/>
              </a:buClr>
              <a:buFont typeface="Wingdings" pitchFamily="2" charset="2"/>
              <a:buChar char="§"/>
            </a:pPr>
            <a:r>
              <a:rPr lang="es-MX" sz="1600">
                <a:latin typeface="Verdana" pitchFamily="34" charset="0"/>
              </a:rPr>
              <a:t>Cerrar los déficits de acceso a los programas escolares: bolsa escolar y beca escolar.</a:t>
            </a:r>
          </a:p>
          <a:p>
            <a:pPr marL="495300" indent="-495300">
              <a:spcBef>
                <a:spcPct val="20000"/>
              </a:spcBef>
              <a:buClr>
                <a:srgbClr val="CC0000"/>
              </a:buClr>
              <a:buFont typeface="Wingdings" pitchFamily="2" charset="2"/>
              <a:buChar char="§"/>
            </a:pPr>
            <a:endParaRPr lang="es-MX" sz="1600">
              <a:latin typeface="Verdana" pitchFamily="34" charset="0"/>
            </a:endParaRPr>
          </a:p>
          <a:p>
            <a:pPr marL="495300" indent="-495300">
              <a:spcBef>
                <a:spcPct val="20000"/>
              </a:spcBef>
              <a:buClr>
                <a:srgbClr val="CC0000"/>
              </a:buClr>
              <a:buFont typeface="Wingdings" pitchFamily="2" charset="2"/>
              <a:buChar char="§"/>
            </a:pPr>
            <a:r>
              <a:rPr lang="es-MX" sz="1800">
                <a:latin typeface="Verdana" pitchFamily="34" charset="0"/>
              </a:rPr>
              <a:t>Todo esto, a un costo que oscilaría entre el 0.6% y 0.7% del PBI al año, dependiendo del ritmo de crecimiento de la economía.</a:t>
            </a:r>
          </a:p>
          <a:p>
            <a:pPr marL="952500" lvl="1" indent="-495300">
              <a:spcBef>
                <a:spcPct val="20000"/>
              </a:spcBef>
              <a:buClr>
                <a:srgbClr val="CC0000"/>
              </a:buClr>
              <a:buFont typeface="Wingdings" pitchFamily="2" charset="2"/>
              <a:buNone/>
            </a:pPr>
            <a:endParaRPr lang="es-MX" sz="1600">
              <a:latin typeface="Verdana" pitchFamily="34" charset="0"/>
            </a:endParaRPr>
          </a:p>
          <a:p>
            <a:pPr marL="952500" lvl="1" indent="-495300">
              <a:spcBef>
                <a:spcPct val="20000"/>
              </a:spcBef>
              <a:buClr>
                <a:srgbClr val="333399"/>
              </a:buClr>
              <a:buFont typeface="Wingdings" pitchFamily="2" charset="2"/>
              <a:buNone/>
            </a:pPr>
            <a:endParaRPr lang="es-MX" sz="1600">
              <a:latin typeface="Verdana" pitchFamily="34" charset="0"/>
            </a:endParaRPr>
          </a:p>
          <a:p>
            <a:pPr marL="952500" lvl="1" indent="-495300">
              <a:spcBef>
                <a:spcPct val="20000"/>
              </a:spcBef>
              <a:buClr>
                <a:srgbClr val="333399"/>
              </a:buClr>
              <a:buFont typeface="Wingdings" pitchFamily="2" charset="2"/>
              <a:buNone/>
            </a:pPr>
            <a:endParaRPr lang="es-MX" sz="1600">
              <a:latin typeface="Verdana" pitchFamily="34" charset="0"/>
            </a:endParaRPr>
          </a:p>
          <a:p>
            <a:pPr marL="952500" lvl="1" indent="-495300">
              <a:spcBef>
                <a:spcPct val="20000"/>
              </a:spcBef>
              <a:buClr>
                <a:srgbClr val="333399"/>
              </a:buClr>
              <a:buFont typeface="Wingdings" pitchFamily="2" charset="2"/>
              <a:buChar char="§"/>
            </a:pPr>
            <a:endParaRPr lang="es-MX" sz="1600">
              <a:latin typeface="Verdana" pitchFamily="34" charset="0"/>
            </a:endParaRPr>
          </a:p>
          <a:p>
            <a:pPr marL="952500" lvl="1" indent="-495300">
              <a:spcBef>
                <a:spcPct val="20000"/>
              </a:spcBef>
              <a:buClr>
                <a:srgbClr val="333399"/>
              </a:buClr>
              <a:buFont typeface="Wingdings" pitchFamily="2" charset="2"/>
              <a:buChar char="§"/>
            </a:pPr>
            <a:endParaRPr lang="es-ES" sz="1600">
              <a:latin typeface="Verdana" pitchFamily="34" charset="0"/>
            </a:endParaRPr>
          </a:p>
          <a:p>
            <a:pPr marL="495300" indent="-495300">
              <a:spcBef>
                <a:spcPct val="20000"/>
              </a:spcBef>
              <a:buClr>
                <a:srgbClr val="333399"/>
              </a:buClr>
              <a:buFont typeface="Wingdings" pitchFamily="2" charset="2"/>
              <a:buChar char="§"/>
            </a:pPr>
            <a:endParaRPr lang="es-ES" sz="1800">
              <a:latin typeface="Verdana" pitchFamily="34" charset="0"/>
            </a:endParaRPr>
          </a:p>
          <a:p>
            <a:pPr marL="952500" lvl="1" indent="-495300">
              <a:spcBef>
                <a:spcPct val="20000"/>
              </a:spcBef>
              <a:buClr>
                <a:schemeClr val="accent2"/>
              </a:buClr>
              <a:buFont typeface="Wingdings" pitchFamily="2" charset="2"/>
              <a:buNone/>
            </a:pPr>
            <a:endParaRPr lang="es-PE" sz="1800">
              <a:latin typeface="Verdana" pitchFamily="34" charset="0"/>
            </a:endParaRPr>
          </a:p>
          <a:p>
            <a:pPr marL="952500" lvl="1" indent="-49530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Text Box 5"/>
          <p:cNvSpPr txBox="1">
            <a:spLocks noChangeArrowheads="1"/>
          </p:cNvSpPr>
          <p:nvPr/>
        </p:nvSpPr>
        <p:spPr bwMode="auto">
          <a:xfrm>
            <a:off x="1600200" y="2574925"/>
            <a:ext cx="6248400" cy="946150"/>
          </a:xfrm>
          <a:prstGeom prst="rect">
            <a:avLst/>
          </a:prstGeom>
          <a:solidFill>
            <a:srgbClr val="D6D6F2"/>
          </a:solidFill>
          <a:ln w="9525">
            <a:noFill/>
            <a:miter lim="800000"/>
            <a:headEnd/>
            <a:tailEnd/>
          </a:ln>
          <a:effectLst/>
        </p:spPr>
        <p:txBody>
          <a:bodyPr>
            <a:spAutoFit/>
          </a:bodyPr>
          <a:lstStyle/>
          <a:p>
            <a:pPr algn="ctr"/>
            <a:endParaRPr lang="es-PE" sz="1000">
              <a:solidFill>
                <a:srgbClr val="333399"/>
              </a:solidFill>
              <a:latin typeface="Tahoma" pitchFamily="34" charset="0"/>
            </a:endParaRPr>
          </a:p>
          <a:p>
            <a:pPr algn="ctr"/>
            <a:r>
              <a:rPr lang="es-PE" sz="3600">
                <a:solidFill>
                  <a:srgbClr val="333399"/>
                </a:solidFill>
                <a:latin typeface="Tahoma" pitchFamily="34" charset="0"/>
              </a:rPr>
              <a:t>Fin de la presentación</a:t>
            </a:r>
            <a:endParaRPr lang="es-ES" sz="3600">
              <a:solidFill>
                <a:srgbClr val="333399"/>
              </a:solidFill>
              <a:latin typeface="Tahoma" pitchFamily="34" charset="0"/>
            </a:endParaRPr>
          </a:p>
          <a:p>
            <a:pPr algn="ctr"/>
            <a:endParaRPr lang="es-ES" sz="1000">
              <a:solidFill>
                <a:srgbClr val="000000"/>
              </a:solidFill>
              <a:latin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Modelo contable de simulación macro</a:t>
            </a:r>
            <a:endParaRPr lang="es-ES" sz="2200">
              <a:solidFill>
                <a:srgbClr val="333399"/>
              </a:solidFill>
              <a:latin typeface="Verdana" pitchFamily="34" charset="0"/>
            </a:endParaRPr>
          </a:p>
        </p:txBody>
      </p:sp>
      <p:sp>
        <p:nvSpPr>
          <p:cNvPr id="96261"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96262" name="Rectangle 6"/>
          <p:cNvSpPr>
            <a:spLocks noChangeArrowheads="1"/>
          </p:cNvSpPr>
          <p:nvPr/>
        </p:nvSpPr>
        <p:spPr bwMode="auto">
          <a:xfrm>
            <a:off x="539750" y="1219200"/>
            <a:ext cx="8135938" cy="5334000"/>
          </a:xfrm>
          <a:prstGeom prst="rect">
            <a:avLst/>
          </a:prstGeom>
          <a:noFill/>
          <a:ln w="9525">
            <a:noFill/>
            <a:miter lim="800000"/>
            <a:headEnd/>
            <a:tailEnd/>
          </a:ln>
          <a:effectLst/>
        </p:spPr>
        <p:txBody>
          <a:bodyPr/>
          <a:lstStyle/>
          <a:p>
            <a:pPr marL="495300" indent="-4953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495300" indent="-495300" algn="just">
              <a:spcBef>
                <a:spcPct val="20000"/>
              </a:spcBef>
              <a:buClr>
                <a:srgbClr val="333399"/>
              </a:buClr>
              <a:buFont typeface="Wingdings" pitchFamily="2" charset="2"/>
              <a:buChar char="§"/>
            </a:pPr>
            <a:endParaRPr lang="es-ES" sz="1600">
              <a:latin typeface="Verdana" pitchFamily="34" charset="0"/>
            </a:endParaRPr>
          </a:p>
          <a:p>
            <a:pPr marL="495300" indent="-495300" algn="just">
              <a:spcBef>
                <a:spcPct val="20000"/>
              </a:spcBef>
              <a:buClr>
                <a:srgbClr val="333399"/>
              </a:buClr>
              <a:buFont typeface="Wingdings" pitchFamily="2" charset="2"/>
              <a:buChar char="§"/>
            </a:pPr>
            <a:r>
              <a:rPr lang="es-ES" sz="1600">
                <a:latin typeface="Verdana" pitchFamily="34" charset="0"/>
              </a:rPr>
              <a:t>Utilizado para calcular la caída en el coeficiente de Gini requerida para alcanzar la meta de pobreza monetaria. </a:t>
            </a:r>
          </a:p>
          <a:p>
            <a:pPr marL="495300" indent="-495300" algn="just">
              <a:spcBef>
                <a:spcPct val="20000"/>
              </a:spcBef>
              <a:buClr>
                <a:srgbClr val="333399"/>
              </a:buClr>
              <a:buFont typeface="Wingdings" pitchFamily="2" charset="2"/>
              <a:buChar char="§"/>
            </a:pPr>
            <a:endParaRPr lang="es-ES" sz="1600">
              <a:latin typeface="Verdana" pitchFamily="34" charset="0"/>
            </a:endParaRPr>
          </a:p>
          <a:p>
            <a:pPr marL="495300" indent="-495300" algn="just">
              <a:spcBef>
                <a:spcPct val="20000"/>
              </a:spcBef>
              <a:buClr>
                <a:srgbClr val="333399"/>
              </a:buClr>
              <a:buFont typeface="Wingdings" pitchFamily="2" charset="2"/>
              <a:buChar char="§"/>
            </a:pPr>
            <a:r>
              <a:rPr lang="es-ES" sz="1600">
                <a:latin typeface="Verdana" pitchFamily="34" charset="0"/>
              </a:rPr>
              <a:t>Formalmente, y dada una tasa de crecimiento (</a:t>
            </a:r>
            <a:r>
              <a:rPr lang="es-ES" sz="1800">
                <a:latin typeface="Verdana" pitchFamily="34" charset="0"/>
                <a:sym typeface="Symbol" pitchFamily="18" charset="2"/>
              </a:rPr>
              <a:t></a:t>
            </a:r>
            <a:r>
              <a:rPr lang="es-ES" sz="1600">
                <a:latin typeface="Verdana" pitchFamily="34" charset="0"/>
              </a:rPr>
              <a:t>), el cálculo de la caída en el coeficiente de Gini se realizó estimando el conjunto de valores de </a:t>
            </a:r>
            <a:r>
              <a:rPr lang="es-ES" sz="1800">
                <a:latin typeface="Verdana" pitchFamily="34" charset="0"/>
                <a:sym typeface="Symbol" pitchFamily="18" charset="2"/>
              </a:rPr>
              <a:t></a:t>
            </a:r>
            <a:r>
              <a:rPr lang="es-ES" sz="1600">
                <a:latin typeface="Verdana" pitchFamily="34" charset="0"/>
              </a:rPr>
              <a:t> tal que, al calcular el gasto de cada individuo según:</a:t>
            </a:r>
            <a:endParaRPr lang="es-MX" sz="1600">
              <a:latin typeface="Verdana" pitchFamily="34" charset="0"/>
            </a:endParaRPr>
          </a:p>
          <a:p>
            <a:pPr marL="952500" lvl="1" indent="-495300">
              <a:spcBef>
                <a:spcPct val="20000"/>
              </a:spcBef>
              <a:buClr>
                <a:srgbClr val="333399"/>
              </a:buClr>
              <a:buFont typeface="Wingdings" pitchFamily="2" charset="2"/>
              <a:buNone/>
            </a:pPr>
            <a:endParaRPr lang="es-MX" sz="1600">
              <a:latin typeface="Verdana" pitchFamily="34" charset="0"/>
            </a:endParaRPr>
          </a:p>
          <a:p>
            <a:pPr marL="952500" lvl="1" indent="-495300">
              <a:spcBef>
                <a:spcPct val="20000"/>
              </a:spcBef>
              <a:buClr>
                <a:srgbClr val="333399"/>
              </a:buClr>
              <a:buFont typeface="Wingdings" pitchFamily="2" charset="2"/>
              <a:buNone/>
            </a:pPr>
            <a:endParaRPr lang="es-MX" sz="1600">
              <a:latin typeface="Verdana" pitchFamily="34" charset="0"/>
            </a:endParaRPr>
          </a:p>
          <a:p>
            <a:pPr marL="952500" lvl="1" indent="-495300">
              <a:spcBef>
                <a:spcPct val="20000"/>
              </a:spcBef>
              <a:buClr>
                <a:srgbClr val="333399"/>
              </a:buClr>
              <a:buFont typeface="Wingdings" pitchFamily="2" charset="2"/>
              <a:buNone/>
            </a:pPr>
            <a:endParaRPr lang="es-MX" sz="1600">
              <a:latin typeface="Verdana" pitchFamily="34" charset="0"/>
            </a:endParaRPr>
          </a:p>
          <a:p>
            <a:pPr marL="952500" lvl="1" indent="-495300">
              <a:spcBef>
                <a:spcPct val="20000"/>
              </a:spcBef>
              <a:buClr>
                <a:srgbClr val="333399"/>
              </a:buClr>
              <a:buFont typeface="Wingdings" pitchFamily="2" charset="2"/>
              <a:buNone/>
            </a:pPr>
            <a:endParaRPr lang="es-MX" sz="1600">
              <a:latin typeface="Verdana" pitchFamily="34" charset="0"/>
            </a:endParaRPr>
          </a:p>
          <a:p>
            <a:pPr marL="952500" lvl="1" indent="-495300">
              <a:spcBef>
                <a:spcPct val="20000"/>
              </a:spcBef>
              <a:buClr>
                <a:srgbClr val="333399"/>
              </a:buClr>
              <a:buFont typeface="Wingdings" pitchFamily="2" charset="2"/>
              <a:buNone/>
            </a:pPr>
            <a:r>
              <a:rPr lang="es-ES" sz="1600">
                <a:latin typeface="Verdana" pitchFamily="34" charset="0"/>
              </a:rPr>
              <a:t>el porcentaje de pobres coincida con la meta en el año 2015. </a:t>
            </a:r>
            <a:endParaRPr lang="es-MX" sz="1600">
              <a:latin typeface="Verdana" pitchFamily="34" charset="0"/>
            </a:endParaRPr>
          </a:p>
          <a:p>
            <a:pPr marL="952500" lvl="1" indent="-495300">
              <a:spcBef>
                <a:spcPct val="20000"/>
              </a:spcBef>
              <a:buClr>
                <a:srgbClr val="333399"/>
              </a:buClr>
              <a:buFont typeface="Wingdings" pitchFamily="2" charset="2"/>
              <a:buNone/>
            </a:pPr>
            <a:endParaRPr lang="es-MX" sz="1600">
              <a:latin typeface="Verdana" pitchFamily="34" charset="0"/>
            </a:endParaRPr>
          </a:p>
          <a:p>
            <a:pPr marL="495300" indent="-495300">
              <a:spcBef>
                <a:spcPct val="20000"/>
              </a:spcBef>
              <a:buClr>
                <a:srgbClr val="333399"/>
              </a:buClr>
              <a:buFont typeface="Wingdings" pitchFamily="2" charset="2"/>
              <a:buNone/>
            </a:pPr>
            <a:r>
              <a:rPr lang="es-MX" sz="1600">
                <a:latin typeface="Verdana" pitchFamily="34" charset="0"/>
              </a:rPr>
              <a:t>	</a:t>
            </a:r>
            <a:r>
              <a:rPr lang="es-MX" sz="1600">
                <a:latin typeface="Verdana" pitchFamily="34" charset="0"/>
                <a:hlinkClick r:id="rId2" action="ppaction://hlinksldjump"/>
              </a:rPr>
              <a:t>Regresar …</a:t>
            </a:r>
            <a:endParaRPr lang="es-PE" sz="1800">
              <a:latin typeface="Verdana" pitchFamily="34" charset="0"/>
            </a:endParaRPr>
          </a:p>
          <a:p>
            <a:pPr marL="952500" lvl="1" indent="-495300">
              <a:spcBef>
                <a:spcPct val="20000"/>
              </a:spcBef>
              <a:buClr>
                <a:srgbClr val="333399"/>
              </a:buClr>
              <a:buFont typeface="Wingdings" pitchFamily="2" charset="2"/>
              <a:buNone/>
            </a:pPr>
            <a:endParaRPr lang="es-MX" sz="1600">
              <a:latin typeface="Verdana" pitchFamily="34" charset="0"/>
            </a:endParaRPr>
          </a:p>
          <a:p>
            <a:pPr marL="952500" lvl="1" indent="-495300">
              <a:spcBef>
                <a:spcPct val="20000"/>
              </a:spcBef>
              <a:buClr>
                <a:srgbClr val="333399"/>
              </a:buClr>
              <a:buFont typeface="Wingdings" pitchFamily="2" charset="2"/>
              <a:buChar char="§"/>
            </a:pPr>
            <a:endParaRPr lang="es-ES" sz="1600">
              <a:latin typeface="Verdana" pitchFamily="34" charset="0"/>
            </a:endParaRPr>
          </a:p>
          <a:p>
            <a:pPr marL="495300" indent="-495300">
              <a:spcBef>
                <a:spcPct val="20000"/>
              </a:spcBef>
              <a:buClr>
                <a:srgbClr val="333399"/>
              </a:buClr>
              <a:buFont typeface="Wingdings" pitchFamily="2" charset="2"/>
              <a:buChar char="§"/>
            </a:pPr>
            <a:endParaRPr lang="es-ES" sz="1800">
              <a:latin typeface="Verdana" pitchFamily="34" charset="0"/>
            </a:endParaRPr>
          </a:p>
          <a:p>
            <a:pPr marL="952500" lvl="1" indent="-495300">
              <a:spcBef>
                <a:spcPct val="20000"/>
              </a:spcBef>
              <a:buClr>
                <a:schemeClr val="accent2"/>
              </a:buClr>
              <a:buFont typeface="Wingdings" pitchFamily="2" charset="2"/>
              <a:buNone/>
            </a:pPr>
            <a:endParaRPr lang="es-PE" sz="1800">
              <a:latin typeface="Verdana" pitchFamily="34" charset="0"/>
            </a:endParaRPr>
          </a:p>
          <a:p>
            <a:pPr marL="952500" lvl="1" indent="-495300">
              <a:spcBef>
                <a:spcPct val="20000"/>
              </a:spcBef>
              <a:buClr>
                <a:schemeClr val="accent2"/>
              </a:buClr>
              <a:buFont typeface="Wingdings" pitchFamily="2" charset="2"/>
              <a:buNone/>
            </a:pPr>
            <a:endParaRPr lang="es-PE" sz="1800">
              <a:latin typeface="Verdana" pitchFamily="34" charset="0"/>
            </a:endParaRPr>
          </a:p>
        </p:txBody>
      </p:sp>
      <p:pic>
        <p:nvPicPr>
          <p:cNvPr id="96263" name="Picture 7"/>
          <p:cNvPicPr>
            <a:picLocks noChangeAspect="1" noChangeArrowheads="1"/>
          </p:cNvPicPr>
          <p:nvPr/>
        </p:nvPicPr>
        <p:blipFill>
          <a:blip r:embed="rId3" cstate="print"/>
          <a:srcRect/>
          <a:stretch>
            <a:fillRect/>
          </a:stretch>
        </p:blipFill>
        <p:spPr bwMode="auto">
          <a:xfrm>
            <a:off x="1258888" y="3860800"/>
            <a:ext cx="6840537" cy="4365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Modelos microeconométricos</a:t>
            </a:r>
            <a:endParaRPr lang="es-ES" sz="2200">
              <a:solidFill>
                <a:srgbClr val="333399"/>
              </a:solidFill>
              <a:latin typeface="Verdana" pitchFamily="34" charset="0"/>
            </a:endParaRPr>
          </a:p>
        </p:txBody>
      </p:sp>
      <p:sp>
        <p:nvSpPr>
          <p:cNvPr id="97285"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97286" name="Rectangle 6"/>
          <p:cNvSpPr>
            <a:spLocks noChangeArrowheads="1"/>
          </p:cNvSpPr>
          <p:nvPr/>
        </p:nvSpPr>
        <p:spPr bwMode="auto">
          <a:xfrm>
            <a:off x="539750" y="1219200"/>
            <a:ext cx="8135938" cy="5334000"/>
          </a:xfrm>
          <a:prstGeom prst="rect">
            <a:avLst/>
          </a:prstGeom>
          <a:noFill/>
          <a:ln w="9525">
            <a:noFill/>
            <a:miter lim="800000"/>
            <a:headEnd/>
            <a:tailEnd/>
          </a:ln>
          <a:effectLst/>
        </p:spPr>
        <p:txBody>
          <a:bodyPr/>
          <a:lstStyle/>
          <a:p>
            <a:pPr marL="495300" indent="-495300">
              <a:spcBef>
                <a:spcPct val="20000"/>
              </a:spcBef>
              <a:buClr>
                <a:srgbClr val="333399"/>
              </a:buClr>
              <a:buFont typeface="Wingdings" pitchFamily="2" charset="2"/>
              <a:buNone/>
            </a:pPr>
            <a:endParaRPr lang="es-ES" sz="1600">
              <a:latin typeface="Verdana" pitchFamily="34" charset="0"/>
            </a:endParaRPr>
          </a:p>
          <a:p>
            <a:pPr marL="495300" indent="-495300" algn="just">
              <a:spcBef>
                <a:spcPct val="20000"/>
              </a:spcBef>
              <a:buClr>
                <a:srgbClr val="333399"/>
              </a:buClr>
              <a:buFont typeface="Wingdings" pitchFamily="2" charset="2"/>
              <a:buChar char="§"/>
            </a:pPr>
            <a:r>
              <a:rPr lang="es-ES" sz="1600">
                <a:latin typeface="Verdana" pitchFamily="34" charset="0"/>
              </a:rPr>
              <a:t>Cada uno de estos modelos busca explicar la probabilidad de que un individuo en la población exhiba determinada característica.</a:t>
            </a:r>
          </a:p>
          <a:p>
            <a:pPr marL="495300" indent="-495300" algn="just">
              <a:spcBef>
                <a:spcPct val="20000"/>
              </a:spcBef>
              <a:buClr>
                <a:srgbClr val="333399"/>
              </a:buClr>
              <a:buFont typeface="Wingdings" pitchFamily="2" charset="2"/>
              <a:buNone/>
            </a:pPr>
            <a:endParaRPr lang="es-ES" sz="1600">
              <a:latin typeface="Verdana" pitchFamily="34" charset="0"/>
            </a:endParaRPr>
          </a:p>
          <a:p>
            <a:pPr marL="495300" indent="-495300" algn="just">
              <a:spcBef>
                <a:spcPct val="20000"/>
              </a:spcBef>
              <a:buClr>
                <a:srgbClr val="333399"/>
              </a:buClr>
              <a:buFont typeface="Wingdings" pitchFamily="2" charset="2"/>
              <a:buNone/>
            </a:pPr>
            <a:endParaRPr lang="es-ES" sz="1600">
              <a:latin typeface="Verdana" pitchFamily="34" charset="0"/>
            </a:endParaRPr>
          </a:p>
          <a:p>
            <a:pPr marL="495300" indent="-495300" algn="just">
              <a:spcBef>
                <a:spcPct val="20000"/>
              </a:spcBef>
              <a:buClr>
                <a:srgbClr val="333399"/>
              </a:buClr>
              <a:buFont typeface="Wingdings" pitchFamily="2" charset="2"/>
              <a:buNone/>
            </a:pPr>
            <a:r>
              <a:rPr lang="es-ES" sz="1600">
                <a:latin typeface="Verdana" pitchFamily="34" charset="0"/>
              </a:rPr>
              <a:t> </a:t>
            </a:r>
          </a:p>
          <a:p>
            <a:pPr marL="495300" indent="-495300" algn="just">
              <a:spcBef>
                <a:spcPct val="20000"/>
              </a:spcBef>
              <a:buClr>
                <a:srgbClr val="333399"/>
              </a:buClr>
              <a:buFont typeface="Wingdings" pitchFamily="2" charset="2"/>
              <a:buChar char="§"/>
            </a:pPr>
            <a:endParaRPr lang="es-ES" sz="1600">
              <a:latin typeface="Verdana" pitchFamily="34" charset="0"/>
            </a:endParaRPr>
          </a:p>
          <a:p>
            <a:pPr marL="495300" indent="-495300" algn="just">
              <a:spcBef>
                <a:spcPct val="20000"/>
              </a:spcBef>
              <a:buClr>
                <a:srgbClr val="333399"/>
              </a:buClr>
              <a:buFont typeface="Wingdings" pitchFamily="2" charset="2"/>
              <a:buChar char="§"/>
            </a:pPr>
            <a:endParaRPr lang="es-ES" sz="1600">
              <a:latin typeface="Verdana" pitchFamily="34" charset="0"/>
            </a:endParaRPr>
          </a:p>
          <a:p>
            <a:pPr marL="495300" indent="-495300" algn="just">
              <a:spcBef>
                <a:spcPct val="20000"/>
              </a:spcBef>
              <a:buClr>
                <a:srgbClr val="333399"/>
              </a:buClr>
              <a:buFont typeface="Wingdings" pitchFamily="2" charset="2"/>
              <a:buChar char="§"/>
            </a:pPr>
            <a:endParaRPr lang="es-ES" sz="1600">
              <a:latin typeface="Verdana" pitchFamily="34" charset="0"/>
            </a:endParaRPr>
          </a:p>
          <a:p>
            <a:pPr marL="495300" indent="-495300" algn="just">
              <a:spcBef>
                <a:spcPct val="20000"/>
              </a:spcBef>
              <a:buClr>
                <a:srgbClr val="333399"/>
              </a:buClr>
              <a:buFont typeface="Wingdings" pitchFamily="2" charset="2"/>
              <a:buChar char="§"/>
            </a:pPr>
            <a:endParaRPr lang="es-ES" sz="1600">
              <a:latin typeface="Verdana" pitchFamily="34" charset="0"/>
            </a:endParaRPr>
          </a:p>
          <a:p>
            <a:pPr marL="495300" indent="-495300" algn="just">
              <a:spcBef>
                <a:spcPct val="20000"/>
              </a:spcBef>
              <a:buClr>
                <a:srgbClr val="333399"/>
              </a:buClr>
              <a:buFont typeface="Wingdings" pitchFamily="2" charset="2"/>
              <a:buChar char="§"/>
            </a:pPr>
            <a:r>
              <a:rPr lang="es-ES" sz="1600">
                <a:latin typeface="Verdana" pitchFamily="34" charset="0"/>
              </a:rPr>
              <a:t>Al momento de evaluar cada una de las variables involucradas en su valor promedio, la probabilidad estimada corresponde a la proporción de individuos en la población que exhibe la característica analizada, siendo esto último, precisamente, lo que busca cuantificar el indicador. Por ejemplo: la proporción de individuos matriculados en primaria, la proporción de individuos alfabetos, la proporción de niños con peso inferior al normal, etc.</a:t>
            </a:r>
          </a:p>
          <a:p>
            <a:pPr marL="495300" indent="-495300" algn="just">
              <a:spcBef>
                <a:spcPct val="20000"/>
              </a:spcBef>
              <a:buClr>
                <a:srgbClr val="333399"/>
              </a:buClr>
              <a:buFont typeface="Wingdings" pitchFamily="2" charset="2"/>
              <a:buChar char="§"/>
            </a:pPr>
            <a:endParaRPr lang="es-MX" sz="1600">
              <a:latin typeface="Verdana" pitchFamily="34" charset="0"/>
            </a:endParaRPr>
          </a:p>
          <a:p>
            <a:pPr marL="495300" indent="-495300">
              <a:spcBef>
                <a:spcPct val="20000"/>
              </a:spcBef>
              <a:buClr>
                <a:srgbClr val="333399"/>
              </a:buClr>
              <a:buFont typeface="Wingdings" pitchFamily="2" charset="2"/>
              <a:buNone/>
            </a:pPr>
            <a:r>
              <a:rPr lang="es-MX" sz="1600">
                <a:latin typeface="Verdana" pitchFamily="34" charset="0"/>
              </a:rPr>
              <a:t>	</a:t>
            </a:r>
            <a:r>
              <a:rPr lang="es-MX" sz="1600">
                <a:latin typeface="Verdana" pitchFamily="34" charset="0"/>
                <a:hlinkClick r:id="rId2" action="ppaction://hlinksldjump"/>
              </a:rPr>
              <a:t>Regresar …</a:t>
            </a:r>
            <a:endParaRPr lang="es-PE" sz="1800">
              <a:latin typeface="Verdana" pitchFamily="34" charset="0"/>
            </a:endParaRPr>
          </a:p>
          <a:p>
            <a:pPr marL="495300" indent="-495300" algn="just">
              <a:spcBef>
                <a:spcPct val="20000"/>
              </a:spcBef>
              <a:buClr>
                <a:srgbClr val="333399"/>
              </a:buClr>
              <a:buFont typeface="Wingdings" pitchFamily="2" charset="2"/>
              <a:buChar char="§"/>
            </a:pPr>
            <a:endParaRPr lang="es-MX" sz="1600">
              <a:latin typeface="Verdana" pitchFamily="34" charset="0"/>
            </a:endParaRPr>
          </a:p>
          <a:p>
            <a:pPr marL="952500" lvl="1" indent="-495300">
              <a:spcBef>
                <a:spcPct val="20000"/>
              </a:spcBef>
              <a:buClr>
                <a:srgbClr val="333399"/>
              </a:buClr>
              <a:buFont typeface="Wingdings" pitchFamily="2" charset="2"/>
              <a:buNone/>
            </a:pPr>
            <a:endParaRPr lang="es-MX" sz="1600">
              <a:latin typeface="Verdana" pitchFamily="34" charset="0"/>
            </a:endParaRPr>
          </a:p>
          <a:p>
            <a:pPr marL="952500" lvl="1" indent="-495300">
              <a:spcBef>
                <a:spcPct val="20000"/>
              </a:spcBef>
              <a:buClr>
                <a:srgbClr val="333399"/>
              </a:buClr>
              <a:buFont typeface="Wingdings" pitchFamily="2" charset="2"/>
              <a:buNone/>
            </a:pPr>
            <a:endParaRPr lang="es-PE" sz="1800">
              <a:latin typeface="Verdana" pitchFamily="34" charset="0"/>
            </a:endParaRPr>
          </a:p>
          <a:p>
            <a:pPr marL="952500" lvl="1" indent="-495300">
              <a:spcBef>
                <a:spcPct val="20000"/>
              </a:spcBef>
              <a:buClr>
                <a:schemeClr val="accent2"/>
              </a:buClr>
              <a:buFont typeface="Wingdings" pitchFamily="2" charset="2"/>
              <a:buNone/>
            </a:pPr>
            <a:endParaRPr lang="es-PE" sz="1800">
              <a:latin typeface="Verdana" pitchFamily="34" charset="0"/>
            </a:endParaRPr>
          </a:p>
        </p:txBody>
      </p:sp>
      <p:pic>
        <p:nvPicPr>
          <p:cNvPr id="97287" name="Picture 7"/>
          <p:cNvPicPr>
            <a:picLocks noChangeAspect="1" noChangeArrowheads="1"/>
          </p:cNvPicPr>
          <p:nvPr/>
        </p:nvPicPr>
        <p:blipFill>
          <a:blip r:embed="rId3" cstate="print"/>
          <a:srcRect/>
          <a:stretch>
            <a:fillRect/>
          </a:stretch>
        </p:blipFill>
        <p:spPr bwMode="auto">
          <a:xfrm>
            <a:off x="1330325" y="2349500"/>
            <a:ext cx="6626225" cy="1377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Los indicadores ODM</a:t>
            </a:r>
            <a:endParaRPr lang="es-ES" sz="2200">
              <a:solidFill>
                <a:srgbClr val="333399"/>
              </a:solidFill>
              <a:latin typeface="Verdana" pitchFamily="34" charset="0"/>
            </a:endParaRPr>
          </a:p>
        </p:txBody>
      </p:sp>
      <p:sp>
        <p:nvSpPr>
          <p:cNvPr id="95237"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95395" name="Rectangle 163"/>
          <p:cNvSpPr>
            <a:spLocks noChangeArrowheads="1"/>
          </p:cNvSpPr>
          <p:nvPr/>
        </p:nvSpPr>
        <p:spPr bwMode="auto">
          <a:xfrm>
            <a:off x="685800" y="12192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None/>
            </a:pPr>
            <a:endParaRPr lang="es-ES" sz="1800">
              <a:latin typeface="Verdana" pitchFamily="34" charset="0"/>
            </a:endParaRPr>
          </a:p>
          <a:p>
            <a:pPr marL="342900" indent="-342900">
              <a:spcBef>
                <a:spcPct val="20000"/>
              </a:spcBef>
              <a:buClr>
                <a:srgbClr val="333399"/>
              </a:buClr>
              <a:buFont typeface="Wingdings" pitchFamily="2" charset="2"/>
              <a:buNone/>
            </a:pPr>
            <a:endParaRPr lang="es-ES" sz="1800">
              <a:latin typeface="Verdana" pitchFamily="34" charset="0"/>
            </a:endParaRPr>
          </a:p>
          <a:p>
            <a:pPr marL="342900" indent="-342900">
              <a:spcBef>
                <a:spcPct val="20000"/>
              </a:spcBef>
              <a:buClr>
                <a:srgbClr val="333399"/>
              </a:buClr>
              <a:buFont typeface="Wingdings" pitchFamily="2" charset="2"/>
              <a:buNone/>
            </a:pPr>
            <a:endParaRPr lang="es-ES" sz="1800">
              <a:latin typeface="Verdana" pitchFamily="34" charset="0"/>
            </a:endParaRPr>
          </a:p>
          <a:p>
            <a:pPr marL="342900" indent="-342900">
              <a:spcBef>
                <a:spcPct val="20000"/>
              </a:spcBef>
              <a:buClr>
                <a:srgbClr val="333399"/>
              </a:buClr>
              <a:buFont typeface="Wingdings" pitchFamily="2" charset="2"/>
              <a:buNone/>
            </a:pPr>
            <a:endParaRPr lang="es-ES" sz="1800">
              <a:latin typeface="Verdana" pitchFamily="34" charset="0"/>
            </a:endParaRPr>
          </a:p>
          <a:p>
            <a:pPr marL="342900" indent="-342900">
              <a:spcBef>
                <a:spcPct val="20000"/>
              </a:spcBef>
              <a:buClr>
                <a:srgbClr val="333399"/>
              </a:buClr>
              <a:buFont typeface="Wingdings" pitchFamily="2" charset="2"/>
              <a:buNone/>
            </a:pPr>
            <a:endParaRPr lang="es-ES" sz="1800">
              <a:latin typeface="Verdana" pitchFamily="34" charset="0"/>
            </a:endParaRPr>
          </a:p>
          <a:p>
            <a:pPr marL="342900" indent="-342900">
              <a:spcBef>
                <a:spcPct val="20000"/>
              </a:spcBef>
              <a:buClr>
                <a:srgbClr val="333399"/>
              </a:buClr>
              <a:buFont typeface="Wingdings" pitchFamily="2" charset="2"/>
              <a:buNone/>
            </a:pPr>
            <a:endParaRPr lang="es-ES" sz="1800">
              <a:latin typeface="Verdana" pitchFamily="34" charset="0"/>
            </a:endParaRPr>
          </a:p>
          <a:p>
            <a:pPr marL="342900" indent="-342900">
              <a:spcBef>
                <a:spcPct val="20000"/>
              </a:spcBef>
              <a:buClr>
                <a:srgbClr val="333399"/>
              </a:buClr>
              <a:buFont typeface="Wingdings" pitchFamily="2" charset="2"/>
              <a:buNone/>
            </a:pPr>
            <a:endParaRPr lang="es-ES" sz="1800">
              <a:latin typeface="Verdana" pitchFamily="34" charset="0"/>
            </a:endParaRPr>
          </a:p>
          <a:p>
            <a:pPr marL="342900" indent="-342900">
              <a:spcBef>
                <a:spcPct val="20000"/>
              </a:spcBef>
              <a:buClr>
                <a:srgbClr val="333399"/>
              </a:buClr>
              <a:buFont typeface="Wingdings" pitchFamily="2" charset="2"/>
              <a:buNone/>
            </a:pPr>
            <a:endParaRPr lang="es-ES" sz="1800">
              <a:latin typeface="Verdana" pitchFamily="34" charset="0"/>
            </a:endParaRPr>
          </a:p>
          <a:p>
            <a:pPr marL="342900" indent="-342900">
              <a:spcBef>
                <a:spcPct val="20000"/>
              </a:spcBef>
              <a:buClr>
                <a:srgbClr val="333399"/>
              </a:buClr>
              <a:buFont typeface="Wingdings" pitchFamily="2" charset="2"/>
              <a:buNone/>
            </a:pPr>
            <a:endParaRPr lang="es-ES" sz="1800">
              <a:latin typeface="Verdana" pitchFamily="34" charset="0"/>
            </a:endParaRPr>
          </a:p>
          <a:p>
            <a:pPr marL="342900" indent="-342900">
              <a:spcBef>
                <a:spcPct val="20000"/>
              </a:spcBef>
              <a:buClr>
                <a:srgbClr val="333399"/>
              </a:buClr>
              <a:buFont typeface="Wingdings" pitchFamily="2" charset="2"/>
              <a:buNone/>
            </a:pPr>
            <a:endParaRPr lang="es-ES" sz="1800">
              <a:latin typeface="Verdana" pitchFamily="34" charset="0"/>
            </a:endParaRPr>
          </a:p>
          <a:p>
            <a:pPr marL="342900" indent="-342900">
              <a:spcBef>
                <a:spcPct val="20000"/>
              </a:spcBef>
              <a:buClr>
                <a:srgbClr val="333399"/>
              </a:buClr>
              <a:buFont typeface="Wingdings" pitchFamily="2" charset="2"/>
              <a:buNone/>
            </a:pPr>
            <a:endParaRPr lang="es-ES" sz="1800">
              <a:latin typeface="Verdana" pitchFamily="34" charset="0"/>
            </a:endParaRPr>
          </a:p>
          <a:p>
            <a:pPr marL="342900" indent="-342900">
              <a:spcBef>
                <a:spcPct val="20000"/>
              </a:spcBef>
              <a:buClr>
                <a:srgbClr val="333399"/>
              </a:buClr>
              <a:buFont typeface="Wingdings" pitchFamily="2" charset="2"/>
              <a:buNone/>
            </a:pPr>
            <a:endParaRPr lang="es-ES" sz="1800">
              <a:latin typeface="Verdana" pitchFamily="34" charset="0"/>
            </a:endParaRPr>
          </a:p>
          <a:p>
            <a:pPr marL="342900" indent="-342900">
              <a:spcBef>
                <a:spcPct val="20000"/>
              </a:spcBef>
              <a:buClr>
                <a:srgbClr val="333399"/>
              </a:buClr>
              <a:buFont typeface="Wingdings" pitchFamily="2" charset="2"/>
              <a:buNone/>
            </a:pPr>
            <a:r>
              <a:rPr lang="es-ES" sz="1800">
                <a:latin typeface="Verdana" pitchFamily="34" charset="0"/>
              </a:rPr>
              <a:t> </a:t>
            </a:r>
            <a:endParaRPr lang="es-MX" sz="1800">
              <a:latin typeface="Verdana" pitchFamily="34" charset="0"/>
            </a:endParaRPr>
          </a:p>
          <a:p>
            <a:pPr marL="342900" indent="-342900">
              <a:spcBef>
                <a:spcPct val="20000"/>
              </a:spcBef>
              <a:buClr>
                <a:srgbClr val="333399"/>
              </a:buClr>
              <a:buFont typeface="Wingdings" pitchFamily="2" charset="2"/>
              <a:buNone/>
            </a:pPr>
            <a:endParaRPr lang="es-MX" sz="1800">
              <a:latin typeface="Verdana" pitchFamily="34" charset="0"/>
            </a:endParaRPr>
          </a:p>
          <a:p>
            <a:pPr marL="342900" indent="-342900">
              <a:spcBef>
                <a:spcPct val="20000"/>
              </a:spcBef>
              <a:buClr>
                <a:srgbClr val="333399"/>
              </a:buClr>
              <a:buFont typeface="Wingdings" pitchFamily="2" charset="2"/>
              <a:buNone/>
            </a:pPr>
            <a:r>
              <a:rPr lang="es-MX" sz="1600">
                <a:latin typeface="Verdana" pitchFamily="34" charset="0"/>
                <a:hlinkClick r:id="rId2" action="ppaction://hlinksldjump"/>
              </a:rPr>
              <a:t>Regresar …</a:t>
            </a:r>
            <a:endParaRPr lang="es-PE" sz="1800">
              <a:latin typeface="Verdana" pitchFamily="34" charset="0"/>
            </a:endParaRPr>
          </a:p>
        </p:txBody>
      </p:sp>
      <p:graphicFrame>
        <p:nvGraphicFramePr>
          <p:cNvPr id="95396" name="Group 164"/>
          <p:cNvGraphicFramePr>
            <a:graphicFrameLocks noGrp="1"/>
          </p:cNvGraphicFramePr>
          <p:nvPr/>
        </p:nvGraphicFramePr>
        <p:xfrm>
          <a:off x="323850" y="1420813"/>
          <a:ext cx="8640763" cy="4618037"/>
        </p:xfrm>
        <a:graphic>
          <a:graphicData uri="http://schemas.openxmlformats.org/drawingml/2006/table">
            <a:tbl>
              <a:tblPr/>
              <a:tblGrid>
                <a:gridCol w="3816350"/>
                <a:gridCol w="4824413"/>
              </a:tblGrid>
              <a:tr h="390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200" b="1" i="0" u="none" strike="noStrike" cap="none" normalizeH="0" baseline="0" smtClean="0">
                          <a:ln>
                            <a:noFill/>
                          </a:ln>
                          <a:solidFill>
                            <a:schemeClr val="tx1"/>
                          </a:solidFill>
                          <a:effectLst/>
                          <a:latin typeface="Verdana" pitchFamily="34" charset="0"/>
                        </a:rPr>
                        <a:t>ODMs y Metas</a:t>
                      </a:r>
                      <a:endParaRPr kumimoji="0" lang="es-ES" sz="1200" b="1"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200" b="1" i="0" u="none" strike="noStrike" cap="none" normalizeH="0" baseline="0" smtClean="0">
                          <a:ln>
                            <a:noFill/>
                          </a:ln>
                          <a:solidFill>
                            <a:schemeClr val="tx1"/>
                          </a:solidFill>
                          <a:effectLst/>
                          <a:latin typeface="Verdana" pitchFamily="34" charset="0"/>
                        </a:rPr>
                        <a:t>Indicadores</a:t>
                      </a:r>
                      <a:endParaRPr kumimoji="0" lang="es-ES" sz="12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Verdana" pitchFamily="34" charset="0"/>
                        </a:rPr>
                        <a:t>ODM 1: Erradicar la pobreza extrema y el hambre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Meta 1. Reducir a la mitad el porcentaje de personas pobres</a:t>
                      </a:r>
                      <a:endParaRPr kumimoji="0" lang="es-ES" sz="10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1000" b="1"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Meta 2. Reducir a la mitad el porcentaje de personas que padezcan hambre</a:t>
                      </a:r>
                      <a:endParaRPr kumimoji="0" lang="es-ES" sz="1000" b="1"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1. Incidencia de la pobreza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2. Coeficiente de la brecha de pobreza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3. Proporción del consumo nacional del quintil inferior.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4. Número de niños menores de 5 años con peso inferior al normal.</a:t>
                      </a:r>
                      <a:endParaRPr kumimoji="0" lang="es-ES" sz="1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Verdana" pitchFamily="34" charset="0"/>
                        </a:rPr>
                        <a:t>ODM 2: Lograr la enseñanza primaria universal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Meta 3. Velar por que, para el 2015, los niños y niñas del mundo puedan terminar un ciclo completo de enseñanza primaria</a:t>
                      </a:r>
                      <a:endParaRPr kumimoji="0" lang="es-ES" sz="10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6. Tasa de matrícula neta en primaria.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7. Tasa de conclusión neta primaria.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8. Tasa de alfabetización de las personas entre los 15 y 24 años.</a:t>
                      </a:r>
                      <a:endParaRPr kumimoji="0" lang="es-ES" sz="1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Verdana" pitchFamily="34" charset="0"/>
                        </a:rPr>
                        <a:t>ODM 3: Promover la igualdad entre los sexos y la autonomía de la mujer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Meta 4. Eliminar las desigualdades entre los géneros en los distintos niveles de enseñanza</a:t>
                      </a:r>
                      <a:endParaRPr kumimoji="0" lang="es-ES" sz="10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000" b="1"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9. Relación entre niñas y niños en la educación primaria, secundaria y superior.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10. Relación entre las tasas de alfabetización de mujeres y hombres.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11. Proporción de mujeres empleadas en el sector no agrícola.</a:t>
                      </a:r>
                      <a:endParaRPr kumimoji="0" lang="es-ES" sz="1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Verdana" pitchFamily="34" charset="0"/>
                        </a:rPr>
                        <a:t>ODM 4: Reducir la mortalidad infantil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Meta 5. Reducir en dos terceras partes la mortalidad de los niños menores de 5 años</a:t>
                      </a:r>
                      <a:endParaRPr kumimoji="0" lang="es-ES" sz="10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13. Tasa de mortalidad en niños menores de 5 años.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14. Tasa de mortalidad infantil.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15. Porcentaje de niños de 1 año vacunados contra el sarampión.</a:t>
                      </a:r>
                      <a:endParaRPr kumimoji="0" lang="es-ES" sz="1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Verdana" pitchFamily="34" charset="0"/>
                        </a:rPr>
                        <a:t>ODM 5: Mejorar la salud materna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Meta 6. Reducir al mortalidad materna en dos terceras partes.</a:t>
                      </a:r>
                      <a:endParaRPr kumimoji="0" lang="es-ES" sz="10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16. Tasa de mortalidad materna.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Verdana" pitchFamily="34" charset="0"/>
                        </a:rPr>
                        <a:t>17. Porcentaje de partos atendidos por un profesional sanitario.</a:t>
                      </a:r>
                      <a:endParaRPr kumimoji="0" lang="es-ES" sz="1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Resultados: </a:t>
            </a:r>
          </a:p>
          <a:p>
            <a:r>
              <a:rPr lang="es-PE">
                <a:solidFill>
                  <a:srgbClr val="333399"/>
                </a:solidFill>
                <a:latin typeface="Verdana" pitchFamily="34" charset="0"/>
              </a:rPr>
              <a:t>Costo de las políticas redistributivas</a:t>
            </a:r>
            <a:endParaRPr lang="es-ES">
              <a:solidFill>
                <a:srgbClr val="333399"/>
              </a:solidFill>
              <a:latin typeface="Verdana" pitchFamily="34" charset="0"/>
            </a:endParaRPr>
          </a:p>
        </p:txBody>
      </p:sp>
      <p:sp>
        <p:nvSpPr>
          <p:cNvPr id="83973"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83974" name="Rectangle 6"/>
          <p:cNvSpPr>
            <a:spLocks noChangeArrowheads="1"/>
          </p:cNvSpPr>
          <p:nvPr/>
        </p:nvSpPr>
        <p:spPr bwMode="auto">
          <a:xfrm>
            <a:off x="685800" y="12192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s-ES" sz="1800">
                <a:latin typeface="Verdana" pitchFamily="34" charset="0"/>
              </a:rPr>
              <a:t>Los costos asociados a las políticas redistributivas necesarias para alcanzar la meta de pobreza monetaria son menores conforme mayor sea el crecimiento de la economía. </a:t>
            </a:r>
          </a:p>
          <a:p>
            <a:pPr marL="342900" indent="-342900">
              <a:spcBef>
                <a:spcPct val="20000"/>
              </a:spcBef>
              <a:buClr>
                <a:srgbClr val="333399"/>
              </a:buClr>
              <a:buFont typeface="Wingdings" pitchFamily="2" charset="2"/>
              <a:buNone/>
            </a:pPr>
            <a:endParaRPr lang="es-ES" sz="1800">
              <a:latin typeface="Verdana" pitchFamily="34" charset="0"/>
            </a:endParaRPr>
          </a:p>
          <a:p>
            <a:pPr marL="342900" indent="-342900">
              <a:spcBef>
                <a:spcPct val="20000"/>
              </a:spcBef>
              <a:buClr>
                <a:srgbClr val="333399"/>
              </a:buClr>
              <a:buFont typeface="Wingdings" pitchFamily="2" charset="2"/>
              <a:buChar char="§"/>
            </a:pPr>
            <a:r>
              <a:rPr lang="es-ES" sz="1800">
                <a:latin typeface="Verdana" pitchFamily="34" charset="0"/>
              </a:rPr>
              <a:t>Con un crecimiento sostenido del 5% anual es posible alcanzar la meta de pobreza monetaria en ausencia de políticas redistributivas.</a:t>
            </a:r>
          </a:p>
          <a:p>
            <a:pPr marL="342900" indent="-342900">
              <a:spcBef>
                <a:spcPct val="20000"/>
              </a:spcBef>
              <a:buClr>
                <a:srgbClr val="333399"/>
              </a:buClr>
              <a:buFont typeface="Wingdings" pitchFamily="2" charset="2"/>
              <a:buNone/>
            </a:pPr>
            <a:endParaRPr lang="es-ES" sz="1800">
              <a:latin typeface="Verdana" pitchFamily="34" charset="0"/>
            </a:endParaRPr>
          </a:p>
          <a:p>
            <a:pPr marL="342900" indent="-342900">
              <a:spcBef>
                <a:spcPct val="20000"/>
              </a:spcBef>
              <a:buClr>
                <a:srgbClr val="333399"/>
              </a:buClr>
              <a:buFont typeface="Wingdings" pitchFamily="2" charset="2"/>
              <a:buChar char="§"/>
            </a:pPr>
            <a:r>
              <a:rPr lang="es-ES" sz="1800">
                <a:latin typeface="Verdana" pitchFamily="34" charset="0"/>
              </a:rPr>
              <a:t>Con tasas de crecimiento más moderadas, en cambio, se requiere de la introducción de este tipo de políticas, las que pueden llegar a representar cerca del 0.4% del PBI al año con un crecimiento sostenido del 3% anual. </a:t>
            </a:r>
            <a:endParaRPr lang="es-MX" sz="1800">
              <a:latin typeface="Verdana" pitchFamily="34" charset="0"/>
            </a:endParaRPr>
          </a:p>
          <a:p>
            <a:pPr marL="342900" indent="-342900">
              <a:spcBef>
                <a:spcPct val="20000"/>
              </a:spcBef>
              <a:buClr>
                <a:srgbClr val="333399"/>
              </a:buClr>
              <a:buFont typeface="Wingdings" pitchFamily="2" charset="2"/>
              <a:buNone/>
            </a:pPr>
            <a:endParaRPr lang="es-MX" sz="1800">
              <a:latin typeface="Verdana" pitchFamily="34" charset="0"/>
            </a:endParaRPr>
          </a:p>
          <a:p>
            <a:pPr marL="342900" indent="-342900">
              <a:spcBef>
                <a:spcPct val="20000"/>
              </a:spcBef>
              <a:buClr>
                <a:srgbClr val="333399"/>
              </a:buClr>
              <a:buFont typeface="Wingdings" pitchFamily="2" charset="2"/>
              <a:buNone/>
            </a:pPr>
            <a:r>
              <a:rPr lang="es-MX" sz="1600">
                <a:latin typeface="Verdana" pitchFamily="34" charset="0"/>
              </a:rPr>
              <a:t>	</a:t>
            </a:r>
            <a:r>
              <a:rPr lang="es-MX" sz="1600">
                <a:latin typeface="Verdana" pitchFamily="34" charset="0"/>
                <a:hlinkClick r:id="rId2" action="ppaction://hlinksldjump"/>
              </a:rPr>
              <a:t>Regresar …</a:t>
            </a: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Resultados: </a:t>
            </a:r>
          </a:p>
          <a:p>
            <a:r>
              <a:rPr lang="es-PE">
                <a:solidFill>
                  <a:srgbClr val="333399"/>
                </a:solidFill>
                <a:latin typeface="Verdana" pitchFamily="34" charset="0"/>
              </a:rPr>
              <a:t>Costo de las políticas sectoriales</a:t>
            </a:r>
            <a:endParaRPr lang="es-ES">
              <a:solidFill>
                <a:srgbClr val="333399"/>
              </a:solidFill>
              <a:latin typeface="Verdana" pitchFamily="34" charset="0"/>
            </a:endParaRPr>
          </a:p>
        </p:txBody>
      </p:sp>
      <p:sp>
        <p:nvSpPr>
          <p:cNvPr id="87045"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87046" name="Rectangle 6"/>
          <p:cNvSpPr>
            <a:spLocks noChangeArrowheads="1"/>
          </p:cNvSpPr>
          <p:nvPr/>
        </p:nvSpPr>
        <p:spPr bwMode="auto">
          <a:xfrm>
            <a:off x="685800" y="12192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lgn="just">
              <a:spcBef>
                <a:spcPct val="20000"/>
              </a:spcBef>
              <a:buClr>
                <a:srgbClr val="333399"/>
              </a:buClr>
              <a:buFont typeface="Wingdings" pitchFamily="2" charset="2"/>
              <a:buChar char="§"/>
            </a:pPr>
            <a:r>
              <a:rPr lang="es-ES" sz="1800">
                <a:latin typeface="Verdana" pitchFamily="34" charset="0"/>
              </a:rPr>
              <a:t>El ahorro en políticas sectoriales necesarias para que los indicadores ODM alcancen sus metas o, por lo menos, se encuentren lo más próximo posible a éstas, dada la tasa de crecimiento supuesta, sería de alrededor de 0.1% del PBI al año si la economía logra pasar de una senda de crecimiento moderada del 3% a una más optimista de 5% anual.</a:t>
            </a:r>
          </a:p>
          <a:p>
            <a:pPr marL="342900" indent="-342900" algn="just">
              <a:spcBef>
                <a:spcPct val="20000"/>
              </a:spcBef>
              <a:buClr>
                <a:srgbClr val="333399"/>
              </a:buClr>
              <a:buFont typeface="Wingdings" pitchFamily="2" charset="2"/>
              <a:buNone/>
            </a:pPr>
            <a:endParaRPr lang="es-MX" sz="1800">
              <a:latin typeface="Verdana" pitchFamily="34" charset="0"/>
            </a:endParaRPr>
          </a:p>
          <a:p>
            <a:pPr marL="342900" indent="-342900">
              <a:spcBef>
                <a:spcPct val="20000"/>
              </a:spcBef>
              <a:buClr>
                <a:srgbClr val="333399"/>
              </a:buClr>
              <a:buFont typeface="Wingdings" pitchFamily="2" charset="2"/>
              <a:buNone/>
            </a:pPr>
            <a:r>
              <a:rPr lang="es-MX" sz="1600">
                <a:latin typeface="Verdana" pitchFamily="34" charset="0"/>
              </a:rPr>
              <a:t>	</a:t>
            </a:r>
            <a:r>
              <a:rPr lang="es-MX" sz="1600">
                <a:latin typeface="Verdana" pitchFamily="34" charset="0"/>
                <a:hlinkClick r:id="rId2" action="ppaction://hlinksldjump"/>
              </a:rPr>
              <a:t>Regresar …</a:t>
            </a: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Resultados: </a:t>
            </a:r>
          </a:p>
          <a:p>
            <a:r>
              <a:rPr lang="es-PE">
                <a:solidFill>
                  <a:srgbClr val="333399"/>
                </a:solidFill>
                <a:latin typeface="Verdana" pitchFamily="34" charset="0"/>
              </a:rPr>
              <a:t>Costo total</a:t>
            </a:r>
            <a:endParaRPr lang="es-ES">
              <a:solidFill>
                <a:srgbClr val="333399"/>
              </a:solidFill>
              <a:latin typeface="Verdana" pitchFamily="34" charset="0"/>
            </a:endParaRPr>
          </a:p>
        </p:txBody>
      </p:sp>
      <p:sp>
        <p:nvSpPr>
          <p:cNvPr id="88069"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88070" name="Rectangle 6"/>
          <p:cNvSpPr>
            <a:spLocks noChangeArrowheads="1"/>
          </p:cNvSpPr>
          <p:nvPr/>
        </p:nvSpPr>
        <p:spPr bwMode="auto">
          <a:xfrm>
            <a:off x="685800" y="12192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lgn="just">
              <a:spcBef>
                <a:spcPct val="20000"/>
              </a:spcBef>
              <a:buClr>
                <a:srgbClr val="333399"/>
              </a:buClr>
              <a:buFont typeface="Wingdings" pitchFamily="2" charset="2"/>
              <a:buChar char="§"/>
            </a:pPr>
            <a:r>
              <a:rPr lang="es-ES" sz="1800">
                <a:latin typeface="Verdana" pitchFamily="34" charset="0"/>
              </a:rPr>
              <a:t>El costo total puede reducirse cerca de la mitad (de 1.10% a  0.59% del PBI anual) si es que la economía pasa de una senda de crecimiento del 3% a un escenario de crecimiento más optimista de 5% por año. </a:t>
            </a:r>
          </a:p>
          <a:p>
            <a:pPr marL="342900" indent="-342900" algn="just">
              <a:spcBef>
                <a:spcPct val="20000"/>
              </a:spcBef>
              <a:buClr>
                <a:srgbClr val="333399"/>
              </a:buClr>
              <a:buFont typeface="Wingdings" pitchFamily="2" charset="2"/>
              <a:buNone/>
            </a:pPr>
            <a:endParaRPr lang="es-ES" sz="1800">
              <a:latin typeface="Verdana" pitchFamily="34" charset="0"/>
            </a:endParaRPr>
          </a:p>
          <a:p>
            <a:pPr marL="342900" indent="-342900" algn="just">
              <a:spcBef>
                <a:spcPct val="20000"/>
              </a:spcBef>
              <a:buClr>
                <a:srgbClr val="333399"/>
              </a:buClr>
              <a:buFont typeface="Wingdings" pitchFamily="2" charset="2"/>
              <a:buChar char="§"/>
            </a:pPr>
            <a:r>
              <a:rPr lang="es-ES" sz="1800">
                <a:latin typeface="Verdana" pitchFamily="34" charset="0"/>
              </a:rPr>
              <a:t>Parte significativa de este ahorro estaría asociado a la posibilidad de prescindir de la introducción de políticas redistributivas para alcanzar la meta de pobreza extrema en su dimensión monetaria.</a:t>
            </a:r>
            <a:r>
              <a:rPr lang="es-ES" sz="1800" b="1">
                <a:latin typeface="Verdana" pitchFamily="34" charset="0"/>
              </a:rPr>
              <a:t> </a:t>
            </a:r>
            <a:r>
              <a:rPr lang="es-ES" sz="1800">
                <a:latin typeface="Verdana" pitchFamily="34" charset="0"/>
              </a:rPr>
              <a:t>Por lo mismo, los resultados mostrados nos indican que una mayor tasa de crecimiento facilita, fundamentalmente, la reducción de la pobreza en esta dimensión específica.</a:t>
            </a:r>
          </a:p>
          <a:p>
            <a:pPr marL="342900" indent="-342900" algn="just">
              <a:spcBef>
                <a:spcPct val="20000"/>
              </a:spcBef>
              <a:buClr>
                <a:srgbClr val="333399"/>
              </a:buClr>
              <a:buFont typeface="Wingdings" pitchFamily="2" charset="2"/>
              <a:buNone/>
            </a:pPr>
            <a:endParaRPr lang="es-MX" sz="1800">
              <a:latin typeface="Verdana" pitchFamily="34" charset="0"/>
            </a:endParaRPr>
          </a:p>
          <a:p>
            <a:pPr marL="342900" indent="-342900">
              <a:spcBef>
                <a:spcPct val="20000"/>
              </a:spcBef>
              <a:buClr>
                <a:srgbClr val="333399"/>
              </a:buClr>
              <a:buFont typeface="Wingdings" pitchFamily="2" charset="2"/>
              <a:buNone/>
            </a:pPr>
            <a:r>
              <a:rPr lang="es-MX" sz="1600">
                <a:latin typeface="Verdana" pitchFamily="34" charset="0"/>
              </a:rPr>
              <a:t>	</a:t>
            </a:r>
            <a:r>
              <a:rPr lang="es-MX" sz="1600">
                <a:latin typeface="Verdana" pitchFamily="34" charset="0"/>
                <a:hlinkClick r:id="rId2" action="ppaction://hlinksldjump"/>
              </a:rPr>
              <a:t>Regresar …</a:t>
            </a: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Resultados: </a:t>
            </a:r>
          </a:p>
          <a:p>
            <a:r>
              <a:rPr lang="es-PE" sz="2200">
                <a:solidFill>
                  <a:srgbClr val="333399"/>
                </a:solidFill>
                <a:latin typeface="Verdana" pitchFamily="34" charset="0"/>
              </a:rPr>
              <a:t>Las políticas sectoriales y el cumplimiento de metas</a:t>
            </a:r>
            <a:endParaRPr lang="es-ES" sz="2200">
              <a:solidFill>
                <a:srgbClr val="333399"/>
              </a:solidFill>
              <a:latin typeface="Verdana" pitchFamily="34" charset="0"/>
            </a:endParaRPr>
          </a:p>
        </p:txBody>
      </p:sp>
      <p:sp>
        <p:nvSpPr>
          <p:cNvPr id="90117"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90118" name="Rectangle 6"/>
          <p:cNvSpPr>
            <a:spLocks noChangeArrowheads="1"/>
          </p:cNvSpPr>
          <p:nvPr/>
        </p:nvSpPr>
        <p:spPr bwMode="auto">
          <a:xfrm>
            <a:off x="685800" y="12192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lgn="just">
              <a:spcBef>
                <a:spcPct val="20000"/>
              </a:spcBef>
              <a:buClr>
                <a:srgbClr val="333399"/>
              </a:buClr>
              <a:buFont typeface="Wingdings" pitchFamily="2" charset="2"/>
              <a:buChar char="§"/>
            </a:pPr>
            <a:r>
              <a:rPr lang="es-ES" sz="1600">
                <a:latin typeface="Verdana" pitchFamily="34" charset="0"/>
              </a:rPr>
              <a:t>La introducción de políticas sectoriales es un elemento necesario para que, en el mejor de los casos 4 de los 10 indicadores analizados alcancen las metas propuestas (reducción de la desnutrición infantil, paridad entre niños y niñas cursando la educación primaria, reducción de la mortalidad infantil y la de niños menores a cinco años).</a:t>
            </a:r>
          </a:p>
          <a:p>
            <a:pPr marL="342900" indent="-342900" algn="just">
              <a:spcBef>
                <a:spcPct val="20000"/>
              </a:spcBef>
              <a:buClr>
                <a:srgbClr val="333399"/>
              </a:buClr>
              <a:buFont typeface="Wingdings" pitchFamily="2" charset="2"/>
              <a:buNone/>
            </a:pPr>
            <a:endParaRPr lang="es-ES" sz="1600">
              <a:latin typeface="Verdana" pitchFamily="34" charset="0"/>
            </a:endParaRPr>
          </a:p>
          <a:p>
            <a:pPr marL="342900" indent="-342900" algn="just">
              <a:spcBef>
                <a:spcPct val="20000"/>
              </a:spcBef>
              <a:buClr>
                <a:srgbClr val="333399"/>
              </a:buClr>
              <a:buFont typeface="Wingdings" pitchFamily="2" charset="2"/>
              <a:buChar char="§"/>
            </a:pPr>
            <a:r>
              <a:rPr lang="es-ES" sz="1600">
                <a:latin typeface="Verdana" pitchFamily="34" charset="0"/>
              </a:rPr>
              <a:t>Para el resto de indicadores fue necesario trabajar con la máxima mejoría que es posible alcanzar.</a:t>
            </a:r>
          </a:p>
          <a:p>
            <a:pPr marL="342900" indent="-342900" algn="just">
              <a:spcBef>
                <a:spcPct val="20000"/>
              </a:spcBef>
              <a:buClr>
                <a:srgbClr val="333399"/>
              </a:buClr>
              <a:buFont typeface="Wingdings" pitchFamily="2" charset="2"/>
              <a:buNone/>
            </a:pPr>
            <a:endParaRPr lang="es-ES" sz="1000">
              <a:latin typeface="Verdana" pitchFamily="34" charset="0"/>
            </a:endParaRPr>
          </a:p>
          <a:p>
            <a:pPr marL="742950" lvl="1" indent="-285750" algn="just">
              <a:spcBef>
                <a:spcPct val="20000"/>
              </a:spcBef>
              <a:buClr>
                <a:srgbClr val="CC0000"/>
              </a:buClr>
              <a:buFont typeface="Wingdings" pitchFamily="2" charset="2"/>
              <a:buChar char="§"/>
            </a:pPr>
            <a:r>
              <a:rPr lang="es-ES" sz="1400">
                <a:latin typeface="Verdana" pitchFamily="34" charset="0"/>
              </a:rPr>
              <a:t>Bajo un escenario de crecimiento del 5%, esta “máxima mejoría” se encuentra muy próxima a la meta establecida para 3 indicadores (tasa neta de matrícula primaria, y paridad de género en la educación secundaria y superior),  por lo que es posible afirmar que la metas pueden ser alcanzadas prácticamente para 7 de los 10 indicadores analizados. </a:t>
            </a:r>
          </a:p>
          <a:p>
            <a:pPr marL="742950" lvl="1" indent="-285750" algn="just">
              <a:spcBef>
                <a:spcPct val="20000"/>
              </a:spcBef>
              <a:buClr>
                <a:srgbClr val="CC0000"/>
              </a:buClr>
              <a:buFont typeface="Wingdings" pitchFamily="2" charset="2"/>
              <a:buChar char="§"/>
            </a:pPr>
            <a:r>
              <a:rPr lang="es-ES" sz="1400">
                <a:latin typeface="Verdana" pitchFamily="34" charset="0"/>
              </a:rPr>
              <a:t>En lo que respecta a los indicadores asociados al grado de alfabetización y la tasa de mortalidad materna, por su parte, la máxima mejoría que es posible alcanzar mantiene una diferencia significativa respecto a la meta, incluso bajo el escenario de crecimiento más optimista. </a:t>
            </a: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spcBef>
                <a:spcPct val="20000"/>
              </a:spcBef>
              <a:buClr>
                <a:srgbClr val="333399"/>
              </a:buClr>
              <a:buFont typeface="Wingdings" pitchFamily="2" charset="2"/>
              <a:buNone/>
            </a:pPr>
            <a:r>
              <a:rPr lang="es-MX" sz="1600">
                <a:latin typeface="Verdana" pitchFamily="34" charset="0"/>
              </a:rPr>
              <a:t>	</a:t>
            </a:r>
            <a:r>
              <a:rPr lang="es-MX" sz="1600">
                <a:latin typeface="Verdana" pitchFamily="34" charset="0"/>
                <a:hlinkClick r:id="rId2" action="ppaction://hlinksldjump"/>
              </a:rPr>
              <a:t>Regresar …</a:t>
            </a: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MX" sz="1600">
              <a:latin typeface="Verdana" pitchFamily="34" charset="0"/>
            </a:endParaRPr>
          </a:p>
          <a:p>
            <a:pPr marL="342900" indent="-342900">
              <a:spcBef>
                <a:spcPct val="20000"/>
              </a:spcBef>
              <a:buClr>
                <a:srgbClr val="333399"/>
              </a:buClr>
              <a:buFont typeface="Wingdings" pitchFamily="2" charset="2"/>
              <a:buChar char="§"/>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Las intervenciones de política</a:t>
            </a:r>
            <a:endParaRPr lang="es-ES" sz="2200">
              <a:solidFill>
                <a:srgbClr val="333399"/>
              </a:solidFill>
              <a:latin typeface="Verdana" pitchFamily="34" charset="0"/>
            </a:endParaRPr>
          </a:p>
        </p:txBody>
      </p:sp>
      <p:sp>
        <p:nvSpPr>
          <p:cNvPr id="98309"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98310" name="Rectangle 6"/>
          <p:cNvSpPr>
            <a:spLocks noChangeArrowheads="1"/>
          </p:cNvSpPr>
          <p:nvPr/>
        </p:nvSpPr>
        <p:spPr bwMode="auto">
          <a:xfrm>
            <a:off x="685800" y="12192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lgn="just">
              <a:spcBef>
                <a:spcPct val="20000"/>
              </a:spcBef>
              <a:buClr>
                <a:srgbClr val="333399"/>
              </a:buClr>
              <a:buFont typeface="Wingdings" pitchFamily="2" charset="2"/>
              <a:buNone/>
            </a:pPr>
            <a:endParaRPr lang="es-MX" sz="1400">
              <a:latin typeface="Verdana" pitchFamily="34" charset="0"/>
            </a:endParaRPr>
          </a:p>
          <a:p>
            <a:pPr marL="342900" indent="-342900">
              <a:spcBef>
                <a:spcPct val="20000"/>
              </a:spcBef>
              <a:buClr>
                <a:srgbClr val="333399"/>
              </a:buClr>
              <a:buFont typeface="Wingdings" pitchFamily="2" charset="2"/>
              <a:buNone/>
            </a:pPr>
            <a:r>
              <a:rPr lang="es-MX" sz="1600">
                <a:latin typeface="Verdana" pitchFamily="34" charset="0"/>
              </a:rPr>
              <a:t>	</a:t>
            </a:r>
            <a:r>
              <a:rPr lang="es-MX" sz="1600">
                <a:latin typeface="Verdana" pitchFamily="34" charset="0"/>
                <a:hlinkClick r:id="rId2" action="ppaction://hlinksldjump"/>
              </a:rPr>
              <a:t>Regresar …</a:t>
            </a:r>
            <a:endParaRPr lang="es-PE" sz="1800">
              <a:latin typeface="Verdana" pitchFamily="34" charset="0"/>
            </a:endParaRPr>
          </a:p>
        </p:txBody>
      </p:sp>
      <p:pic>
        <p:nvPicPr>
          <p:cNvPr id="98312" name="Picture 8"/>
          <p:cNvPicPr>
            <a:picLocks noChangeAspect="1" noChangeArrowheads="1"/>
          </p:cNvPicPr>
          <p:nvPr/>
        </p:nvPicPr>
        <p:blipFill>
          <a:blip r:embed="rId3" cstate="print"/>
          <a:srcRect/>
          <a:stretch>
            <a:fillRect/>
          </a:stretch>
        </p:blipFill>
        <p:spPr bwMode="auto">
          <a:xfrm>
            <a:off x="611188" y="1806575"/>
            <a:ext cx="8064500" cy="32781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3000">
                <a:solidFill>
                  <a:srgbClr val="333399"/>
                </a:solidFill>
                <a:latin typeface="Verdana" pitchFamily="34" charset="0"/>
              </a:rPr>
              <a:t>Alcanzando los ODMs en Guatemala</a:t>
            </a:r>
          </a:p>
          <a:p>
            <a:r>
              <a:rPr lang="es-PE" sz="2600">
                <a:solidFill>
                  <a:srgbClr val="333399"/>
                </a:solidFill>
                <a:latin typeface="Verdana" pitchFamily="34" charset="0"/>
              </a:rPr>
              <a:t>Introducción</a:t>
            </a:r>
            <a:endParaRPr lang="es-ES" sz="2600">
              <a:solidFill>
                <a:srgbClr val="333399"/>
              </a:solidFill>
              <a:latin typeface="Verdana" pitchFamily="34" charset="0"/>
            </a:endParaRPr>
          </a:p>
        </p:txBody>
      </p:sp>
      <p:sp>
        <p:nvSpPr>
          <p:cNvPr id="107525"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107527" name="Rectangle 7"/>
          <p:cNvSpPr>
            <a:spLocks noChangeArrowheads="1"/>
          </p:cNvSpPr>
          <p:nvPr/>
        </p:nvSpPr>
        <p:spPr bwMode="auto">
          <a:xfrm>
            <a:off x="684213" y="1484313"/>
            <a:ext cx="7989887" cy="5113337"/>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s-ES" sz="2000">
                <a:latin typeface="Verdana" pitchFamily="34" charset="0"/>
              </a:rPr>
              <a:t>Guatemala podría alcanzar la mayoría de las metas sociales del milenio al 2015 si se acelerara el actual ritmo de crecimiento económico, se emprendieran políticas complementarias de redistribución de ingresos y se realizara un conjunto de políticas sociales adicionales de comprobada efectividad y con una estrecha coordinación entre ellas.</a:t>
            </a:r>
          </a:p>
          <a:p>
            <a:pPr marL="342900" indent="-342900">
              <a:spcBef>
                <a:spcPct val="20000"/>
              </a:spcBef>
              <a:buClr>
                <a:srgbClr val="333399"/>
              </a:buClr>
              <a:buFont typeface="Wingdings" pitchFamily="2" charset="2"/>
              <a:buChar char="§"/>
            </a:pPr>
            <a:endParaRPr lang="es-MX" sz="2000">
              <a:latin typeface="Verdana" pitchFamily="34" charset="0"/>
            </a:endParaRPr>
          </a:p>
          <a:p>
            <a:pPr marL="342900" indent="-342900">
              <a:spcBef>
                <a:spcPct val="20000"/>
              </a:spcBef>
              <a:buClr>
                <a:srgbClr val="333399"/>
              </a:buClr>
              <a:buFont typeface="Wingdings" pitchFamily="2" charset="2"/>
              <a:buChar char="§"/>
            </a:pPr>
            <a:r>
              <a:rPr lang="es-MX" sz="2000">
                <a:latin typeface="Verdana" pitchFamily="34" charset="0"/>
              </a:rPr>
              <a:t>Para </a:t>
            </a:r>
            <a:r>
              <a:rPr lang="es-ES" sz="2000">
                <a:latin typeface="Verdana" pitchFamily="34" charset="0"/>
              </a:rPr>
              <a:t>el cumplimiento de </a:t>
            </a:r>
            <a:r>
              <a:rPr lang="es-PE" sz="2000">
                <a:latin typeface="Verdana" pitchFamily="34" charset="0"/>
              </a:rPr>
              <a:t>estas</a:t>
            </a:r>
            <a:r>
              <a:rPr lang="es-ES" sz="2000">
                <a:latin typeface="Verdana" pitchFamily="34" charset="0"/>
              </a:rPr>
              <a:t> metas de pobreza extrema, educación, género, salud y nutrición, se necesitarían recursos anuales </a:t>
            </a:r>
            <a:r>
              <a:rPr lang="es-PE" sz="2000">
                <a:latin typeface="Verdana" pitchFamily="34" charset="0"/>
              </a:rPr>
              <a:t>adicionales </a:t>
            </a:r>
            <a:r>
              <a:rPr lang="es-ES" sz="2000">
                <a:latin typeface="Verdana" pitchFamily="34" charset="0"/>
              </a:rPr>
              <a:t>que fluctúan entre 1.10% del PBI, si la economía crece al 3% anual en los próximos diez años, y 0.59% del PBI, si la economía crece al 5% anual. </a:t>
            </a:r>
          </a:p>
          <a:p>
            <a:pPr marL="342900" indent="-342900">
              <a:spcBef>
                <a:spcPct val="20000"/>
              </a:spcBef>
              <a:buClr>
                <a:srgbClr val="333399"/>
              </a:buClr>
              <a:buFont typeface="Wingdings" pitchFamily="2" charset="2"/>
              <a:buChar char="§"/>
            </a:pPr>
            <a:endParaRPr lang="es-PE" sz="20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22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2000">
              <a:latin typeface="Verdana" pitchFamily="34" charset="0"/>
              <a:cs typeface="Times New Roman" pitchFamily="18" charset="0"/>
            </a:endParaRPr>
          </a:p>
          <a:p>
            <a:pPr marL="342900" indent="-342900">
              <a:spcBef>
                <a:spcPct val="20000"/>
              </a:spcBef>
              <a:buClr>
                <a:srgbClr val="CC0000"/>
              </a:buClr>
              <a:buFont typeface="Wingdings" pitchFamily="2" charset="2"/>
              <a:buNone/>
            </a:pPr>
            <a:endParaRPr lang="es-PE" sz="1600">
              <a:latin typeface="Verdana" pitchFamily="34" charset="0"/>
              <a:cs typeface="Times New Roman" pitchFamily="18" charset="0"/>
            </a:endParaRPr>
          </a:p>
          <a:p>
            <a:pPr marL="342900" indent="-342900">
              <a:spcBef>
                <a:spcPct val="20000"/>
              </a:spcBef>
              <a:buClr>
                <a:srgbClr val="333399"/>
              </a:buClr>
              <a:buFont typeface="Wingdings" pitchFamily="2" charset="2"/>
              <a:buNone/>
            </a:pPr>
            <a:r>
              <a:rPr lang="es-PE" sz="1800">
                <a:latin typeface="Verdana" pitchFamily="34" charset="0"/>
                <a:cs typeface="Times New Roman" pitchFamily="18" charset="0"/>
              </a:rPr>
              <a:t> </a:t>
            </a: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050"/>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3000">
                <a:solidFill>
                  <a:srgbClr val="333399"/>
                </a:solidFill>
                <a:latin typeface="Verdana" pitchFamily="34" charset="0"/>
              </a:rPr>
              <a:t>La agenda para hoy</a:t>
            </a:r>
            <a:endParaRPr lang="es-ES" sz="3000">
              <a:solidFill>
                <a:srgbClr val="333399"/>
              </a:solidFill>
              <a:latin typeface="Verdana" pitchFamily="34" charset="0"/>
            </a:endParaRPr>
          </a:p>
        </p:txBody>
      </p:sp>
      <p:sp>
        <p:nvSpPr>
          <p:cNvPr id="71683" name="Line 2051"/>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71684" name="Rectangle 2052"/>
          <p:cNvSpPr>
            <a:spLocks noChangeArrowheads="1"/>
          </p:cNvSpPr>
          <p:nvPr/>
        </p:nvSpPr>
        <p:spPr bwMode="auto">
          <a:xfrm>
            <a:off x="685800" y="11430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1000" b="1">
              <a:latin typeface="Verdana" pitchFamily="34" charset="0"/>
              <a:cs typeface="Times New Roman" pitchFamily="18" charset="0"/>
            </a:endParaRPr>
          </a:p>
          <a:p>
            <a:pPr marL="342900" indent="-342900">
              <a:spcBef>
                <a:spcPct val="20000"/>
              </a:spcBef>
              <a:buClr>
                <a:srgbClr val="333399"/>
              </a:buClr>
              <a:buFont typeface="Wingdings" pitchFamily="2" charset="2"/>
              <a:buNone/>
            </a:pPr>
            <a:endParaRPr lang="es-PE" sz="1000" b="1">
              <a:latin typeface="Verdana" pitchFamily="34" charset="0"/>
              <a:cs typeface="Times New Roman" pitchFamily="18" charset="0"/>
            </a:endParaRPr>
          </a:p>
          <a:p>
            <a:pPr marL="342900" indent="-342900">
              <a:spcBef>
                <a:spcPct val="20000"/>
              </a:spcBef>
              <a:buClr>
                <a:srgbClr val="CC0000"/>
              </a:buClr>
              <a:buFont typeface="Wingdings" pitchFamily="2" charset="2"/>
              <a:buNone/>
            </a:pPr>
            <a:endParaRPr lang="es-PE" sz="1600">
              <a:latin typeface="Verdana" pitchFamily="34" charset="0"/>
              <a:cs typeface="Times New Roman" pitchFamily="18" charset="0"/>
            </a:endParaRPr>
          </a:p>
          <a:p>
            <a:pPr marL="342900" indent="-342900">
              <a:spcBef>
                <a:spcPct val="20000"/>
              </a:spcBef>
              <a:buClr>
                <a:srgbClr val="333399"/>
              </a:buClr>
              <a:buFont typeface="Wingdings" pitchFamily="2" charset="2"/>
              <a:buNone/>
            </a:pPr>
            <a:r>
              <a:rPr lang="es-PE" sz="1800">
                <a:latin typeface="Verdana" pitchFamily="34" charset="0"/>
                <a:cs typeface="Times New Roman" pitchFamily="18" charset="0"/>
              </a:rPr>
              <a:t> </a:t>
            </a: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
        <p:nvSpPr>
          <p:cNvPr id="71685" name="Rectangle 2053"/>
          <p:cNvSpPr>
            <a:spLocks noChangeArrowheads="1"/>
          </p:cNvSpPr>
          <p:nvPr/>
        </p:nvSpPr>
        <p:spPr bwMode="auto">
          <a:xfrm>
            <a:off x="838200" y="1371600"/>
            <a:ext cx="7772400" cy="5334000"/>
          </a:xfrm>
          <a:prstGeom prst="rect">
            <a:avLst/>
          </a:prstGeom>
          <a:noFill/>
          <a:ln w="9525">
            <a:noFill/>
            <a:miter lim="800000"/>
            <a:headEnd/>
            <a:tailEnd/>
          </a:ln>
          <a:effectLst/>
        </p:spPr>
        <p:txBody>
          <a:bodyPr/>
          <a:lstStyle/>
          <a:p>
            <a:pPr marL="457200" indent="-4572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457200" indent="-457200">
              <a:spcBef>
                <a:spcPct val="70000"/>
              </a:spcBef>
              <a:buClr>
                <a:srgbClr val="CC0000"/>
              </a:buClr>
              <a:buFont typeface="Wingdings" pitchFamily="2" charset="2"/>
              <a:buAutoNum type="arabicPeriod"/>
            </a:pPr>
            <a:r>
              <a:rPr lang="es-PE" sz="1800">
                <a:latin typeface="Verdana" pitchFamily="34" charset="0"/>
                <a:cs typeface="Times New Roman" pitchFamily="18" charset="0"/>
              </a:rPr>
              <a:t>Objetivos del estudio</a:t>
            </a:r>
          </a:p>
          <a:p>
            <a:pPr marL="457200" indent="-457200">
              <a:spcBef>
                <a:spcPct val="70000"/>
              </a:spcBef>
              <a:buClr>
                <a:srgbClr val="CC0000"/>
              </a:buClr>
              <a:buFont typeface="Wingdings" pitchFamily="2" charset="2"/>
              <a:buAutoNum type="arabicPeriod"/>
            </a:pPr>
            <a:r>
              <a:rPr lang="es-PE" sz="1800">
                <a:latin typeface="Verdana" pitchFamily="34" charset="0"/>
                <a:cs typeface="Times New Roman" pitchFamily="18" charset="0"/>
              </a:rPr>
              <a:t>Los modelos: ¿de qué dependen los indicadores?</a:t>
            </a:r>
          </a:p>
          <a:p>
            <a:pPr marL="457200" indent="-457200">
              <a:spcBef>
                <a:spcPct val="70000"/>
              </a:spcBef>
              <a:buClr>
                <a:srgbClr val="CC0000"/>
              </a:buClr>
              <a:buFont typeface="Wingdings" pitchFamily="2" charset="2"/>
              <a:buAutoNum type="arabicPeriod"/>
            </a:pPr>
            <a:r>
              <a:rPr lang="es-PE" sz="1800">
                <a:latin typeface="Verdana" pitchFamily="34" charset="0"/>
                <a:cs typeface="Times New Roman" pitchFamily="18" charset="0"/>
              </a:rPr>
              <a:t>El proceso de integración: ¿cómo están relacionados los indicadores?</a:t>
            </a:r>
          </a:p>
          <a:p>
            <a:pPr marL="457200" indent="-457200">
              <a:spcBef>
                <a:spcPct val="70000"/>
              </a:spcBef>
              <a:buClr>
                <a:srgbClr val="CC0000"/>
              </a:buClr>
              <a:buFont typeface="Wingdings" pitchFamily="2" charset="2"/>
              <a:buAutoNum type="arabicPeriod"/>
            </a:pPr>
            <a:r>
              <a:rPr lang="es-PE" sz="1800">
                <a:latin typeface="Verdana" pitchFamily="34" charset="0"/>
                <a:cs typeface="Times New Roman" pitchFamily="18" charset="0"/>
              </a:rPr>
              <a:t>Síntesis de resultados: ¿cómo alcanzar las metas al menor costo posible?</a:t>
            </a:r>
          </a:p>
          <a:p>
            <a:pPr marL="457200" indent="-457200">
              <a:spcBef>
                <a:spcPct val="70000"/>
              </a:spcBef>
              <a:buClr>
                <a:srgbClr val="CC0000"/>
              </a:buClr>
              <a:buFont typeface="Wingdings" pitchFamily="2" charset="2"/>
              <a:buAutoNum type="arabicPeriod"/>
            </a:pPr>
            <a:r>
              <a:rPr lang="es-PE" sz="1800">
                <a:latin typeface="Verdana" pitchFamily="34" charset="0"/>
                <a:cs typeface="Times New Roman" pitchFamily="18" charset="0"/>
              </a:rPr>
              <a:t>Conclusiones y limitaciones</a:t>
            </a:r>
          </a:p>
          <a:p>
            <a:pPr marL="457200" indent="-457200">
              <a:spcBef>
                <a:spcPct val="70000"/>
              </a:spcBef>
              <a:buClr>
                <a:srgbClr val="CC0000"/>
              </a:buClr>
              <a:buFont typeface="Wingdings" pitchFamily="2" charset="2"/>
              <a:buAutoNum type="arabicPeriod"/>
            </a:pPr>
            <a:r>
              <a:rPr lang="es-PE" sz="1800">
                <a:latin typeface="Verdana" pitchFamily="34" charset="0"/>
                <a:cs typeface="Times New Roman" pitchFamily="18" charset="0"/>
              </a:rPr>
              <a:t>Modelos sectoriales</a:t>
            </a:r>
          </a:p>
          <a:p>
            <a:pPr marL="457200" indent="-457200">
              <a:spcBef>
                <a:spcPct val="70000"/>
              </a:spcBef>
              <a:buClr>
                <a:srgbClr val="CC0000"/>
              </a:buClr>
              <a:buFont typeface="Wingdings" pitchFamily="2" charset="2"/>
              <a:buAutoNum type="arabicPeriod"/>
            </a:pPr>
            <a:r>
              <a:rPr lang="es-PE" sz="1800">
                <a:latin typeface="Verdana" pitchFamily="34" charset="0"/>
                <a:cs typeface="Times New Roman" pitchFamily="18" charset="0"/>
              </a:rPr>
              <a:t>Simulación y costeo integral: las intervenciones de política</a:t>
            </a:r>
          </a:p>
          <a:p>
            <a:pPr marL="457200" indent="-457200">
              <a:lnSpc>
                <a:spcPct val="150000"/>
              </a:lnSpc>
              <a:spcBef>
                <a:spcPct val="20000"/>
              </a:spcBef>
              <a:buClr>
                <a:srgbClr val="CC0000"/>
              </a:buClr>
              <a:buFont typeface="Wingdings" pitchFamily="2" charset="2"/>
              <a:buNone/>
            </a:pPr>
            <a:endParaRPr lang="es-PE" sz="1800">
              <a:latin typeface="Verdana" pitchFamily="34" charset="0"/>
              <a:cs typeface="Times New Roman" pitchFamily="18" charset="0"/>
            </a:endParaRPr>
          </a:p>
          <a:p>
            <a:pPr marL="457200" indent="-457200">
              <a:spcBef>
                <a:spcPct val="20000"/>
              </a:spcBef>
              <a:buClr>
                <a:srgbClr val="333399"/>
              </a:buClr>
              <a:buFont typeface="Wingdings" pitchFamily="2" charset="2"/>
              <a:buNone/>
            </a:pPr>
            <a:endParaRPr lang="es-PE" sz="1800">
              <a:latin typeface="Verdana" pitchFamily="34" charset="0"/>
              <a:cs typeface="Times New Roman" pitchFamily="18" charset="0"/>
            </a:endParaRPr>
          </a:p>
          <a:p>
            <a:pPr marL="457200" indent="-457200">
              <a:spcBef>
                <a:spcPct val="20000"/>
              </a:spcBef>
              <a:buClr>
                <a:srgbClr val="333399"/>
              </a:buClr>
              <a:buFont typeface="Wingdings" pitchFamily="2" charset="2"/>
              <a:buAutoNum type="arabicPeriod"/>
            </a:pPr>
            <a:endParaRPr lang="es-PE" sz="1800" b="1">
              <a:latin typeface="Verdana" pitchFamily="34" charset="0"/>
              <a:cs typeface="Times New Roman" pitchFamily="18" charset="0"/>
            </a:endParaRPr>
          </a:p>
          <a:p>
            <a:pPr marL="457200" indent="-457200">
              <a:spcBef>
                <a:spcPct val="20000"/>
              </a:spcBef>
              <a:buClr>
                <a:srgbClr val="333399"/>
              </a:buClr>
              <a:buFont typeface="Wingdings" pitchFamily="2" charset="2"/>
              <a:buChar char="§"/>
            </a:pPr>
            <a:endParaRPr lang="es-PE" sz="1000" b="1">
              <a:latin typeface="Verdana" pitchFamily="34" charset="0"/>
              <a:cs typeface="Times New Roman" pitchFamily="18" charset="0"/>
            </a:endParaRPr>
          </a:p>
          <a:p>
            <a:pPr marL="457200" indent="-457200">
              <a:spcBef>
                <a:spcPct val="20000"/>
              </a:spcBef>
              <a:buClr>
                <a:srgbClr val="333399"/>
              </a:buClr>
              <a:buFont typeface="Wingdings" pitchFamily="2" charset="2"/>
              <a:buNone/>
            </a:pPr>
            <a:r>
              <a:rPr lang="es-PE" sz="1800">
                <a:latin typeface="Verdana" pitchFamily="34" charset="0"/>
                <a:cs typeface="Times New Roman" pitchFamily="18" charset="0"/>
              </a:rPr>
              <a:t> </a:t>
            </a:r>
          </a:p>
          <a:p>
            <a:pPr marL="457200" indent="-4572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914400" lvl="1" indent="-457200">
              <a:spcBef>
                <a:spcPct val="20000"/>
              </a:spcBef>
              <a:buClr>
                <a:schemeClr val="accent2"/>
              </a:buClr>
              <a:buFont typeface="Wingdings" pitchFamily="2" charset="2"/>
              <a:buNone/>
            </a:pPr>
            <a:endParaRPr lang="es-PE" sz="1800">
              <a:latin typeface="Verdana" pitchFamily="34" charset="0"/>
            </a:endParaRPr>
          </a:p>
          <a:p>
            <a:pPr marL="914400" lvl="1" indent="-45720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3000">
                <a:solidFill>
                  <a:srgbClr val="333399"/>
                </a:solidFill>
                <a:latin typeface="Verdana" pitchFamily="34" charset="0"/>
              </a:rPr>
              <a:t>Objetivos del estudio</a:t>
            </a:r>
            <a:endParaRPr lang="es-ES" sz="3000">
              <a:solidFill>
                <a:srgbClr val="333399"/>
              </a:solidFill>
              <a:latin typeface="Verdana" pitchFamily="34" charset="0"/>
            </a:endParaRPr>
          </a:p>
        </p:txBody>
      </p:sp>
      <p:sp>
        <p:nvSpPr>
          <p:cNvPr id="57347" name="Line 3"/>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57348" name="Rectangle 4"/>
          <p:cNvSpPr>
            <a:spLocks noChangeArrowheads="1"/>
          </p:cNvSpPr>
          <p:nvPr/>
        </p:nvSpPr>
        <p:spPr bwMode="auto">
          <a:xfrm>
            <a:off x="685800" y="1600200"/>
            <a:ext cx="7772400" cy="44958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
        <p:nvSpPr>
          <p:cNvPr id="57350" name="Rectangle 6"/>
          <p:cNvSpPr>
            <a:spLocks noChangeArrowheads="1"/>
          </p:cNvSpPr>
          <p:nvPr/>
        </p:nvSpPr>
        <p:spPr bwMode="auto">
          <a:xfrm>
            <a:off x="685800" y="11430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s-PE" sz="2000">
                <a:latin typeface="Verdana" pitchFamily="34" charset="0"/>
                <a:cs typeface="Times New Roman" pitchFamily="18" charset="0"/>
              </a:rPr>
              <a:t>Identificar las variables más importantes para explicar el comportamiento de los indicadores asociados a los primeros cinco Objetivos de Desarrollo del Milenio (ODMs).</a:t>
            </a:r>
          </a:p>
          <a:p>
            <a:pPr marL="342900" indent="-342900">
              <a:spcBef>
                <a:spcPct val="20000"/>
              </a:spcBef>
              <a:buClr>
                <a:srgbClr val="333399"/>
              </a:buClr>
              <a:buFont typeface="Wingdings" pitchFamily="2" charset="2"/>
              <a:buChar char="§"/>
            </a:pPr>
            <a:endParaRPr lang="es-PE" sz="20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s-PE" sz="2000">
                <a:latin typeface="Verdana" pitchFamily="34" charset="0"/>
                <a:cs typeface="Times New Roman" pitchFamily="18" charset="0"/>
              </a:rPr>
              <a:t>Evaluar la interrelación entre estas variables y proponer un conjunto integral de medidas de política que coadyuven al cumplimiento de las metas para cada indicador.</a:t>
            </a:r>
          </a:p>
          <a:p>
            <a:pPr marL="342900" indent="-342900">
              <a:spcBef>
                <a:spcPct val="20000"/>
              </a:spcBef>
              <a:buClr>
                <a:srgbClr val="333399"/>
              </a:buClr>
              <a:buFont typeface="Wingdings" pitchFamily="2" charset="2"/>
              <a:buChar char="§"/>
            </a:pPr>
            <a:endParaRPr lang="es-PE" sz="20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s-PE" sz="2000">
                <a:latin typeface="Verdana" pitchFamily="34" charset="0"/>
                <a:cs typeface="Times New Roman" pitchFamily="18" charset="0"/>
              </a:rPr>
              <a:t>Estimar el costo asociado a la aplicación de estas medidas de política </a:t>
            </a:r>
            <a:r>
              <a:rPr lang="es-PE" sz="2000">
                <a:latin typeface="Verdana" pitchFamily="34" charset="0"/>
                <a:cs typeface="Times New Roman" pitchFamily="18" charset="0"/>
                <a:sym typeface="Symbol" pitchFamily="18" charset="2"/>
              </a:rPr>
              <a:t> ¿cuál es la combinación de políticas más costo-efectiva para alcanzar las metas?</a:t>
            </a:r>
          </a:p>
          <a:p>
            <a:pPr marL="342900" indent="-342900">
              <a:spcBef>
                <a:spcPct val="20000"/>
              </a:spcBef>
              <a:buClr>
                <a:srgbClr val="333399"/>
              </a:buClr>
              <a:buFont typeface="Wingdings" pitchFamily="2" charset="2"/>
              <a:buChar char="§"/>
            </a:pPr>
            <a:endParaRPr lang="es-PE" sz="2000">
              <a:latin typeface="Verdana" pitchFamily="34" charset="0"/>
              <a:cs typeface="Times New Roman" pitchFamily="18" charset="0"/>
            </a:endParaRPr>
          </a:p>
          <a:p>
            <a:pPr marL="342900" indent="-342900">
              <a:spcBef>
                <a:spcPct val="20000"/>
              </a:spcBef>
              <a:buClr>
                <a:srgbClr val="CC0000"/>
              </a:buClr>
              <a:buFont typeface="Wingdings" pitchFamily="2" charset="2"/>
              <a:buNone/>
            </a:pPr>
            <a:endParaRPr lang="es-PE" sz="1600">
              <a:latin typeface="Verdana" pitchFamily="34" charset="0"/>
              <a:cs typeface="Times New Roman" pitchFamily="18" charset="0"/>
            </a:endParaRPr>
          </a:p>
          <a:p>
            <a:pPr marL="342900" indent="-342900">
              <a:spcBef>
                <a:spcPct val="20000"/>
              </a:spcBef>
              <a:buClr>
                <a:srgbClr val="333399"/>
              </a:buClr>
              <a:buFont typeface="Wingdings" pitchFamily="2" charset="2"/>
              <a:buNone/>
            </a:pPr>
            <a:r>
              <a:rPr lang="es-PE" sz="1800">
                <a:latin typeface="Verdana" pitchFamily="34" charset="0"/>
                <a:cs typeface="Times New Roman" pitchFamily="18" charset="0"/>
              </a:rPr>
              <a:t> </a:t>
            </a: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Los modelos: </a:t>
            </a:r>
          </a:p>
          <a:p>
            <a:r>
              <a:rPr lang="es-PE" sz="2600">
                <a:solidFill>
                  <a:srgbClr val="333399"/>
                </a:solidFill>
                <a:latin typeface="Verdana" pitchFamily="34" charset="0"/>
              </a:rPr>
              <a:t>¿de qué dependen los indicadores?</a:t>
            </a:r>
            <a:endParaRPr lang="es-ES" sz="2600">
              <a:solidFill>
                <a:srgbClr val="333399"/>
              </a:solidFill>
              <a:latin typeface="Verdana" pitchFamily="34" charset="0"/>
            </a:endParaRPr>
          </a:p>
        </p:txBody>
      </p:sp>
      <p:sp>
        <p:nvSpPr>
          <p:cNvPr id="68611" name="Line 3"/>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68612" name="Rectangle 4"/>
          <p:cNvSpPr>
            <a:spLocks noChangeArrowheads="1"/>
          </p:cNvSpPr>
          <p:nvPr/>
        </p:nvSpPr>
        <p:spPr bwMode="auto">
          <a:xfrm>
            <a:off x="685800" y="11430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18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s-PE" sz="1800" b="1">
                <a:latin typeface="Verdana" pitchFamily="34" charset="0"/>
                <a:cs typeface="Times New Roman" pitchFamily="18" charset="0"/>
              </a:rPr>
              <a:t>Dos clases de modelos</a:t>
            </a:r>
          </a:p>
          <a:p>
            <a:pPr marL="342900" indent="-342900">
              <a:spcBef>
                <a:spcPct val="20000"/>
              </a:spcBef>
              <a:buClr>
                <a:srgbClr val="333399"/>
              </a:buClr>
              <a:buFont typeface="Wingdings" pitchFamily="2" charset="2"/>
              <a:buNone/>
            </a:pPr>
            <a:endParaRPr lang="es-PE" sz="1000" b="1">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r>
              <a:rPr lang="es-PE" sz="1600">
                <a:latin typeface="Verdana" pitchFamily="34" charset="0"/>
                <a:cs typeface="Times New Roman" pitchFamily="18" charset="0"/>
                <a:hlinkClick r:id="rId2" action="ppaction://hlinksldjump"/>
              </a:rPr>
              <a:t>Modelo contable de simulación macro</a:t>
            </a:r>
            <a:r>
              <a:rPr lang="es-PE" sz="1600">
                <a:latin typeface="Verdana" pitchFamily="34" charset="0"/>
                <a:cs typeface="Times New Roman" pitchFamily="18" charset="0"/>
              </a:rPr>
              <a:t>. Para conocer la combinación de </a:t>
            </a:r>
            <a:r>
              <a:rPr lang="es-PE" sz="1600" b="1">
                <a:latin typeface="Verdana" pitchFamily="34" charset="0"/>
                <a:cs typeface="Times New Roman" pitchFamily="18" charset="0"/>
              </a:rPr>
              <a:t>crecimiento económico</a:t>
            </a:r>
            <a:r>
              <a:rPr lang="es-PE" sz="1600">
                <a:latin typeface="Verdana" pitchFamily="34" charset="0"/>
                <a:cs typeface="Times New Roman" pitchFamily="18" charset="0"/>
              </a:rPr>
              <a:t> y </a:t>
            </a:r>
            <a:r>
              <a:rPr lang="es-PE" sz="1600" b="1">
                <a:latin typeface="Verdana" pitchFamily="34" charset="0"/>
                <a:cs typeface="Times New Roman" pitchFamily="18" charset="0"/>
              </a:rPr>
              <a:t>redistribución</a:t>
            </a:r>
            <a:r>
              <a:rPr lang="es-PE" sz="1600">
                <a:latin typeface="Verdana" pitchFamily="34" charset="0"/>
                <a:cs typeface="Times New Roman" pitchFamily="18" charset="0"/>
              </a:rPr>
              <a:t> del ingreso requeridos para reducir a la mitad la brecha de pobreza en su dimensión monetaria (meta para el primer indicador ODM).</a:t>
            </a:r>
          </a:p>
          <a:p>
            <a:pPr marL="742950" lvl="1" indent="-285750">
              <a:spcBef>
                <a:spcPct val="20000"/>
              </a:spcBef>
              <a:buClr>
                <a:srgbClr val="CC0000"/>
              </a:buClr>
              <a:buFont typeface="Wingdings" pitchFamily="2" charset="2"/>
              <a:buChar char="§"/>
            </a:pPr>
            <a:endParaRPr lang="es-PE" sz="1600">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r>
              <a:rPr lang="es-PE" sz="1600">
                <a:latin typeface="Verdana" pitchFamily="34" charset="0"/>
                <a:cs typeface="Times New Roman" pitchFamily="18" charset="0"/>
                <a:hlinkClick r:id="rId3" action="ppaction://hlinksldjump"/>
              </a:rPr>
              <a:t>Modelos microeconométricos </a:t>
            </a:r>
            <a:r>
              <a:rPr lang="es-PE" sz="1600">
                <a:latin typeface="Verdana" pitchFamily="34" charset="0"/>
                <a:cs typeface="Times New Roman" pitchFamily="18" charset="0"/>
              </a:rPr>
              <a:t>asociados al resto de indicadores ODM. Para conocer cuál es el conjunto de determinantes que mejor explica el fenómeno analizado (que el individuo tenga primaria completa, sea alfabeto, no muera antes de cumplir los 5 años, etc). Dentro del conjunto de determinantes </a:t>
            </a:r>
            <a:r>
              <a:rPr lang="es-PE" sz="1600">
                <a:latin typeface="Verdana" pitchFamily="34" charset="0"/>
                <a:cs typeface="Times New Roman" pitchFamily="18" charset="0"/>
                <a:sym typeface="Symbol" pitchFamily="18" charset="2"/>
              </a:rPr>
              <a:t> </a:t>
            </a:r>
            <a:r>
              <a:rPr lang="es-PE" sz="1600" b="1">
                <a:latin typeface="Verdana" pitchFamily="34" charset="0"/>
                <a:cs typeface="Times New Roman" pitchFamily="18" charset="0"/>
                <a:sym typeface="Symbol" pitchFamily="18" charset="2"/>
              </a:rPr>
              <a:t>variables de política</a:t>
            </a:r>
            <a:r>
              <a:rPr lang="es-PE" sz="1600">
                <a:latin typeface="Verdana" pitchFamily="34" charset="0"/>
                <a:cs typeface="Times New Roman" pitchFamily="18" charset="0"/>
                <a:sym typeface="Symbol" pitchFamily="18" charset="2"/>
              </a:rPr>
              <a:t> sobre las que el “planificador” puede influir para generar los cambios deseados sobre el indicador.</a:t>
            </a:r>
          </a:p>
          <a:p>
            <a:pPr marL="742950" lvl="1" indent="-285750">
              <a:spcBef>
                <a:spcPct val="20000"/>
              </a:spcBef>
              <a:buClr>
                <a:srgbClr val="CC0000"/>
              </a:buClr>
              <a:buFont typeface="Wingdings" pitchFamily="2" charset="2"/>
              <a:buChar char="§"/>
            </a:pPr>
            <a:endParaRPr lang="es-PE" sz="16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Los modelos: </a:t>
            </a:r>
          </a:p>
          <a:p>
            <a:r>
              <a:rPr lang="es-PE" sz="2600">
                <a:solidFill>
                  <a:srgbClr val="333399"/>
                </a:solidFill>
                <a:latin typeface="Verdana" pitchFamily="34" charset="0"/>
              </a:rPr>
              <a:t>¿de qué dependen los indicadores?</a:t>
            </a:r>
            <a:endParaRPr lang="es-ES" sz="2600">
              <a:solidFill>
                <a:srgbClr val="333399"/>
              </a:solidFill>
              <a:latin typeface="Verdana" pitchFamily="34" charset="0"/>
            </a:endParaRPr>
          </a:p>
        </p:txBody>
      </p:sp>
      <p:sp>
        <p:nvSpPr>
          <p:cNvPr id="78853"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78854" name="Rectangle 6"/>
          <p:cNvSpPr>
            <a:spLocks noChangeArrowheads="1"/>
          </p:cNvSpPr>
          <p:nvPr/>
        </p:nvSpPr>
        <p:spPr bwMode="auto">
          <a:xfrm>
            <a:off x="685800" y="1143000"/>
            <a:ext cx="7772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18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s-PE" sz="1800" b="1">
                <a:latin typeface="Verdana" pitchFamily="34" charset="0"/>
                <a:cs typeface="Times New Roman" pitchFamily="18" charset="0"/>
              </a:rPr>
              <a:t>Tres “grandes variables” para combinar:</a:t>
            </a:r>
          </a:p>
          <a:p>
            <a:pPr marL="342900" indent="-342900">
              <a:spcBef>
                <a:spcPct val="20000"/>
              </a:spcBef>
              <a:buClr>
                <a:srgbClr val="333399"/>
              </a:buClr>
              <a:buFont typeface="Wingdings" pitchFamily="2" charset="2"/>
              <a:buNone/>
            </a:pPr>
            <a:endParaRPr lang="es-PE" sz="1000" b="1">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r>
              <a:rPr lang="es-PE" sz="1600">
                <a:latin typeface="Verdana" pitchFamily="34" charset="0"/>
                <a:cs typeface="Times New Roman" pitchFamily="18" charset="0"/>
              </a:rPr>
              <a:t>Crecimiento de la economía.</a:t>
            </a:r>
          </a:p>
          <a:p>
            <a:pPr marL="742950" lvl="1" indent="-285750">
              <a:spcBef>
                <a:spcPct val="20000"/>
              </a:spcBef>
              <a:buClr>
                <a:srgbClr val="CC0000"/>
              </a:buClr>
              <a:buFont typeface="Wingdings" pitchFamily="2" charset="2"/>
              <a:buChar char="§"/>
            </a:pPr>
            <a:r>
              <a:rPr lang="es-PE" sz="1600">
                <a:latin typeface="Verdana" pitchFamily="34" charset="0"/>
                <a:cs typeface="Times New Roman" pitchFamily="18" charset="0"/>
              </a:rPr>
              <a:t>Políticas redistriutivas (reasignación del ingreso para mejorar la equidad).</a:t>
            </a:r>
          </a:p>
          <a:p>
            <a:pPr marL="742950" lvl="1" indent="-285750">
              <a:spcBef>
                <a:spcPct val="20000"/>
              </a:spcBef>
              <a:buClr>
                <a:srgbClr val="CC0000"/>
              </a:buClr>
              <a:buFont typeface="Wingdings" pitchFamily="2" charset="2"/>
              <a:buChar char="§"/>
            </a:pPr>
            <a:r>
              <a:rPr lang="es-PE" sz="1600">
                <a:latin typeface="Verdana" pitchFamily="34" charset="0"/>
                <a:cs typeface="Times New Roman" pitchFamily="18" charset="0"/>
              </a:rPr>
              <a:t>Variables de política </a:t>
            </a:r>
            <a:r>
              <a:rPr lang="es-PE" sz="1600">
                <a:latin typeface="Verdana" pitchFamily="34" charset="0"/>
                <a:sym typeface="Symbol" pitchFamily="18" charset="2"/>
              </a:rPr>
              <a:t> medidas específicas de política.</a:t>
            </a:r>
          </a:p>
          <a:p>
            <a:pPr marL="742950" lvl="1" indent="-285750">
              <a:spcBef>
                <a:spcPct val="20000"/>
              </a:spcBef>
              <a:buClr>
                <a:srgbClr val="CC0000"/>
              </a:buClr>
              <a:buFont typeface="Wingdings" pitchFamily="2" charset="2"/>
              <a:buChar char="§"/>
            </a:pPr>
            <a:endParaRPr lang="es-PE" sz="1600">
              <a:latin typeface="Verdana" pitchFamily="34" charset="0"/>
              <a:sym typeface="Symbol" pitchFamily="18" charset="2"/>
            </a:endParaRPr>
          </a:p>
          <a:p>
            <a:pPr marL="342900" indent="-342900">
              <a:spcBef>
                <a:spcPct val="20000"/>
              </a:spcBef>
              <a:buClr>
                <a:srgbClr val="333399"/>
              </a:buClr>
              <a:buFont typeface="Wingdings" pitchFamily="2" charset="2"/>
              <a:buChar char="§"/>
            </a:pPr>
            <a:r>
              <a:rPr lang="es-PE" sz="1800">
                <a:latin typeface="Verdana" pitchFamily="34" charset="0"/>
                <a:cs typeface="Times New Roman" pitchFamily="18" charset="0"/>
              </a:rPr>
              <a:t>Para combinarlas es necesario </a:t>
            </a:r>
            <a:r>
              <a:rPr lang="es-PE" sz="1800" b="1">
                <a:latin typeface="Verdana" pitchFamily="34" charset="0"/>
                <a:cs typeface="Times New Roman" pitchFamily="18" charset="0"/>
              </a:rPr>
              <a:t>integrar</a:t>
            </a:r>
            <a:r>
              <a:rPr lang="es-PE" sz="1800">
                <a:latin typeface="Verdana" pitchFamily="34" charset="0"/>
                <a:cs typeface="Times New Roman" pitchFamily="18" charset="0"/>
              </a:rPr>
              <a:t> los modelos </a:t>
            </a:r>
            <a:r>
              <a:rPr lang="es-PE" sz="1800">
                <a:sym typeface="Symbol" pitchFamily="18" charset="2"/>
              </a:rPr>
              <a:t></a:t>
            </a:r>
            <a:r>
              <a:rPr lang="es-PE" sz="1800">
                <a:latin typeface="Verdana" pitchFamily="34" charset="0"/>
                <a:sym typeface="Symbol" pitchFamily="18" charset="2"/>
              </a:rPr>
              <a:t> explotar al máximo las interrelaciones existentes entre todo el conjunto de variables involucradas.</a:t>
            </a:r>
            <a:endParaRPr lang="es-PE" sz="1800">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endParaRPr lang="es-PE" sz="1600">
              <a:latin typeface="Verdana" pitchFamily="34" charset="0"/>
              <a:cs typeface="Times New Roman" pitchFamily="18" charset="0"/>
            </a:endParaRP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El proceso de integración:</a:t>
            </a:r>
          </a:p>
          <a:p>
            <a:r>
              <a:rPr lang="es-PE" sz="2600">
                <a:solidFill>
                  <a:srgbClr val="333399"/>
                </a:solidFill>
                <a:latin typeface="Verdana" pitchFamily="34" charset="0"/>
              </a:rPr>
              <a:t>¿cómo están relacionados los indicadores?</a:t>
            </a:r>
            <a:endParaRPr lang="es-ES" sz="2600">
              <a:solidFill>
                <a:srgbClr val="333399"/>
              </a:solidFill>
              <a:latin typeface="Verdana" pitchFamily="34" charset="0"/>
            </a:endParaRPr>
          </a:p>
        </p:txBody>
      </p:sp>
      <p:sp>
        <p:nvSpPr>
          <p:cNvPr id="69635" name="Line 3"/>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69636" name="Rectangle 4"/>
          <p:cNvSpPr>
            <a:spLocks noChangeArrowheads="1"/>
          </p:cNvSpPr>
          <p:nvPr/>
        </p:nvSpPr>
        <p:spPr bwMode="auto">
          <a:xfrm>
            <a:off x="539750" y="1219200"/>
            <a:ext cx="8280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s-PE" sz="1800" b="1">
                <a:latin typeface="Verdana" pitchFamily="34" charset="0"/>
                <a:cs typeface="Times New Roman" pitchFamily="18" charset="0"/>
              </a:rPr>
              <a:t>Tres bloques:</a:t>
            </a:r>
          </a:p>
          <a:p>
            <a:pPr marL="342900" indent="-342900">
              <a:spcBef>
                <a:spcPct val="20000"/>
              </a:spcBef>
              <a:buClr>
                <a:srgbClr val="333399"/>
              </a:buClr>
              <a:buFont typeface="Wingdings" pitchFamily="2" charset="2"/>
              <a:buNone/>
            </a:pPr>
            <a:endParaRPr lang="es-PE" sz="1000" b="1">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r>
              <a:rPr lang="es-PE" sz="1600">
                <a:latin typeface="Verdana" pitchFamily="34" charset="0"/>
                <a:cs typeface="Times New Roman" pitchFamily="18" charset="0"/>
              </a:rPr>
              <a:t>Modelo contable de simulación macro.</a:t>
            </a:r>
          </a:p>
          <a:p>
            <a:pPr marL="1143000" lvl="2" indent="-228600">
              <a:spcBef>
                <a:spcPct val="20000"/>
              </a:spcBef>
              <a:buClr>
                <a:srgbClr val="333399"/>
              </a:buClr>
              <a:buFont typeface="Wingdings" pitchFamily="2" charset="2"/>
              <a:buChar char="§"/>
            </a:pPr>
            <a:r>
              <a:rPr lang="es-PE" sz="1600">
                <a:latin typeface="Verdana" pitchFamily="34" charset="0"/>
                <a:cs typeface="Times New Roman" pitchFamily="18" charset="0"/>
              </a:rPr>
              <a:t>Producto final: evolución de los indicadores </a:t>
            </a:r>
            <a:r>
              <a:rPr lang="es-PE" sz="1600">
                <a:latin typeface="Verdana" pitchFamily="34" charset="0"/>
                <a:cs typeface="Times New Roman" pitchFamily="18" charset="0"/>
                <a:hlinkClick r:id="rId2" action="ppaction://hlinksldjump"/>
              </a:rPr>
              <a:t>1, 2 y 3</a:t>
            </a:r>
            <a:r>
              <a:rPr lang="es-PE" sz="1600">
                <a:latin typeface="Verdana" pitchFamily="34" charset="0"/>
                <a:cs typeface="Times New Roman" pitchFamily="18" charset="0"/>
              </a:rPr>
              <a:t>.</a:t>
            </a:r>
          </a:p>
          <a:p>
            <a:pPr marL="1143000" lvl="2" indent="-228600">
              <a:spcBef>
                <a:spcPct val="20000"/>
              </a:spcBef>
              <a:buClr>
                <a:srgbClr val="333399"/>
              </a:buClr>
              <a:buFont typeface="Wingdings" pitchFamily="2" charset="2"/>
              <a:buChar char="§"/>
            </a:pPr>
            <a:r>
              <a:rPr lang="es-PE" sz="1600">
                <a:latin typeface="Verdana" pitchFamily="34" charset="0"/>
                <a:cs typeface="Times New Roman" pitchFamily="18" charset="0"/>
              </a:rPr>
              <a:t>Producto intermedio: evolución del gasto promedio y cuadrado del gasto promedio del hogar que “alimentan” al resto de modelos.</a:t>
            </a:r>
          </a:p>
          <a:p>
            <a:pPr marL="342900" indent="-342900">
              <a:spcBef>
                <a:spcPct val="20000"/>
              </a:spcBef>
              <a:buClr>
                <a:srgbClr val="333399"/>
              </a:buClr>
              <a:buFont typeface="Wingdings" pitchFamily="2" charset="2"/>
              <a:buNone/>
            </a:pPr>
            <a:endParaRPr lang="es-PE" sz="1200">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r>
              <a:rPr lang="es-PE" sz="1600">
                <a:latin typeface="Verdana" pitchFamily="34" charset="0"/>
                <a:cs typeface="Times New Roman" pitchFamily="18" charset="0"/>
              </a:rPr>
              <a:t>Modelos para los indicadores de educación e igualdad de género.</a:t>
            </a:r>
          </a:p>
          <a:p>
            <a:pPr marL="1143000" lvl="2" indent="-228600">
              <a:spcBef>
                <a:spcPct val="20000"/>
              </a:spcBef>
              <a:buClr>
                <a:srgbClr val="333399"/>
              </a:buClr>
              <a:buFont typeface="Wingdings" pitchFamily="2" charset="2"/>
              <a:buChar char="§"/>
            </a:pPr>
            <a:r>
              <a:rPr lang="es-PE" sz="1600">
                <a:latin typeface="Verdana" pitchFamily="34" charset="0"/>
                <a:cs typeface="Times New Roman" pitchFamily="18" charset="0"/>
              </a:rPr>
              <a:t>Producto final: evolución de los indicadores </a:t>
            </a:r>
            <a:r>
              <a:rPr lang="es-PE" sz="1600">
                <a:latin typeface="Verdana" pitchFamily="34" charset="0"/>
                <a:cs typeface="Times New Roman" pitchFamily="18" charset="0"/>
                <a:hlinkClick r:id="rId2" action="ppaction://hlinksldjump"/>
              </a:rPr>
              <a:t>6, 7, 8, 9, 10 y 11</a:t>
            </a:r>
            <a:r>
              <a:rPr lang="es-PE" sz="1600">
                <a:latin typeface="Verdana" pitchFamily="34" charset="0"/>
                <a:cs typeface="Times New Roman" pitchFamily="18" charset="0"/>
              </a:rPr>
              <a:t>.</a:t>
            </a:r>
          </a:p>
          <a:p>
            <a:pPr marL="1143000" lvl="2" indent="-228600">
              <a:spcBef>
                <a:spcPct val="20000"/>
              </a:spcBef>
              <a:buClr>
                <a:srgbClr val="333399"/>
              </a:buClr>
              <a:buFont typeface="Wingdings" pitchFamily="2" charset="2"/>
              <a:buChar char="§"/>
            </a:pPr>
            <a:r>
              <a:rPr lang="es-PE" sz="1600">
                <a:latin typeface="Verdana" pitchFamily="34" charset="0"/>
                <a:cs typeface="Times New Roman" pitchFamily="18" charset="0"/>
              </a:rPr>
              <a:t>Producto intermedio: evolución del porcentaje de hombres y mujeres en cada nivel de instrucción que “alimentan” al resto de modelos.</a:t>
            </a:r>
          </a:p>
          <a:p>
            <a:pPr marL="342900" indent="-342900">
              <a:spcBef>
                <a:spcPct val="20000"/>
              </a:spcBef>
              <a:buClr>
                <a:srgbClr val="CC0000"/>
              </a:buClr>
              <a:buFont typeface="Wingdings" pitchFamily="2" charset="2"/>
              <a:buNone/>
            </a:pPr>
            <a:endParaRPr lang="es-PE" sz="1200">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r>
              <a:rPr lang="es-PE" sz="1600">
                <a:latin typeface="Verdana" pitchFamily="34" charset="0"/>
                <a:cs typeface="Times New Roman" pitchFamily="18" charset="0"/>
              </a:rPr>
              <a:t>Modelos para los indicadores de nutrición, mortalidad infantil y salud materna.</a:t>
            </a:r>
          </a:p>
          <a:p>
            <a:pPr marL="1143000" lvl="2" indent="-228600">
              <a:spcBef>
                <a:spcPct val="20000"/>
              </a:spcBef>
              <a:buClr>
                <a:srgbClr val="333399"/>
              </a:buClr>
              <a:buFont typeface="Wingdings" pitchFamily="2" charset="2"/>
              <a:buChar char="§"/>
            </a:pPr>
            <a:r>
              <a:rPr lang="es-PE" sz="1600">
                <a:latin typeface="Verdana" pitchFamily="34" charset="0"/>
                <a:cs typeface="Times New Roman" pitchFamily="18" charset="0"/>
              </a:rPr>
              <a:t>Producto final: evolución de los indicadores </a:t>
            </a:r>
            <a:r>
              <a:rPr lang="es-PE" sz="1600">
                <a:latin typeface="Verdana" pitchFamily="34" charset="0"/>
                <a:cs typeface="Times New Roman" pitchFamily="18" charset="0"/>
                <a:hlinkClick r:id="rId2" action="ppaction://hlinksldjump"/>
              </a:rPr>
              <a:t>4, 13, 14, 15, 16 y 17</a:t>
            </a:r>
            <a:r>
              <a:rPr lang="es-PE" sz="1600">
                <a:latin typeface="Verdana" pitchFamily="34" charset="0"/>
                <a:cs typeface="Times New Roman" pitchFamily="18" charset="0"/>
              </a:rPr>
              <a:t>.</a:t>
            </a:r>
          </a:p>
          <a:p>
            <a:pPr marL="1143000" lvl="2" indent="-228600">
              <a:spcBef>
                <a:spcPct val="20000"/>
              </a:spcBef>
              <a:buClr>
                <a:srgbClr val="333399"/>
              </a:buClr>
              <a:buFont typeface="Wingdings" pitchFamily="2" charset="2"/>
              <a:buChar char="§"/>
            </a:pPr>
            <a:r>
              <a:rPr lang="es-PE" sz="1600">
                <a:latin typeface="Verdana" pitchFamily="34" charset="0"/>
                <a:cs typeface="Times New Roman" pitchFamily="18" charset="0"/>
              </a:rPr>
              <a:t>Los modelos de mortalidad infantil y salud materna se encuentran interrelacionados a través de los indicadores 15 y 17.</a:t>
            </a:r>
          </a:p>
          <a:p>
            <a:pPr marL="742950" lvl="1" indent="-285750">
              <a:spcBef>
                <a:spcPct val="20000"/>
              </a:spcBef>
              <a:buClr>
                <a:srgbClr val="CC0000"/>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4"/>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r>
              <a:rPr lang="es-PE" sz="2800">
                <a:solidFill>
                  <a:srgbClr val="333399"/>
                </a:solidFill>
                <a:latin typeface="Verdana" pitchFamily="34" charset="0"/>
              </a:rPr>
              <a:t>El proceso de integración:</a:t>
            </a:r>
          </a:p>
          <a:p>
            <a:r>
              <a:rPr lang="es-PE" sz="2600">
                <a:solidFill>
                  <a:srgbClr val="333399"/>
                </a:solidFill>
                <a:latin typeface="Verdana" pitchFamily="34" charset="0"/>
              </a:rPr>
              <a:t>¿cómo están relacionados los indicadores?</a:t>
            </a:r>
            <a:endParaRPr lang="es-ES" sz="2600">
              <a:solidFill>
                <a:srgbClr val="333399"/>
              </a:solidFill>
              <a:latin typeface="Verdana" pitchFamily="34" charset="0"/>
            </a:endParaRPr>
          </a:p>
        </p:txBody>
      </p:sp>
      <p:sp>
        <p:nvSpPr>
          <p:cNvPr id="79877" name="Line 5"/>
          <p:cNvSpPr>
            <a:spLocks noChangeShapeType="1"/>
          </p:cNvSpPr>
          <p:nvPr/>
        </p:nvSpPr>
        <p:spPr bwMode="auto">
          <a:xfrm>
            <a:off x="381000" y="1219200"/>
            <a:ext cx="8458200" cy="0"/>
          </a:xfrm>
          <a:prstGeom prst="line">
            <a:avLst/>
          </a:prstGeom>
          <a:noFill/>
          <a:ln w="28575">
            <a:solidFill>
              <a:schemeClr val="accent2"/>
            </a:solidFill>
            <a:round/>
            <a:headEnd/>
            <a:tailEnd/>
          </a:ln>
          <a:effectLst/>
        </p:spPr>
        <p:txBody>
          <a:bodyPr/>
          <a:lstStyle/>
          <a:p>
            <a:endParaRPr lang="en-US"/>
          </a:p>
        </p:txBody>
      </p:sp>
      <p:sp>
        <p:nvSpPr>
          <p:cNvPr id="79878" name="Rectangle 6"/>
          <p:cNvSpPr>
            <a:spLocks noChangeArrowheads="1"/>
          </p:cNvSpPr>
          <p:nvPr/>
        </p:nvSpPr>
        <p:spPr bwMode="auto">
          <a:xfrm>
            <a:off x="539750" y="1219200"/>
            <a:ext cx="8280400" cy="5334000"/>
          </a:xfrm>
          <a:prstGeom prst="rect">
            <a:avLst/>
          </a:prstGeom>
          <a:noFill/>
          <a:ln w="9525">
            <a:noFill/>
            <a:miter lim="800000"/>
            <a:headEnd/>
            <a:tailEnd/>
          </a:ln>
          <a:effectLst/>
        </p:spPr>
        <p:txBody>
          <a:bodyPr/>
          <a:lstStyle/>
          <a:p>
            <a:pPr marL="342900" indent="-342900">
              <a:spcBef>
                <a:spcPct val="20000"/>
              </a:spcBef>
              <a:buClr>
                <a:srgbClr val="333399"/>
              </a:buClr>
              <a:buFont typeface="Wingdings" pitchFamily="2" charset="2"/>
              <a:buNone/>
            </a:pPr>
            <a:endParaRPr lang="es-PE" sz="2000" b="1">
              <a:latin typeface="Verdana" pitchFamily="34" charset="0"/>
              <a:cs typeface="Times New Roman" pitchFamily="18" charset="0"/>
            </a:endParaRPr>
          </a:p>
          <a:p>
            <a:pPr marL="342900" indent="-342900">
              <a:spcBef>
                <a:spcPct val="20000"/>
              </a:spcBef>
              <a:buClr>
                <a:srgbClr val="333399"/>
              </a:buClr>
              <a:buFont typeface="Wingdings" pitchFamily="2" charset="2"/>
              <a:buChar char="§"/>
            </a:pPr>
            <a:r>
              <a:rPr lang="es-PE" sz="1800" b="1">
                <a:latin typeface="Verdana" pitchFamily="34" charset="0"/>
                <a:cs typeface="Times New Roman" pitchFamily="18" charset="0"/>
              </a:rPr>
              <a:t>Dos escenarios:</a:t>
            </a:r>
          </a:p>
          <a:p>
            <a:pPr marL="342900" indent="-342900">
              <a:spcBef>
                <a:spcPct val="20000"/>
              </a:spcBef>
              <a:buClr>
                <a:srgbClr val="333399"/>
              </a:buClr>
              <a:buFont typeface="Wingdings" pitchFamily="2" charset="2"/>
              <a:buNone/>
            </a:pPr>
            <a:endParaRPr lang="es-PE" sz="1000" b="1">
              <a:latin typeface="Verdana" pitchFamily="34" charset="0"/>
              <a:cs typeface="Times New Roman" pitchFamily="18" charset="0"/>
            </a:endParaRPr>
          </a:p>
          <a:p>
            <a:pPr marL="742950" lvl="1" indent="-285750">
              <a:spcBef>
                <a:spcPct val="20000"/>
              </a:spcBef>
              <a:buClr>
                <a:srgbClr val="CC0000"/>
              </a:buClr>
              <a:buFont typeface="Wingdings" pitchFamily="2" charset="2"/>
              <a:buChar char="§"/>
            </a:pPr>
            <a:r>
              <a:rPr lang="es-PE" sz="1600">
                <a:latin typeface="Verdana" pitchFamily="34" charset="0"/>
                <a:cs typeface="Times New Roman" pitchFamily="18" charset="0"/>
              </a:rPr>
              <a:t>Escenario sin políticas sociales adicionales (SPSA).</a:t>
            </a:r>
          </a:p>
          <a:p>
            <a:pPr marL="1143000" lvl="2" indent="-228600">
              <a:spcBef>
                <a:spcPct val="20000"/>
              </a:spcBef>
              <a:buClr>
                <a:srgbClr val="333399"/>
              </a:buClr>
              <a:buFont typeface="Wingdings" pitchFamily="2" charset="2"/>
              <a:buChar char="§"/>
            </a:pPr>
            <a:r>
              <a:rPr lang="es-ES" sz="1400">
                <a:latin typeface="Verdana" pitchFamily="34" charset="0"/>
              </a:rPr>
              <a:t>Sólo se consideran los efectos del crecimiento y, de ser el caso, la redistribución requerida para alcanzar la meta de pobreza en su dimensión monetaria.</a:t>
            </a:r>
          </a:p>
          <a:p>
            <a:pPr marL="1143000" lvl="2" indent="-228600">
              <a:spcBef>
                <a:spcPct val="20000"/>
              </a:spcBef>
              <a:buClr>
                <a:srgbClr val="333399"/>
              </a:buClr>
              <a:buFont typeface="Wingdings" pitchFamily="2" charset="2"/>
              <a:buChar char="§"/>
            </a:pPr>
            <a:r>
              <a:rPr lang="es-ES" sz="1400">
                <a:latin typeface="Verdana" pitchFamily="34" charset="0"/>
              </a:rPr>
              <a:t>Escenario “base” </a:t>
            </a:r>
            <a:r>
              <a:rPr lang="es-ES" sz="1400">
                <a:latin typeface="Verdana" pitchFamily="34" charset="0"/>
                <a:sym typeface="Symbol" pitchFamily="18" charset="2"/>
              </a:rPr>
              <a:t></a:t>
            </a:r>
            <a:r>
              <a:rPr lang="es-ES" sz="1400">
                <a:latin typeface="Verdana" pitchFamily="34" charset="0"/>
              </a:rPr>
              <a:t> permite identificar qué tan lejos se está de las metas si: (i) no se toman medidas de política sectorial específicas para coadyuvar a su cumplimiento y la economía crece a la tasa supuesta; (ii) sobre el crecimiento supuesto, sólo se aplican las políticas redistributivas necesarias para cerrar la brecha de pobreza en su dimensión monetaria.</a:t>
            </a:r>
          </a:p>
          <a:p>
            <a:pPr marL="1143000" lvl="2" indent="-228600">
              <a:spcBef>
                <a:spcPct val="20000"/>
              </a:spcBef>
              <a:buClr>
                <a:srgbClr val="333399"/>
              </a:buClr>
              <a:buFont typeface="Wingdings" pitchFamily="2" charset="2"/>
              <a:buNone/>
            </a:pPr>
            <a:endParaRPr lang="es-ES" sz="1400">
              <a:latin typeface="Verdana" pitchFamily="34" charset="0"/>
            </a:endParaRPr>
          </a:p>
          <a:p>
            <a:pPr marL="742950" lvl="1" indent="-285750">
              <a:spcBef>
                <a:spcPct val="20000"/>
              </a:spcBef>
              <a:buClr>
                <a:srgbClr val="CC0000"/>
              </a:buClr>
              <a:buFont typeface="Wingdings" pitchFamily="2" charset="2"/>
              <a:buChar char="§"/>
            </a:pPr>
            <a:r>
              <a:rPr lang="es-PE" sz="1600">
                <a:latin typeface="Verdana" pitchFamily="34" charset="0"/>
                <a:cs typeface="Times New Roman" pitchFamily="18" charset="0"/>
              </a:rPr>
              <a:t>Escenario con políticas sociales adicionales (CPSA).</a:t>
            </a:r>
          </a:p>
          <a:p>
            <a:pPr marL="1143000" lvl="2" indent="-228600" algn="just">
              <a:spcBef>
                <a:spcPct val="20000"/>
              </a:spcBef>
              <a:buClr>
                <a:srgbClr val="333399"/>
              </a:buClr>
              <a:buFont typeface="Wingdings" pitchFamily="2" charset="2"/>
              <a:buChar char="§"/>
            </a:pPr>
            <a:r>
              <a:rPr lang="es-ES" sz="1400">
                <a:latin typeface="Verdana" pitchFamily="34" charset="0"/>
              </a:rPr>
              <a:t>Se consideran (además del crecimiento y redistribución), los efectos de las intervenciones de política sectorial introducidas con el objetivo de alcanzar todas las metas propuestas. </a:t>
            </a:r>
          </a:p>
          <a:p>
            <a:pPr marL="1143000" lvl="2" indent="-228600" algn="just">
              <a:spcBef>
                <a:spcPct val="20000"/>
              </a:spcBef>
              <a:buClr>
                <a:srgbClr val="333399"/>
              </a:buClr>
              <a:buFont typeface="Wingdings" pitchFamily="2" charset="2"/>
              <a:buChar char="§"/>
            </a:pPr>
            <a:r>
              <a:rPr lang="es-ES" sz="1400">
                <a:latin typeface="Verdana" pitchFamily="34" charset="0"/>
              </a:rPr>
              <a:t>Es bajo este escenario donde se introducen incrementos en las variables de política identificadas en el proceso de modelación.</a:t>
            </a:r>
            <a:endParaRPr lang="es-PE" sz="1600">
              <a:latin typeface="Verdana" pitchFamily="34" charset="0"/>
              <a:cs typeface="Times New Roman" pitchFamily="18" charset="0"/>
            </a:endParaRPr>
          </a:p>
          <a:p>
            <a:pPr marL="342900" indent="-342900">
              <a:spcBef>
                <a:spcPct val="20000"/>
              </a:spcBef>
              <a:buClr>
                <a:srgbClr val="CC0000"/>
              </a:buClr>
              <a:buFont typeface="Wingdings" pitchFamily="2" charset="2"/>
              <a:buNone/>
            </a:pPr>
            <a:endParaRPr lang="es-PE" sz="1600">
              <a:latin typeface="Verdana" pitchFamily="34" charset="0"/>
              <a:cs typeface="Times New Roman" pitchFamily="18" charset="0"/>
            </a:endParaRPr>
          </a:p>
          <a:p>
            <a:pPr marL="342900" indent="-342900">
              <a:spcBef>
                <a:spcPct val="20000"/>
              </a:spcBef>
              <a:buClr>
                <a:srgbClr val="333399"/>
              </a:buClr>
              <a:buFont typeface="Wingdings" pitchFamily="2" charset="2"/>
              <a:buNone/>
            </a:pPr>
            <a:r>
              <a:rPr lang="es-PE" sz="1800">
                <a:latin typeface="Verdana" pitchFamily="34" charset="0"/>
                <a:cs typeface="Times New Roman" pitchFamily="18" charset="0"/>
              </a:rPr>
              <a:t> </a:t>
            </a:r>
          </a:p>
          <a:p>
            <a:pPr marL="342900" indent="-342900">
              <a:spcBef>
                <a:spcPct val="20000"/>
              </a:spcBef>
              <a:buClr>
                <a:srgbClr val="333399"/>
              </a:buClr>
              <a:buFont typeface="Wingdings" pitchFamily="2" charset="2"/>
              <a:buChar char="§"/>
            </a:pPr>
            <a:endParaRPr lang="es-PE" sz="1800">
              <a:latin typeface="Verdana" pitchFamily="34" charset="0"/>
              <a:cs typeface="Times New Roman" pitchFamily="18"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a:p>
            <a:pPr marL="742950" lvl="1" indent="-285750">
              <a:spcBef>
                <a:spcPct val="20000"/>
              </a:spcBef>
              <a:buClr>
                <a:schemeClr val="accent2"/>
              </a:buClr>
              <a:buFont typeface="Wingdings" pitchFamily="2" charset="2"/>
              <a:buNone/>
            </a:pPr>
            <a:endParaRPr lang="es-PE" sz="1800">
              <a:latin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B2105"/>
      </a:hlink>
      <a:folHlink>
        <a:srgbClr val="EE675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A5034"/>
        </a:hlink>
        <a:folHlink>
          <a:srgbClr val="EE6750"/>
        </a:folHlink>
      </a:clrScheme>
      <a:clrMap bg1="lt1" tx1="dk1" bg2="lt2" tx2="dk2" accent1="accent1" accent2="accent2" accent3="accent3" accent4="accent4" accent5="accent5" accent6="accent6" hlink="hlink" folHlink="folHlink"/>
    </a:extraClrScheme>
    <a:extraClrScheme>
      <a:clrScheme name="Diseño predeterminado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B2105"/>
        </a:hlink>
        <a:folHlink>
          <a:srgbClr val="EE675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2520</TotalTime>
  <Words>2632</Words>
  <Application>Microsoft Office PowerPoint</Application>
  <PresentationFormat>On-screen Show (4:3)</PresentationFormat>
  <Paragraphs>374</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Times New Roman</vt:lpstr>
      <vt:lpstr>Verdana</vt:lpstr>
      <vt:lpstr>Wingdings</vt:lpstr>
      <vt:lpstr>Symbol</vt:lpstr>
      <vt:lpstr>Tahoma</vt:lpstr>
      <vt:lpstr>Diseño predeterminado</vt:lpstr>
      <vt:lpstr>Alcanzando los Objetivos de Desarrollo del Milenio en Guatemala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Universidad del Pacífico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UP</dc:creator>
  <cp:lastModifiedBy>anarod</cp:lastModifiedBy>
  <cp:revision>427</cp:revision>
  <dcterms:created xsi:type="dcterms:W3CDTF">2005-06-02T16:18:10Z</dcterms:created>
  <dcterms:modified xsi:type="dcterms:W3CDTF">2010-07-11T23:30:09Z</dcterms:modified>
</cp:coreProperties>
</file>