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9" r:id="rId3"/>
    <p:sldId id="266" r:id="rId4"/>
    <p:sldId id="257" r:id="rId5"/>
    <p:sldId id="267" r:id="rId6"/>
    <p:sldId id="259" r:id="rId7"/>
    <p:sldId id="268" r:id="rId8"/>
    <p:sldId id="263" r:id="rId9"/>
    <p:sldId id="272" r:id="rId10"/>
    <p:sldId id="258" r:id="rId11"/>
    <p:sldId id="275" r:id="rId12"/>
    <p:sldId id="260" r:id="rId13"/>
    <p:sldId id="270" r:id="rId14"/>
    <p:sldId id="276" r:id="rId15"/>
  </p:sldIdLst>
  <p:sldSz cx="9144000" cy="6858000" type="screen4x3"/>
  <p:notesSz cx="6791325" cy="9832975"/>
  <p:embeddedFontLst>
    <p:embeddedFont>
      <p:font typeface="Verdana" pitchFamily="34" charset="0"/>
      <p:regular r:id="rId18"/>
      <p:bold r:id="rId19"/>
      <p:italic r:id="rId20"/>
      <p:boldItalic r:id="rId21"/>
    </p:embeddedFont>
  </p:embeddedFontLst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99CC"/>
    <a:srgbClr val="0066CC"/>
    <a:srgbClr val="BA7C36"/>
    <a:srgbClr val="F2D2B2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>
        <p:scale>
          <a:sx n="66" d="100"/>
          <a:sy n="66" d="100"/>
        </p:scale>
        <p:origin x="-7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942"/>
    </p:cViewPr>
  </p:sorterViewPr>
  <p:notesViewPr>
    <p:cSldViewPr>
      <p:cViewPr varScale="1">
        <p:scale>
          <a:sx n="37" d="100"/>
          <a:sy n="37" d="100"/>
        </p:scale>
        <p:origin x="-1470" y="-96"/>
      </p:cViewPr>
      <p:guideLst>
        <p:guide orient="horz" pos="3097"/>
        <p:guide pos="213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3" Type="http://schemas.openxmlformats.org/officeDocument/2006/relationships/slide" Target="slides/slide2.xml"/><Relationship Id="rId21" Type="http://schemas.openxmlformats.org/officeDocument/2006/relationships/font" Target="fonts/font4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image" Target="../media/image1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0525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/>
          </a:p>
        </p:txBody>
      </p:sp>
      <p:sp>
        <p:nvSpPr>
          <p:cNvPr id="3174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2225" y="0"/>
            <a:ext cx="2930525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pt-BR"/>
          </a:p>
        </p:txBody>
      </p:sp>
      <p:sp>
        <p:nvSpPr>
          <p:cNvPr id="3174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42438"/>
            <a:ext cx="2930525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/>
          </a:p>
        </p:txBody>
      </p:sp>
      <p:sp>
        <p:nvSpPr>
          <p:cNvPr id="3174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2225" y="9342438"/>
            <a:ext cx="2930525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E4A0031-2909-437B-A7EA-AA51DA1B3A76}" type="slidenum">
              <a:rPr lang="pt-BR"/>
              <a:pPr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32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</a:defRPr>
            </a:lvl1pPr>
          </a:lstStyle>
          <a:p>
            <a:endParaRPr lang="pt-BR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32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endParaRPr lang="pt-BR"/>
          </a:p>
        </p:txBody>
      </p:sp>
      <p:sp>
        <p:nvSpPr>
          <p:cNvPr id="922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39800" y="738188"/>
            <a:ext cx="4914900" cy="36861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668838"/>
            <a:ext cx="4981575" cy="442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40850"/>
            <a:ext cx="29432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</a:defRPr>
            </a:lvl1pPr>
          </a:lstStyle>
          <a:p>
            <a:endParaRPr lang="pt-BR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340850"/>
            <a:ext cx="29432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fld id="{E6E99E70-30DC-4BC6-A75E-94B3CE03654E}" type="slidenum">
              <a:rPr lang="pt-BR"/>
              <a:pPr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3AE8DE-1C61-415B-91DB-7B0F1A67252E}" type="slidenum">
              <a:rPr lang="pt-BR"/>
              <a:pPr/>
              <a:t>1</a:t>
            </a:fld>
            <a:endParaRPr lang="pt-BR"/>
          </a:p>
        </p:txBody>
      </p:sp>
      <p:sp>
        <p:nvSpPr>
          <p:cNvPr id="102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84D1EE-AFA4-4276-B507-A54943375845}" type="slidenum">
              <a:rPr lang="pt-BR"/>
              <a:pPr/>
              <a:t>2</a:t>
            </a:fld>
            <a:endParaRPr lang="pt-BR"/>
          </a:p>
        </p:txBody>
      </p:sp>
      <p:sp>
        <p:nvSpPr>
          <p:cNvPr id="194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apresentação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1447800"/>
            <a:ext cx="4054475" cy="5410200"/>
          </a:xfrm>
          <a:prstGeom prst="rect">
            <a:avLst/>
          </a:prstGeom>
          <a:noFill/>
        </p:spPr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b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1048" name="Picture 24" descr="Logo Prefeitura do Rio e Secretaria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04800" y="5778500"/>
            <a:ext cx="2514600" cy="8509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jpeg"/><Relationship Id="rId5" Type="http://schemas.openxmlformats.org/officeDocument/2006/relationships/oleObject" Target="../embeddings/Microsoft_Office_Excel_Chart2.xls"/><Relationship Id="rId4" Type="http://schemas.openxmlformats.org/officeDocument/2006/relationships/oleObject" Target="../embeddings/Microsoft_Office_Excel_Chart1.xls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jpeg"/><Relationship Id="rId5" Type="http://schemas.openxmlformats.org/officeDocument/2006/relationships/oleObject" Target="../embeddings/Microsoft_Office_Excel_97-2003_Worksheet4.xls"/><Relationship Id="rId4" Type="http://schemas.openxmlformats.org/officeDocument/2006/relationships/oleObject" Target="../embeddings/Microsoft_Office_Excel_97-2003_Worksheet3.xls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jpeg"/><Relationship Id="rId5" Type="http://schemas.openxmlformats.org/officeDocument/2006/relationships/oleObject" Target="../embeddings/Microsoft_Office_Excel_97-2003_Worksheet6.xls"/><Relationship Id="rId4" Type="http://schemas.openxmlformats.org/officeDocument/2006/relationships/oleObject" Target="../embeddings/Microsoft_Office_Excel_97-2003_Worksheet5.xls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Chart7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5.jpeg"/><Relationship Id="rId4" Type="http://schemas.openxmlformats.org/officeDocument/2006/relationships/oleObject" Target="../embeddings/Microsoft_Office_Excel_Chart8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838200" y="2438400"/>
            <a:ext cx="7620000" cy="609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sz="3600" b="1">
                <a:solidFill>
                  <a:schemeClr val="tx1"/>
                </a:solidFill>
                <a:latin typeface="Verdana" pitchFamily="34" charset="0"/>
              </a:rPr>
              <a:t>Alcaldía de la Ciudad de </a:t>
            </a:r>
            <a:br>
              <a:rPr lang="pt-BR" sz="3600" b="1">
                <a:solidFill>
                  <a:schemeClr val="tx1"/>
                </a:solidFill>
                <a:latin typeface="Verdana" pitchFamily="34" charset="0"/>
              </a:rPr>
            </a:br>
            <a:r>
              <a:rPr lang="pt-BR" sz="3600" b="1">
                <a:solidFill>
                  <a:schemeClr val="tx1"/>
                </a:solidFill>
                <a:latin typeface="Verdana" pitchFamily="34" charset="0"/>
              </a:rPr>
              <a:t>Rio de Janeiro</a:t>
            </a:r>
            <a:endParaRPr lang="pt-BR" sz="2400" b="1"/>
          </a:p>
        </p:txBody>
      </p:sp>
      <p:sp>
        <p:nvSpPr>
          <p:cNvPr id="2079" name="Rectangle 31"/>
          <p:cNvSpPr>
            <a:spLocks noChangeArrowheads="1"/>
          </p:cNvSpPr>
          <p:nvPr/>
        </p:nvSpPr>
        <p:spPr bwMode="auto">
          <a:xfrm>
            <a:off x="990600" y="2209800"/>
            <a:ext cx="7467600" cy="1676400"/>
          </a:xfrm>
          <a:prstGeom prst="rect">
            <a:avLst/>
          </a:prstGeom>
          <a:noFill/>
          <a:ln w="9525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3657600" y="609600"/>
            <a:ext cx="5257800" cy="609600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sz="2800" b="1">
                <a:latin typeface="Verdana" pitchFamily="34" charset="0"/>
              </a:rPr>
              <a:t>MI PRIMER EMPLEO</a:t>
            </a:r>
            <a:endParaRPr lang="pt-BR" sz="2600" b="1"/>
          </a:p>
        </p:txBody>
      </p:sp>
      <p:sp>
        <p:nvSpPr>
          <p:cNvPr id="409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457200" y="1600200"/>
            <a:ext cx="9372600" cy="5638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80000"/>
              </a:lnSpc>
              <a:buFontTx/>
              <a:buNone/>
            </a:pPr>
            <a:r>
              <a:rPr lang="pt-BR" sz="1800">
                <a:latin typeface="Verdana" pitchFamily="34" charset="0"/>
              </a:rPr>
              <a:t> </a:t>
            </a:r>
            <a:r>
              <a:rPr lang="pt-BR" sz="1600">
                <a:latin typeface="Verdana" pitchFamily="34" charset="0"/>
              </a:rPr>
              <a:t>Proyecto dedicado a jóvenes de 18 a 24 años, con enseñanza fundamental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pt-BR" sz="1600">
                <a:latin typeface="Verdana" pitchFamily="34" charset="0"/>
              </a:rPr>
              <a:t> concluída junto a PEJ/SME y que pertenezcan a familias con renta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pt-BR" sz="1600">
                <a:latin typeface="Verdana" pitchFamily="34" charset="0"/>
              </a:rPr>
              <a:t> per capita de hasta medio salario mínimo</a:t>
            </a:r>
            <a:r>
              <a:rPr lang="pt-BR" sz="1800">
                <a:latin typeface="Verdana" pitchFamily="34" charset="0"/>
              </a:rPr>
              <a:t>;</a:t>
            </a:r>
          </a:p>
          <a:p>
            <a:pPr algn="just">
              <a:lnSpc>
                <a:spcPct val="20000"/>
              </a:lnSpc>
              <a:buFontTx/>
              <a:buNone/>
            </a:pPr>
            <a:endParaRPr lang="pt-BR" sz="1800">
              <a:latin typeface="Verdana" pitchFamily="34" charset="0"/>
            </a:endParaRPr>
          </a:p>
          <a:p>
            <a:pPr algn="just">
              <a:lnSpc>
                <a:spcPct val="80000"/>
              </a:lnSpc>
              <a:buFontTx/>
              <a:buNone/>
            </a:pPr>
            <a:r>
              <a:rPr lang="pt-BR" sz="1800">
                <a:latin typeface="Verdana" pitchFamily="34" charset="0"/>
              </a:rPr>
              <a:t> 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pt-BR" sz="1800">
                <a:latin typeface="Verdana" pitchFamily="34" charset="0"/>
              </a:rPr>
              <a:t> Objetos: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pt-BR" sz="1800">
                <a:latin typeface="Verdana" pitchFamily="34" charset="0"/>
              </a:rPr>
              <a:t> . Luchar contra la exclusión de jóvenes con bajísima renta;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pt-BR" sz="1800">
                <a:latin typeface="Verdana" pitchFamily="34" charset="0"/>
              </a:rPr>
              <a:t> . Colaborar para el acceso al mercado de trabajo;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pt-BR" sz="1800">
                <a:latin typeface="Verdana" pitchFamily="34" charset="0"/>
              </a:rPr>
              <a:t>       . Capacitar profesionalmente;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pt-BR" sz="1800">
                <a:latin typeface="Verdana" pitchFamily="34" charset="0"/>
              </a:rPr>
              <a:t>              . Inclusión digital;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pt-BR" sz="1800">
                <a:latin typeface="Verdana" pitchFamily="34" charset="0"/>
              </a:rPr>
              <a:t>                    . Sumersión cultural, en sociedad con la SMC;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pt-BR" sz="1800">
                <a:latin typeface="Verdana" pitchFamily="34" charset="0"/>
              </a:rPr>
              <a:t>                        . Curso de ciudadania y derechos humanos;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pt-BR" sz="1800">
                <a:latin typeface="Verdana" pitchFamily="34" charset="0"/>
              </a:rPr>
              <a:t>                             . Estímulo a la práctica de actividades voluntarias en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pt-BR" sz="1800">
                <a:latin typeface="Verdana" pitchFamily="34" charset="0"/>
              </a:rPr>
              <a:t>                                su comunidad;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pt-BR" sz="1800">
                <a:latin typeface="Verdana" pitchFamily="34" charset="0"/>
              </a:rPr>
              <a:t>                                      . Práctica Laborativa en los Comités;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pt-BR" sz="1800">
                <a:latin typeface="Verdana" pitchFamily="34" charset="0"/>
              </a:rPr>
              <a:t>                                           .  Encaminar hacia el primer empleo.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endParaRPr lang="pt-BR" sz="1800">
              <a:latin typeface="Verdana" pitchFamily="34" charset="0"/>
            </a:endParaRPr>
          </a:p>
          <a:p>
            <a:pPr algn="just">
              <a:lnSpc>
                <a:spcPct val="140000"/>
              </a:lnSpc>
              <a:buFont typeface="Wingdings" pitchFamily="2" charset="2"/>
              <a:buNone/>
            </a:pPr>
            <a:r>
              <a:rPr lang="pt-BR" sz="1800">
                <a:latin typeface="Verdana" pitchFamily="34" charset="0"/>
              </a:rPr>
              <a:t>                                             </a:t>
            </a:r>
          </a:p>
        </p:txBody>
      </p:sp>
      <p:pic>
        <p:nvPicPr>
          <p:cNvPr id="4108" name="Picture 12" descr="botã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676400"/>
            <a:ext cx="152400" cy="146050"/>
          </a:xfrm>
          <a:prstGeom prst="rect">
            <a:avLst/>
          </a:prstGeom>
          <a:noFill/>
        </p:spPr>
      </p:pic>
      <p:pic>
        <p:nvPicPr>
          <p:cNvPr id="4110" name="Picture 14" descr="botã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0"/>
            <a:ext cx="152400" cy="146050"/>
          </a:xfrm>
          <a:prstGeom prst="rect">
            <a:avLst/>
          </a:prstGeom>
          <a:noFill/>
        </p:spPr>
      </p:pic>
      <p:grpSp>
        <p:nvGrpSpPr>
          <p:cNvPr id="4121" name="Group 25"/>
          <p:cNvGrpSpPr>
            <a:grpSpLocks/>
          </p:cNvGrpSpPr>
          <p:nvPr/>
        </p:nvGrpSpPr>
        <p:grpSpPr bwMode="auto">
          <a:xfrm>
            <a:off x="304800" y="5715000"/>
            <a:ext cx="2514600" cy="914400"/>
            <a:chOff x="144" y="3696"/>
            <a:chExt cx="1584" cy="576"/>
          </a:xfrm>
        </p:grpSpPr>
        <p:sp>
          <p:nvSpPr>
            <p:cNvPr id="4119" name="Rectangle 23"/>
            <p:cNvSpPr>
              <a:spLocks noChangeArrowheads="1"/>
            </p:cNvSpPr>
            <p:nvPr/>
          </p:nvSpPr>
          <p:spPr bwMode="auto">
            <a:xfrm>
              <a:off x="144" y="3696"/>
              <a:ext cx="384" cy="43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0" name="Rectangle 24"/>
            <p:cNvSpPr>
              <a:spLocks noChangeArrowheads="1"/>
            </p:cNvSpPr>
            <p:nvPr/>
          </p:nvSpPr>
          <p:spPr bwMode="auto">
            <a:xfrm>
              <a:off x="144" y="3792"/>
              <a:ext cx="1584" cy="43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4118" name="Picture 22" descr="Logo Prefeitura do Rio e SecretariaEDUCACAO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4" y="3696"/>
              <a:ext cx="1584" cy="576"/>
            </a:xfrm>
            <a:prstGeom prst="rect">
              <a:avLst/>
            </a:prstGeom>
            <a:noFill/>
          </p:spPr>
        </p:pic>
      </p:grpSp>
      <p:pic>
        <p:nvPicPr>
          <p:cNvPr id="4122" name="Picture 26" descr="Meu primeiro empre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76200"/>
            <a:ext cx="3314700" cy="1358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botã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835150"/>
            <a:ext cx="152400" cy="146050"/>
          </a:xfrm>
          <a:prstGeom prst="rect">
            <a:avLst/>
          </a:prstGeom>
          <a:noFill/>
        </p:spPr>
      </p:pic>
      <p:pic>
        <p:nvPicPr>
          <p:cNvPr id="32771" name="Picture 3" descr="botã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511550"/>
            <a:ext cx="152400" cy="146050"/>
          </a:xfrm>
          <a:prstGeom prst="rect">
            <a:avLst/>
          </a:prstGeom>
          <a:noFill/>
        </p:spPr>
      </p:pic>
      <p:sp>
        <p:nvSpPr>
          <p:cNvPr id="32778" name="Rectangle 10"/>
          <p:cNvSpPr>
            <a:spLocks noChangeArrowheads="1"/>
          </p:cNvSpPr>
          <p:nvPr/>
        </p:nvSpPr>
        <p:spPr bwMode="auto">
          <a:xfrm>
            <a:off x="1371600" y="4572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>
                <a:solidFill>
                  <a:schemeClr val="tx2"/>
                </a:solidFill>
              </a:rPr>
              <a:t>                APOIO PARA DESENVOLVIMENTO          		DE COOPERATIVAS</a:t>
            </a:r>
            <a:endParaRPr lang="pt-BR" sz="1800">
              <a:solidFill>
                <a:schemeClr val="tx2"/>
              </a:solidFill>
            </a:endParaRPr>
          </a:p>
        </p:txBody>
      </p:sp>
      <p:sp>
        <p:nvSpPr>
          <p:cNvPr id="32779" name="Rectangle 11"/>
          <p:cNvSpPr>
            <a:spLocks noChangeArrowheads="1"/>
          </p:cNvSpPr>
          <p:nvPr/>
        </p:nvSpPr>
        <p:spPr bwMode="auto">
          <a:xfrm>
            <a:off x="609600" y="1752600"/>
            <a:ext cx="83058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>
              <a:spcBef>
                <a:spcPct val="20000"/>
              </a:spcBef>
            </a:pPr>
            <a:r>
              <a:rPr lang="pt-BR" sz="1800" b="0">
                <a:cs typeface="Arial" pitchFamily="34" charset="0"/>
              </a:rPr>
              <a:t>El objeto del proyecto es, en el plazo un año, desarrollar la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800" b="0">
                <a:cs typeface="Arial" pitchFamily="34" charset="0"/>
              </a:rPr>
              <a:t>implantación y asesorar la formación de Cooperativas Populares,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800" b="0">
                <a:cs typeface="Arial" pitchFamily="34" charset="0"/>
              </a:rPr>
              <a:t>fomentando y potencializando iniciativas de generación de trabalho y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800" b="0">
                <a:cs typeface="Arial" pitchFamily="34" charset="0"/>
              </a:rPr>
              <a:t>renta;</a:t>
            </a:r>
          </a:p>
          <a:p>
            <a:pPr marL="342900" indent="-342900" algn="just">
              <a:spcBef>
                <a:spcPct val="20000"/>
              </a:spcBef>
            </a:pPr>
            <a:endParaRPr lang="pt-BR" sz="1800" b="0">
              <a:cs typeface="Arial" pitchFamily="34" charset="0"/>
            </a:endParaRPr>
          </a:p>
          <a:p>
            <a:pPr marL="342900" indent="-342900" algn="just">
              <a:spcBef>
                <a:spcPct val="20000"/>
              </a:spcBef>
            </a:pPr>
            <a:r>
              <a:rPr lang="pt-BR" sz="1800" b="0">
                <a:cs typeface="Arial" pitchFamily="34" charset="0"/>
              </a:rPr>
              <a:t>La formación de estas cooperativas es estructurada en 5 etapas: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800" b="0">
                <a:cs typeface="Arial" pitchFamily="34" charset="0"/>
              </a:rPr>
              <a:t>. Movilización y Sensibilización;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</a:pPr>
            <a:r>
              <a:rPr lang="pt-BR" sz="1800" b="0">
                <a:cs typeface="Arial" pitchFamily="34" charset="0"/>
              </a:rPr>
              <a:t>. Curso de Cooperativismo y Gestión Cooperativa;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</a:pPr>
            <a:r>
              <a:rPr lang="pt-BR" sz="1800" b="0">
                <a:cs typeface="Arial" pitchFamily="34" charset="0"/>
              </a:rPr>
              <a:t>. Creación y acompañamiento de la Asamblea de Constitución;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</a:pPr>
            <a:r>
              <a:rPr lang="pt-BR" sz="1800" b="0">
                <a:cs typeface="Arial" pitchFamily="34" charset="0"/>
              </a:rPr>
              <a:t>. Legalización;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</a:pPr>
            <a:r>
              <a:rPr lang="pt-BR" sz="1800" b="0">
                <a:cs typeface="Arial" pitchFamily="34" charset="0"/>
              </a:rPr>
              <a:t>. Planeamiento, acompañamiento y administración de la cooperativa;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</a:pPr>
            <a:endParaRPr lang="pt-BR" sz="1800" b="0">
              <a:cs typeface="Arial" pitchFamily="34" charset="0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</a:pPr>
            <a:r>
              <a:rPr lang="pt-BR" sz="1800" b="0">
                <a:cs typeface="Arial" pitchFamily="34" charset="0"/>
              </a:rPr>
              <a:t>				Ya formó 20 cooperativas en 2003.</a:t>
            </a:r>
            <a:endParaRPr lang="pt-BR" sz="1800" b="0">
              <a:cs typeface="Times New Roman" pitchFamily="18" charset="0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</a:pPr>
            <a:endParaRPr lang="pt-BR" sz="1800" b="0"/>
          </a:p>
        </p:txBody>
      </p:sp>
      <p:pic>
        <p:nvPicPr>
          <p:cNvPr id="32780" name="Picture 12" descr="botã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5797550"/>
            <a:ext cx="152400" cy="146050"/>
          </a:xfrm>
          <a:prstGeom prst="rect">
            <a:avLst/>
          </a:prstGeom>
          <a:noFill/>
        </p:spPr>
      </p:pic>
      <p:pic>
        <p:nvPicPr>
          <p:cNvPr id="32783" name="Picture 15" descr="Cooperativas Popular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28600"/>
            <a:ext cx="2755900" cy="14160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5105400" y="457200"/>
            <a:ext cx="2362200" cy="609600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sz="2400" b="1">
                <a:latin typeface="Verdana" pitchFamily="34" charset="0"/>
              </a:rPr>
              <a:t>CENATA</a:t>
            </a:r>
            <a:endParaRPr lang="pt-BR" sz="2400" b="1"/>
          </a:p>
        </p:txBody>
      </p:sp>
      <p:sp>
        <p:nvSpPr>
          <p:cNvPr id="614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609600" y="1676400"/>
            <a:ext cx="8153400" cy="4876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>
              <a:buFontTx/>
              <a:buNone/>
            </a:pPr>
            <a:r>
              <a:rPr lang="pt-BR" sz="1800">
                <a:latin typeface="Verdana" pitchFamily="34" charset="0"/>
              </a:rPr>
              <a:t>El CENATA actúa como intermediador entre el profesional</a:t>
            </a:r>
          </a:p>
          <a:p>
            <a:pPr algn="just">
              <a:buFontTx/>
              <a:buNone/>
            </a:pPr>
            <a:r>
              <a:rPr lang="pt-BR" sz="1800">
                <a:latin typeface="Verdana" pitchFamily="34" charset="0"/>
              </a:rPr>
              <a:t>autónomo y el cliente que necesite de sus servicios; </a:t>
            </a:r>
          </a:p>
          <a:p>
            <a:pPr algn="just">
              <a:buFontTx/>
              <a:buNone/>
            </a:pPr>
            <a:endParaRPr lang="pt-BR" sz="1800">
              <a:latin typeface="Verdana" pitchFamily="34" charset="0"/>
            </a:endParaRPr>
          </a:p>
          <a:p>
            <a:pPr algn="just">
              <a:buFontTx/>
              <a:buNone/>
            </a:pPr>
            <a:r>
              <a:rPr lang="pt-BR" sz="1800">
                <a:latin typeface="Verdana" pitchFamily="34" charset="0"/>
              </a:rPr>
              <a:t>El proyecto genera trabajo y renta para los trabajadores</a:t>
            </a:r>
          </a:p>
          <a:p>
            <a:pPr algn="just">
              <a:buFontTx/>
              <a:buNone/>
            </a:pPr>
            <a:r>
              <a:rPr lang="pt-BR" sz="1800">
                <a:latin typeface="Verdana" pitchFamily="34" charset="0"/>
              </a:rPr>
              <a:t>autónomos, ofreciendo al consumidor un servicio de calidad,</a:t>
            </a:r>
          </a:p>
          <a:p>
            <a:pPr algn="just">
              <a:buFontTx/>
              <a:buNone/>
            </a:pPr>
            <a:r>
              <a:rPr lang="pt-BR" sz="1800">
                <a:latin typeface="Verdana" pitchFamily="34" charset="0"/>
              </a:rPr>
              <a:t>facilidad y rapidez de atendimiento;</a:t>
            </a:r>
          </a:p>
          <a:p>
            <a:pPr algn="just">
              <a:buFontTx/>
              <a:buNone/>
            </a:pPr>
            <a:endParaRPr lang="pt-BR" sz="1800">
              <a:latin typeface="Verdana" pitchFamily="34" charset="0"/>
            </a:endParaRPr>
          </a:p>
          <a:p>
            <a:pPr algn="just">
              <a:buFontTx/>
              <a:buNone/>
            </a:pPr>
            <a:r>
              <a:rPr lang="pt-BR" sz="1800">
                <a:latin typeface="Verdana" pitchFamily="34" charset="0"/>
              </a:rPr>
              <a:t>     La meta hasta junio es transferir la responsabilidad del </a:t>
            </a:r>
          </a:p>
          <a:p>
            <a:pPr algn="just">
              <a:buFontTx/>
              <a:buNone/>
            </a:pPr>
            <a:r>
              <a:rPr lang="pt-BR" sz="1800">
                <a:latin typeface="Verdana" pitchFamily="34" charset="0"/>
              </a:rPr>
              <a:t>               CENATA, que hoy es del municipio, para los mismos</a:t>
            </a:r>
          </a:p>
          <a:p>
            <a:pPr algn="just">
              <a:buFontTx/>
              <a:buNone/>
            </a:pPr>
            <a:r>
              <a:rPr lang="pt-BR" sz="1800">
                <a:latin typeface="Verdana" pitchFamily="34" charset="0"/>
              </a:rPr>
              <a:t>                        profesionales autónomos, a través del estímulo</a:t>
            </a:r>
          </a:p>
          <a:p>
            <a:pPr algn="just">
              <a:buFontTx/>
              <a:buNone/>
            </a:pPr>
            <a:r>
              <a:rPr lang="pt-BR" sz="1800">
                <a:latin typeface="Verdana" pitchFamily="34" charset="0"/>
              </a:rPr>
              <a:t>                                    técnico y financiero, para garantizar</a:t>
            </a:r>
          </a:p>
          <a:p>
            <a:pPr algn="just">
              <a:buFontTx/>
              <a:buNone/>
            </a:pPr>
            <a:r>
              <a:rPr lang="pt-BR" sz="1800">
                <a:latin typeface="Verdana" pitchFamily="34" charset="0"/>
              </a:rPr>
              <a:t>                                               la creación de una cooperativa</a:t>
            </a:r>
          </a:p>
          <a:p>
            <a:pPr algn="just">
              <a:buFontTx/>
              <a:buNone/>
            </a:pPr>
            <a:r>
              <a:rPr lang="pt-BR" sz="1800">
                <a:latin typeface="Verdana" pitchFamily="34" charset="0"/>
              </a:rPr>
              <a:t>                                                      de trabajadores autónomos.   </a:t>
            </a:r>
          </a:p>
          <a:p>
            <a:pPr algn="just">
              <a:buFontTx/>
              <a:buNone/>
            </a:pPr>
            <a:endParaRPr lang="pt-BR" sz="2400"/>
          </a:p>
        </p:txBody>
      </p:sp>
      <p:pic>
        <p:nvPicPr>
          <p:cNvPr id="6153" name="Picture 9" descr="botã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752600"/>
            <a:ext cx="152400" cy="146050"/>
          </a:xfrm>
          <a:prstGeom prst="rect">
            <a:avLst/>
          </a:prstGeom>
          <a:noFill/>
        </p:spPr>
      </p:pic>
      <p:pic>
        <p:nvPicPr>
          <p:cNvPr id="6154" name="Picture 10" descr="botã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749550"/>
            <a:ext cx="152400" cy="146050"/>
          </a:xfrm>
          <a:prstGeom prst="rect">
            <a:avLst/>
          </a:prstGeom>
          <a:noFill/>
        </p:spPr>
      </p:pic>
      <p:pic>
        <p:nvPicPr>
          <p:cNvPr id="6155" name="Picture 11" descr="botã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4121150"/>
            <a:ext cx="152400" cy="146050"/>
          </a:xfrm>
          <a:prstGeom prst="rect">
            <a:avLst/>
          </a:prstGeom>
          <a:noFill/>
        </p:spPr>
      </p:pic>
      <p:pic>
        <p:nvPicPr>
          <p:cNvPr id="6157" name="Picture 13" descr="Cenat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228600"/>
            <a:ext cx="3975100" cy="1143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botã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981200"/>
            <a:ext cx="152400" cy="146050"/>
          </a:xfrm>
          <a:prstGeom prst="rect">
            <a:avLst/>
          </a:prstGeom>
          <a:noFill/>
        </p:spPr>
      </p:pic>
      <p:pic>
        <p:nvPicPr>
          <p:cNvPr id="22532" name="Picture 4" descr="botã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276600"/>
            <a:ext cx="152400" cy="146050"/>
          </a:xfrm>
          <a:prstGeom prst="rect">
            <a:avLst/>
          </a:prstGeom>
          <a:noFill/>
        </p:spPr>
      </p:pic>
      <p:pic>
        <p:nvPicPr>
          <p:cNvPr id="22533" name="Picture 5" descr="botã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4191000"/>
            <a:ext cx="152400" cy="146050"/>
          </a:xfrm>
          <a:prstGeom prst="rect">
            <a:avLst/>
          </a:prstGeom>
          <a:noFill/>
        </p:spPr>
      </p:pic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3124200" y="838200"/>
            <a:ext cx="5943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>
                <a:solidFill>
                  <a:schemeClr val="tx2"/>
                </a:solidFill>
              </a:rPr>
              <a:t>SELLO EMPRESA SOLIDARIA</a:t>
            </a:r>
          </a:p>
          <a:p>
            <a:pPr algn="ctr"/>
            <a:r>
              <a:rPr lang="pt-BR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533400" y="1905000"/>
            <a:ext cx="86106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>
              <a:spcBef>
                <a:spcPct val="20000"/>
              </a:spcBef>
            </a:pPr>
            <a:r>
              <a:rPr lang="pt-BR" sz="1700" b="0">
                <a:cs typeface="Arial" pitchFamily="34" charset="0"/>
              </a:rPr>
              <a:t>Es concedido a las empresas públicas o privadas que contraten 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700" b="0">
                <a:cs typeface="Arial" pitchFamily="34" charset="0"/>
              </a:rPr>
              <a:t>para su cuadro de empleados, trabajadores oriundos de los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700" b="0">
                <a:cs typeface="Arial" pitchFamily="34" charset="0"/>
              </a:rPr>
              <a:t>Programas de la Alcaldía;</a:t>
            </a:r>
          </a:p>
          <a:p>
            <a:pPr marL="342900" indent="-342900" algn="just">
              <a:spcBef>
                <a:spcPct val="20000"/>
              </a:spcBef>
            </a:pPr>
            <a:endParaRPr lang="pt-BR" sz="1700" b="0">
              <a:cs typeface="Arial" pitchFamily="34" charset="0"/>
            </a:endParaRPr>
          </a:p>
          <a:p>
            <a:pPr marL="342900" indent="-342900" algn="just">
              <a:spcBef>
                <a:spcPct val="20000"/>
              </a:spcBef>
            </a:pPr>
            <a:r>
              <a:rPr lang="pt-BR" sz="1700" b="0">
                <a:cs typeface="Arial" pitchFamily="34" charset="0"/>
              </a:rPr>
              <a:t>Representa la sociedad entre lo público y lo privado en la búsqueda de soluciones para los problemas sociales enfrentados por la poplación del município;</a:t>
            </a:r>
          </a:p>
          <a:p>
            <a:pPr marL="342900" indent="-342900" algn="just">
              <a:spcBef>
                <a:spcPct val="20000"/>
              </a:spcBef>
            </a:pPr>
            <a:endParaRPr lang="pt-BR" sz="1700" b="0">
              <a:cs typeface="Arial" pitchFamily="34" charset="0"/>
            </a:endParaRPr>
          </a:p>
          <a:p>
            <a:pPr marL="342900" indent="-342900" algn="just">
              <a:spcBef>
                <a:spcPct val="20000"/>
              </a:spcBef>
            </a:pPr>
            <a:r>
              <a:rPr lang="pt-BR" sz="1700" b="0">
                <a:cs typeface="Arial" pitchFamily="34" charset="0"/>
              </a:rPr>
              <a:t>El Comité de Empleabilidad tiene un registro completo y actua como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700" b="0">
                <a:cs typeface="Arial" pitchFamily="34" charset="0"/>
              </a:rPr>
              <a:t>intermediario entre las empresas asociadas y los trabajadores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700" b="0">
                <a:cs typeface="Arial" pitchFamily="34" charset="0"/>
              </a:rPr>
              <a:t>registrados, ofreciendo todo el soporte necesario para las dos 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700" b="0">
                <a:cs typeface="Arial" pitchFamily="34" charset="0"/>
              </a:rPr>
              <a:t>Partes;</a:t>
            </a:r>
          </a:p>
          <a:p>
            <a:pPr marL="342900" indent="-342900" algn="just">
              <a:spcBef>
                <a:spcPct val="20000"/>
              </a:spcBef>
            </a:pPr>
            <a:endParaRPr lang="pt-BR" sz="1700" b="0"/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2971800" y="5486400"/>
            <a:ext cx="5608638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1800" b="0"/>
              <a:t>  </a:t>
            </a:r>
            <a:r>
              <a:rPr lang="pt-BR" sz="1700" b="0"/>
              <a:t>La primera ceremonia de entrega contempló 18 </a:t>
            </a:r>
          </a:p>
          <a:p>
            <a:r>
              <a:rPr lang="pt-BR" sz="1700" b="0"/>
              <a:t>  empresas con el sello.</a:t>
            </a:r>
          </a:p>
        </p:txBody>
      </p:sp>
      <p:pic>
        <p:nvPicPr>
          <p:cNvPr id="22541" name="Picture 13" descr="botã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5645150"/>
            <a:ext cx="152400" cy="146050"/>
          </a:xfrm>
          <a:prstGeom prst="rect">
            <a:avLst/>
          </a:prstGeom>
          <a:noFill/>
        </p:spPr>
      </p:pic>
      <p:pic>
        <p:nvPicPr>
          <p:cNvPr id="22542" name="Picture 14" descr="Empresa Solidari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228600"/>
            <a:ext cx="1968500" cy="15906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1026" descr="botã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133600"/>
            <a:ext cx="152400" cy="146050"/>
          </a:xfrm>
          <a:prstGeom prst="rect">
            <a:avLst/>
          </a:prstGeom>
          <a:noFill/>
        </p:spPr>
      </p:pic>
      <p:pic>
        <p:nvPicPr>
          <p:cNvPr id="33795" name="Picture 1027" descr="botã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200400"/>
            <a:ext cx="152400" cy="146050"/>
          </a:xfrm>
          <a:prstGeom prst="rect">
            <a:avLst/>
          </a:prstGeom>
          <a:noFill/>
        </p:spPr>
      </p:pic>
      <p:sp>
        <p:nvSpPr>
          <p:cNvPr id="33796" name="Rectangle 1028"/>
          <p:cNvSpPr>
            <a:spLocks noChangeArrowheads="1"/>
          </p:cNvSpPr>
          <p:nvPr/>
        </p:nvSpPr>
        <p:spPr bwMode="auto">
          <a:xfrm>
            <a:off x="16002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>
                <a:solidFill>
                  <a:schemeClr val="tx2"/>
                </a:solidFill>
              </a:rPr>
              <a:t>PENAS Y MEDIDAS ALTERNATIVAS</a:t>
            </a:r>
            <a:endParaRPr lang="pt-BR" sz="1800">
              <a:solidFill>
                <a:schemeClr val="tx2"/>
              </a:solidFill>
            </a:endParaRPr>
          </a:p>
        </p:txBody>
      </p:sp>
      <p:pic>
        <p:nvPicPr>
          <p:cNvPr id="33798" name="Picture 1030" descr="botã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4419600"/>
            <a:ext cx="152400" cy="146050"/>
          </a:xfrm>
          <a:prstGeom prst="rect">
            <a:avLst/>
          </a:prstGeom>
          <a:noFill/>
        </p:spPr>
      </p:pic>
      <p:sp>
        <p:nvSpPr>
          <p:cNvPr id="33799" name="Text Box 1031"/>
          <p:cNvSpPr txBox="1">
            <a:spLocks noChangeArrowheads="1"/>
          </p:cNvSpPr>
          <p:nvPr/>
        </p:nvSpPr>
        <p:spPr bwMode="auto">
          <a:xfrm>
            <a:off x="901700" y="2006600"/>
            <a:ext cx="8050213" cy="369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1800" b="0"/>
              <a:t>Pretende estimular la inclusión y resocialización de una parte </a:t>
            </a:r>
          </a:p>
          <a:p>
            <a:r>
              <a:rPr lang="pt-BR" sz="1800" b="0"/>
              <a:t>muy discriminada de la población;</a:t>
            </a:r>
          </a:p>
          <a:p>
            <a:endParaRPr lang="pt-BR" sz="1600" b="0"/>
          </a:p>
          <a:p>
            <a:endParaRPr lang="pt-BR" sz="1600" b="0"/>
          </a:p>
          <a:p>
            <a:r>
              <a:rPr lang="pt-BR" sz="1800" b="0"/>
              <a:t>Promueve el aumento de alternativas para que las penas y </a:t>
            </a:r>
          </a:p>
          <a:p>
            <a:r>
              <a:rPr lang="pt-BR" sz="1800" b="0"/>
              <a:t>medidas alternativas puedan ser fijadas y cumplidas con más </a:t>
            </a:r>
          </a:p>
          <a:p>
            <a:r>
              <a:rPr lang="pt-BR" sz="1800" b="0"/>
              <a:t>agilidad y en lugares que necesitan la mano de obra en cuestión;</a:t>
            </a:r>
          </a:p>
          <a:p>
            <a:endParaRPr lang="pt-BR" sz="1600" b="0"/>
          </a:p>
          <a:p>
            <a:endParaRPr lang="pt-BR" sz="1600" b="0"/>
          </a:p>
          <a:p>
            <a:r>
              <a:rPr lang="pt-BR" sz="1600" b="0"/>
              <a:t>El VEP – Juicio de Execuciones Penales – encamina el beneficiario hacia </a:t>
            </a:r>
          </a:p>
          <a:p>
            <a:r>
              <a:rPr lang="pt-BR" sz="1600" b="0"/>
              <a:t>la SMTb, que mapea las posibilidades de colocación en los diferentes </a:t>
            </a:r>
          </a:p>
          <a:p>
            <a:r>
              <a:rPr lang="pt-BR" sz="1600" b="0"/>
              <a:t>sectores de la Alcaldía, analiza el perfil del beneficiario y, después de cruzar </a:t>
            </a:r>
          </a:p>
          <a:p>
            <a:r>
              <a:rPr lang="pt-BR" sz="1600" b="0"/>
              <a:t>estas dos informaciones, lo encamina hacia la mejor opción entre las </a:t>
            </a:r>
          </a:p>
          <a:p>
            <a:r>
              <a:rPr lang="pt-BR" sz="1600" b="0"/>
              <a:t>existentes.</a:t>
            </a:r>
            <a:r>
              <a:rPr lang="pt-BR" sz="1800" b="0"/>
              <a:t> </a:t>
            </a:r>
          </a:p>
        </p:txBody>
      </p:sp>
      <p:sp>
        <p:nvSpPr>
          <p:cNvPr id="33801" name="Rectangle 1033"/>
          <p:cNvSpPr>
            <a:spLocks noChangeArrowheads="1"/>
          </p:cNvSpPr>
          <p:nvPr/>
        </p:nvSpPr>
        <p:spPr bwMode="auto">
          <a:xfrm>
            <a:off x="3871913" y="2619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33804" name="Picture 1036" descr="Penas e Medida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3425" y="152400"/>
            <a:ext cx="1552575" cy="182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609600" y="3032125"/>
            <a:ext cx="8763000" cy="332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pt-BR" sz="1600" b="0"/>
              <a:t>Es una política de acompañamiento y empleabilidad de los liberados y de las liberadas del sistema penitenciario</a:t>
            </a:r>
            <a:r>
              <a:rPr lang="pt-BR" sz="1800" b="0"/>
              <a:t>;</a:t>
            </a:r>
          </a:p>
          <a:p>
            <a:pPr>
              <a:lnSpc>
                <a:spcPct val="120000"/>
              </a:lnSpc>
            </a:pPr>
            <a:endParaRPr lang="pt-BR" sz="1800" b="0"/>
          </a:p>
          <a:p>
            <a:pPr>
              <a:lnSpc>
                <a:spcPct val="120000"/>
              </a:lnSpc>
            </a:pPr>
            <a:endParaRPr lang="pt-BR" sz="1800" b="0"/>
          </a:p>
          <a:p>
            <a:pPr>
              <a:lnSpc>
                <a:spcPct val="120000"/>
              </a:lnSpc>
            </a:pPr>
            <a:r>
              <a:rPr lang="pt-BR" sz="1600" b="0"/>
              <a:t>Tenemos 20 Agentes de la Libertad que ya están actuando en la ciudad y que tienen la meta de acompañar 500 liberados/año</a:t>
            </a:r>
            <a:r>
              <a:rPr lang="pt-BR" sz="1800" b="0"/>
              <a:t>.</a:t>
            </a:r>
          </a:p>
          <a:p>
            <a:pPr>
              <a:lnSpc>
                <a:spcPct val="120000"/>
              </a:lnSpc>
            </a:pPr>
            <a:endParaRPr lang="pt-BR" sz="1800" b="0"/>
          </a:p>
          <a:p>
            <a:pPr algn="just">
              <a:spcBef>
                <a:spcPct val="20000"/>
              </a:spcBef>
            </a:pPr>
            <a:r>
              <a:rPr lang="pt-BR" sz="1800" b="0"/>
              <a:t>   </a:t>
            </a:r>
          </a:p>
          <a:p>
            <a:pPr>
              <a:lnSpc>
                <a:spcPct val="120000"/>
              </a:lnSpc>
            </a:pPr>
            <a:endParaRPr lang="pt-BR" sz="1800" b="0"/>
          </a:p>
          <a:p>
            <a:pPr>
              <a:lnSpc>
                <a:spcPct val="120000"/>
              </a:lnSpc>
            </a:pPr>
            <a:endParaRPr lang="pt-BR" sz="1800" b="0">
              <a:latin typeface="Times New Roman" pitchFamily="18" charset="0"/>
            </a:endParaRPr>
          </a:p>
        </p:txBody>
      </p:sp>
      <p:sp>
        <p:nvSpPr>
          <p:cNvPr id="1843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609600" y="1752600"/>
            <a:ext cx="8382000" cy="76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pt-BR" sz="1600">
                <a:latin typeface="Verdana" pitchFamily="34" charset="0"/>
              </a:rPr>
              <a:t>En Brasil, un promedio del 80% de los liberados del sistema penitenciario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pt-BR" sz="1600">
                <a:latin typeface="Verdana" pitchFamily="34" charset="0"/>
              </a:rPr>
              <a:t>vuelven a la cárcel y hasta el 99% no consiguen llegar a la formalidad</a:t>
            </a:r>
            <a:r>
              <a:rPr lang="pt-BR" sz="1800">
                <a:latin typeface="Verdana" pitchFamily="34" charset="0"/>
              </a:rPr>
              <a:t>.</a:t>
            </a:r>
            <a:endParaRPr lang="pt-BR" sz="1800">
              <a:solidFill>
                <a:srgbClr val="0099CC"/>
              </a:solidFill>
              <a:latin typeface="Verdana" pitchFamily="34" charset="0"/>
            </a:endParaRPr>
          </a:p>
        </p:txBody>
      </p:sp>
      <p:sp>
        <p:nvSpPr>
          <p:cNvPr id="18436" name="Rectangle 4"/>
          <p:cNvSpPr>
            <a:spLocks noChangeArrowheads="1"/>
          </p:cNvSpPr>
          <p:nvPr>
            <p:ph type="title"/>
          </p:nvPr>
        </p:nvSpPr>
        <p:spPr bwMode="auto">
          <a:xfrm>
            <a:off x="4038600" y="609600"/>
            <a:ext cx="4495800" cy="609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sz="2000" b="1">
                <a:solidFill>
                  <a:schemeClr val="tx1"/>
                </a:solidFill>
                <a:latin typeface="Verdana" pitchFamily="34" charset="0"/>
              </a:rPr>
              <a:t>AGENTES DE LA LIBERTAD</a:t>
            </a:r>
            <a:r>
              <a:rPr lang="pt-BR" sz="2400" b="1">
                <a:solidFill>
                  <a:schemeClr val="tx1"/>
                </a:solidFill>
                <a:latin typeface="Verdana" pitchFamily="34" charset="0"/>
              </a:rPr>
              <a:t/>
            </a:r>
            <a:br>
              <a:rPr lang="pt-BR" sz="2400" b="1">
                <a:solidFill>
                  <a:schemeClr val="tx1"/>
                </a:solidFill>
                <a:latin typeface="Verdana" pitchFamily="34" charset="0"/>
              </a:rPr>
            </a:br>
            <a:endParaRPr lang="pt-BR" sz="2400" b="1"/>
          </a:p>
        </p:txBody>
      </p:sp>
      <p:pic>
        <p:nvPicPr>
          <p:cNvPr id="18438" name="Picture 6" descr="botã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835150"/>
            <a:ext cx="152400" cy="146050"/>
          </a:xfrm>
          <a:prstGeom prst="rect">
            <a:avLst/>
          </a:prstGeom>
          <a:noFill/>
        </p:spPr>
      </p:pic>
      <p:pic>
        <p:nvPicPr>
          <p:cNvPr id="18439" name="Picture 7" descr="botã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206750"/>
            <a:ext cx="152400" cy="146050"/>
          </a:xfrm>
          <a:prstGeom prst="rect">
            <a:avLst/>
          </a:prstGeom>
          <a:noFill/>
        </p:spPr>
      </p:pic>
      <p:pic>
        <p:nvPicPr>
          <p:cNvPr id="18440" name="Picture 8" descr="botã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4502150"/>
            <a:ext cx="152400" cy="146050"/>
          </a:xfrm>
          <a:prstGeom prst="rect">
            <a:avLst/>
          </a:prstGeom>
          <a:noFill/>
        </p:spPr>
      </p:pic>
      <p:pic>
        <p:nvPicPr>
          <p:cNvPr id="18443" name="Picture 11" descr="Agentes da Liberdad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304800"/>
            <a:ext cx="3378200" cy="9223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6" name="Object 6"/>
          <p:cNvGraphicFramePr>
            <a:graphicFrameLocks noChangeAspect="1"/>
          </p:cNvGraphicFramePr>
          <p:nvPr/>
        </p:nvGraphicFramePr>
        <p:xfrm>
          <a:off x="1524000" y="1390650"/>
          <a:ext cx="6097588" cy="4078288"/>
        </p:xfrm>
        <a:graphic>
          <a:graphicData uri="http://schemas.openxmlformats.org/presentationml/2006/ole">
            <p:oleObj spid="_x0000_s15366" name="Gráfico" r:id="rId3" imgW="6096361" imgH="4077182" progId="MSGraph.Chart.8">
              <p:embed followColorScheme="full"/>
            </p:oleObj>
          </a:graphicData>
        </a:graphic>
      </p:graphicFrame>
      <p:sp>
        <p:nvSpPr>
          <p:cNvPr id="15372" name="Rectangle 12"/>
          <p:cNvSpPr>
            <a:spLocks noChangeArrowheads="1"/>
          </p:cNvSpPr>
          <p:nvPr>
            <p:ph type="title"/>
          </p:nvPr>
        </p:nvSpPr>
        <p:spPr bwMode="auto">
          <a:xfrm>
            <a:off x="4038600" y="609600"/>
            <a:ext cx="4495800" cy="609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sz="2000" b="1">
                <a:solidFill>
                  <a:schemeClr val="tx1"/>
                </a:solidFill>
                <a:latin typeface="Verdana" pitchFamily="34" charset="0"/>
              </a:rPr>
              <a:t>AGENTES DE LA LIBERTAD</a:t>
            </a:r>
            <a:r>
              <a:rPr lang="pt-BR" sz="2400" b="1">
                <a:solidFill>
                  <a:schemeClr val="tx1"/>
                </a:solidFill>
                <a:latin typeface="Verdana" pitchFamily="34" charset="0"/>
              </a:rPr>
              <a:t/>
            </a:r>
            <a:br>
              <a:rPr lang="pt-BR" sz="2400" b="1">
                <a:solidFill>
                  <a:schemeClr val="tx1"/>
                </a:solidFill>
                <a:latin typeface="Verdana" pitchFamily="34" charset="0"/>
              </a:rPr>
            </a:br>
            <a:endParaRPr lang="pt-BR" sz="2400" b="1"/>
          </a:p>
        </p:txBody>
      </p:sp>
      <p:graphicFrame>
        <p:nvGraphicFramePr>
          <p:cNvPr id="15375" name="Object 15"/>
          <p:cNvGraphicFramePr>
            <a:graphicFrameLocks noChangeAspect="1"/>
          </p:cNvGraphicFramePr>
          <p:nvPr/>
        </p:nvGraphicFramePr>
        <p:xfrm>
          <a:off x="-1447800" y="1219200"/>
          <a:ext cx="7791450" cy="3448050"/>
        </p:xfrm>
        <a:graphic>
          <a:graphicData uri="http://schemas.openxmlformats.org/presentationml/2006/ole">
            <p:oleObj spid="_x0000_s15375" name="Gráfico" r:id="rId4" imgW="3676740" imgH="1628775" progId="Excel.Chart.8">
              <p:embed/>
            </p:oleObj>
          </a:graphicData>
        </a:graphic>
      </p:graphicFrame>
      <p:graphicFrame>
        <p:nvGraphicFramePr>
          <p:cNvPr id="15376" name="Object 16"/>
          <p:cNvGraphicFramePr>
            <a:graphicFrameLocks noChangeAspect="1"/>
          </p:cNvGraphicFramePr>
          <p:nvPr/>
        </p:nvGraphicFramePr>
        <p:xfrm>
          <a:off x="3352800" y="2974975"/>
          <a:ext cx="6110288" cy="3962400"/>
        </p:xfrm>
        <a:graphic>
          <a:graphicData uri="http://schemas.openxmlformats.org/presentationml/2006/ole">
            <p:oleObj spid="_x0000_s15376" name="Gráfico" r:id="rId5" imgW="4362540" imgH="2828925" progId="Excel.Chart.8">
              <p:embed/>
            </p:oleObj>
          </a:graphicData>
        </a:graphic>
      </p:graphicFrame>
      <p:pic>
        <p:nvPicPr>
          <p:cNvPr id="15377" name="Picture 17" descr="Agentes da Liberdad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3400" y="304800"/>
            <a:ext cx="3378200" cy="9223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3657600" y="609600"/>
            <a:ext cx="5181600" cy="609600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sz="2000" b="1">
                <a:latin typeface="Verdana" pitchFamily="34" charset="0"/>
              </a:rPr>
              <a:t>Y AHORA SOLO FALTA USTED</a:t>
            </a:r>
            <a:endParaRPr lang="pt-BR" sz="2000" b="1"/>
          </a:p>
        </p:txBody>
      </p:sp>
      <p:sp>
        <p:nvSpPr>
          <p:cNvPr id="307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33400" y="1828800"/>
            <a:ext cx="8534400" cy="4648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pt-BR" sz="2000">
                <a:latin typeface="Verdana" pitchFamily="34" charset="0"/>
              </a:rPr>
              <a:t>  </a:t>
            </a:r>
            <a:r>
              <a:rPr lang="pt-BR" sz="1700">
                <a:latin typeface="Verdana" pitchFamily="34" charset="0"/>
              </a:rPr>
              <a:t>Se dedica a los residentes de los abrigos de la población de indigentes que son mantenidos por la Alcaldía de la Ciudad de Rio de Janeiro;</a:t>
            </a:r>
          </a:p>
          <a:p>
            <a:pPr algn="just">
              <a:lnSpc>
                <a:spcPct val="90000"/>
              </a:lnSpc>
              <a:buFontTx/>
              <a:buNone/>
            </a:pPr>
            <a:endParaRPr lang="pt-BR" sz="1700">
              <a:latin typeface="Verdana" pitchFamily="34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pt-BR" sz="1700">
                <a:latin typeface="Verdana" pitchFamily="34" charset="0"/>
              </a:rPr>
              <a:t>  Incita la unión, el esfuerzo y la  participación real de toda la ciudad 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pt-BR" sz="1700">
                <a:latin typeface="Verdana" pitchFamily="34" charset="0"/>
              </a:rPr>
              <a:t>  para hallar la solución del problema de los que viven en las calles;</a:t>
            </a:r>
          </a:p>
          <a:p>
            <a:pPr algn="just">
              <a:lnSpc>
                <a:spcPct val="90000"/>
              </a:lnSpc>
              <a:buFontTx/>
              <a:buNone/>
            </a:pPr>
            <a:endParaRPr lang="pt-BR" sz="1700">
              <a:latin typeface="Verdana" pitchFamily="34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pt-BR" sz="1700">
                <a:latin typeface="Verdana" pitchFamily="34" charset="0"/>
              </a:rPr>
              <a:t>  El proyecto empezó con 114 Comités de Trabajo Solidario que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pt-BR" sz="1700">
                <a:latin typeface="Verdana" pitchFamily="34" charset="0"/>
              </a:rPr>
              <a:t>  acompañaron un total de 146 abrigados de la Hacienda Modelo durante 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pt-BR" sz="1700">
                <a:latin typeface="Verdana" pitchFamily="34" charset="0"/>
              </a:rPr>
              <a:t>  dos meses;</a:t>
            </a:r>
          </a:p>
          <a:p>
            <a:pPr algn="just">
              <a:lnSpc>
                <a:spcPct val="90000"/>
              </a:lnSpc>
              <a:buFontTx/>
              <a:buNone/>
            </a:pPr>
            <a:endParaRPr lang="pt-BR" sz="1700">
              <a:latin typeface="Verdana" pitchFamily="34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pt-BR" sz="1700">
                <a:latin typeface="Verdana" pitchFamily="34" charset="0"/>
              </a:rPr>
              <a:t>                       		El objeto es llevar a los abrigados al                       			empleo formal;</a:t>
            </a:r>
          </a:p>
          <a:p>
            <a:pPr algn="just">
              <a:lnSpc>
                <a:spcPct val="90000"/>
              </a:lnSpc>
              <a:buFontTx/>
              <a:buNone/>
            </a:pPr>
            <a:endParaRPr lang="pt-BR" sz="1700">
              <a:latin typeface="Verdana" pitchFamily="34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pt-BR" sz="1700">
                <a:latin typeface="Verdana" pitchFamily="34" charset="0"/>
              </a:rPr>
              <a:t>                                   	 La meta del 2003 es formar 500 Comités de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pt-BR" sz="1700">
                <a:latin typeface="Verdana" pitchFamily="34" charset="0"/>
              </a:rPr>
              <a:t>                                     Trabajo Solidario.</a:t>
            </a:r>
            <a:endParaRPr lang="pt-BR" sz="1700"/>
          </a:p>
        </p:txBody>
      </p:sp>
      <p:pic>
        <p:nvPicPr>
          <p:cNvPr id="3083" name="Picture 11" descr="botã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905000"/>
            <a:ext cx="152400" cy="146050"/>
          </a:xfrm>
          <a:prstGeom prst="rect">
            <a:avLst/>
          </a:prstGeom>
          <a:noFill/>
        </p:spPr>
      </p:pic>
      <p:pic>
        <p:nvPicPr>
          <p:cNvPr id="3084" name="Picture 12" descr="botã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657600"/>
            <a:ext cx="152400" cy="146050"/>
          </a:xfrm>
          <a:prstGeom prst="rect">
            <a:avLst/>
          </a:prstGeom>
          <a:noFill/>
        </p:spPr>
      </p:pic>
      <p:pic>
        <p:nvPicPr>
          <p:cNvPr id="3085" name="Picture 13" descr="botã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4800600"/>
            <a:ext cx="152400" cy="146050"/>
          </a:xfrm>
          <a:prstGeom prst="rect">
            <a:avLst/>
          </a:prstGeom>
          <a:noFill/>
        </p:spPr>
      </p:pic>
      <p:pic>
        <p:nvPicPr>
          <p:cNvPr id="3086" name="Picture 14" descr="botã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5721350"/>
            <a:ext cx="152400" cy="146050"/>
          </a:xfrm>
          <a:prstGeom prst="rect">
            <a:avLst/>
          </a:prstGeom>
          <a:noFill/>
        </p:spPr>
      </p:pic>
      <p:pic>
        <p:nvPicPr>
          <p:cNvPr id="3094" name="Picture 22" descr="botã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819400"/>
            <a:ext cx="152400" cy="146050"/>
          </a:xfrm>
          <a:prstGeom prst="rect">
            <a:avLst/>
          </a:prstGeom>
          <a:noFill/>
        </p:spPr>
      </p:pic>
      <p:pic>
        <p:nvPicPr>
          <p:cNvPr id="3095" name="Picture 23" descr="E agora só falta você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304800"/>
            <a:ext cx="1917700" cy="1079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1524000" y="1390650"/>
          <a:ext cx="6097588" cy="4078288"/>
        </p:xfrm>
        <a:graphic>
          <a:graphicData uri="http://schemas.openxmlformats.org/presentationml/2006/ole">
            <p:oleObj spid="_x0000_s16386" name="Gráfico" r:id="rId3" imgW="6096361" imgH="4077182" progId="MSGraph.Chart.8">
              <p:embed followColorScheme="full"/>
            </p:oleObj>
          </a:graphicData>
        </a:graphic>
      </p:graphicFrame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3657600" y="381000"/>
            <a:ext cx="5181600" cy="609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pt-BR" sz="2000">
                <a:solidFill>
                  <a:schemeClr val="tx2"/>
                </a:solidFill>
              </a:rPr>
              <a:t>Y AHORA SOLO FALTA USTED</a:t>
            </a:r>
            <a:endParaRPr lang="pt-BR" sz="2000">
              <a:solidFill>
                <a:schemeClr val="tx2"/>
              </a:solidFill>
              <a:latin typeface="Times New Roman" pitchFamily="18" charset="0"/>
            </a:endParaRPr>
          </a:p>
        </p:txBody>
      </p:sp>
      <p:graphicFrame>
        <p:nvGraphicFramePr>
          <p:cNvPr id="16393" name="Object 9"/>
          <p:cNvGraphicFramePr>
            <a:graphicFrameLocks noChangeAspect="1"/>
          </p:cNvGraphicFramePr>
          <p:nvPr/>
        </p:nvGraphicFramePr>
        <p:xfrm>
          <a:off x="0" y="1543050"/>
          <a:ext cx="5257800" cy="3286125"/>
        </p:xfrm>
        <a:graphic>
          <a:graphicData uri="http://schemas.openxmlformats.org/presentationml/2006/ole">
            <p:oleObj spid="_x0000_s16393" name="Planilha" r:id="rId4" imgW="11687130" imgH="7305796" progId="Excel.Sheet.8">
              <p:embed/>
            </p:oleObj>
          </a:graphicData>
        </a:graphic>
      </p:graphicFrame>
      <p:graphicFrame>
        <p:nvGraphicFramePr>
          <p:cNvPr id="16394" name="Object 10"/>
          <p:cNvGraphicFramePr>
            <a:graphicFrameLocks noChangeAspect="1"/>
          </p:cNvGraphicFramePr>
          <p:nvPr/>
        </p:nvGraphicFramePr>
        <p:xfrm>
          <a:off x="4137025" y="3643313"/>
          <a:ext cx="5427663" cy="3570287"/>
        </p:xfrm>
        <a:graphic>
          <a:graphicData uri="http://schemas.openxmlformats.org/presentationml/2006/ole">
            <p:oleObj spid="_x0000_s16394" name="Planilha" r:id="rId5" imgW="10477681" imgH="6895979" progId="Excel.Sheet.8">
              <p:embed/>
            </p:oleObj>
          </a:graphicData>
        </a:graphic>
      </p:graphicFrame>
      <p:pic>
        <p:nvPicPr>
          <p:cNvPr id="16396" name="Picture 12" descr="E agora só falta você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47800" y="304800"/>
            <a:ext cx="1917700" cy="1079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3429000" y="609600"/>
            <a:ext cx="5562600" cy="609600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sz="2000" b="1">
                <a:latin typeface="Verdana" pitchFamily="34" charset="0"/>
              </a:rPr>
              <a:t>CON PERMISO,  ME VOY A TRABAJAR</a:t>
            </a:r>
            <a:endParaRPr lang="pt-BR" sz="2000" b="1"/>
          </a:p>
        </p:txBody>
      </p:sp>
      <p:sp>
        <p:nvSpPr>
          <p:cNvPr id="512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609600" y="1981200"/>
            <a:ext cx="8534400" cy="5638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>
              <a:buFontTx/>
              <a:buNone/>
            </a:pPr>
            <a:r>
              <a:rPr lang="pt-BR" sz="1600">
                <a:latin typeface="Verdana" pitchFamily="34" charset="0"/>
              </a:rPr>
              <a:t>Se dedica a las madres y abuelas de alumnos de la Red Municipal de Enseñanza </a:t>
            </a:r>
          </a:p>
          <a:p>
            <a:pPr algn="just">
              <a:buFontTx/>
              <a:buNone/>
            </a:pPr>
            <a:r>
              <a:rPr lang="pt-BR" sz="1600">
                <a:latin typeface="Verdana" pitchFamily="34" charset="0"/>
              </a:rPr>
              <a:t> - Mujeres con más de 40 años - que viven bajo la línea de la </a:t>
            </a:r>
          </a:p>
          <a:p>
            <a:pPr algn="just">
              <a:buFontTx/>
              <a:buNone/>
            </a:pPr>
            <a:r>
              <a:rPr lang="pt-BR" sz="1600">
                <a:latin typeface="Verdana" pitchFamily="34" charset="0"/>
              </a:rPr>
              <a:t>pobreza, están solitas y jamás trabajaron o no trabajan hace  </a:t>
            </a:r>
          </a:p>
          <a:p>
            <a:pPr algn="just">
              <a:buFontTx/>
              <a:buNone/>
            </a:pPr>
            <a:r>
              <a:rPr lang="pt-BR" sz="1600">
                <a:latin typeface="Verdana" pitchFamily="34" charset="0"/>
              </a:rPr>
              <a:t>mucho tiempo</a:t>
            </a:r>
            <a:r>
              <a:rPr lang="pt-BR" sz="1800">
                <a:latin typeface="Verdana" pitchFamily="34" charset="0"/>
              </a:rPr>
              <a:t>;</a:t>
            </a:r>
          </a:p>
          <a:p>
            <a:pPr algn="just">
              <a:lnSpc>
                <a:spcPct val="50000"/>
              </a:lnSpc>
              <a:buFontTx/>
              <a:buNone/>
            </a:pPr>
            <a:endParaRPr lang="pt-BR" sz="1800">
              <a:latin typeface="Verdana" pitchFamily="34" charset="0"/>
            </a:endParaRPr>
          </a:p>
          <a:p>
            <a:pPr algn="just">
              <a:buFontTx/>
              <a:buNone/>
            </a:pPr>
            <a:r>
              <a:rPr lang="pt-BR" sz="1600">
                <a:latin typeface="Verdana" pitchFamily="34" charset="0"/>
              </a:rPr>
              <a:t>Objetos:</a:t>
            </a:r>
          </a:p>
          <a:p>
            <a:pPr algn="just">
              <a:buFont typeface="Wingdings" pitchFamily="2" charset="2"/>
              <a:buNone/>
            </a:pPr>
            <a:r>
              <a:rPr lang="pt-BR" sz="1600">
                <a:latin typeface="Verdana" pitchFamily="34" charset="0"/>
              </a:rPr>
              <a:t> . Aumentar la escolaridad;</a:t>
            </a:r>
          </a:p>
          <a:p>
            <a:pPr algn="just">
              <a:buFont typeface="Wingdings" pitchFamily="2" charset="2"/>
              <a:buNone/>
            </a:pPr>
            <a:r>
              <a:rPr lang="pt-BR" sz="1600">
                <a:latin typeface="Verdana" pitchFamily="34" charset="0"/>
              </a:rPr>
              <a:t>   . Capacitar en dos cursos profesionalizantes;</a:t>
            </a:r>
          </a:p>
          <a:p>
            <a:pPr algn="just">
              <a:buFont typeface="Wingdings" pitchFamily="2" charset="2"/>
              <a:buNone/>
            </a:pPr>
            <a:r>
              <a:rPr lang="pt-BR" sz="1600">
                <a:latin typeface="Verdana" pitchFamily="34" charset="0"/>
              </a:rPr>
              <a:t>       . Aumentar la auto-estima de la mujer, a través de su valorización;</a:t>
            </a:r>
          </a:p>
          <a:p>
            <a:pPr algn="just">
              <a:buFont typeface="Wingdings" pitchFamily="2" charset="2"/>
              <a:buNone/>
            </a:pPr>
            <a:r>
              <a:rPr lang="pt-BR" sz="1600">
                <a:latin typeface="Verdana" pitchFamily="34" charset="0"/>
              </a:rPr>
              <a:t>            . Posibilitar el aumento de la renta familiar;</a:t>
            </a:r>
          </a:p>
          <a:p>
            <a:pPr algn="just">
              <a:buFont typeface="Wingdings" pitchFamily="2" charset="2"/>
              <a:buNone/>
            </a:pPr>
            <a:r>
              <a:rPr lang="pt-BR" sz="1600">
                <a:latin typeface="Verdana" pitchFamily="34" charset="0"/>
              </a:rPr>
              <a:t>                . Ofrecer Práctica Laboral en los Comités;</a:t>
            </a:r>
          </a:p>
          <a:p>
            <a:pPr algn="just">
              <a:buFont typeface="Wingdings" pitchFamily="2" charset="2"/>
              <a:buNone/>
            </a:pPr>
            <a:r>
              <a:rPr lang="pt-BR" sz="1600">
                <a:latin typeface="Verdana" pitchFamily="34" charset="0"/>
              </a:rPr>
              <a:t>                     . Encaminar hacia el empleo formal</a:t>
            </a:r>
            <a:r>
              <a:rPr lang="pt-BR" sz="1800">
                <a:latin typeface="Verdana" pitchFamily="34" charset="0"/>
              </a:rPr>
              <a:t>;</a:t>
            </a:r>
          </a:p>
          <a:p>
            <a:pPr algn="just">
              <a:lnSpc>
                <a:spcPct val="40000"/>
              </a:lnSpc>
              <a:buFont typeface="Wingdings" pitchFamily="2" charset="2"/>
              <a:buNone/>
            </a:pPr>
            <a:endParaRPr lang="pt-BR" sz="1800">
              <a:latin typeface="Verdana" pitchFamily="34" charset="0"/>
            </a:endParaRPr>
          </a:p>
          <a:p>
            <a:pPr algn="just">
              <a:buFontTx/>
              <a:buNone/>
            </a:pPr>
            <a:r>
              <a:rPr lang="pt-BR" sz="1800">
                <a:latin typeface="Verdana" pitchFamily="34" charset="0"/>
              </a:rPr>
              <a:t>                                     </a:t>
            </a:r>
            <a:endParaRPr lang="pt-BR" sz="2000"/>
          </a:p>
        </p:txBody>
      </p:sp>
      <p:pic>
        <p:nvPicPr>
          <p:cNvPr id="5130" name="Picture 10" descr="botã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063750"/>
            <a:ext cx="152400" cy="146050"/>
          </a:xfrm>
          <a:prstGeom prst="rect">
            <a:avLst/>
          </a:prstGeom>
          <a:noFill/>
        </p:spPr>
      </p:pic>
      <p:pic>
        <p:nvPicPr>
          <p:cNvPr id="5131" name="Picture 11" descr="botã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282950"/>
            <a:ext cx="152400" cy="146050"/>
          </a:xfrm>
          <a:prstGeom prst="rect">
            <a:avLst/>
          </a:prstGeom>
          <a:noFill/>
        </p:spPr>
      </p:pic>
      <p:grpSp>
        <p:nvGrpSpPr>
          <p:cNvPr id="5148" name="Group 28"/>
          <p:cNvGrpSpPr>
            <a:grpSpLocks/>
          </p:cNvGrpSpPr>
          <p:nvPr/>
        </p:nvGrpSpPr>
        <p:grpSpPr bwMode="auto">
          <a:xfrm>
            <a:off x="304800" y="5715000"/>
            <a:ext cx="2514600" cy="914400"/>
            <a:chOff x="144" y="3696"/>
            <a:chExt cx="1584" cy="576"/>
          </a:xfrm>
        </p:grpSpPr>
        <p:sp>
          <p:nvSpPr>
            <p:cNvPr id="5149" name="Rectangle 29"/>
            <p:cNvSpPr>
              <a:spLocks noChangeArrowheads="1"/>
            </p:cNvSpPr>
            <p:nvPr/>
          </p:nvSpPr>
          <p:spPr bwMode="auto">
            <a:xfrm>
              <a:off x="144" y="3696"/>
              <a:ext cx="384" cy="43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0" name="Rectangle 30"/>
            <p:cNvSpPr>
              <a:spLocks noChangeArrowheads="1"/>
            </p:cNvSpPr>
            <p:nvPr/>
          </p:nvSpPr>
          <p:spPr bwMode="auto">
            <a:xfrm>
              <a:off x="144" y="3792"/>
              <a:ext cx="1584" cy="43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5151" name="Picture 31" descr="Logo Prefeitura do Rio e SecretariaEDUCACAO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4" y="3696"/>
              <a:ext cx="1584" cy="576"/>
            </a:xfrm>
            <a:prstGeom prst="rect">
              <a:avLst/>
            </a:prstGeom>
            <a:noFill/>
          </p:spPr>
        </p:pic>
      </p:grpSp>
      <p:pic>
        <p:nvPicPr>
          <p:cNvPr id="5152" name="Picture 32" descr="Com licença eu vou a lut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95400" y="152400"/>
            <a:ext cx="1905000" cy="1689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1524000" y="1390650"/>
          <a:ext cx="6097588" cy="4078288"/>
        </p:xfrm>
        <a:graphic>
          <a:graphicData uri="http://schemas.openxmlformats.org/presentationml/2006/ole">
            <p:oleObj spid="_x0000_s17410" name="Gráfico" r:id="rId3" imgW="6096361" imgH="4077182" progId="MSGraph.Chart.8">
              <p:embed followColorScheme="full"/>
            </p:oleObj>
          </a:graphicData>
        </a:graphic>
      </p:graphicFrame>
      <p:sp>
        <p:nvSpPr>
          <p:cNvPr id="17414" name="Rectangle 6"/>
          <p:cNvSpPr>
            <a:spLocks noChangeArrowheads="1"/>
          </p:cNvSpPr>
          <p:nvPr>
            <p:ph type="title"/>
          </p:nvPr>
        </p:nvSpPr>
        <p:spPr bwMode="auto">
          <a:xfrm>
            <a:off x="3429000" y="381000"/>
            <a:ext cx="5562600" cy="609600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sz="2000" b="1">
                <a:latin typeface="Verdana" pitchFamily="34" charset="0"/>
              </a:rPr>
              <a:t>CON PERMISO, ME VOY A TRABAJAR</a:t>
            </a:r>
            <a:endParaRPr lang="pt-BR" sz="2000" b="1"/>
          </a:p>
        </p:txBody>
      </p:sp>
      <p:graphicFrame>
        <p:nvGraphicFramePr>
          <p:cNvPr id="17415" name="Object 7"/>
          <p:cNvGraphicFramePr>
            <a:graphicFrameLocks noChangeAspect="1"/>
          </p:cNvGraphicFramePr>
          <p:nvPr/>
        </p:nvGraphicFramePr>
        <p:xfrm>
          <a:off x="-304800" y="1819275"/>
          <a:ext cx="5181600" cy="3438525"/>
        </p:xfrm>
        <a:graphic>
          <a:graphicData uri="http://schemas.openxmlformats.org/presentationml/2006/ole">
            <p:oleObj spid="_x0000_s17415" name="Planilha" r:id="rId4" imgW="10448790" imgH="6934321" progId="Excel.Sheet.8">
              <p:embed/>
            </p:oleObj>
          </a:graphicData>
        </a:graphic>
      </p:graphicFrame>
      <p:graphicFrame>
        <p:nvGraphicFramePr>
          <p:cNvPr id="17416" name="Object 8"/>
          <p:cNvGraphicFramePr>
            <a:graphicFrameLocks noChangeAspect="1"/>
          </p:cNvGraphicFramePr>
          <p:nvPr/>
        </p:nvGraphicFramePr>
        <p:xfrm>
          <a:off x="4038600" y="3581400"/>
          <a:ext cx="5105400" cy="3190875"/>
        </p:xfrm>
        <a:graphic>
          <a:graphicData uri="http://schemas.openxmlformats.org/presentationml/2006/ole">
            <p:oleObj spid="_x0000_s17416" name="Planilha" r:id="rId5" imgW="7429681" imgH="4648321" progId="Excel.Sheet.8">
              <p:embed/>
            </p:oleObj>
          </a:graphicData>
        </a:graphic>
      </p:graphicFrame>
      <p:pic>
        <p:nvPicPr>
          <p:cNvPr id="17418" name="Picture 10" descr="Com licença eu vou a luta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95400" y="152400"/>
            <a:ext cx="1905000" cy="1689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botã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524000"/>
            <a:ext cx="152400" cy="146050"/>
          </a:xfrm>
          <a:prstGeom prst="rect">
            <a:avLst/>
          </a:prstGeom>
          <a:noFill/>
        </p:spPr>
      </p:pic>
      <p:pic>
        <p:nvPicPr>
          <p:cNvPr id="12293" name="Picture 5" descr="botã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895600"/>
            <a:ext cx="152400" cy="146050"/>
          </a:xfrm>
          <a:prstGeom prst="rect">
            <a:avLst/>
          </a:prstGeom>
          <a:noFill/>
        </p:spPr>
      </p:pic>
      <p:pic>
        <p:nvPicPr>
          <p:cNvPr id="12294" name="Picture 6" descr="botã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886200"/>
            <a:ext cx="152400" cy="146050"/>
          </a:xfrm>
          <a:prstGeom prst="rect">
            <a:avLst/>
          </a:prstGeom>
          <a:noFill/>
        </p:spPr>
      </p:pic>
      <p:pic>
        <p:nvPicPr>
          <p:cNvPr id="12295" name="Picture 7" descr="botã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175250"/>
            <a:ext cx="152400" cy="146050"/>
          </a:xfrm>
          <a:prstGeom prst="rect">
            <a:avLst/>
          </a:prstGeom>
          <a:noFill/>
        </p:spPr>
      </p:pic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3352800" y="304800"/>
            <a:ext cx="5638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>
                <a:solidFill>
                  <a:schemeClr val="tx2"/>
                </a:solidFill>
              </a:rPr>
              <a:t>CRÉDITO SOCIAL </a:t>
            </a: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457200" y="1371600"/>
            <a:ext cx="85344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>
              <a:spcBef>
                <a:spcPct val="20000"/>
              </a:spcBef>
            </a:pPr>
            <a:r>
              <a:rPr lang="pt-BR" sz="1800" b="0">
                <a:cs typeface="Times New Roman" pitchFamily="18" charset="0"/>
              </a:rPr>
              <a:t>Viabiliza préstamos para la población de baja renta, a través de 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800" b="0">
                <a:cs typeface="Times New Roman" pitchFamily="18" charset="0"/>
              </a:rPr>
              <a:t>un fondo comunitario, para que desarrollen proyectos de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800" b="0">
                <a:cs typeface="Times New Roman" pitchFamily="18" charset="0"/>
              </a:rPr>
              <a:t>generación de renta;</a:t>
            </a:r>
          </a:p>
          <a:p>
            <a:pPr marL="342900" indent="-342900" algn="just">
              <a:spcBef>
                <a:spcPct val="20000"/>
              </a:spcBef>
            </a:pPr>
            <a:endParaRPr lang="pt-BR" sz="1800" b="0">
              <a:cs typeface="Times New Roman" pitchFamily="18" charset="0"/>
            </a:endParaRPr>
          </a:p>
          <a:p>
            <a:pPr marL="342900" indent="-342900" algn="just">
              <a:spcBef>
                <a:spcPct val="20000"/>
              </a:spcBef>
            </a:pPr>
            <a:r>
              <a:rPr lang="pt-BR" sz="1800" b="0">
                <a:cs typeface="Times New Roman" pitchFamily="18" charset="0"/>
              </a:rPr>
              <a:t>La contrapartida del préstamo es hecha a través de servicios 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800" b="0">
                <a:cs typeface="Times New Roman" pitchFamily="18" charset="0"/>
              </a:rPr>
              <a:t>comunitarios; </a:t>
            </a:r>
          </a:p>
          <a:p>
            <a:pPr marL="342900" indent="-342900" algn="just">
              <a:spcBef>
                <a:spcPct val="20000"/>
              </a:spcBef>
            </a:pPr>
            <a:endParaRPr lang="pt-BR" sz="1800" b="0">
              <a:cs typeface="Times New Roman" pitchFamily="18" charset="0"/>
            </a:endParaRPr>
          </a:p>
          <a:p>
            <a:pPr marL="342900" indent="-342900" algn="just">
              <a:spcBef>
                <a:spcPct val="20000"/>
              </a:spcBef>
            </a:pPr>
            <a:r>
              <a:rPr lang="pt-BR" sz="1800" b="0">
                <a:cs typeface="Times New Roman" pitchFamily="18" charset="0"/>
              </a:rPr>
              <a:t>El equipo evalúa la propuesta de micro-emprendimiento, viabiliza la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800" b="0">
                <a:cs typeface="Times New Roman" pitchFamily="18" charset="0"/>
              </a:rPr>
              <a:t>transferencia de equipos y/o materia prima, acompaña los trabajos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800" b="0">
                <a:cs typeface="Times New Roman" pitchFamily="18" charset="0"/>
              </a:rPr>
              <a:t>y los servicios comunitarios;</a:t>
            </a:r>
          </a:p>
          <a:p>
            <a:pPr marL="342900" indent="-342900" algn="just">
              <a:spcBef>
                <a:spcPct val="20000"/>
              </a:spcBef>
            </a:pPr>
            <a:endParaRPr lang="pt-BR" sz="1800" b="0">
              <a:cs typeface="Times New Roman" pitchFamily="18" charset="0"/>
            </a:endParaRPr>
          </a:p>
          <a:p>
            <a:pPr marL="342900" indent="-342900" algn="just">
              <a:spcBef>
                <a:spcPct val="20000"/>
              </a:spcBef>
            </a:pPr>
            <a:r>
              <a:rPr lang="pt-BR" sz="1800" b="0">
                <a:cs typeface="Times New Roman" pitchFamily="18" charset="0"/>
              </a:rPr>
              <a:t>El objeto del proyecto es incitar el comienzo de estos futuros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800" b="0">
                <a:cs typeface="Times New Roman" pitchFamily="18" charset="0"/>
              </a:rPr>
              <a:t>emprendedores en la ciudad de Rio de Janeiro. </a:t>
            </a:r>
          </a:p>
          <a:p>
            <a:pPr marL="342900" indent="-342900" algn="just">
              <a:spcBef>
                <a:spcPct val="20000"/>
              </a:spcBef>
            </a:pPr>
            <a:endParaRPr lang="pt-BR" sz="1800" b="0">
              <a:cs typeface="Times New Roman" pitchFamily="18" charset="0"/>
            </a:endParaRPr>
          </a:p>
        </p:txBody>
      </p:sp>
      <p:pic>
        <p:nvPicPr>
          <p:cNvPr id="12303" name="Picture 15" descr="Fundo Carioc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76200"/>
            <a:ext cx="3530600" cy="12176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2" name="Rectangle 1030"/>
          <p:cNvSpPr>
            <a:spLocks noChangeArrowheads="1"/>
          </p:cNvSpPr>
          <p:nvPr/>
        </p:nvSpPr>
        <p:spPr bwMode="auto">
          <a:xfrm>
            <a:off x="3429000" y="304800"/>
            <a:ext cx="5562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>
                <a:solidFill>
                  <a:schemeClr val="tx2"/>
                </a:solidFill>
              </a:rPr>
              <a:t>CRÉDITO SOCIAL</a:t>
            </a:r>
          </a:p>
        </p:txBody>
      </p:sp>
      <p:graphicFrame>
        <p:nvGraphicFramePr>
          <p:cNvPr id="24596" name="Object 1044"/>
          <p:cNvGraphicFramePr>
            <a:graphicFrameLocks noChangeAspect="1"/>
          </p:cNvGraphicFramePr>
          <p:nvPr/>
        </p:nvGraphicFramePr>
        <p:xfrm>
          <a:off x="-304800" y="1204913"/>
          <a:ext cx="6008688" cy="3019425"/>
        </p:xfrm>
        <a:graphic>
          <a:graphicData uri="http://schemas.openxmlformats.org/presentationml/2006/ole">
            <p:oleObj spid="_x0000_s24596" name="Gráfico" r:id="rId3" imgW="7172190" imgH="3600450" progId="Excel.Chart.8">
              <p:embed/>
            </p:oleObj>
          </a:graphicData>
        </a:graphic>
      </p:graphicFrame>
      <p:graphicFrame>
        <p:nvGraphicFramePr>
          <p:cNvPr id="24598" name="Object 1046"/>
          <p:cNvGraphicFramePr>
            <a:graphicFrameLocks noChangeAspect="1"/>
          </p:cNvGraphicFramePr>
          <p:nvPr/>
        </p:nvGraphicFramePr>
        <p:xfrm>
          <a:off x="3352800" y="3513138"/>
          <a:ext cx="7373938" cy="3119437"/>
        </p:xfrm>
        <a:graphic>
          <a:graphicData uri="http://schemas.openxmlformats.org/presentationml/2006/ole">
            <p:oleObj spid="_x0000_s24598" name="Gráfico" r:id="rId4" imgW="4000681" imgH="1695329" progId="Excel.Chart.8">
              <p:embed/>
            </p:oleObj>
          </a:graphicData>
        </a:graphic>
      </p:graphicFrame>
      <p:pic>
        <p:nvPicPr>
          <p:cNvPr id="24600" name="Picture 1048" descr="Fundo Carioc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" y="76200"/>
            <a:ext cx="3530600" cy="12176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2328</TotalTime>
  <Words>893</Words>
  <Application>Microsoft Office PowerPoint</Application>
  <PresentationFormat>On-screen Show (4:3)</PresentationFormat>
  <Paragraphs>135</Paragraphs>
  <Slides>14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Times New Roman</vt:lpstr>
      <vt:lpstr>Verdana</vt:lpstr>
      <vt:lpstr>Wingdings</vt:lpstr>
      <vt:lpstr>Arial</vt:lpstr>
      <vt:lpstr>Estrutura padrão</vt:lpstr>
      <vt:lpstr>Gráfico do Microsoft Graph 97</vt:lpstr>
      <vt:lpstr>Planilha do Microsoft Excel</vt:lpstr>
      <vt:lpstr>Gráfico do Microsoft Excel</vt:lpstr>
      <vt:lpstr>Alcaldía de la Ciudad de  Rio de Janeiro</vt:lpstr>
      <vt:lpstr>AGENTES DE LA LIBERTAD </vt:lpstr>
      <vt:lpstr>AGENTES DE LA LIBERTAD </vt:lpstr>
      <vt:lpstr>Y AHORA SOLO FALTA USTED</vt:lpstr>
      <vt:lpstr>Slide 5</vt:lpstr>
      <vt:lpstr>CON PERMISO,  ME VOY A TRABAJAR</vt:lpstr>
      <vt:lpstr>CON PERMISO, ME VOY A TRABAJAR</vt:lpstr>
      <vt:lpstr>Slide 8</vt:lpstr>
      <vt:lpstr>Slide 9</vt:lpstr>
      <vt:lpstr>MI PRIMER EMPLEO</vt:lpstr>
      <vt:lpstr>Slide 11</vt:lpstr>
      <vt:lpstr>CENATA</vt:lpstr>
      <vt:lpstr>Slide 13</vt:lpstr>
      <vt:lpstr>Slide 14</vt:lpstr>
    </vt:vector>
  </TitlesOfParts>
  <Company>SMTB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 AGORA SÓ FALTA VOCÊ</dc:title>
  <dc:creator>PCRJ</dc:creator>
  <cp:lastModifiedBy>anarod</cp:lastModifiedBy>
  <cp:revision>129</cp:revision>
  <cp:lastPrinted>2003-02-20T15:09:57Z</cp:lastPrinted>
  <dcterms:created xsi:type="dcterms:W3CDTF">2003-02-16T13:22:56Z</dcterms:created>
  <dcterms:modified xsi:type="dcterms:W3CDTF">2010-07-13T05:30:27Z</dcterms:modified>
</cp:coreProperties>
</file>