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50" r:id="rId1"/>
  </p:sldMasterIdLst>
  <p:notesMasterIdLst>
    <p:notesMasterId r:id="rId12"/>
  </p:notesMasterIdLst>
  <p:handoutMasterIdLst>
    <p:handoutMasterId r:id="rId13"/>
  </p:handoutMasterIdLst>
  <p:sldIdLst>
    <p:sldId id="396" r:id="rId2"/>
    <p:sldId id="398" r:id="rId3"/>
    <p:sldId id="401" r:id="rId4"/>
    <p:sldId id="402" r:id="rId5"/>
    <p:sldId id="384" r:id="rId6"/>
    <p:sldId id="403" r:id="rId7"/>
    <p:sldId id="404" r:id="rId8"/>
    <p:sldId id="405" r:id="rId9"/>
    <p:sldId id="406" r:id="rId10"/>
    <p:sldId id="407" r:id="rId11"/>
  </p:sldIdLst>
  <p:sldSz cx="9144000" cy="6858000" type="letter"/>
  <p:notesSz cx="7010400" cy="9296400"/>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moro"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2D9E8"/>
    <a:srgbClr val="FFFFFF"/>
    <a:srgbClr val="D1DAE9"/>
    <a:srgbClr val="D3D8E7"/>
    <a:srgbClr val="D8DFE2"/>
    <a:srgbClr val="FFEFF5"/>
    <a:srgbClr val="000066"/>
    <a:srgbClr val="CCE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1598" autoAdjust="0"/>
  </p:normalViewPr>
  <p:slideViewPr>
    <p:cSldViewPr>
      <p:cViewPr>
        <p:scale>
          <a:sx n="66" d="100"/>
          <a:sy n="66" d="100"/>
        </p:scale>
        <p:origin x="-72" y="-7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732" y="1848"/>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vl1pPr>
          </a:lstStyle>
          <a:p>
            <a:endParaRPr lang="en-US"/>
          </a:p>
        </p:txBody>
      </p:sp>
      <p:sp>
        <p:nvSpPr>
          <p:cNvPr id="97283"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vl1pPr>
          </a:lstStyle>
          <a:p>
            <a:endParaRPr lang="en-US"/>
          </a:p>
        </p:txBody>
      </p:sp>
      <p:sp>
        <p:nvSpPr>
          <p:cNvPr id="97284"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vl1pPr>
          </a:lstStyle>
          <a:p>
            <a:endParaRPr lang="en-US"/>
          </a:p>
        </p:txBody>
      </p:sp>
      <p:sp>
        <p:nvSpPr>
          <p:cNvPr id="97285"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25CB4FFD-F801-4457-B4A7-CB581ACB66C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eaLnBrk="0" hangingPunct="0">
              <a:defRPr sz="1200"/>
            </a:lvl1pPr>
          </a:lstStyle>
          <a:p>
            <a:endParaRPr lang="en-US"/>
          </a:p>
        </p:txBody>
      </p:sp>
      <p:sp>
        <p:nvSpPr>
          <p:cNvPr id="7171"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eaLnBrk="0" hangingPunct="0">
              <a:defRPr sz="1200"/>
            </a:lvl1pPr>
          </a:lstStyle>
          <a:p>
            <a:endParaRPr lang="en-US"/>
          </a:p>
        </p:txBody>
      </p:sp>
      <p:sp>
        <p:nvSpPr>
          <p:cNvPr id="7172"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0"/>
            <a:r>
              <a:rPr lang="en-US" smtClean="0"/>
              <a:t>Second level</a:t>
            </a:r>
          </a:p>
          <a:p>
            <a:pPr lvl="0"/>
            <a:r>
              <a:rPr lang="en-US" smtClean="0"/>
              <a:t>Third level</a:t>
            </a:r>
          </a:p>
          <a:p>
            <a:pPr lvl="0"/>
            <a:r>
              <a:rPr lang="en-US" smtClean="0"/>
              <a:t>Fourth level</a:t>
            </a:r>
          </a:p>
          <a:p>
            <a:pPr lvl="0"/>
            <a:r>
              <a:rPr lang="en-US" smtClean="0"/>
              <a:t>Fifth level</a:t>
            </a:r>
          </a:p>
        </p:txBody>
      </p:sp>
      <p:sp>
        <p:nvSpPr>
          <p:cNvPr id="7174"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eaLnBrk="0" hangingPunct="0">
              <a:defRPr sz="1200"/>
            </a:lvl1pPr>
          </a:lstStyle>
          <a:p>
            <a:endParaRPr lang="en-US"/>
          </a:p>
        </p:txBody>
      </p:sp>
      <p:sp>
        <p:nvSpPr>
          <p:cNvPr id="7175"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eaLnBrk="0" hangingPunct="0">
              <a:defRPr sz="1200"/>
            </a:lvl1pPr>
          </a:lstStyle>
          <a:p>
            <a:fld id="{264DE769-846F-4E6C-8C09-F9CEDFFFAC6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D527C0-194D-4499-BF3F-ADD8BF2BAD65}" type="slidenum">
              <a:rPr lang="en-US"/>
              <a:pPr/>
              <a:t>1</a:t>
            </a:fld>
            <a:endParaRPr lang="en-US"/>
          </a:p>
        </p:txBody>
      </p:sp>
      <p:sp>
        <p:nvSpPr>
          <p:cNvPr id="305154" name="Rectangle 2"/>
          <p:cNvSpPr>
            <a:spLocks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B1C6E1-3322-4679-AAF5-E7016DEE5AC7}" type="slidenum">
              <a:rPr lang="en-US"/>
              <a:pPr/>
              <a:t>10</a:t>
            </a:fld>
            <a:endParaRPr lang="en-US"/>
          </a:p>
        </p:txBody>
      </p:sp>
      <p:sp>
        <p:nvSpPr>
          <p:cNvPr id="338946" name="Rectangle 2"/>
          <p:cNvSpPr>
            <a:spLocks noChangeArrowheads="1" noTextEdit="1"/>
          </p:cNvSpPr>
          <p:nvPr>
            <p:ph type="sldImg"/>
          </p:nvPr>
        </p:nvSpPr>
        <p:spPr>
          <a:ln/>
        </p:spPr>
      </p:sp>
      <p:sp>
        <p:nvSpPr>
          <p:cNvPr id="338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FC1548-F625-49DE-922D-45D738777542}" type="slidenum">
              <a:rPr lang="en-US"/>
              <a:pPr/>
              <a:t>2</a:t>
            </a:fld>
            <a:endParaRPr lang="en-US"/>
          </a:p>
        </p:txBody>
      </p:sp>
      <p:sp>
        <p:nvSpPr>
          <p:cNvPr id="327682" name="Rectangle 2"/>
          <p:cNvSpPr>
            <a:spLocks noChangeArrowheads="1" noTextEdit="1"/>
          </p:cNvSpPr>
          <p:nvPr>
            <p:ph type="sldImg"/>
          </p:nvPr>
        </p:nvSpPr>
        <p:spPr>
          <a:ln/>
        </p:spPr>
      </p:sp>
      <p:sp>
        <p:nvSpPr>
          <p:cNvPr id="327683" name="Rectangle 3"/>
          <p:cNvSpPr>
            <a:spLocks noGrp="1" noChangeArrowheads="1"/>
          </p:cNvSpPr>
          <p:nvPr>
            <p:ph type="body" idx="1"/>
          </p:nvPr>
        </p:nvSpPr>
        <p:spPr/>
        <p:txBody>
          <a:bodyPr/>
          <a:lstStyle/>
          <a:p>
            <a:pPr lvl="2">
              <a:spcAft>
                <a:spcPct val="50000"/>
              </a:spcAft>
              <a:buFont typeface="Wingdings" pitchFamily="2" charset="2"/>
              <a:buChar char="§"/>
            </a:pPr>
            <a:r>
              <a:rPr lang="en-US" sz="1600" b="1">
                <a:cs typeface="Times New Roman" pitchFamily="18" charset="0"/>
              </a:rPr>
              <a:t>In partnership with the US Treasury and the Inter-American Development Bank, OPIC has responded to the President</a:t>
            </a:r>
            <a:r>
              <a:rPr lang="en-US" sz="1600" b="1">
                <a:latin typeface="Arial"/>
                <a:cs typeface="Times New Roman" pitchFamily="18" charset="0"/>
              </a:rPr>
              <a:t>’</a:t>
            </a:r>
            <a:r>
              <a:rPr lang="en-US" sz="1600" b="1">
                <a:cs typeface="Times New Roman" pitchFamily="18" charset="0"/>
              </a:rPr>
              <a:t>s call by </a:t>
            </a:r>
            <a:r>
              <a:rPr lang="en-US" sz="1600" b="1" u="sng">
                <a:cs typeface="Times New Roman" pitchFamily="18" charset="0"/>
              </a:rPr>
              <a:t>significantly expanding</a:t>
            </a:r>
            <a:r>
              <a:rPr lang="en-US" sz="1600" b="1">
                <a:cs typeface="Times New Roman" pitchFamily="18" charset="0"/>
              </a:rPr>
              <a:t> the availability of risk-sharing guarantees and loans to eligible banks in Latin America to extend their financing activity for small businesses.</a:t>
            </a:r>
          </a:p>
          <a:p>
            <a:pPr>
              <a:spcAft>
                <a:spcPct val="50000"/>
              </a:spcAft>
              <a:buFont typeface="Wingdings" pitchFamily="2" charset="2"/>
              <a:buNone/>
            </a:pPr>
            <a:endParaRPr lang="en-US" sz="1600" b="1">
              <a:cs typeface="Times New Roman" pitchFamily="18" charset="0"/>
            </a:endParaRPr>
          </a:p>
          <a:p>
            <a:pPr>
              <a:spcAft>
                <a:spcPct val="50000"/>
              </a:spcAft>
              <a:buFont typeface="Wingdings" pitchFamily="2" charset="2"/>
              <a:buNone/>
            </a:pPr>
            <a:endParaRPr lang="en-US" sz="1600" b="1">
              <a:cs typeface="Times New Roman" pitchFamily="18" charset="0"/>
            </a:endParaRPr>
          </a:p>
          <a:p>
            <a:pPr lvl="2">
              <a:buFont typeface="Wingdings" pitchFamily="2" charset="2"/>
              <a:buChar char="§"/>
            </a:pPr>
            <a:r>
              <a:rPr lang="en-US" sz="1600" b="1"/>
              <a:t>OPIC currently anticipates $150 million will be available for small business lending through several different mechanisms it has available.</a:t>
            </a:r>
          </a:p>
          <a:p>
            <a:endParaRPr lang="en-US" sz="10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E14011-DAF2-423B-BD54-AE1C60A70420}" type="slidenum">
              <a:rPr lang="en-US"/>
              <a:pPr/>
              <a:t>3</a:t>
            </a:fld>
            <a:endParaRPr lang="en-US"/>
          </a:p>
        </p:txBody>
      </p:sp>
      <p:sp>
        <p:nvSpPr>
          <p:cNvPr id="326658" name="Rectangle 2"/>
          <p:cNvSpPr>
            <a:spLocks noChangeArrowheads="1" noTextEdit="1"/>
          </p:cNvSpPr>
          <p:nvPr>
            <p:ph type="sldImg"/>
          </p:nvPr>
        </p:nvSpPr>
        <p:spPr>
          <a:ln/>
        </p:spPr>
      </p:sp>
      <p:sp>
        <p:nvSpPr>
          <p:cNvPr id="326659" name="Rectangle 3"/>
          <p:cNvSpPr>
            <a:spLocks noGrp="1" noChangeArrowheads="1"/>
          </p:cNvSpPr>
          <p:nvPr>
            <p:ph type="body" idx="1"/>
          </p:nvPr>
        </p:nvSpPr>
        <p:spPr/>
        <p:txBody>
          <a:bodyPr/>
          <a:lstStyle/>
          <a:p>
            <a:pPr marL="228600" indent="-228600">
              <a:lnSpc>
                <a:spcPct val="80000"/>
              </a:lnSpc>
            </a:pPr>
            <a:r>
              <a:rPr lang="en-US" sz="1800" b="1"/>
              <a:t>Since this SME initiative began, OPIC has supported a total of 7 projects, </a:t>
            </a:r>
          </a:p>
          <a:p>
            <a:pPr marL="228600" indent="-228600">
              <a:lnSpc>
                <a:spcPct val="80000"/>
              </a:lnSpc>
            </a:pPr>
            <a:endParaRPr lang="en-US" sz="1800" b="1"/>
          </a:p>
          <a:p>
            <a:pPr marL="228600" indent="-228600">
              <a:lnSpc>
                <a:spcPct val="80000"/>
              </a:lnSpc>
            </a:pPr>
            <a:endParaRPr lang="en-US" sz="1800" b="1"/>
          </a:p>
          <a:p>
            <a:pPr marL="228600" indent="-228600"/>
            <a:r>
              <a:rPr lang="en-US" b="1"/>
              <a:t>Since OPIC became involved in this SME initiative, OPIC has committed to 7 projects, all of which have been framework agreements –where OPIC provided a guarantee to a US bank who then lends to a foreign bank focusing on lending to small businesses.  The aggregate amount of these projects approximates $130mm.  </a:t>
            </a:r>
          </a:p>
          <a:p>
            <a:pPr marL="228600" indent="-228600"/>
            <a:endParaRPr lang="en-US" b="1"/>
          </a:p>
          <a:p>
            <a:pPr marL="228600" indent="-228600"/>
            <a:r>
              <a:rPr lang="en-US" b="1"/>
              <a:t>Of these 7 projects, three focus on supporting loans to Paraguayan banks. OPICs commitment in these three projects is $75mm. </a:t>
            </a:r>
          </a:p>
          <a:p>
            <a:pPr marL="228600" indent="-228600"/>
            <a:endParaRPr lang="en-US" b="1"/>
          </a:p>
          <a:p>
            <a:pPr marL="228600" indent="-228600">
              <a:lnSpc>
                <a:spcPct val="80000"/>
              </a:lnSpc>
            </a:pPr>
            <a:r>
              <a:rPr lang="en-US" sz="1800" b="1"/>
              <a:t>While OPIC Finance can offer these four types of financing products – gtees, DL, partial guarantees,  to date OPIC has primarily provide guarantees to major US banks.  </a:t>
            </a:r>
          </a:p>
          <a:p>
            <a:pPr marL="228600" indent="-228600">
              <a:lnSpc>
                <a:spcPct val="80000"/>
              </a:lnSpc>
            </a:pPr>
            <a:endParaRPr lang="en-US" sz="1800" b="1"/>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21E5A9-75CC-4461-8670-7D418C775B94}" type="slidenum">
              <a:rPr lang="en-US"/>
              <a:pPr/>
              <a:t>4</a:t>
            </a:fld>
            <a:endParaRPr lang="en-US"/>
          </a:p>
        </p:txBody>
      </p:sp>
      <p:sp>
        <p:nvSpPr>
          <p:cNvPr id="328706" name="Rectangle 2"/>
          <p:cNvSpPr>
            <a:spLocks noChangeArrowheads="1" noTextEdit="1"/>
          </p:cNvSpPr>
          <p:nvPr>
            <p:ph type="sldImg"/>
          </p:nvPr>
        </p:nvSpPr>
        <p:spPr>
          <a:ln/>
        </p:spPr>
      </p:sp>
      <p:sp>
        <p:nvSpPr>
          <p:cNvPr id="328707" name="Rectangle 3"/>
          <p:cNvSpPr>
            <a:spLocks noGrp="1" noChangeArrowheads="1"/>
          </p:cNvSpPr>
          <p:nvPr>
            <p:ph type="body" idx="1"/>
          </p:nvPr>
        </p:nvSpPr>
        <p:spPr/>
        <p:txBody>
          <a:bodyPr/>
          <a:lstStyle/>
          <a:p>
            <a:pPr marL="228600" indent="-228600"/>
            <a:r>
              <a:rPr lang="en-US" b="1"/>
              <a:t>GUIDELINES:</a:t>
            </a:r>
          </a:p>
          <a:p>
            <a:pPr marL="228600" indent="-228600"/>
            <a:endParaRPr lang="en-US" b="1"/>
          </a:p>
          <a:p>
            <a:pPr marL="228600" indent="-228600">
              <a:buFontTx/>
              <a:buAutoNum type="arabicPeriod"/>
            </a:pPr>
            <a:r>
              <a:rPr lang="en-US" b="1"/>
              <a:t>U.S. INVOLVEMENT IN A PROJECT.  </a:t>
            </a:r>
          </a:p>
          <a:p>
            <a:pPr marL="228600" indent="-228600">
              <a:buFontTx/>
              <a:buAutoNum type="arabicPeriod"/>
            </a:pPr>
            <a:endParaRPr lang="en-US" b="1"/>
          </a:p>
          <a:p>
            <a:pPr marL="228600" indent="-228600">
              <a:buFontTx/>
              <a:buAutoNum type="arabicPeriod"/>
            </a:pPr>
            <a:r>
              <a:rPr lang="en-US" b="1"/>
              <a:t> OPIC WILL CONDUCT AN ANALYSIS TO DETERMINE THE VIABILITY AND FINANCIAL STRENGTH OF THE US BANK AND LOCAL BANKS INVOLVED IN THE PROJECT.</a:t>
            </a:r>
          </a:p>
          <a:p>
            <a:pPr marL="228600" indent="-228600">
              <a:buFontTx/>
              <a:buAutoNum type="arabicPeriod"/>
            </a:pPr>
            <a:endParaRPr lang="en-US" b="1"/>
          </a:p>
          <a:p>
            <a:pPr marL="228600" indent="-228600">
              <a:buFontTx/>
              <a:buAutoNum type="arabicPeriod"/>
            </a:pPr>
            <a:r>
              <a:rPr lang="en-US" b="1"/>
              <a:t>SOCIAL AND ECONOMIC DEVELOPMENT AS A RESULT OF THIS PROJECT.</a:t>
            </a:r>
          </a:p>
          <a:p>
            <a:pPr marL="228600" indent="-228600">
              <a:buFontTx/>
              <a:buAutoNum type="arabicPeriod"/>
            </a:pPr>
            <a:endParaRPr lang="en-US" b="1"/>
          </a:p>
          <a:p>
            <a:pPr marL="228600" indent="-228600">
              <a:buFontTx/>
              <a:buAutoNum type="arabicPeriod"/>
            </a:pPr>
            <a:r>
              <a:rPr lang="en-US" b="1"/>
              <a:t>THE LAST POINT IS THAT OPIC WILL PREFER TO SUPPORT A PROJECT- GIVE A LOAN OR GUARANTEE TO A PROJECT THAT IS ALSO INVOLVED WITH RECEIVING TECHNICAL SUPPORT FROM MIF AS PART OF THIS “TECHNICAL COOPERATION” PART OF THE PROGRAM.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0C3CA8-EF73-4C08-BBEA-0B8BB4EF4C16}" type="slidenum">
              <a:rPr lang="en-US"/>
              <a:pPr/>
              <a:t>5</a:t>
            </a:fld>
            <a:endParaRPr lang="en-US"/>
          </a:p>
        </p:txBody>
      </p:sp>
      <p:sp>
        <p:nvSpPr>
          <p:cNvPr id="277506" name="Rectangle 2"/>
          <p:cNvSpPr>
            <a:spLocks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4F191F-27CA-4D9E-B1E7-E740D65DC122}" type="slidenum">
              <a:rPr lang="en-US"/>
              <a:pPr/>
              <a:t>6</a:t>
            </a:fld>
            <a:endParaRPr lang="en-US"/>
          </a:p>
        </p:txBody>
      </p:sp>
      <p:sp>
        <p:nvSpPr>
          <p:cNvPr id="330754" name="Rectangle 2"/>
          <p:cNvSpPr>
            <a:spLocks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C763E0-85B1-4F76-9E45-51BA53D3BF29}" type="slidenum">
              <a:rPr lang="en-US"/>
              <a:pPr/>
              <a:t>7</a:t>
            </a:fld>
            <a:endParaRPr lang="en-US"/>
          </a:p>
        </p:txBody>
      </p:sp>
      <p:sp>
        <p:nvSpPr>
          <p:cNvPr id="332802" name="Rectangle 2"/>
          <p:cNvSpPr>
            <a:spLocks noChangeArrowheads="1" noTextEdit="1"/>
          </p:cNvSpPr>
          <p:nvPr>
            <p:ph type="sldImg"/>
          </p:nvPr>
        </p:nvSpPr>
        <p:spPr>
          <a:ln/>
        </p:spPr>
      </p:sp>
      <p:sp>
        <p:nvSpPr>
          <p:cNvPr id="332803" name="Rectangle 3"/>
          <p:cNvSpPr>
            <a:spLocks noGrp="1" noChangeArrowheads="1"/>
          </p:cNvSpPr>
          <p:nvPr>
            <p:ph type="body" idx="1"/>
          </p:nvPr>
        </p:nvSpPr>
        <p:spPr/>
        <p:txBody>
          <a:bodyPr/>
          <a:lstStyle/>
          <a:p>
            <a:pPr lvl="2">
              <a:spcAft>
                <a:spcPct val="50000"/>
              </a:spcAft>
              <a:buFont typeface="Wingdings" pitchFamily="2" charset="2"/>
              <a:buChar char="§"/>
            </a:pPr>
            <a:r>
              <a:rPr lang="en-US" sz="1600" b="1">
                <a:cs typeface="Times New Roman" pitchFamily="18" charset="0"/>
              </a:rPr>
              <a:t>In partnership with the US Treasury and the Inter-American Development Bank, OPIC has responded to the President</a:t>
            </a:r>
            <a:r>
              <a:rPr lang="en-US" sz="1600" b="1">
                <a:latin typeface="Arial"/>
                <a:cs typeface="Times New Roman" pitchFamily="18" charset="0"/>
              </a:rPr>
              <a:t>’</a:t>
            </a:r>
            <a:r>
              <a:rPr lang="en-US" sz="1600" b="1">
                <a:cs typeface="Times New Roman" pitchFamily="18" charset="0"/>
              </a:rPr>
              <a:t>s call by </a:t>
            </a:r>
            <a:r>
              <a:rPr lang="en-US" sz="1600" b="1" u="sng">
                <a:cs typeface="Times New Roman" pitchFamily="18" charset="0"/>
              </a:rPr>
              <a:t>significantly expanding</a:t>
            </a:r>
            <a:r>
              <a:rPr lang="en-US" sz="1600" b="1">
                <a:cs typeface="Times New Roman" pitchFamily="18" charset="0"/>
              </a:rPr>
              <a:t> the availability of risk-sharing guarantees and loans to eligible banks in Latin America to extend their financing activity for small businesses.</a:t>
            </a:r>
          </a:p>
          <a:p>
            <a:pPr>
              <a:spcAft>
                <a:spcPct val="50000"/>
              </a:spcAft>
              <a:buFont typeface="Wingdings" pitchFamily="2" charset="2"/>
              <a:buNone/>
            </a:pPr>
            <a:endParaRPr lang="en-US" sz="1600" b="1">
              <a:cs typeface="Times New Roman" pitchFamily="18" charset="0"/>
            </a:endParaRPr>
          </a:p>
          <a:p>
            <a:pPr>
              <a:spcAft>
                <a:spcPct val="50000"/>
              </a:spcAft>
              <a:buFont typeface="Wingdings" pitchFamily="2" charset="2"/>
              <a:buNone/>
            </a:pPr>
            <a:endParaRPr lang="en-US" sz="1600" b="1">
              <a:cs typeface="Times New Roman" pitchFamily="18" charset="0"/>
            </a:endParaRPr>
          </a:p>
          <a:p>
            <a:pPr lvl="2">
              <a:buFont typeface="Wingdings" pitchFamily="2" charset="2"/>
              <a:buChar char="§"/>
            </a:pPr>
            <a:r>
              <a:rPr lang="en-US" sz="1600" b="1"/>
              <a:t>OPIC currently anticipates $150 million will be available for small business lending through several different mechanisms it has available.</a:t>
            </a:r>
          </a:p>
          <a:p>
            <a:endParaRPr lang="en-US" sz="10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2BA0AB-890A-4568-AF49-16924F73DCCA}" type="slidenum">
              <a:rPr lang="en-US"/>
              <a:pPr/>
              <a:t>8</a:t>
            </a:fld>
            <a:endParaRPr lang="en-US"/>
          </a:p>
        </p:txBody>
      </p:sp>
      <p:sp>
        <p:nvSpPr>
          <p:cNvPr id="334850" name="Rectangle 2"/>
          <p:cNvSpPr>
            <a:spLocks noChangeArrowheads="1" noTextEdit="1"/>
          </p:cNvSpPr>
          <p:nvPr>
            <p:ph type="sldImg"/>
          </p:nvPr>
        </p:nvSpPr>
        <p:spPr>
          <a:ln/>
        </p:spPr>
      </p:sp>
      <p:sp>
        <p:nvSpPr>
          <p:cNvPr id="334851" name="Rectangle 3"/>
          <p:cNvSpPr>
            <a:spLocks noGrp="1" noChangeArrowheads="1"/>
          </p:cNvSpPr>
          <p:nvPr>
            <p:ph type="body" idx="1"/>
          </p:nvPr>
        </p:nvSpPr>
        <p:spPr/>
        <p:txBody>
          <a:bodyPr/>
          <a:lstStyle/>
          <a:p>
            <a:pPr marL="228600" indent="-228600">
              <a:lnSpc>
                <a:spcPct val="80000"/>
              </a:lnSpc>
            </a:pPr>
            <a:r>
              <a:rPr lang="en-US" sz="1800" b="1"/>
              <a:t>Since this SME initiative began, OPIC has supported a total of 7 projects, </a:t>
            </a:r>
          </a:p>
          <a:p>
            <a:pPr marL="228600" indent="-228600">
              <a:lnSpc>
                <a:spcPct val="80000"/>
              </a:lnSpc>
            </a:pPr>
            <a:endParaRPr lang="en-US" sz="1800" b="1"/>
          </a:p>
          <a:p>
            <a:pPr marL="228600" indent="-228600">
              <a:lnSpc>
                <a:spcPct val="80000"/>
              </a:lnSpc>
            </a:pPr>
            <a:endParaRPr lang="en-US" sz="1800" b="1"/>
          </a:p>
          <a:p>
            <a:pPr marL="228600" indent="-228600"/>
            <a:r>
              <a:rPr lang="en-US" b="1"/>
              <a:t>Since OPIC became involved in this SME initiative, OPIC has committed to 7 projects, all of which have been framework agreements –where OPIC provided a guarantee to a US bank who then lends to a foreign bank focusing on lending to small businesses.  The aggregate amount of these projects approximates $130mm.  </a:t>
            </a:r>
          </a:p>
          <a:p>
            <a:pPr marL="228600" indent="-228600"/>
            <a:endParaRPr lang="en-US" b="1"/>
          </a:p>
          <a:p>
            <a:pPr marL="228600" indent="-228600"/>
            <a:r>
              <a:rPr lang="en-US" b="1"/>
              <a:t>Of these 7 projects, three focus on supporting loans to Paraguayan banks. OPICs commitment in these three projects is $75mm. </a:t>
            </a:r>
          </a:p>
          <a:p>
            <a:pPr marL="228600" indent="-228600"/>
            <a:endParaRPr lang="en-US" b="1"/>
          </a:p>
          <a:p>
            <a:pPr marL="228600" indent="-228600">
              <a:lnSpc>
                <a:spcPct val="80000"/>
              </a:lnSpc>
            </a:pPr>
            <a:r>
              <a:rPr lang="en-US" sz="1800" b="1"/>
              <a:t>While OPIC Finance can offer these four types of financing products – gtees, DL, partial guarantees,  to date OPIC has primarily provide guarantees to major US banks.  </a:t>
            </a:r>
          </a:p>
          <a:p>
            <a:pPr marL="228600" indent="-228600">
              <a:lnSpc>
                <a:spcPct val="80000"/>
              </a:lnSpc>
            </a:pPr>
            <a:endParaRPr lang="en-US" sz="1800" b="1"/>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72B3DF-FFCB-46FA-857E-7731314880AA}" type="slidenum">
              <a:rPr lang="en-US"/>
              <a:pPr/>
              <a:t>9</a:t>
            </a:fld>
            <a:endParaRPr lang="en-US"/>
          </a:p>
        </p:txBody>
      </p:sp>
      <p:sp>
        <p:nvSpPr>
          <p:cNvPr id="336898" name="Rectangle 2"/>
          <p:cNvSpPr>
            <a:spLocks noChangeArrowheads="1" noTextEdit="1"/>
          </p:cNvSpPr>
          <p:nvPr>
            <p:ph type="sldImg"/>
          </p:nvPr>
        </p:nvSpPr>
        <p:spPr>
          <a:ln/>
        </p:spPr>
      </p:sp>
      <p:sp>
        <p:nvSpPr>
          <p:cNvPr id="336899" name="Rectangle 3"/>
          <p:cNvSpPr>
            <a:spLocks noGrp="1" noChangeArrowheads="1"/>
          </p:cNvSpPr>
          <p:nvPr>
            <p:ph type="body" idx="1"/>
          </p:nvPr>
        </p:nvSpPr>
        <p:spPr/>
        <p:txBody>
          <a:bodyPr/>
          <a:lstStyle/>
          <a:p>
            <a:pPr marL="228600" indent="-228600"/>
            <a:r>
              <a:rPr lang="en-US" b="1"/>
              <a:t>GUIDELINES:</a:t>
            </a:r>
          </a:p>
          <a:p>
            <a:pPr marL="228600" indent="-228600"/>
            <a:endParaRPr lang="en-US" b="1"/>
          </a:p>
          <a:p>
            <a:pPr marL="228600" indent="-228600">
              <a:buFontTx/>
              <a:buAutoNum type="arabicPeriod"/>
            </a:pPr>
            <a:r>
              <a:rPr lang="en-US" b="1"/>
              <a:t>U.S. INVOLVEMENT IN A PROJECT.  </a:t>
            </a:r>
          </a:p>
          <a:p>
            <a:pPr marL="228600" indent="-228600">
              <a:buFontTx/>
              <a:buAutoNum type="arabicPeriod"/>
            </a:pPr>
            <a:endParaRPr lang="en-US" b="1"/>
          </a:p>
          <a:p>
            <a:pPr marL="228600" indent="-228600">
              <a:buFontTx/>
              <a:buAutoNum type="arabicPeriod"/>
            </a:pPr>
            <a:r>
              <a:rPr lang="en-US" b="1"/>
              <a:t> OPIC WILL CONDUCT AN ANALYSIS TO DETERMINE THE VIABILITY AND FINANCIAL STRENGTH OF THE US BANK AND LOCAL BANKS INVOLVED IN THE PROJECT.</a:t>
            </a:r>
          </a:p>
          <a:p>
            <a:pPr marL="228600" indent="-228600">
              <a:buFontTx/>
              <a:buAutoNum type="arabicPeriod"/>
            </a:pPr>
            <a:endParaRPr lang="en-US" b="1"/>
          </a:p>
          <a:p>
            <a:pPr marL="228600" indent="-228600">
              <a:buFontTx/>
              <a:buAutoNum type="arabicPeriod"/>
            </a:pPr>
            <a:r>
              <a:rPr lang="en-US" b="1"/>
              <a:t>SOCIAL AND ECONOMIC DEVELOPMENT AS A RESULT OF THIS PROJECT.</a:t>
            </a:r>
          </a:p>
          <a:p>
            <a:pPr marL="228600" indent="-228600">
              <a:buFontTx/>
              <a:buAutoNum type="arabicPeriod"/>
            </a:pPr>
            <a:endParaRPr lang="en-US" b="1"/>
          </a:p>
          <a:p>
            <a:pPr marL="228600" indent="-228600">
              <a:buFontTx/>
              <a:buAutoNum type="arabicPeriod"/>
            </a:pPr>
            <a:r>
              <a:rPr lang="en-US" b="1"/>
              <a:t>THE LAST POINT IS THAT OPIC WILL PREFER TO SUPPORT A PROJECT- GIVE A LOAN OR GUARANTEE TO A PROJECT THAT IS ALSO INVOLVED WITH RECEIVING TECHNICAL SUPPORT FROM MIF AS PART OF THIS “TECHNICAL COOPERATION” PART OF THE PROGRAM.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BFFF25C-2745-4610-BF8C-E97B9ED1C78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8F266E-7605-4D67-990A-E62ED41B04F6}"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7728D1D-A705-4DE2-AF77-674508A825D3}"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03D5868-43AA-4087-AEF2-1B71DC06798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25C6476-60AD-4A0C-86D0-1A905E79C2E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E43E93A-4CDA-417E-9B37-66318293514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776587D-3D4E-4289-932E-08EC1B0581A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B433C03-69D8-4C48-90D8-3D7C1BAF521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E54F3EF-2864-4136-A619-AEEADCCB8F9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FFEA4B3-9474-4B59-A4B8-E549361B7A5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D24487D-5B36-42C4-8C93-A845EE7BEE9B}"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2118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211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211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211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330AC63-623E-4DC8-ADD5-5F5E3D3B366C}" type="slidenum">
              <a:rPr lang="en-US"/>
              <a:pPr/>
              <a:t>‹#›</a:t>
            </a:fld>
            <a:endParaRPr lang="en-US"/>
          </a:p>
        </p:txBody>
      </p:sp>
      <p:pic>
        <p:nvPicPr>
          <p:cNvPr id="221191" name="Picture 7" descr="MP00640_"/>
          <p:cNvPicPr>
            <a:picLocks noChangeAspect="1" noChangeArrowheads="1"/>
          </p:cNvPicPr>
          <p:nvPr/>
        </p:nvPicPr>
        <p:blipFill>
          <a:blip r:embed="rId14" cstate="print"/>
          <a:srcRect/>
          <a:stretch>
            <a:fillRect/>
          </a:stretch>
        </p:blipFill>
        <p:spPr bwMode="auto">
          <a:xfrm>
            <a:off x="0" y="0"/>
            <a:ext cx="1905000" cy="1897063"/>
          </a:xfrm>
          <a:prstGeom prst="rect">
            <a:avLst/>
          </a:prstGeom>
          <a:noFill/>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dmoro@opic.gov"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hyperlink" Target="mailto:rgree@opic.gov"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dmoro@opic.gov"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mailto:rgree@opic.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2"/>
          <p:cNvSpPr>
            <a:spLocks noGrp="1" noChangeArrowheads="1"/>
          </p:cNvSpPr>
          <p:nvPr>
            <p:ph type="ctrTitle"/>
          </p:nvPr>
        </p:nvSpPr>
        <p:spPr>
          <a:xfrm>
            <a:off x="762000" y="1524000"/>
            <a:ext cx="7772400" cy="1470025"/>
          </a:xfrm>
        </p:spPr>
        <p:txBody>
          <a:bodyPr/>
          <a:lstStyle/>
          <a:p>
            <a:r>
              <a:rPr lang="en-US" sz="4800">
                <a:solidFill>
                  <a:srgbClr val="000066"/>
                </a:solidFill>
                <a:effectLst>
                  <a:outerShdw blurRad="38100" dist="38100" dir="2700000" algn="tl">
                    <a:srgbClr val="000000"/>
                  </a:outerShdw>
                </a:effectLst>
              </a:rPr>
              <a:t>Overseas Private Investment Corporation</a:t>
            </a:r>
          </a:p>
        </p:txBody>
      </p:sp>
      <p:sp>
        <p:nvSpPr>
          <p:cNvPr id="304131" name="Rectangle 3"/>
          <p:cNvSpPr>
            <a:spLocks noGrp="1" noChangeArrowheads="1"/>
          </p:cNvSpPr>
          <p:nvPr>
            <p:ph type="subTitle" idx="1"/>
          </p:nvPr>
        </p:nvSpPr>
        <p:spPr>
          <a:xfrm>
            <a:off x="1066800" y="3505200"/>
            <a:ext cx="6858000" cy="1752600"/>
          </a:xfrm>
        </p:spPr>
        <p:txBody>
          <a:bodyPr/>
          <a:lstStyle/>
          <a:p>
            <a:r>
              <a:rPr lang="en-US" sz="3600" b="1">
                <a:solidFill>
                  <a:srgbClr val="000066"/>
                </a:solidFill>
              </a:rPr>
              <a:t>Access to Finance</a:t>
            </a:r>
            <a:r>
              <a:rPr lang="en-US" b="1" i="1">
                <a:solidFill>
                  <a:srgbClr val="000066"/>
                </a:solidFill>
              </a:rPr>
              <a:t>: </a:t>
            </a:r>
          </a:p>
          <a:p>
            <a:r>
              <a:rPr lang="en-US" b="1" i="1">
                <a:solidFill>
                  <a:srgbClr val="000066"/>
                </a:solidFill>
              </a:rPr>
              <a:t>OPIC Support for Small Business Lending in Latin America</a:t>
            </a:r>
          </a:p>
          <a:p>
            <a:endParaRPr lang="en-US" b="1" i="1">
              <a:solidFill>
                <a:srgbClr val="000066"/>
              </a:solidFill>
            </a:endParaRPr>
          </a:p>
          <a:p>
            <a:endParaRPr lang="en-US" b="1" i="1">
              <a:solidFill>
                <a:srgbClr val="000066"/>
              </a:solidFill>
              <a:effectLst>
                <a:outerShdw blurRad="38100" dist="38100" dir="2700000" algn="tl">
                  <a:srgbClr val="000000"/>
                </a:outerShdw>
              </a:effectLst>
            </a:endParaRPr>
          </a:p>
          <a:p>
            <a:endParaRPr lang="en-US" b="1">
              <a:solidFill>
                <a:srgbClr val="000066"/>
              </a:solidFill>
              <a:effectLst>
                <a:outerShdw blurRad="38100" dist="38100" dir="2700000" algn="tl">
                  <a:srgbClr val="000000"/>
                </a:outerShdw>
              </a:effectLst>
            </a:endParaRPr>
          </a:p>
        </p:txBody>
      </p:sp>
      <p:sp>
        <p:nvSpPr>
          <p:cNvPr id="304132" name="Text Box 4"/>
          <p:cNvSpPr txBox="1">
            <a:spLocks noChangeArrowheads="1"/>
          </p:cNvSpPr>
          <p:nvPr/>
        </p:nvSpPr>
        <p:spPr bwMode="auto">
          <a:xfrm>
            <a:off x="4251325" y="5218113"/>
            <a:ext cx="3825875" cy="366712"/>
          </a:xfrm>
          <a:prstGeom prst="rect">
            <a:avLst/>
          </a:prstGeom>
          <a:noFill/>
          <a:ln w="12700" cap="sq">
            <a:noFill/>
            <a:miter lim="800000"/>
            <a:headEnd type="none" w="sm" len="sm"/>
            <a:tailEnd type="none" w="sm" len="sm"/>
          </a:ln>
          <a:effectLst/>
        </p:spPr>
        <p:txBody>
          <a:bodyPr>
            <a:spAutoFit/>
          </a:bodyPr>
          <a:lstStyle/>
          <a:p>
            <a:endParaRPr lang="en-US"/>
          </a:p>
        </p:txBody>
      </p:sp>
      <p:sp>
        <p:nvSpPr>
          <p:cNvPr id="304133" name="Text Box 5"/>
          <p:cNvSpPr txBox="1">
            <a:spLocks noChangeArrowheads="1"/>
          </p:cNvSpPr>
          <p:nvPr/>
        </p:nvSpPr>
        <p:spPr bwMode="auto">
          <a:xfrm>
            <a:off x="5105400" y="5334000"/>
            <a:ext cx="4038600" cy="1616075"/>
          </a:xfrm>
          <a:prstGeom prst="rect">
            <a:avLst/>
          </a:prstGeom>
          <a:noFill/>
          <a:ln w="12700" cap="sq">
            <a:noFill/>
            <a:miter lim="800000"/>
            <a:headEnd type="none" w="sm" len="sm"/>
            <a:tailEnd type="none" w="sm" len="sm"/>
          </a:ln>
          <a:effectLst/>
        </p:spPr>
        <p:txBody>
          <a:bodyPr>
            <a:spAutoFit/>
          </a:bodyPr>
          <a:lstStyle/>
          <a:p>
            <a:r>
              <a:rPr lang="en-US" sz="2000" i="1">
                <a:solidFill>
                  <a:srgbClr val="000066"/>
                </a:solidFill>
                <a:effectLst>
                  <a:outerShdw blurRad="38100" dist="38100" dir="2700000" algn="tl">
                    <a:srgbClr val="000000"/>
                  </a:outerShdw>
                </a:effectLst>
              </a:rPr>
              <a:t> </a:t>
            </a:r>
          </a:p>
          <a:p>
            <a:r>
              <a:rPr lang="en-US" sz="2000" i="1">
                <a:solidFill>
                  <a:srgbClr val="000066"/>
                </a:solidFill>
                <a:effectLst>
                  <a:outerShdw blurRad="38100" dist="38100" dir="2700000" algn="tl">
                    <a:srgbClr val="000000"/>
                  </a:outerShdw>
                </a:effectLst>
              </a:rPr>
              <a:t>Deborah Moronese, Insurance </a:t>
            </a:r>
          </a:p>
          <a:p>
            <a:r>
              <a:rPr lang="en-US" sz="2000" i="1">
                <a:solidFill>
                  <a:srgbClr val="000066"/>
                </a:solidFill>
                <a:effectLst>
                  <a:outerShdw blurRad="38100" dist="38100" dir="2700000" algn="tl">
                    <a:srgbClr val="000000"/>
                  </a:outerShdw>
                </a:effectLst>
              </a:rPr>
              <a:t>October 8, 2008</a:t>
            </a:r>
          </a:p>
          <a:p>
            <a:endParaRPr lang="en-US" sz="2000" i="1"/>
          </a:p>
          <a:p>
            <a:pPr algn="r"/>
            <a:endParaRPr lang="en-US" sz="2000" i="1"/>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a:xfrm>
            <a:off x="1981200" y="304800"/>
            <a:ext cx="6934200" cy="1219200"/>
          </a:xfrm>
        </p:spPr>
        <p:txBody>
          <a:bodyPr/>
          <a:lstStyle/>
          <a:p>
            <a:r>
              <a:rPr lang="en-US" sz="3600" b="1" i="1">
                <a:solidFill>
                  <a:srgbClr val="000066"/>
                </a:solidFill>
                <a:effectLst>
                  <a:outerShdw blurRad="38100" dist="38100" dir="2700000" algn="tl">
                    <a:srgbClr val="000000"/>
                  </a:outerShdw>
                </a:effectLst>
              </a:rPr>
              <a:t>CONTACTENOS: </a:t>
            </a:r>
          </a:p>
        </p:txBody>
      </p:sp>
      <p:sp>
        <p:nvSpPr>
          <p:cNvPr id="337923" name="Rectangle 3"/>
          <p:cNvSpPr>
            <a:spLocks noGrp="1" noChangeArrowheads="1"/>
          </p:cNvSpPr>
          <p:nvPr>
            <p:ph type="body" sz="half" idx="1"/>
          </p:nvPr>
        </p:nvSpPr>
        <p:spPr>
          <a:xfrm>
            <a:off x="1752600" y="1752600"/>
            <a:ext cx="4495800" cy="4648200"/>
          </a:xfrm>
        </p:spPr>
        <p:txBody>
          <a:bodyPr/>
          <a:lstStyle/>
          <a:p>
            <a:r>
              <a:rPr lang="en-US" b="1">
                <a:solidFill>
                  <a:srgbClr val="000066"/>
                </a:solidFill>
              </a:rPr>
              <a:t>DEBORAH MORONESE</a:t>
            </a:r>
          </a:p>
          <a:p>
            <a:pPr lvl="1"/>
            <a:r>
              <a:rPr lang="en-US" sz="2800" b="1">
                <a:solidFill>
                  <a:srgbClr val="000066"/>
                </a:solidFill>
              </a:rPr>
              <a:t>202-336-8647</a:t>
            </a:r>
          </a:p>
          <a:p>
            <a:pPr lvl="1"/>
            <a:r>
              <a:rPr lang="en-US" sz="2800" b="1">
                <a:solidFill>
                  <a:srgbClr val="000066"/>
                </a:solidFill>
                <a:hlinkClick r:id="rId3"/>
              </a:rPr>
              <a:t>dmoro@opic.gov</a:t>
            </a:r>
            <a:endParaRPr lang="en-US" sz="2800" b="1">
              <a:solidFill>
                <a:srgbClr val="000066"/>
              </a:solidFill>
            </a:endParaRPr>
          </a:p>
          <a:p>
            <a:endParaRPr lang="en-US" b="1">
              <a:solidFill>
                <a:srgbClr val="000066"/>
              </a:solidFill>
            </a:endParaRPr>
          </a:p>
          <a:p>
            <a:pPr>
              <a:buFontTx/>
              <a:buNone/>
            </a:pPr>
            <a:r>
              <a:rPr lang="en-US" b="1">
                <a:solidFill>
                  <a:srgbClr val="000066"/>
                </a:solidFill>
              </a:rPr>
              <a:t>RICHARD GREENBERG</a:t>
            </a:r>
          </a:p>
          <a:p>
            <a:pPr lvl="1"/>
            <a:r>
              <a:rPr lang="en-US" sz="2800" b="1">
                <a:solidFill>
                  <a:srgbClr val="000066"/>
                </a:solidFill>
              </a:rPr>
              <a:t>202-336-6816</a:t>
            </a:r>
          </a:p>
          <a:p>
            <a:pPr lvl="1"/>
            <a:r>
              <a:rPr lang="en-US" sz="2800" b="1">
                <a:solidFill>
                  <a:srgbClr val="000066"/>
                </a:solidFill>
                <a:hlinkClick r:id="rId4"/>
              </a:rPr>
              <a:t>rgree@opic.gov</a:t>
            </a:r>
            <a:r>
              <a:rPr lang="en-US" b="1">
                <a:solidFill>
                  <a:srgbClr val="000066"/>
                </a:solidFill>
              </a:rPr>
              <a:t> </a:t>
            </a:r>
          </a:p>
        </p:txBody>
      </p:sp>
      <p:sp>
        <p:nvSpPr>
          <p:cNvPr id="337924" name="Rectangle 4"/>
          <p:cNvSpPr>
            <a:spLocks noGrp="1" noChangeArrowheads="1"/>
          </p:cNvSpPr>
          <p:nvPr>
            <p:ph type="body" sz="half" idx="2"/>
          </p:nvPr>
        </p:nvSpPr>
        <p:spPr>
          <a:xfrm>
            <a:off x="4648200" y="2209800"/>
            <a:ext cx="4038600" cy="4648200"/>
          </a:xfrm>
        </p:spPr>
        <p:txBody>
          <a:bodyPr/>
          <a:lstStyle/>
          <a:p>
            <a:endParaRPr lang="en-US"/>
          </a:p>
          <a:p>
            <a:pPr>
              <a:buFontTx/>
              <a:buNone/>
            </a:pPr>
            <a:endParaRPr lang="en-US"/>
          </a:p>
          <a:p>
            <a:endParaRPr lang="en-US" sz="2000">
              <a:solidFill>
                <a:srgbClr val="000066"/>
              </a:solidFill>
            </a:endParaRPr>
          </a:p>
        </p:txBody>
      </p:sp>
      <p:sp>
        <p:nvSpPr>
          <p:cNvPr id="337925" name="Text Box 5"/>
          <p:cNvSpPr txBox="1">
            <a:spLocks noChangeArrowheads="1"/>
          </p:cNvSpPr>
          <p:nvPr/>
        </p:nvSpPr>
        <p:spPr bwMode="auto">
          <a:xfrm>
            <a:off x="1447800" y="5562600"/>
            <a:ext cx="6096000" cy="914400"/>
          </a:xfrm>
          <a:prstGeom prst="rect">
            <a:avLst/>
          </a:prstGeom>
          <a:noFill/>
          <a:ln w="12700" cap="sq">
            <a:noFill/>
            <a:miter lim="800000"/>
            <a:headEnd type="none" w="sm" len="sm"/>
            <a:tailEnd type="none" w="sm" len="sm"/>
          </a:ln>
          <a:effectLst/>
        </p:spPr>
        <p:txBody>
          <a:bodyPr>
            <a:spAutoFit/>
          </a:bodyPr>
          <a:lstStyle/>
          <a:p>
            <a:pPr algn="ctr"/>
            <a:r>
              <a:rPr lang="en-US" sz="5400" b="1"/>
              <a:t>www.opic.gov</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2"/>
          <p:cNvSpPr>
            <a:spLocks noGrp="1" noChangeArrowheads="1"/>
          </p:cNvSpPr>
          <p:nvPr>
            <p:ph type="title"/>
          </p:nvPr>
        </p:nvSpPr>
        <p:spPr>
          <a:xfrm>
            <a:off x="1219200" y="152400"/>
            <a:ext cx="7924800" cy="762000"/>
          </a:xfrm>
        </p:spPr>
        <p:txBody>
          <a:bodyPr/>
          <a:lstStyle/>
          <a:p>
            <a:r>
              <a:rPr lang="en-US" sz="4800" b="1" i="1">
                <a:solidFill>
                  <a:srgbClr val="000066"/>
                </a:solidFill>
              </a:rPr>
              <a:t>OPIC: An Introduction</a:t>
            </a:r>
          </a:p>
        </p:txBody>
      </p:sp>
      <p:sp>
        <p:nvSpPr>
          <p:cNvPr id="308227" name="Rectangle 3"/>
          <p:cNvSpPr>
            <a:spLocks noGrp="1" noChangeArrowheads="1"/>
          </p:cNvSpPr>
          <p:nvPr>
            <p:ph type="body" sz="half" idx="1"/>
          </p:nvPr>
        </p:nvSpPr>
        <p:spPr>
          <a:xfrm>
            <a:off x="838200" y="1828800"/>
            <a:ext cx="7924800" cy="4724400"/>
          </a:xfrm>
        </p:spPr>
        <p:txBody>
          <a:bodyPr/>
          <a:lstStyle/>
          <a:p>
            <a:pPr defTabSz="338138">
              <a:lnSpc>
                <a:spcPct val="90000"/>
              </a:lnSpc>
            </a:pPr>
            <a:r>
              <a:rPr lang="en-US" sz="2200" b="1"/>
              <a:t>For more than 35 years, the Overseas Private Investment Corporation (OPIC) has been the primary U.S. government agency charged with mobilizing U.S. private sector capital and skills to foster economic and social development in developing countries.</a:t>
            </a:r>
          </a:p>
          <a:p>
            <a:pPr defTabSz="338138">
              <a:lnSpc>
                <a:spcPct val="90000"/>
              </a:lnSpc>
              <a:buFont typeface="Wingdings" pitchFamily="2" charset="2"/>
              <a:buNone/>
            </a:pPr>
            <a:endParaRPr lang="en-US" sz="2000" b="1"/>
          </a:p>
          <a:p>
            <a:pPr defTabSz="338138">
              <a:lnSpc>
                <a:spcPct val="90000"/>
              </a:lnSpc>
              <a:buFont typeface="Wingdings" pitchFamily="2" charset="2"/>
              <a:buChar char="§"/>
            </a:pPr>
            <a:r>
              <a:rPr lang="en-US" sz="2200" b="1"/>
              <a:t>OPIC accomplishes its mission by providing financing and political risk insurance to projects of all sizes in a range of sectors.</a:t>
            </a:r>
          </a:p>
          <a:p>
            <a:pPr defTabSz="338138">
              <a:lnSpc>
                <a:spcPct val="90000"/>
              </a:lnSpc>
              <a:buFont typeface="Wingdings" pitchFamily="2" charset="2"/>
              <a:buNone/>
            </a:pPr>
            <a:endParaRPr lang="en-US" sz="2200" b="1"/>
          </a:p>
          <a:p>
            <a:pPr defTabSz="338138">
              <a:lnSpc>
                <a:spcPct val="90000"/>
              </a:lnSpc>
              <a:buFont typeface="Wingdings" pitchFamily="2" charset="2"/>
              <a:buChar char="§"/>
            </a:pPr>
            <a:r>
              <a:rPr lang="en-US" sz="2200" b="1"/>
              <a:t>OPIC currently operates in 154 countries around the globe, including nearly all countries in Central and South America.</a:t>
            </a:r>
          </a:p>
          <a:p>
            <a:pPr defTabSz="338138">
              <a:lnSpc>
                <a:spcPct val="90000"/>
              </a:lnSpc>
              <a:buFont typeface="Wingdings" pitchFamily="2" charset="2"/>
              <a:buNone/>
            </a:pPr>
            <a:endParaRPr lang="en-US" sz="2200" b="1"/>
          </a:p>
          <a:p>
            <a:pPr defTabSz="338138">
              <a:lnSpc>
                <a:spcPct val="90000"/>
              </a:lnSpc>
              <a:buFont typeface="Wingdings" pitchFamily="2" charset="2"/>
              <a:buChar char="§"/>
            </a:pPr>
            <a:r>
              <a:rPr lang="en-US" sz="2200" b="1"/>
              <a:t>Support for small business is an OPIC priority.</a:t>
            </a:r>
          </a:p>
          <a:p>
            <a:pPr defTabSz="338138">
              <a:lnSpc>
                <a:spcPct val="90000"/>
              </a:lnSpc>
              <a:buFont typeface="Wingdings" pitchFamily="2" charset="2"/>
              <a:buChar char="§"/>
            </a:pPr>
            <a:endParaRPr lang="en-US" sz="2400" b="1"/>
          </a:p>
        </p:txBody>
      </p:sp>
      <p:sp>
        <p:nvSpPr>
          <p:cNvPr id="308228" name="Rectangle 4"/>
          <p:cNvSpPr>
            <a:spLocks noChangeArrowheads="1"/>
          </p:cNvSpPr>
          <p:nvPr/>
        </p:nvSpPr>
        <p:spPr bwMode="auto">
          <a:xfrm>
            <a:off x="1371600" y="990600"/>
            <a:ext cx="7772400" cy="457200"/>
          </a:xfrm>
          <a:prstGeom prst="rect">
            <a:avLst/>
          </a:prstGeom>
          <a:noFill/>
          <a:ln w="9525">
            <a:noFill/>
            <a:miter lim="800000"/>
            <a:headEnd/>
            <a:tailEnd/>
          </a:ln>
          <a:effectLst/>
        </p:spPr>
        <p:txBody>
          <a:bodyPr anchor="ctr"/>
          <a:lstStyle/>
          <a:p>
            <a:pPr algn="ctr"/>
            <a:endParaRPr lang="en-US" sz="3200" b="1" u="sng">
              <a:solidFill>
                <a:schemeClr val="tx2"/>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a:xfrm>
            <a:off x="2057400" y="228600"/>
            <a:ext cx="6248400" cy="1143000"/>
          </a:xfrm>
        </p:spPr>
        <p:txBody>
          <a:bodyPr/>
          <a:lstStyle/>
          <a:p>
            <a:r>
              <a:rPr lang="en-US" sz="3400"/>
              <a:t>Vehicles for OPIC to Support </a:t>
            </a:r>
            <a:br>
              <a:rPr lang="en-US" sz="3400"/>
            </a:br>
            <a:r>
              <a:rPr lang="en-US" sz="3400"/>
              <a:t>Small Business Lending</a:t>
            </a:r>
          </a:p>
        </p:txBody>
      </p:sp>
      <p:sp>
        <p:nvSpPr>
          <p:cNvPr id="324611" name="Rectangle 3"/>
          <p:cNvSpPr>
            <a:spLocks noGrp="1" noChangeArrowheads="1"/>
          </p:cNvSpPr>
          <p:nvPr>
            <p:ph type="body" idx="1"/>
          </p:nvPr>
        </p:nvSpPr>
        <p:spPr>
          <a:xfrm>
            <a:off x="457200" y="2057400"/>
            <a:ext cx="8229600" cy="4068763"/>
          </a:xfrm>
        </p:spPr>
        <p:txBody>
          <a:bodyPr/>
          <a:lstStyle/>
          <a:p>
            <a:pPr>
              <a:lnSpc>
                <a:spcPct val="80000"/>
              </a:lnSpc>
              <a:buFont typeface="Wingdings" pitchFamily="2" charset="2"/>
              <a:buChar char="§"/>
            </a:pPr>
            <a:r>
              <a:rPr lang="en-US" sz="1800" b="1">
                <a:cs typeface="Times New Roman" pitchFamily="18" charset="0"/>
              </a:rPr>
              <a:t>Guarantees of U.S. bank loans to banks in the region</a:t>
            </a:r>
          </a:p>
          <a:p>
            <a:pPr lvl="1">
              <a:lnSpc>
                <a:spcPct val="80000"/>
              </a:lnSpc>
              <a:buFont typeface="Wingdings" pitchFamily="2" charset="2"/>
              <a:buChar char="§"/>
            </a:pPr>
            <a:r>
              <a:rPr lang="en-US" sz="1600">
                <a:cs typeface="Times New Roman" pitchFamily="18" charset="0"/>
              </a:rPr>
              <a:t>OPIC already has agreements with major U.S. banks to share risk on loans they make to their correspondent banks in the region for small business on-lending</a:t>
            </a:r>
          </a:p>
          <a:p>
            <a:pPr>
              <a:lnSpc>
                <a:spcPct val="80000"/>
              </a:lnSpc>
              <a:buFont typeface="Wingdings" pitchFamily="2" charset="2"/>
              <a:buNone/>
            </a:pPr>
            <a:endParaRPr lang="en-US" sz="1800" b="1">
              <a:cs typeface="Times New Roman" pitchFamily="18" charset="0"/>
            </a:endParaRPr>
          </a:p>
          <a:p>
            <a:pPr>
              <a:lnSpc>
                <a:spcPct val="80000"/>
              </a:lnSpc>
              <a:buFont typeface="Wingdings" pitchFamily="2" charset="2"/>
              <a:buChar char="§"/>
            </a:pPr>
            <a:r>
              <a:rPr lang="en-US" sz="1800" b="1">
                <a:cs typeface="Times New Roman" pitchFamily="18" charset="0"/>
              </a:rPr>
              <a:t>Direct loans from OPIC to banks in the region</a:t>
            </a:r>
          </a:p>
          <a:p>
            <a:pPr lvl="1">
              <a:lnSpc>
                <a:spcPct val="80000"/>
              </a:lnSpc>
              <a:buFont typeface="Wingdings" pitchFamily="2" charset="2"/>
              <a:buChar char="§"/>
            </a:pPr>
            <a:r>
              <a:rPr lang="en-US" sz="1600">
                <a:cs typeface="Times New Roman" pitchFamily="18" charset="0"/>
              </a:rPr>
              <a:t>OPIC can provide long-term loans for small business lending directly to banks with sufficient US involvement</a:t>
            </a:r>
          </a:p>
          <a:p>
            <a:pPr lvl="1">
              <a:lnSpc>
                <a:spcPct val="80000"/>
              </a:lnSpc>
              <a:buFont typeface="Wingdings" pitchFamily="2" charset="2"/>
              <a:buNone/>
            </a:pPr>
            <a:endParaRPr lang="en-US" sz="1600">
              <a:cs typeface="Times New Roman" pitchFamily="18" charset="0"/>
            </a:endParaRPr>
          </a:p>
          <a:p>
            <a:pPr>
              <a:lnSpc>
                <a:spcPct val="80000"/>
              </a:lnSpc>
              <a:buFont typeface="Wingdings" pitchFamily="2" charset="2"/>
              <a:buChar char="§"/>
            </a:pPr>
            <a:r>
              <a:rPr lang="en-US" sz="1800" b="1">
                <a:cs typeface="Times New Roman" pitchFamily="18" charset="0"/>
              </a:rPr>
              <a:t>Partial guarantees on small business loan portfolios</a:t>
            </a:r>
          </a:p>
          <a:p>
            <a:pPr lvl="1">
              <a:lnSpc>
                <a:spcPct val="80000"/>
              </a:lnSpc>
              <a:buFont typeface="Wingdings" pitchFamily="2" charset="2"/>
              <a:buChar char="§"/>
            </a:pPr>
            <a:r>
              <a:rPr lang="en-US" sz="1600">
                <a:cs typeface="Times New Roman" pitchFamily="18" charset="0"/>
              </a:rPr>
              <a:t>OPIC can share default risk for pools of dollar-denominated and local currency small business loans</a:t>
            </a:r>
          </a:p>
          <a:p>
            <a:pPr>
              <a:lnSpc>
                <a:spcPct val="80000"/>
              </a:lnSpc>
              <a:buFont typeface="Wingdings" pitchFamily="2" charset="2"/>
              <a:buChar char="§"/>
            </a:pPr>
            <a:endParaRPr lang="en-US" sz="1800" b="1">
              <a:cs typeface="Times New Roman" pitchFamily="18" charset="0"/>
            </a:endParaRPr>
          </a:p>
          <a:p>
            <a:pPr>
              <a:lnSpc>
                <a:spcPct val="80000"/>
              </a:lnSpc>
              <a:buFont typeface="Wingdings" pitchFamily="2" charset="2"/>
              <a:buChar char="§"/>
            </a:pPr>
            <a:r>
              <a:rPr lang="en-US" sz="1800" b="1">
                <a:cs typeface="Times New Roman" pitchFamily="18" charset="0"/>
              </a:rPr>
              <a:t>Partial guarantees on local bond issues </a:t>
            </a:r>
          </a:p>
          <a:p>
            <a:pPr lvl="1">
              <a:lnSpc>
                <a:spcPct val="80000"/>
              </a:lnSpc>
              <a:buFont typeface="Wingdings" pitchFamily="2" charset="2"/>
              <a:buChar char="§"/>
            </a:pPr>
            <a:r>
              <a:rPr lang="en-US" sz="1600">
                <a:cs typeface="Times New Roman" pitchFamily="18" charset="0"/>
              </a:rPr>
              <a:t>OPIC can credit enhance bonds issued by banks in the region to raise funds for small business lending</a:t>
            </a:r>
            <a:endParaRPr lang="en-US" sz="1700">
              <a:cs typeface="Times New Roman" pitchFamily="18" charset="0"/>
            </a:endParaRPr>
          </a:p>
          <a:p>
            <a:pPr>
              <a:lnSpc>
                <a:spcPct val="80000"/>
              </a:lnSpc>
            </a:pPr>
            <a:endParaRPr lang="en-US" sz="18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a:xfrm>
            <a:off x="1828800" y="304800"/>
            <a:ext cx="6858000" cy="1112838"/>
          </a:xfrm>
        </p:spPr>
        <p:txBody>
          <a:bodyPr/>
          <a:lstStyle/>
          <a:p>
            <a:r>
              <a:rPr lang="en-US" sz="3600"/>
              <a:t>Bank Eligibility for OPIC Support</a:t>
            </a:r>
          </a:p>
        </p:txBody>
      </p:sp>
      <p:sp>
        <p:nvSpPr>
          <p:cNvPr id="325635" name="Rectangle 3"/>
          <p:cNvSpPr>
            <a:spLocks noGrp="1" noChangeArrowheads="1"/>
          </p:cNvSpPr>
          <p:nvPr>
            <p:ph type="body" idx="1"/>
          </p:nvPr>
        </p:nvSpPr>
        <p:spPr>
          <a:xfrm>
            <a:off x="1524000" y="1600200"/>
            <a:ext cx="7010400" cy="4419600"/>
          </a:xfrm>
        </p:spPr>
        <p:txBody>
          <a:bodyPr/>
          <a:lstStyle/>
          <a:p>
            <a:pPr>
              <a:lnSpc>
                <a:spcPct val="90000"/>
              </a:lnSpc>
              <a:buFont typeface="Wingdings" pitchFamily="2" charset="2"/>
              <a:buChar char="§"/>
            </a:pPr>
            <a:r>
              <a:rPr lang="en-US" sz="2200">
                <a:cs typeface="Times New Roman" pitchFamily="18" charset="0"/>
              </a:rPr>
              <a:t>Significant U.S. involvement – may be achieved by:</a:t>
            </a:r>
          </a:p>
          <a:p>
            <a:pPr lvl="1">
              <a:lnSpc>
                <a:spcPct val="90000"/>
              </a:lnSpc>
              <a:buFont typeface="Wingdings" pitchFamily="2" charset="2"/>
              <a:buChar char="§"/>
            </a:pPr>
            <a:r>
              <a:rPr lang="en-US" sz="2000">
                <a:cs typeface="Times New Roman" pitchFamily="18" charset="0"/>
              </a:rPr>
              <a:t>Partial U.S. ownership in the bank</a:t>
            </a:r>
          </a:p>
          <a:p>
            <a:pPr lvl="1">
              <a:lnSpc>
                <a:spcPct val="90000"/>
              </a:lnSpc>
              <a:buFont typeface="Wingdings" pitchFamily="2" charset="2"/>
              <a:buChar char="§"/>
            </a:pPr>
            <a:r>
              <a:rPr lang="en-US" sz="2000">
                <a:cs typeface="Times New Roman" pitchFamily="18" charset="0"/>
              </a:rPr>
              <a:t>Loans from U.S. banks under OPIC frameworks</a:t>
            </a:r>
          </a:p>
          <a:p>
            <a:pPr lvl="1">
              <a:lnSpc>
                <a:spcPct val="90000"/>
              </a:lnSpc>
              <a:buFont typeface="Wingdings" pitchFamily="2" charset="2"/>
              <a:buChar char="§"/>
            </a:pPr>
            <a:r>
              <a:rPr lang="en-US" sz="2000">
                <a:cs typeface="Times New Roman" pitchFamily="18" charset="0"/>
              </a:rPr>
              <a:t>Other loans from U.S. banks</a:t>
            </a:r>
          </a:p>
          <a:p>
            <a:pPr lvl="1">
              <a:lnSpc>
                <a:spcPct val="90000"/>
              </a:lnSpc>
              <a:buFont typeface="Wingdings" pitchFamily="2" charset="2"/>
              <a:buChar char="§"/>
            </a:pPr>
            <a:r>
              <a:rPr lang="en-US" sz="2000">
                <a:cs typeface="Times New Roman" pitchFamily="18" charset="0"/>
              </a:rPr>
              <a:t>Purchase of bonds by U.S. investors</a:t>
            </a:r>
          </a:p>
          <a:p>
            <a:pPr lvl="1">
              <a:lnSpc>
                <a:spcPct val="90000"/>
              </a:lnSpc>
              <a:buFont typeface="Wingdings" pitchFamily="2" charset="2"/>
              <a:buNone/>
            </a:pPr>
            <a:endParaRPr lang="en-US" sz="2000">
              <a:cs typeface="Times New Roman" pitchFamily="18" charset="0"/>
            </a:endParaRPr>
          </a:p>
          <a:p>
            <a:pPr>
              <a:lnSpc>
                <a:spcPct val="90000"/>
              </a:lnSpc>
              <a:buFont typeface="Wingdings" pitchFamily="2" charset="2"/>
              <a:buChar char="§"/>
            </a:pPr>
            <a:r>
              <a:rPr lang="en-US" sz="2200">
                <a:cs typeface="Times New Roman" pitchFamily="18" charset="0"/>
              </a:rPr>
              <a:t>Bank financial soundness and commitment to building small business loan portfolio</a:t>
            </a:r>
          </a:p>
          <a:p>
            <a:pPr>
              <a:lnSpc>
                <a:spcPct val="90000"/>
              </a:lnSpc>
              <a:buFont typeface="Wingdings" pitchFamily="2" charset="2"/>
              <a:buNone/>
            </a:pPr>
            <a:endParaRPr lang="en-US" sz="2200">
              <a:cs typeface="Times New Roman" pitchFamily="18" charset="0"/>
            </a:endParaRPr>
          </a:p>
          <a:p>
            <a:pPr>
              <a:lnSpc>
                <a:spcPct val="90000"/>
              </a:lnSpc>
              <a:buFont typeface="Wingdings" pitchFamily="2" charset="2"/>
              <a:buChar char="§"/>
            </a:pPr>
            <a:r>
              <a:rPr lang="en-US" sz="2200">
                <a:cs typeface="Times New Roman" pitchFamily="18" charset="0"/>
              </a:rPr>
              <a:t>Developmental benefit from small business loans</a:t>
            </a:r>
          </a:p>
          <a:p>
            <a:pPr>
              <a:lnSpc>
                <a:spcPct val="90000"/>
              </a:lnSpc>
              <a:buFont typeface="Wingdings" pitchFamily="2" charset="2"/>
              <a:buNone/>
            </a:pPr>
            <a:endParaRPr lang="en-US" sz="2200">
              <a:cs typeface="Times New Roman" pitchFamily="18" charset="0"/>
            </a:endParaRPr>
          </a:p>
          <a:p>
            <a:pPr>
              <a:lnSpc>
                <a:spcPct val="90000"/>
              </a:lnSpc>
              <a:buFont typeface="Wingdings" pitchFamily="2" charset="2"/>
              <a:buChar char="§"/>
            </a:pPr>
            <a:r>
              <a:rPr lang="en-US" sz="2200">
                <a:cs typeface="Times New Roman" pitchFamily="18" charset="0"/>
              </a:rPr>
              <a:t>Preference given to projects where MIF is also providing technical assistance. </a:t>
            </a:r>
          </a:p>
          <a:p>
            <a:pPr>
              <a:lnSpc>
                <a:spcPct val="90000"/>
              </a:lnSpc>
              <a:buFont typeface="Wingdings" pitchFamily="2" charset="2"/>
              <a:buChar char="§"/>
            </a:pPr>
            <a:endParaRPr lang="en-US" sz="220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a:xfrm>
            <a:off x="1752600" y="381000"/>
            <a:ext cx="7848600" cy="762000"/>
          </a:xfrm>
        </p:spPr>
        <p:txBody>
          <a:bodyPr/>
          <a:lstStyle/>
          <a:p>
            <a:r>
              <a:rPr lang="en-US" sz="3600" b="1" i="1">
                <a:solidFill>
                  <a:srgbClr val="000066"/>
                </a:solidFill>
                <a:effectLst>
                  <a:outerShdw blurRad="38100" dist="38100" dir="2700000" algn="tl">
                    <a:srgbClr val="000000"/>
                  </a:outerShdw>
                </a:effectLst>
              </a:rPr>
              <a:t>OPIC</a:t>
            </a:r>
            <a:br>
              <a:rPr lang="en-US" sz="3600" b="1" i="1">
                <a:solidFill>
                  <a:srgbClr val="000066"/>
                </a:solidFill>
                <a:effectLst>
                  <a:outerShdw blurRad="38100" dist="38100" dir="2700000" algn="tl">
                    <a:srgbClr val="000000"/>
                  </a:outerShdw>
                </a:effectLst>
              </a:rPr>
            </a:br>
            <a:r>
              <a:rPr lang="en-US" sz="3600" b="1" i="1">
                <a:solidFill>
                  <a:srgbClr val="000066"/>
                </a:solidFill>
                <a:effectLst>
                  <a:outerShdw blurRad="38100" dist="38100" dir="2700000" algn="tl">
                    <a:srgbClr val="000000"/>
                  </a:outerShdw>
                </a:effectLst>
              </a:rPr>
              <a:t>CONTACT INFORMATION:</a:t>
            </a:r>
          </a:p>
        </p:txBody>
      </p:sp>
      <p:sp>
        <p:nvSpPr>
          <p:cNvPr id="263171" name="Rectangle 3"/>
          <p:cNvSpPr>
            <a:spLocks noGrp="1" noChangeArrowheads="1"/>
          </p:cNvSpPr>
          <p:nvPr>
            <p:ph type="body" sz="half" idx="1"/>
          </p:nvPr>
        </p:nvSpPr>
        <p:spPr>
          <a:xfrm>
            <a:off x="2057400" y="1676400"/>
            <a:ext cx="4495800" cy="4648200"/>
          </a:xfrm>
        </p:spPr>
        <p:txBody>
          <a:bodyPr/>
          <a:lstStyle/>
          <a:p>
            <a:r>
              <a:rPr lang="en-US" b="1">
                <a:solidFill>
                  <a:srgbClr val="000066"/>
                </a:solidFill>
              </a:rPr>
              <a:t>DEBORAH MORONESE</a:t>
            </a:r>
          </a:p>
          <a:p>
            <a:r>
              <a:rPr lang="en-US" b="1">
                <a:solidFill>
                  <a:srgbClr val="000066"/>
                </a:solidFill>
              </a:rPr>
              <a:t>202-336-8647</a:t>
            </a:r>
          </a:p>
          <a:p>
            <a:r>
              <a:rPr lang="en-US" b="1">
                <a:solidFill>
                  <a:srgbClr val="000066"/>
                </a:solidFill>
                <a:hlinkClick r:id="rId3"/>
              </a:rPr>
              <a:t>dmoro@opic.gov</a:t>
            </a:r>
            <a:endParaRPr lang="en-US" b="1">
              <a:solidFill>
                <a:srgbClr val="000066"/>
              </a:solidFill>
            </a:endParaRPr>
          </a:p>
          <a:p>
            <a:endParaRPr lang="en-US" b="1">
              <a:solidFill>
                <a:srgbClr val="000066"/>
              </a:solidFill>
            </a:endParaRPr>
          </a:p>
          <a:p>
            <a:pPr>
              <a:buFontTx/>
              <a:buNone/>
            </a:pPr>
            <a:r>
              <a:rPr lang="en-US" b="1">
                <a:solidFill>
                  <a:srgbClr val="000066"/>
                </a:solidFill>
              </a:rPr>
              <a:t>RICHARD GREENBERG</a:t>
            </a:r>
          </a:p>
          <a:p>
            <a:r>
              <a:rPr lang="en-US" b="1">
                <a:solidFill>
                  <a:srgbClr val="000066"/>
                </a:solidFill>
              </a:rPr>
              <a:t>202-336-6816</a:t>
            </a:r>
          </a:p>
          <a:p>
            <a:r>
              <a:rPr lang="en-US" b="1">
                <a:solidFill>
                  <a:srgbClr val="000066"/>
                </a:solidFill>
                <a:hlinkClick r:id="rId4"/>
              </a:rPr>
              <a:t>rgree@opic.gov</a:t>
            </a:r>
            <a:r>
              <a:rPr lang="en-US" b="1">
                <a:solidFill>
                  <a:srgbClr val="000066"/>
                </a:solidFill>
              </a:rPr>
              <a:t> </a:t>
            </a:r>
          </a:p>
        </p:txBody>
      </p:sp>
      <p:sp>
        <p:nvSpPr>
          <p:cNvPr id="263172" name="Rectangle 4"/>
          <p:cNvSpPr>
            <a:spLocks noGrp="1" noChangeArrowheads="1"/>
          </p:cNvSpPr>
          <p:nvPr>
            <p:ph type="body" sz="half" idx="2"/>
          </p:nvPr>
        </p:nvSpPr>
        <p:spPr>
          <a:xfrm>
            <a:off x="4648200" y="2209800"/>
            <a:ext cx="4038600" cy="4648200"/>
          </a:xfrm>
        </p:spPr>
        <p:txBody>
          <a:bodyPr/>
          <a:lstStyle/>
          <a:p>
            <a:endParaRPr lang="en-US"/>
          </a:p>
          <a:p>
            <a:pPr>
              <a:buFontTx/>
              <a:buNone/>
            </a:pPr>
            <a:endParaRPr lang="en-US"/>
          </a:p>
          <a:p>
            <a:endParaRPr lang="en-US" sz="2000">
              <a:solidFill>
                <a:srgbClr val="000066"/>
              </a:solidFill>
            </a:endParaRPr>
          </a:p>
        </p:txBody>
      </p:sp>
      <p:sp>
        <p:nvSpPr>
          <p:cNvPr id="263173" name="Text Box 5"/>
          <p:cNvSpPr txBox="1">
            <a:spLocks noChangeArrowheads="1"/>
          </p:cNvSpPr>
          <p:nvPr/>
        </p:nvSpPr>
        <p:spPr bwMode="auto">
          <a:xfrm>
            <a:off x="2514600" y="5562600"/>
            <a:ext cx="4038600" cy="823913"/>
          </a:xfrm>
          <a:prstGeom prst="rect">
            <a:avLst/>
          </a:prstGeom>
          <a:noFill/>
          <a:ln w="12700" cap="sq">
            <a:noFill/>
            <a:miter lim="800000"/>
            <a:headEnd type="none" w="sm" len="sm"/>
            <a:tailEnd type="none" w="sm" len="sm"/>
          </a:ln>
          <a:effectLst/>
        </p:spPr>
        <p:txBody>
          <a:bodyPr>
            <a:spAutoFit/>
          </a:bodyPr>
          <a:lstStyle/>
          <a:p>
            <a:pPr algn="ctr"/>
            <a:r>
              <a:rPr lang="en-US" sz="4800" b="1"/>
              <a:t>www.opic.gov</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ctrTitle"/>
          </p:nvPr>
        </p:nvSpPr>
        <p:spPr>
          <a:xfrm>
            <a:off x="762000" y="1524000"/>
            <a:ext cx="7772400" cy="1470025"/>
          </a:xfrm>
        </p:spPr>
        <p:txBody>
          <a:bodyPr/>
          <a:lstStyle/>
          <a:p>
            <a:r>
              <a:rPr lang="en-US" sz="4800">
                <a:solidFill>
                  <a:srgbClr val="000066"/>
                </a:solidFill>
                <a:effectLst>
                  <a:outerShdw blurRad="38100" dist="38100" dir="2700000" algn="tl">
                    <a:srgbClr val="000000"/>
                  </a:outerShdw>
                </a:effectLst>
              </a:rPr>
              <a:t>Overseas Private Investment Corporation</a:t>
            </a:r>
          </a:p>
        </p:txBody>
      </p:sp>
      <p:sp>
        <p:nvSpPr>
          <p:cNvPr id="329731" name="Rectangle 3"/>
          <p:cNvSpPr>
            <a:spLocks noGrp="1" noChangeArrowheads="1"/>
          </p:cNvSpPr>
          <p:nvPr>
            <p:ph type="subTitle" idx="1"/>
          </p:nvPr>
        </p:nvSpPr>
        <p:spPr>
          <a:xfrm>
            <a:off x="1066800" y="3505200"/>
            <a:ext cx="6858000" cy="1752600"/>
          </a:xfrm>
        </p:spPr>
        <p:txBody>
          <a:bodyPr/>
          <a:lstStyle/>
          <a:p>
            <a:r>
              <a:rPr lang="es-ES" sz="3600" b="1">
                <a:solidFill>
                  <a:srgbClr val="000066"/>
                </a:solidFill>
              </a:rPr>
              <a:t>Acceso a financiamiento</a:t>
            </a:r>
            <a:r>
              <a:rPr lang="es-ES" b="1" i="1">
                <a:solidFill>
                  <a:srgbClr val="000066"/>
                </a:solidFill>
              </a:rPr>
              <a:t>: </a:t>
            </a:r>
          </a:p>
          <a:p>
            <a:r>
              <a:rPr lang="es-ES" b="1" i="1">
                <a:solidFill>
                  <a:srgbClr val="000066"/>
                </a:solidFill>
              </a:rPr>
              <a:t> Apoyo para prestamos a pequeños negocios en América Latina</a:t>
            </a:r>
          </a:p>
          <a:p>
            <a:endParaRPr lang="es-ES" b="1" i="1">
              <a:solidFill>
                <a:srgbClr val="000066"/>
              </a:solidFill>
            </a:endParaRPr>
          </a:p>
          <a:p>
            <a:endParaRPr lang="en-US" b="1" i="1">
              <a:solidFill>
                <a:srgbClr val="000066"/>
              </a:solidFill>
              <a:effectLst>
                <a:outerShdw blurRad="38100" dist="38100" dir="2700000" algn="tl">
                  <a:srgbClr val="000000"/>
                </a:outerShdw>
              </a:effectLst>
            </a:endParaRPr>
          </a:p>
          <a:p>
            <a:endParaRPr lang="en-US" b="1">
              <a:solidFill>
                <a:srgbClr val="000066"/>
              </a:solidFill>
              <a:effectLst>
                <a:outerShdw blurRad="38100" dist="38100" dir="2700000" algn="tl">
                  <a:srgbClr val="000000"/>
                </a:outerShdw>
              </a:effectLst>
            </a:endParaRPr>
          </a:p>
        </p:txBody>
      </p:sp>
      <p:sp>
        <p:nvSpPr>
          <p:cNvPr id="329732" name="Text Box 4"/>
          <p:cNvSpPr txBox="1">
            <a:spLocks noChangeArrowheads="1"/>
          </p:cNvSpPr>
          <p:nvPr/>
        </p:nvSpPr>
        <p:spPr bwMode="auto">
          <a:xfrm>
            <a:off x="4251325" y="5218113"/>
            <a:ext cx="3825875" cy="366712"/>
          </a:xfrm>
          <a:prstGeom prst="rect">
            <a:avLst/>
          </a:prstGeom>
          <a:noFill/>
          <a:ln w="12700" cap="sq">
            <a:noFill/>
            <a:miter lim="800000"/>
            <a:headEnd type="none" w="sm" len="sm"/>
            <a:tailEnd type="none" w="sm" len="sm"/>
          </a:ln>
          <a:effectLst/>
        </p:spPr>
        <p:txBody>
          <a:bodyPr>
            <a:spAutoFit/>
          </a:bodyPr>
          <a:lstStyle/>
          <a:p>
            <a:endParaRPr lang="en-US"/>
          </a:p>
        </p:txBody>
      </p:sp>
      <p:sp>
        <p:nvSpPr>
          <p:cNvPr id="329733" name="Text Box 5"/>
          <p:cNvSpPr txBox="1">
            <a:spLocks noChangeArrowheads="1"/>
          </p:cNvSpPr>
          <p:nvPr/>
        </p:nvSpPr>
        <p:spPr bwMode="auto">
          <a:xfrm>
            <a:off x="5105400" y="5334000"/>
            <a:ext cx="4038600" cy="1616075"/>
          </a:xfrm>
          <a:prstGeom prst="rect">
            <a:avLst/>
          </a:prstGeom>
          <a:noFill/>
          <a:ln w="12700" cap="sq">
            <a:noFill/>
            <a:miter lim="800000"/>
            <a:headEnd type="none" w="sm" len="sm"/>
            <a:tailEnd type="none" w="sm" len="sm"/>
          </a:ln>
          <a:effectLst/>
        </p:spPr>
        <p:txBody>
          <a:bodyPr>
            <a:spAutoFit/>
          </a:bodyPr>
          <a:lstStyle/>
          <a:p>
            <a:r>
              <a:rPr lang="en-US" sz="2000" i="1">
                <a:solidFill>
                  <a:srgbClr val="000066"/>
                </a:solidFill>
                <a:effectLst>
                  <a:outerShdw blurRad="38100" dist="38100" dir="2700000" algn="tl">
                    <a:srgbClr val="000000"/>
                  </a:outerShdw>
                </a:effectLst>
              </a:rPr>
              <a:t> </a:t>
            </a:r>
          </a:p>
          <a:p>
            <a:r>
              <a:rPr lang="en-US" sz="2000" i="1">
                <a:solidFill>
                  <a:srgbClr val="000066"/>
                </a:solidFill>
                <a:effectLst>
                  <a:outerShdw blurRad="38100" dist="38100" dir="2700000" algn="tl">
                    <a:srgbClr val="000000"/>
                  </a:outerShdw>
                </a:effectLst>
              </a:rPr>
              <a:t>Deborah Moronese, Insurance </a:t>
            </a:r>
          </a:p>
          <a:p>
            <a:r>
              <a:rPr lang="en-US" sz="2000" i="1">
                <a:solidFill>
                  <a:srgbClr val="000066"/>
                </a:solidFill>
                <a:effectLst>
                  <a:outerShdw blurRad="38100" dist="38100" dir="2700000" algn="tl">
                    <a:srgbClr val="000000"/>
                  </a:outerShdw>
                </a:effectLst>
              </a:rPr>
              <a:t>Octubre 8, 2008</a:t>
            </a:r>
          </a:p>
          <a:p>
            <a:endParaRPr lang="en-US" sz="2000" i="1"/>
          </a:p>
          <a:p>
            <a:pPr algn="r"/>
            <a:endParaRPr lang="en-US" sz="2000" i="1"/>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a:xfrm>
            <a:off x="1219200" y="152400"/>
            <a:ext cx="7924800" cy="762000"/>
          </a:xfrm>
        </p:spPr>
        <p:txBody>
          <a:bodyPr/>
          <a:lstStyle/>
          <a:p>
            <a:r>
              <a:rPr lang="en-US" sz="4800" b="1" i="1">
                <a:solidFill>
                  <a:srgbClr val="000066"/>
                </a:solidFill>
              </a:rPr>
              <a:t>OPIC: En Breve</a:t>
            </a:r>
          </a:p>
        </p:txBody>
      </p:sp>
      <p:sp>
        <p:nvSpPr>
          <p:cNvPr id="331779" name="Rectangle 3"/>
          <p:cNvSpPr>
            <a:spLocks noGrp="1" noChangeArrowheads="1"/>
          </p:cNvSpPr>
          <p:nvPr>
            <p:ph type="body" sz="half" idx="1"/>
          </p:nvPr>
        </p:nvSpPr>
        <p:spPr>
          <a:xfrm>
            <a:off x="838200" y="1828800"/>
            <a:ext cx="7924800" cy="4724400"/>
          </a:xfrm>
        </p:spPr>
        <p:txBody>
          <a:bodyPr/>
          <a:lstStyle/>
          <a:p>
            <a:pPr defTabSz="338138">
              <a:lnSpc>
                <a:spcPct val="80000"/>
              </a:lnSpc>
            </a:pPr>
            <a:endParaRPr lang="en-US" sz="2200" b="1"/>
          </a:p>
          <a:p>
            <a:pPr defTabSz="338138">
              <a:lnSpc>
                <a:spcPct val="80000"/>
              </a:lnSpc>
            </a:pPr>
            <a:r>
              <a:rPr lang="es-ES" sz="2200" b="1"/>
              <a:t>Por mas de 35 años,  la OPIC ha sido la principal agencia gubernamental de los EE.UU. encargada de </a:t>
            </a:r>
            <a:r>
              <a:rPr lang="es-ES" sz="2200" b="1" u="sng"/>
              <a:t>movilizar inversiones americanas hacia mercados en desarrollo, fomentando desarrollo económico y social en esos mercados</a:t>
            </a:r>
            <a:r>
              <a:rPr lang="es-ES" sz="2200" b="1"/>
              <a:t>. </a:t>
            </a:r>
          </a:p>
          <a:p>
            <a:pPr defTabSz="338138">
              <a:lnSpc>
                <a:spcPct val="80000"/>
              </a:lnSpc>
              <a:buFont typeface="Wingdings" pitchFamily="2" charset="2"/>
              <a:buNone/>
            </a:pPr>
            <a:endParaRPr lang="es-ES" sz="2000" b="1"/>
          </a:p>
          <a:p>
            <a:pPr defTabSz="338138">
              <a:lnSpc>
                <a:spcPct val="80000"/>
              </a:lnSpc>
              <a:buFont typeface="Wingdings" pitchFamily="2" charset="2"/>
              <a:buChar char="§"/>
            </a:pPr>
            <a:r>
              <a:rPr lang="es-ES" sz="2200" b="1"/>
              <a:t>OPIC realiza su misión ofreciendo  programas de financiamiento y garantías (seguros) de riesgo político para proyectos en varios sectores y de escala del monto. </a:t>
            </a:r>
          </a:p>
          <a:p>
            <a:pPr defTabSz="338138">
              <a:lnSpc>
                <a:spcPct val="80000"/>
              </a:lnSpc>
              <a:buFont typeface="Wingdings" pitchFamily="2" charset="2"/>
              <a:buNone/>
            </a:pPr>
            <a:endParaRPr lang="es-ES" sz="2200" b="1"/>
          </a:p>
          <a:p>
            <a:pPr defTabSz="338138">
              <a:lnSpc>
                <a:spcPct val="80000"/>
              </a:lnSpc>
              <a:buFont typeface="Wingdings" pitchFamily="2" charset="2"/>
              <a:buChar char="§"/>
            </a:pPr>
            <a:r>
              <a:rPr lang="es-ES" sz="2200" b="1"/>
              <a:t>Actualmente la OPIC opera en 154 países, incluyendo casi toda Centro y Sudamérica. </a:t>
            </a:r>
          </a:p>
          <a:p>
            <a:pPr defTabSz="338138">
              <a:lnSpc>
                <a:spcPct val="80000"/>
              </a:lnSpc>
              <a:buFont typeface="Wingdings" pitchFamily="2" charset="2"/>
              <a:buNone/>
            </a:pPr>
            <a:endParaRPr lang="es-ES" sz="2200" b="1"/>
          </a:p>
          <a:p>
            <a:pPr defTabSz="338138">
              <a:lnSpc>
                <a:spcPct val="80000"/>
              </a:lnSpc>
              <a:buFont typeface="Wingdings" pitchFamily="2" charset="2"/>
              <a:buChar char="§"/>
            </a:pPr>
            <a:r>
              <a:rPr lang="es-ES" sz="2200" b="1"/>
              <a:t>Apoyar pequeñas empresas es una prioridad para la OPIC. </a:t>
            </a:r>
          </a:p>
          <a:p>
            <a:pPr defTabSz="338138">
              <a:lnSpc>
                <a:spcPct val="80000"/>
              </a:lnSpc>
              <a:buFont typeface="Wingdings" pitchFamily="2" charset="2"/>
              <a:buChar char="§"/>
            </a:pPr>
            <a:endParaRPr lang="es-ES" sz="2400" b="1"/>
          </a:p>
        </p:txBody>
      </p:sp>
      <p:sp>
        <p:nvSpPr>
          <p:cNvPr id="331780" name="Rectangle 4"/>
          <p:cNvSpPr>
            <a:spLocks noChangeArrowheads="1"/>
          </p:cNvSpPr>
          <p:nvPr/>
        </p:nvSpPr>
        <p:spPr bwMode="auto">
          <a:xfrm>
            <a:off x="1371600" y="990600"/>
            <a:ext cx="7772400" cy="457200"/>
          </a:xfrm>
          <a:prstGeom prst="rect">
            <a:avLst/>
          </a:prstGeom>
          <a:noFill/>
          <a:ln w="9525">
            <a:noFill/>
            <a:miter lim="800000"/>
            <a:headEnd/>
            <a:tailEnd/>
          </a:ln>
          <a:effectLst/>
        </p:spPr>
        <p:txBody>
          <a:bodyPr anchor="ctr"/>
          <a:lstStyle/>
          <a:p>
            <a:pPr algn="ctr"/>
            <a:endParaRPr lang="en-US" sz="3200" b="1" u="sng">
              <a:solidFill>
                <a:schemeClr val="tx2"/>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a:xfrm>
            <a:off x="2057400" y="228600"/>
            <a:ext cx="6248400" cy="1143000"/>
          </a:xfrm>
        </p:spPr>
        <p:txBody>
          <a:bodyPr/>
          <a:lstStyle/>
          <a:p>
            <a:r>
              <a:rPr lang="es-ES" sz="3400"/>
              <a:t>Medios para Apoyar Prestamos a Pequeños Negocios</a:t>
            </a:r>
          </a:p>
        </p:txBody>
      </p:sp>
      <p:sp>
        <p:nvSpPr>
          <p:cNvPr id="333827" name="Rectangle 3"/>
          <p:cNvSpPr>
            <a:spLocks noGrp="1" noChangeArrowheads="1"/>
          </p:cNvSpPr>
          <p:nvPr>
            <p:ph type="body" idx="1"/>
          </p:nvPr>
        </p:nvSpPr>
        <p:spPr>
          <a:xfrm>
            <a:off x="304800" y="1828800"/>
            <a:ext cx="8458200" cy="5181600"/>
          </a:xfrm>
        </p:spPr>
        <p:txBody>
          <a:bodyPr/>
          <a:lstStyle/>
          <a:p>
            <a:pPr>
              <a:lnSpc>
                <a:spcPct val="80000"/>
              </a:lnSpc>
              <a:buFont typeface="Wingdings" pitchFamily="2" charset="2"/>
              <a:buChar char="§"/>
            </a:pPr>
            <a:r>
              <a:rPr lang="es-ES" sz="2000" b="1">
                <a:cs typeface="Times New Roman" pitchFamily="18" charset="0"/>
              </a:rPr>
              <a:t>Garantías a bancos Americanos para sus prestamos a bancos regionales</a:t>
            </a:r>
          </a:p>
          <a:p>
            <a:pPr lvl="1">
              <a:lnSpc>
                <a:spcPct val="80000"/>
              </a:lnSpc>
              <a:buFont typeface="Wingdings" pitchFamily="2" charset="2"/>
              <a:buChar char="§"/>
            </a:pPr>
            <a:r>
              <a:rPr lang="es-ES" sz="1800">
                <a:cs typeface="Times New Roman" pitchFamily="18" charset="0"/>
              </a:rPr>
              <a:t>La OPIC se realizó acuerdos con varios bancos Americanos para compartir riesgos respecto a préstamos con sus bancos corresponsales en la Región los cuales serán dirigidos a pequeñas empresas locales.</a:t>
            </a:r>
          </a:p>
          <a:p>
            <a:pPr lvl="1">
              <a:lnSpc>
                <a:spcPct val="80000"/>
              </a:lnSpc>
              <a:buFont typeface="Wingdings" pitchFamily="2" charset="2"/>
              <a:buChar char="§"/>
            </a:pPr>
            <a:endParaRPr lang="es-ES" sz="1800">
              <a:cs typeface="Times New Roman" pitchFamily="18" charset="0"/>
            </a:endParaRPr>
          </a:p>
          <a:p>
            <a:pPr>
              <a:lnSpc>
                <a:spcPct val="80000"/>
              </a:lnSpc>
              <a:buFont typeface="Wingdings" pitchFamily="2" charset="2"/>
              <a:buChar char="§"/>
            </a:pPr>
            <a:r>
              <a:rPr lang="es-ES" sz="2000" b="1">
                <a:cs typeface="Times New Roman" pitchFamily="18" charset="0"/>
              </a:rPr>
              <a:t>Préstamos directos de la OPIC a bancos en la región.</a:t>
            </a:r>
            <a:r>
              <a:rPr lang="es-ES" sz="1800" b="1">
                <a:cs typeface="Times New Roman" pitchFamily="18" charset="0"/>
              </a:rPr>
              <a:t> </a:t>
            </a:r>
          </a:p>
          <a:p>
            <a:pPr lvl="1">
              <a:lnSpc>
                <a:spcPct val="80000"/>
              </a:lnSpc>
              <a:buFont typeface="Wingdings" pitchFamily="2" charset="2"/>
              <a:buChar char="§"/>
            </a:pPr>
            <a:r>
              <a:rPr lang="es-ES" sz="2000">
                <a:cs typeface="Times New Roman" pitchFamily="18" charset="0"/>
              </a:rPr>
              <a:t>OPIC puede ofrecer prestamos a largo plazo a un banco con vinculación suficiente con los EE.UU.</a:t>
            </a:r>
          </a:p>
          <a:p>
            <a:pPr lvl="1">
              <a:lnSpc>
                <a:spcPct val="80000"/>
              </a:lnSpc>
              <a:buFont typeface="Wingdings" pitchFamily="2" charset="2"/>
              <a:buChar char="§"/>
            </a:pPr>
            <a:endParaRPr lang="es-ES" sz="2000">
              <a:cs typeface="Times New Roman" pitchFamily="18" charset="0"/>
            </a:endParaRPr>
          </a:p>
          <a:p>
            <a:pPr>
              <a:lnSpc>
                <a:spcPct val="80000"/>
              </a:lnSpc>
              <a:buFont typeface="Wingdings" pitchFamily="2" charset="2"/>
              <a:buChar char="§"/>
            </a:pPr>
            <a:r>
              <a:rPr lang="es-ES" sz="2000" b="1">
                <a:cs typeface="Times New Roman" pitchFamily="18" charset="0"/>
              </a:rPr>
              <a:t>Garantías parciales a carteras de préstamos a pequeñas empresas</a:t>
            </a:r>
          </a:p>
          <a:p>
            <a:pPr lvl="1">
              <a:lnSpc>
                <a:spcPct val="80000"/>
              </a:lnSpc>
              <a:buFont typeface="Wingdings" pitchFamily="2" charset="2"/>
              <a:buChar char="§"/>
            </a:pPr>
            <a:r>
              <a:rPr lang="es-ES" sz="2000">
                <a:cs typeface="Times New Roman" pitchFamily="18" charset="0"/>
              </a:rPr>
              <a:t>OPIC puede compartir el riesgo de la cartera de prestamos en dólares y moneda local</a:t>
            </a:r>
          </a:p>
          <a:p>
            <a:pPr lvl="1">
              <a:lnSpc>
                <a:spcPct val="80000"/>
              </a:lnSpc>
              <a:buFont typeface="Wingdings" pitchFamily="2" charset="2"/>
              <a:buChar char="§"/>
            </a:pPr>
            <a:endParaRPr lang="es-ES" sz="1800" b="1">
              <a:cs typeface="Times New Roman" pitchFamily="18" charset="0"/>
            </a:endParaRPr>
          </a:p>
          <a:p>
            <a:pPr>
              <a:lnSpc>
                <a:spcPct val="80000"/>
              </a:lnSpc>
              <a:buFont typeface="Wingdings" pitchFamily="2" charset="2"/>
              <a:buChar char="§"/>
            </a:pPr>
            <a:r>
              <a:rPr lang="es-ES" sz="2000" b="1">
                <a:cs typeface="Times New Roman" pitchFamily="18" charset="0"/>
              </a:rPr>
              <a:t>Garantías Parciales a emisiones locales de bonos</a:t>
            </a:r>
          </a:p>
          <a:p>
            <a:pPr lvl="1">
              <a:lnSpc>
                <a:spcPct val="80000"/>
              </a:lnSpc>
              <a:buFont typeface="Wingdings" pitchFamily="2" charset="2"/>
              <a:buChar char="§"/>
            </a:pPr>
            <a:r>
              <a:rPr lang="es-ES" sz="1800">
                <a:cs typeface="Times New Roman" pitchFamily="18" charset="0"/>
              </a:rPr>
              <a:t>OPIC puede garantizar bonos emitidos por bancos regionales para atraer recursos dirigidos a prestamos de pequeñas empresas</a:t>
            </a:r>
          </a:p>
          <a:p>
            <a:pPr lvl="1">
              <a:lnSpc>
                <a:spcPct val="80000"/>
              </a:lnSpc>
              <a:buFont typeface="Wingdings" pitchFamily="2" charset="2"/>
              <a:buChar char="§"/>
            </a:pPr>
            <a:endParaRPr lang="es-ES" sz="1800">
              <a:cs typeface="Times New Roman" pitchFamily="18" charset="0"/>
            </a:endParaRPr>
          </a:p>
          <a:p>
            <a:pPr>
              <a:lnSpc>
                <a:spcPct val="80000"/>
              </a:lnSpc>
            </a:pPr>
            <a:endParaRPr lang="es-ES" sz="1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a:xfrm>
            <a:off x="1828800" y="304800"/>
            <a:ext cx="6858000" cy="1112838"/>
          </a:xfrm>
        </p:spPr>
        <p:txBody>
          <a:bodyPr/>
          <a:lstStyle/>
          <a:p>
            <a:r>
              <a:rPr lang="es-ES" sz="3600"/>
              <a:t>Requerimientos para obtener apoyo  de OPIC:</a:t>
            </a:r>
          </a:p>
        </p:txBody>
      </p:sp>
      <p:sp>
        <p:nvSpPr>
          <p:cNvPr id="335875" name="Rectangle 3"/>
          <p:cNvSpPr>
            <a:spLocks noGrp="1" noChangeArrowheads="1"/>
          </p:cNvSpPr>
          <p:nvPr>
            <p:ph type="body" idx="1"/>
          </p:nvPr>
        </p:nvSpPr>
        <p:spPr>
          <a:xfrm>
            <a:off x="1524000" y="1600200"/>
            <a:ext cx="7010400" cy="4419600"/>
          </a:xfrm>
        </p:spPr>
        <p:txBody>
          <a:bodyPr/>
          <a:lstStyle/>
          <a:p>
            <a:pPr>
              <a:lnSpc>
                <a:spcPct val="80000"/>
              </a:lnSpc>
              <a:buFont typeface="Wingdings" pitchFamily="2" charset="2"/>
              <a:buChar char="§"/>
            </a:pPr>
            <a:r>
              <a:rPr lang="es-ES" sz="1800">
                <a:cs typeface="Times New Roman" pitchFamily="18" charset="0"/>
              </a:rPr>
              <a:t>Participación Americana - puede darse por medio de: </a:t>
            </a:r>
          </a:p>
          <a:p>
            <a:pPr>
              <a:lnSpc>
                <a:spcPct val="80000"/>
              </a:lnSpc>
              <a:buFont typeface="Wingdings" pitchFamily="2" charset="2"/>
              <a:buNone/>
            </a:pPr>
            <a:endParaRPr lang="es-ES" sz="900">
              <a:cs typeface="Times New Roman" pitchFamily="18" charset="0"/>
            </a:endParaRPr>
          </a:p>
          <a:p>
            <a:pPr lvl="1">
              <a:lnSpc>
                <a:spcPct val="80000"/>
              </a:lnSpc>
              <a:buFont typeface="Wingdings" pitchFamily="2" charset="2"/>
              <a:buChar char="§"/>
            </a:pPr>
            <a:r>
              <a:rPr lang="es-ES" sz="1600">
                <a:cs typeface="Times New Roman" pitchFamily="18" charset="0"/>
              </a:rPr>
              <a:t>Participación accionaria o socio americano en el banco </a:t>
            </a:r>
          </a:p>
          <a:p>
            <a:pPr lvl="1">
              <a:lnSpc>
                <a:spcPct val="80000"/>
              </a:lnSpc>
              <a:buFont typeface="Wingdings" pitchFamily="2" charset="2"/>
              <a:buChar char="§"/>
            </a:pPr>
            <a:r>
              <a:rPr lang="es-ES" sz="1600">
                <a:cs typeface="Times New Roman" pitchFamily="18" charset="0"/>
              </a:rPr>
              <a:t>Prestamos de un banco americano bajo los “convenios marco” de la OPIC</a:t>
            </a:r>
          </a:p>
          <a:p>
            <a:pPr lvl="1">
              <a:lnSpc>
                <a:spcPct val="80000"/>
              </a:lnSpc>
              <a:buFont typeface="Wingdings" pitchFamily="2" charset="2"/>
              <a:buChar char="§"/>
            </a:pPr>
            <a:r>
              <a:rPr lang="es-ES" sz="1600">
                <a:cs typeface="Times New Roman" pitchFamily="18" charset="0"/>
              </a:rPr>
              <a:t>Otros prestamos de bancos americanos </a:t>
            </a:r>
          </a:p>
          <a:p>
            <a:pPr lvl="1">
              <a:lnSpc>
                <a:spcPct val="80000"/>
              </a:lnSpc>
              <a:buFont typeface="Wingdings" pitchFamily="2" charset="2"/>
              <a:buChar char="§"/>
            </a:pPr>
            <a:r>
              <a:rPr lang="es-ES" sz="1600">
                <a:cs typeface="Times New Roman" pitchFamily="18" charset="0"/>
              </a:rPr>
              <a:t>Compra de bonos por ciudadanos americanos (beneficiarios).  </a:t>
            </a:r>
          </a:p>
          <a:p>
            <a:pPr lvl="1">
              <a:lnSpc>
                <a:spcPct val="80000"/>
              </a:lnSpc>
              <a:buFont typeface="Wingdings" pitchFamily="2" charset="2"/>
              <a:buNone/>
            </a:pPr>
            <a:endParaRPr lang="es-ES" sz="1600">
              <a:cs typeface="Times New Roman" pitchFamily="18" charset="0"/>
            </a:endParaRPr>
          </a:p>
          <a:p>
            <a:pPr>
              <a:lnSpc>
                <a:spcPct val="80000"/>
              </a:lnSpc>
              <a:buFont typeface="Wingdings" pitchFamily="2" charset="2"/>
              <a:buChar char="§"/>
            </a:pPr>
            <a:r>
              <a:rPr lang="es-ES" sz="2000"/>
              <a:t>Las finanzas y estados financieros del banco deudor cumple con las políticas de cr</a:t>
            </a:r>
            <a:r>
              <a:rPr lang="es-ES" sz="2400"/>
              <a:t>é</a:t>
            </a:r>
            <a:r>
              <a:rPr lang="es-ES" sz="2000"/>
              <a:t>dito e inversión de la OPIC</a:t>
            </a:r>
            <a:r>
              <a:rPr lang="es-ES" sz="1800">
                <a:cs typeface="Times New Roman" pitchFamily="18" charset="0"/>
              </a:rPr>
              <a:t> y el banco esta comprometido a fomentar su portafolio o cartera de pequeñas empresas</a:t>
            </a:r>
          </a:p>
          <a:p>
            <a:pPr>
              <a:lnSpc>
                <a:spcPct val="80000"/>
              </a:lnSpc>
              <a:buFont typeface="Wingdings" pitchFamily="2" charset="2"/>
              <a:buChar char="§"/>
            </a:pPr>
            <a:endParaRPr lang="es-ES" sz="1800">
              <a:cs typeface="Times New Roman" pitchFamily="18" charset="0"/>
            </a:endParaRPr>
          </a:p>
          <a:p>
            <a:pPr>
              <a:lnSpc>
                <a:spcPct val="80000"/>
              </a:lnSpc>
              <a:buFont typeface="Wingdings" pitchFamily="2" charset="2"/>
              <a:buChar char="§"/>
            </a:pPr>
            <a:r>
              <a:rPr lang="es-ES" sz="1800">
                <a:cs typeface="Times New Roman" pitchFamily="18" charset="0"/>
              </a:rPr>
              <a:t>Muestra beneficios de desarrollo como resultado de prestamos a pequeño negocio</a:t>
            </a:r>
          </a:p>
          <a:p>
            <a:pPr>
              <a:lnSpc>
                <a:spcPct val="80000"/>
              </a:lnSpc>
              <a:buFont typeface="Wingdings" pitchFamily="2" charset="2"/>
              <a:buChar char="§"/>
            </a:pPr>
            <a:endParaRPr lang="es-ES" sz="1800">
              <a:cs typeface="Times New Roman" pitchFamily="18" charset="0"/>
            </a:endParaRPr>
          </a:p>
          <a:p>
            <a:pPr>
              <a:lnSpc>
                <a:spcPct val="80000"/>
              </a:lnSpc>
              <a:buFont typeface="Wingdings" pitchFamily="2" charset="2"/>
              <a:buChar char="§"/>
            </a:pPr>
            <a:r>
              <a:rPr lang="es-ES" sz="1800">
                <a:cs typeface="Times New Roman" pitchFamily="18" charset="0"/>
              </a:rPr>
              <a:t>Preferencia a proyectos que reciben el apoyo del MIF en asistencia técnica. </a:t>
            </a:r>
          </a:p>
          <a:p>
            <a:pPr>
              <a:lnSpc>
                <a:spcPct val="80000"/>
              </a:lnSpc>
              <a:buFont typeface="Wingdings" pitchFamily="2" charset="2"/>
              <a:buChar char="§"/>
            </a:pPr>
            <a:endParaRPr lang="es-ES" sz="180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3759</TotalTime>
  <Words>1253</Words>
  <Application>Microsoft Office PowerPoint</Application>
  <PresentationFormat>Letter Paper (8.5x11 in)</PresentationFormat>
  <Paragraphs>152</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Times New Roman</vt:lpstr>
      <vt:lpstr>Wingdings</vt:lpstr>
      <vt:lpstr>Arial</vt:lpstr>
      <vt:lpstr>Default Design</vt:lpstr>
      <vt:lpstr>Overseas Private Investment Corporation</vt:lpstr>
      <vt:lpstr>OPIC: An Introduction</vt:lpstr>
      <vt:lpstr>Vehicles for OPIC to Support  Small Business Lending</vt:lpstr>
      <vt:lpstr>Bank Eligibility for OPIC Support</vt:lpstr>
      <vt:lpstr>OPIC CONTACT INFORMATION:</vt:lpstr>
      <vt:lpstr>Overseas Private Investment Corporation</vt:lpstr>
      <vt:lpstr>OPIC: En Breve</vt:lpstr>
      <vt:lpstr>Medios para Apoyar Prestamos a Pequeños Negocios</vt:lpstr>
      <vt:lpstr>Requerimientos para obtener apoyo  de OPIC:</vt:lpstr>
      <vt:lpstr>CONTACTENOS: </vt:lpstr>
    </vt:vector>
  </TitlesOfParts>
  <Company>OPIC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Kenneth Angell</dc:creator>
  <cp:lastModifiedBy>anarod</cp:lastModifiedBy>
  <cp:revision>103</cp:revision>
  <cp:lastPrinted>1999-05-27T14:28:49Z</cp:lastPrinted>
  <dcterms:created xsi:type="dcterms:W3CDTF">1998-05-12T14:37:06Z</dcterms:created>
  <dcterms:modified xsi:type="dcterms:W3CDTF">2010-07-12T19:37:41Z</dcterms:modified>
</cp:coreProperties>
</file>