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9" r:id="rId2"/>
    <p:sldId id="391" r:id="rId3"/>
    <p:sldId id="396" r:id="rId4"/>
    <p:sldId id="301" r:id="rId5"/>
    <p:sldId id="329" r:id="rId6"/>
    <p:sldId id="420" r:id="rId7"/>
    <p:sldId id="422" r:id="rId8"/>
    <p:sldId id="421" r:id="rId9"/>
    <p:sldId id="423" r:id="rId10"/>
    <p:sldId id="424" r:id="rId11"/>
    <p:sldId id="425" r:id="rId12"/>
    <p:sldId id="426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27" r:id="rId29"/>
    <p:sldId id="428" r:id="rId30"/>
  </p:sldIdLst>
  <p:sldSz cx="9144000" cy="6858000" type="letter"/>
  <p:notesSz cx="8991600" cy="7102475"/>
  <p:embeddedFontLst>
    <p:embeddedFont>
      <p:font typeface="Tahoma" pitchFamily="34" charset="0"/>
      <p:regular r:id="rId33"/>
      <p:bold r:id="rId34"/>
    </p:embeddedFont>
    <p:embeddedFont>
      <p:font typeface="Arial Black" pitchFamily="34" charset="0"/>
      <p:bold r:id="rId35"/>
    </p:embeddedFont>
  </p:embeddedFontLst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F4"/>
    <a:srgbClr val="0070E0"/>
    <a:srgbClr val="EBEBEB"/>
    <a:srgbClr val="E4E4E4"/>
    <a:srgbClr val="FFCCFF"/>
    <a:srgbClr val="FFFF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7739" autoAdjust="0"/>
  </p:normalViewPr>
  <p:slideViewPr>
    <p:cSldViewPr snapToGrid="0">
      <p:cViewPr>
        <p:scale>
          <a:sx n="50" d="100"/>
          <a:sy n="50" d="100"/>
        </p:scale>
        <p:origin x="-1164" y="-480"/>
      </p:cViewPr>
      <p:guideLst>
        <p:guide orient="horz" pos="1932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Relationship Id="rId9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97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94288" y="0"/>
            <a:ext cx="38973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3897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4288" y="6746875"/>
            <a:ext cx="38973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pitchFamily="18" charset="0"/>
              </a:defRPr>
            </a:lvl1pPr>
          </a:lstStyle>
          <a:p>
            <a:fld id="{9E1DA4BA-D862-4C06-98B3-824707223AE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068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7" tIns="46614" rIns="93227" bIns="46614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084763" y="0"/>
            <a:ext cx="3906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7" tIns="46614" rIns="93227" bIns="4661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13038" y="523875"/>
            <a:ext cx="3570287" cy="2678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71575" y="3375025"/>
            <a:ext cx="66484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7" tIns="46614" rIns="93227" bIns="46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3225"/>
            <a:ext cx="39068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7" tIns="46614" rIns="93227" bIns="46614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84763" y="6753225"/>
            <a:ext cx="39068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7" tIns="46614" rIns="93227" bIns="4661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CD4EC72D-6D93-4D4C-A787-212E0272561A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0" y="6629400"/>
            <a:ext cx="9144000" cy="228600"/>
            <a:chOff x="0" y="3312"/>
            <a:chExt cx="5760" cy="144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312"/>
              <a:ext cx="5760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0" y="3360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0" y="3408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9" name="Picture 15" descr="Titulo_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in@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 Reunión de la Red para la Reducción de la Pobreza y </a:t>
            </a:r>
            <a:b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 Protección Social</a:t>
            </a:r>
            <a:endParaRPr lang="es-ES" sz="3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86325"/>
            <a:ext cx="6400800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latin typeface="Arial Black" pitchFamily="34" charset="0"/>
              </a:rPr>
              <a:t>Washington, DC</a:t>
            </a:r>
          </a:p>
          <a:p>
            <a:r>
              <a:rPr lang="en-US" sz="2000">
                <a:latin typeface="Arial Black" pitchFamily="34" charset="0"/>
              </a:rPr>
              <a:t>Mayo, 2003 </a:t>
            </a:r>
            <a:endParaRPr lang="es-ES" sz="2000"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0" y="1066800"/>
          <a:ext cx="9144000" cy="5029200"/>
        </p:xfrm>
        <a:graphic>
          <a:graphicData uri="http://schemas.openxmlformats.org/presentationml/2006/ole">
            <p:oleObj spid="_x0000_s357378" name="Gráfico" r:id="rId3" imgW="7772638" imgH="4115038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04" name="Object 0"/>
          <p:cNvGraphicFramePr>
            <a:graphicFrameLocks noChangeAspect="1"/>
          </p:cNvGraphicFramePr>
          <p:nvPr/>
        </p:nvGraphicFramePr>
        <p:xfrm>
          <a:off x="0" y="1066800"/>
          <a:ext cx="9144000" cy="5029200"/>
        </p:xfrm>
        <a:graphic>
          <a:graphicData uri="http://schemas.openxmlformats.org/presentationml/2006/ole">
            <p:oleObj spid="_x0000_s379904" name="Gráfico" r:id="rId3" imgW="7772638" imgH="4115038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450" name="Object 2"/>
          <p:cNvGraphicFramePr>
            <a:graphicFrameLocks noChangeAspect="1"/>
          </p:cNvGraphicFramePr>
          <p:nvPr/>
        </p:nvGraphicFramePr>
        <p:xfrm>
          <a:off x="0" y="1066800"/>
          <a:ext cx="9144000" cy="5029200"/>
        </p:xfrm>
        <a:graphic>
          <a:graphicData uri="http://schemas.openxmlformats.org/presentationml/2006/ole">
            <p:oleObj spid="_x0000_s360450" name="Gráfico" r:id="rId3" imgW="7772638" imgH="4115038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1085850"/>
            <a:ext cx="77343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Legislación</a:t>
            </a:r>
            <a:endParaRPr lang="es-E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/>
              <a:t>Constitución Nacional.</a:t>
            </a:r>
          </a:p>
          <a:p>
            <a:pPr>
              <a:lnSpc>
                <a:spcPct val="90000"/>
              </a:lnSpc>
            </a:pPr>
            <a:r>
              <a:rPr lang="en-US" sz="2800"/>
              <a:t>Ley Orgànica de Seguridad Social.</a:t>
            </a:r>
          </a:p>
          <a:p>
            <a:pPr>
              <a:lnSpc>
                <a:spcPct val="90000"/>
              </a:lnSpc>
            </a:pPr>
            <a:r>
              <a:rPr lang="en-US" sz="2800"/>
              <a:t>Proyectos de Leyes de Salud, Vivienda, Empleo, Pensiones.</a:t>
            </a:r>
          </a:p>
          <a:p>
            <a:pPr>
              <a:lnSpc>
                <a:spcPct val="90000"/>
              </a:lnSpc>
            </a:pPr>
            <a:r>
              <a:rPr lang="en-US" sz="2400"/>
              <a:t>Ley Orgànica de Protección de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Nin@s</a:t>
            </a:r>
            <a:r>
              <a:rPr lang="en-US" sz="2400"/>
              <a:t> y Adolescentes.</a:t>
            </a:r>
          </a:p>
          <a:p>
            <a:pPr>
              <a:lnSpc>
                <a:spcPct val="90000"/>
              </a:lnSpc>
            </a:pPr>
            <a:r>
              <a:rPr lang="en-US" sz="2800"/>
              <a:t>Ley Orgànica de Planificación.</a:t>
            </a:r>
          </a:p>
          <a:p>
            <a:pPr>
              <a:lnSpc>
                <a:spcPct val="90000"/>
              </a:lnSpc>
            </a:pPr>
            <a:r>
              <a:rPr lang="en-US" sz="2800"/>
              <a:t>Ley Organica de los Consejos Locales de Planificación.</a:t>
            </a:r>
          </a:p>
          <a:p>
            <a:pPr>
              <a:lnSpc>
                <a:spcPct val="90000"/>
              </a:lnSpc>
            </a:pPr>
            <a:r>
              <a:rPr lang="en-US" sz="2800"/>
              <a:t>Proyecto de Ley Orgànica de Participación Social.</a:t>
            </a:r>
          </a:p>
          <a:p>
            <a:pPr>
              <a:lnSpc>
                <a:spcPct val="90000"/>
              </a:lnSpc>
            </a:pPr>
            <a:r>
              <a:rPr lang="en-US" sz="2800"/>
              <a:t>Ley Org</a:t>
            </a:r>
            <a:r>
              <a:rPr lang="es-VE" sz="2800"/>
              <a:t>ánica de Cooperativas.</a:t>
            </a:r>
          </a:p>
          <a:p>
            <a:pPr>
              <a:lnSpc>
                <a:spcPct val="90000"/>
              </a:lnSpc>
            </a:pPr>
            <a:r>
              <a:rPr lang="es-VE" sz="2800"/>
              <a:t>Ley Organica de Micro Finanzas.</a:t>
            </a:r>
            <a:endParaRPr lang="en-US" sz="2800"/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5850"/>
            <a:ext cx="7772400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Monitoreo y Evaluación</a:t>
            </a:r>
            <a:endParaRPr lang="es-E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/>
              <a:t>Ley de la Función Estadìstica.</a:t>
            </a:r>
          </a:p>
          <a:p>
            <a:pPr>
              <a:lnSpc>
                <a:spcPct val="90000"/>
              </a:lnSpc>
            </a:pPr>
            <a:r>
              <a:rPr lang="en-US"/>
              <a:t>Encuenstas de Hogares a nivel de Estados.</a:t>
            </a:r>
          </a:p>
          <a:p>
            <a:pPr>
              <a:lnSpc>
                <a:spcPct val="90000"/>
              </a:lnSpc>
            </a:pPr>
            <a:r>
              <a:rPr lang="en-US"/>
              <a:t>Encuesta Social y Encuesta de Salud.</a:t>
            </a:r>
          </a:p>
          <a:p>
            <a:pPr>
              <a:lnSpc>
                <a:spcPct val="90000"/>
              </a:lnSpc>
            </a:pPr>
            <a:r>
              <a:rPr lang="en-US"/>
              <a:t>Proyecto Mecovi.</a:t>
            </a:r>
          </a:p>
          <a:p>
            <a:pPr>
              <a:lnSpc>
                <a:spcPct val="90000"/>
              </a:lnSpc>
            </a:pPr>
            <a:r>
              <a:rPr lang="en-US"/>
              <a:t>Censo de Población y Vivienda.</a:t>
            </a:r>
          </a:p>
          <a:p>
            <a:pPr>
              <a:lnSpc>
                <a:spcPct val="90000"/>
              </a:lnSpc>
            </a:pPr>
            <a:r>
              <a:rPr lang="en-US"/>
              <a:t>Lineas de pobreza, Grafar, IDH, NBI, mètodos multivariables, indice de calidad de vida, etc.</a:t>
            </a:r>
            <a:endParaRPr lang="es-E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AutoShape 2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19" name="AutoShape 3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54" name="Group 1026"/>
          <p:cNvGrpSpPr>
            <a:grpSpLocks/>
          </p:cNvGrpSpPr>
          <p:nvPr/>
        </p:nvGrpSpPr>
        <p:grpSpPr bwMode="auto">
          <a:xfrm>
            <a:off x="466725" y="1123950"/>
            <a:ext cx="6477000" cy="1785938"/>
            <a:chOff x="288" y="576"/>
            <a:chExt cx="4080" cy="1125"/>
          </a:xfrm>
        </p:grpSpPr>
        <p:pic>
          <p:nvPicPr>
            <p:cNvPr id="253955" name="Picture 1027" descr="C:\Documents and Settings\Administrador\Mis documentos\Mis imágenes\MVC-029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672"/>
              <a:ext cx="1056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3956" name="Text Box 1028"/>
            <p:cNvSpPr txBox="1">
              <a:spLocks noChangeArrowheads="1"/>
            </p:cNvSpPr>
            <p:nvPr/>
          </p:nvSpPr>
          <p:spPr bwMode="auto">
            <a:xfrm>
              <a:off x="528" y="624"/>
              <a:ext cx="27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VE" sz="2400" b="1">
                  <a:latin typeface="Arial" pitchFamily="34" charset="0"/>
                </a:rPr>
                <a:t>CONSTITUCIÓN NACIONAL</a:t>
              </a:r>
              <a:endParaRPr lang="es-ES" sz="2400" b="1">
                <a:latin typeface="Arial" pitchFamily="34" charset="0"/>
              </a:endParaRPr>
            </a:p>
          </p:txBody>
        </p:sp>
        <p:sp>
          <p:nvSpPr>
            <p:cNvPr id="253957" name="Text Box 1029"/>
            <p:cNvSpPr txBox="1">
              <a:spLocks noChangeArrowheads="1"/>
            </p:cNvSpPr>
            <p:nvPr/>
          </p:nvSpPr>
          <p:spPr bwMode="auto">
            <a:xfrm>
              <a:off x="480" y="864"/>
              <a:ext cx="2688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5738" indent="-185738" algn="l">
                <a:spcBef>
                  <a:spcPct val="50000"/>
                </a:spcBef>
                <a:buFontTx/>
                <a:buChar char="•"/>
              </a:pPr>
              <a:r>
                <a:rPr lang="es-VE" b="1">
                  <a:latin typeface="Arial" pitchFamily="34" charset="0"/>
                </a:rPr>
                <a:t>Estado Democrático y Social, de Derecho y de Justicia</a:t>
              </a:r>
            </a:p>
            <a:p>
              <a:pPr marL="185738" indent="-185738" algn="l">
                <a:spcBef>
                  <a:spcPct val="50000"/>
                </a:spcBef>
                <a:buFontTx/>
                <a:buChar char="•"/>
              </a:pPr>
              <a:r>
                <a:rPr lang="es-VE" b="1">
                  <a:latin typeface="Arial" pitchFamily="34" charset="0"/>
                </a:rPr>
                <a:t>Apropiación de lo Público como espacio de participación</a:t>
              </a:r>
              <a:endParaRPr lang="es-ES" b="1">
                <a:latin typeface="Arial" pitchFamily="34" charset="0"/>
              </a:endParaRPr>
            </a:p>
          </p:txBody>
        </p:sp>
        <p:sp>
          <p:nvSpPr>
            <p:cNvPr id="253958" name="Rectangle 1030"/>
            <p:cNvSpPr>
              <a:spLocks noChangeArrowheads="1"/>
            </p:cNvSpPr>
            <p:nvPr/>
          </p:nvSpPr>
          <p:spPr bwMode="auto">
            <a:xfrm>
              <a:off x="288" y="576"/>
              <a:ext cx="408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59" name="Group 1031"/>
          <p:cNvGrpSpPr>
            <a:grpSpLocks/>
          </p:cNvGrpSpPr>
          <p:nvPr/>
        </p:nvGrpSpPr>
        <p:grpSpPr bwMode="auto">
          <a:xfrm>
            <a:off x="490538" y="1481138"/>
            <a:ext cx="7696200" cy="3354387"/>
            <a:chOff x="288" y="816"/>
            <a:chExt cx="4848" cy="2113"/>
          </a:xfrm>
        </p:grpSpPr>
        <p:grpSp>
          <p:nvGrpSpPr>
            <p:cNvPr id="253960" name="Group 1032"/>
            <p:cNvGrpSpPr>
              <a:grpSpLocks/>
            </p:cNvGrpSpPr>
            <p:nvPr/>
          </p:nvGrpSpPr>
          <p:grpSpPr bwMode="auto">
            <a:xfrm>
              <a:off x="288" y="1728"/>
              <a:ext cx="4080" cy="1201"/>
              <a:chOff x="288" y="1824"/>
              <a:chExt cx="4080" cy="1201"/>
            </a:xfrm>
          </p:grpSpPr>
          <p:pic>
            <p:nvPicPr>
              <p:cNvPr id="253961" name="Picture 1033" descr="C:\Mis documentos\My Pictures\escudo_t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3456" y="1920"/>
                <a:ext cx="710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3962" name="Text Box 1034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3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s-VE" sz="2400" b="1">
                    <a:latin typeface="Arial" pitchFamily="34" charset="0"/>
                  </a:rPr>
                  <a:t>PLAN DE EQUILIBRIO SOCIAL</a:t>
                </a:r>
                <a:endParaRPr lang="es-ES" sz="2400" b="1">
                  <a:latin typeface="Arial" pitchFamily="34" charset="0"/>
                </a:endParaRPr>
              </a:p>
            </p:txBody>
          </p:sp>
          <p:sp>
            <p:nvSpPr>
              <p:cNvPr id="253963" name="Text Box 1035"/>
              <p:cNvSpPr txBox="1">
                <a:spLocks noChangeArrowheads="1"/>
              </p:cNvSpPr>
              <p:nvPr/>
            </p:nvSpPr>
            <p:spPr bwMode="auto">
              <a:xfrm>
                <a:off x="480" y="2188"/>
                <a:ext cx="2688" cy="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85738" indent="-185738" algn="l">
                  <a:spcBef>
                    <a:spcPct val="50000"/>
                  </a:spcBef>
                  <a:buFontTx/>
                  <a:buChar char="•"/>
                </a:pPr>
                <a:r>
                  <a:rPr lang="es-VE" b="1">
                    <a:latin typeface="Arial" pitchFamily="34" charset="0"/>
                  </a:rPr>
                  <a:t>Universalidad con Equidad</a:t>
                </a:r>
              </a:p>
              <a:p>
                <a:pPr marL="185738" indent="-185738" algn="l">
                  <a:spcBef>
                    <a:spcPct val="50000"/>
                  </a:spcBef>
                  <a:buFontTx/>
                  <a:buChar char="•"/>
                </a:pPr>
                <a:r>
                  <a:rPr lang="es-VE" b="1">
                    <a:latin typeface="Arial" pitchFamily="34" charset="0"/>
                  </a:rPr>
                  <a:t>Disminuir las  brechas sociales y mejorar la distribución de la riqueza</a:t>
                </a:r>
                <a:endParaRPr lang="es-ES" b="1">
                  <a:latin typeface="Arial" pitchFamily="34" charset="0"/>
                </a:endParaRPr>
              </a:p>
            </p:txBody>
          </p:sp>
          <p:sp>
            <p:nvSpPr>
              <p:cNvPr id="253964" name="Rectangle 1036"/>
              <p:cNvSpPr>
                <a:spLocks noChangeArrowheads="1"/>
              </p:cNvSpPr>
              <p:nvPr/>
            </p:nvSpPr>
            <p:spPr bwMode="auto">
              <a:xfrm>
                <a:off x="288" y="1824"/>
                <a:ext cx="4080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3965" name="AutoShape 1037"/>
            <p:cNvSpPr>
              <a:spLocks noChangeArrowheads="1"/>
            </p:cNvSpPr>
            <p:nvPr/>
          </p:nvSpPr>
          <p:spPr bwMode="auto">
            <a:xfrm>
              <a:off x="4560" y="816"/>
              <a:ext cx="576" cy="1488"/>
            </a:xfrm>
            <a:prstGeom prst="curvedLeftArrow">
              <a:avLst>
                <a:gd name="adj1" fmla="val 51667"/>
                <a:gd name="adj2" fmla="val 103333"/>
                <a:gd name="adj3" fmla="val 33333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83" name="Group 1055"/>
          <p:cNvGrpSpPr>
            <a:grpSpLocks/>
          </p:cNvGrpSpPr>
          <p:nvPr/>
        </p:nvGrpSpPr>
        <p:grpSpPr bwMode="auto">
          <a:xfrm>
            <a:off x="485775" y="4648200"/>
            <a:ext cx="6477000" cy="1906588"/>
            <a:chOff x="306" y="2874"/>
            <a:chExt cx="4080" cy="1201"/>
          </a:xfrm>
        </p:grpSpPr>
        <p:sp>
          <p:nvSpPr>
            <p:cNvPr id="253968" name="Text Box 1040"/>
            <p:cNvSpPr txBox="1">
              <a:spLocks noChangeArrowheads="1"/>
            </p:cNvSpPr>
            <p:nvPr/>
          </p:nvSpPr>
          <p:spPr bwMode="auto">
            <a:xfrm>
              <a:off x="354" y="2922"/>
              <a:ext cx="3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VE" sz="2400" b="1">
                  <a:latin typeface="Arial" pitchFamily="34" charset="0"/>
                </a:rPr>
                <a:t>PLAN ESTRATÉGICO SOCIAL</a:t>
              </a:r>
              <a:endParaRPr lang="es-ES" sz="2400" b="1">
                <a:latin typeface="Arial" pitchFamily="34" charset="0"/>
              </a:endParaRPr>
            </a:p>
          </p:txBody>
        </p:sp>
        <p:sp>
          <p:nvSpPr>
            <p:cNvPr id="253969" name="Text Box 1041"/>
            <p:cNvSpPr txBox="1">
              <a:spLocks noChangeArrowheads="1"/>
            </p:cNvSpPr>
            <p:nvPr/>
          </p:nvSpPr>
          <p:spPr bwMode="auto">
            <a:xfrm>
              <a:off x="498" y="3238"/>
              <a:ext cx="2688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5738" indent="-185738" algn="l">
                <a:spcBef>
                  <a:spcPct val="50000"/>
                </a:spcBef>
                <a:buFontTx/>
                <a:buChar char="•"/>
              </a:pPr>
              <a:r>
                <a:rPr lang="es-VE" b="1">
                  <a:latin typeface="Arial" pitchFamily="34" charset="0"/>
                </a:rPr>
                <a:t>Necesidades Sociales de Calidad de Vida y Salud</a:t>
              </a:r>
            </a:p>
            <a:p>
              <a:pPr marL="185738" indent="-185738" algn="l">
                <a:spcBef>
                  <a:spcPct val="50000"/>
                </a:spcBef>
                <a:buFontTx/>
                <a:buChar char="•"/>
              </a:pPr>
              <a:r>
                <a:rPr lang="es-VE" b="1">
                  <a:latin typeface="Arial" pitchFamily="34" charset="0"/>
                </a:rPr>
                <a:t>Estrategia de Promoción de Calidad de Vida y Salud</a:t>
              </a:r>
              <a:endParaRPr lang="es-ES" b="1">
                <a:latin typeface="Arial" pitchFamily="34" charset="0"/>
              </a:endParaRPr>
            </a:p>
          </p:txBody>
        </p:sp>
        <p:sp>
          <p:nvSpPr>
            <p:cNvPr id="253970" name="Rectangle 1042"/>
            <p:cNvSpPr>
              <a:spLocks noChangeArrowheads="1"/>
            </p:cNvSpPr>
            <p:nvPr/>
          </p:nvSpPr>
          <p:spPr bwMode="auto">
            <a:xfrm>
              <a:off x="306" y="2874"/>
              <a:ext cx="408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3972" name="AutoShape 1044"/>
          <p:cNvSpPr>
            <a:spLocks noChangeArrowheads="1"/>
          </p:cNvSpPr>
          <p:nvPr/>
        </p:nvSpPr>
        <p:spPr bwMode="auto">
          <a:xfrm>
            <a:off x="7343775" y="3648075"/>
            <a:ext cx="914400" cy="2362200"/>
          </a:xfrm>
          <a:prstGeom prst="curvedLeftArrow">
            <a:avLst>
              <a:gd name="adj1" fmla="val 51667"/>
              <a:gd name="adj2" fmla="val 103333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3981" name="Picture 1053" descr="C:\Documents and Settings\vicesocial\My Documents\MINISTERIO DE SALUD 1999-2001\SENIFA\Fotos de Mara\DSC00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700" y="48641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AutoShape 2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11" name="AutoShape 3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12" name="AutoShape 4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13" name="AutoShape 5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14" name="AutoShape 6"/>
          <p:cNvSpPr>
            <a:spLocks noChangeAspect="1" noChangeArrowheads="1"/>
          </p:cNvSpPr>
          <p:nvPr/>
        </p:nvSpPr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58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6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5528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/>
          <p:cNvGrpSpPr>
            <a:grpSpLocks/>
          </p:cNvGrpSpPr>
          <p:nvPr/>
        </p:nvGrpSpPr>
        <p:grpSpPr bwMode="auto">
          <a:xfrm>
            <a:off x="0" y="908050"/>
            <a:ext cx="9144000" cy="4349750"/>
            <a:chOff x="1231" y="880"/>
            <a:chExt cx="3298" cy="2560"/>
          </a:xfrm>
        </p:grpSpPr>
        <p:graphicFrame>
          <p:nvGraphicFramePr>
            <p:cNvPr id="377859" name="Object 3"/>
            <p:cNvGraphicFramePr>
              <a:graphicFrameLocks noChangeAspect="1"/>
            </p:cNvGraphicFramePr>
            <p:nvPr/>
          </p:nvGraphicFramePr>
          <p:xfrm>
            <a:off x="1231" y="880"/>
            <a:ext cx="3298" cy="2560"/>
          </p:xfrm>
          <a:graphic>
            <a:graphicData uri="http://schemas.openxmlformats.org/presentationml/2006/ole">
              <p:oleObj spid="_x0000_s377859" name="Hoja de cálculo" r:id="rId3" imgW="9373051" imgH="7277400" progId="Excel.Sheet.8">
                <p:embed/>
              </p:oleObj>
            </a:graphicData>
          </a:graphic>
        </p:graphicFrame>
        <p:sp>
          <p:nvSpPr>
            <p:cNvPr id="377860" name="Line 4"/>
            <p:cNvSpPr>
              <a:spLocks noChangeShapeType="1"/>
            </p:cNvSpPr>
            <p:nvPr/>
          </p:nvSpPr>
          <p:spPr bwMode="auto">
            <a:xfrm flipV="1">
              <a:off x="1488" y="1248"/>
              <a:ext cx="2928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1143000" y="213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2400" b="1">
                <a:solidFill>
                  <a:srgbClr val="000000"/>
                </a:solidFill>
                <a:latin typeface="Times New Roman" pitchFamily="18" charset="0"/>
              </a:rPr>
              <a:t>GINI= 0.25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76200" y="5105400"/>
            <a:ext cx="1981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TERRITORIO SOCIAL 1:</a:t>
            </a:r>
          </a:p>
          <a:p>
            <a:pPr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(Menor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Pedro G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Acevedo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Simón Bolívar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Paz Castillo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Páez</a:t>
            </a: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1905000" y="5486400"/>
            <a:ext cx="1981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TERRITORIO SOCIAL 2: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(Baja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Andrés Bello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Buroz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Independencia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3733800" y="51816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TERRITORIO SOCIAL 3: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(Media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Lander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Urdaneta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Cristobal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Brión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Zamora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5562600" y="5410200"/>
            <a:ext cx="1676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TERRITORIO SOCIAL 4: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(Alta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Sucre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Guaicaipuro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Plaza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Carrizal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7239000" y="5410200"/>
            <a:ext cx="1752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TERRITORIO SOCIAL 5: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(Mayor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Los Salias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El Hatillo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Baruta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solidFill>
                  <a:srgbClr val="000000"/>
                </a:solidFill>
                <a:latin typeface="Arial" pitchFamily="34" charset="0"/>
              </a:rPr>
              <a:t>Chacao</a:t>
            </a:r>
          </a:p>
        </p:txBody>
      </p:sp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76200" y="5105400"/>
            <a:ext cx="1752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1903413" y="5502275"/>
            <a:ext cx="1752600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3730625" y="5181600"/>
            <a:ext cx="17526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70" name="Rectangle 14"/>
          <p:cNvSpPr>
            <a:spLocks noChangeArrowheads="1"/>
          </p:cNvSpPr>
          <p:nvPr/>
        </p:nvSpPr>
        <p:spPr bwMode="auto">
          <a:xfrm>
            <a:off x="5562600" y="5410200"/>
            <a:ext cx="1600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7239000" y="5410200"/>
            <a:ext cx="1752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82" name="Group 2"/>
          <p:cNvGrpSpPr>
            <a:grpSpLocks/>
          </p:cNvGrpSpPr>
          <p:nvPr/>
        </p:nvGrpSpPr>
        <p:grpSpPr bwMode="auto">
          <a:xfrm>
            <a:off x="0" y="981075"/>
            <a:ext cx="9144000" cy="4276725"/>
            <a:chOff x="1231" y="880"/>
            <a:chExt cx="3298" cy="2560"/>
          </a:xfrm>
        </p:grpSpPr>
        <p:graphicFrame>
          <p:nvGraphicFramePr>
            <p:cNvPr id="378883" name="Object 3"/>
            <p:cNvGraphicFramePr>
              <a:graphicFrameLocks noChangeAspect="1"/>
            </p:cNvGraphicFramePr>
            <p:nvPr/>
          </p:nvGraphicFramePr>
          <p:xfrm>
            <a:off x="1231" y="880"/>
            <a:ext cx="3298" cy="2560"/>
          </p:xfrm>
          <a:graphic>
            <a:graphicData uri="http://schemas.openxmlformats.org/presentationml/2006/ole">
              <p:oleObj spid="_x0000_s378883" name="Hoja de cálculo" r:id="rId3" imgW="9373051" imgH="7277400" progId="Excel.Sheet.8">
                <p:embed/>
              </p:oleObj>
            </a:graphicData>
          </a:graphic>
        </p:graphicFrame>
        <p:sp>
          <p:nvSpPr>
            <p:cNvPr id="378884" name="Line 4"/>
            <p:cNvSpPr>
              <a:spLocks noChangeShapeType="1"/>
            </p:cNvSpPr>
            <p:nvPr/>
          </p:nvSpPr>
          <p:spPr bwMode="auto">
            <a:xfrm flipV="1">
              <a:off x="1488" y="1200"/>
              <a:ext cx="2976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1295400" y="2057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2400" b="1">
                <a:latin typeface="Times New Roman" pitchFamily="18" charset="0"/>
              </a:rPr>
              <a:t>GINI= 0.18</a:t>
            </a:r>
          </a:p>
        </p:txBody>
      </p:sp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76200" y="5105400"/>
            <a:ext cx="1981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TERRITORIO SOCIAL 1:</a:t>
            </a:r>
          </a:p>
          <a:p>
            <a:pPr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(Menor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Pedro G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Acevedo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Simón Bolívar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Paz Castillo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Páez</a:t>
            </a:r>
          </a:p>
        </p:txBody>
      </p:sp>
      <p:sp>
        <p:nvSpPr>
          <p:cNvPr id="378887" name="Text Box 7"/>
          <p:cNvSpPr txBox="1">
            <a:spLocks noChangeArrowheads="1"/>
          </p:cNvSpPr>
          <p:nvPr/>
        </p:nvSpPr>
        <p:spPr bwMode="auto">
          <a:xfrm>
            <a:off x="1905000" y="5486400"/>
            <a:ext cx="1981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TERRITORIO SOCIAL 2: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(Baja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Andrés Bello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Buroz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Independencia</a:t>
            </a:r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3733800" y="51816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TERRITORIO SOCIAL 3: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(Media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Lander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Urdaneta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Cristobal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Brión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Zamora</a:t>
            </a:r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5562600" y="5410200"/>
            <a:ext cx="1676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TERRITORIO SOCIAL 4: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(Alta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Sucre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Guaicaipuro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Plaza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Carrizal</a:t>
            </a:r>
          </a:p>
        </p:txBody>
      </p:sp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7239000" y="5410200"/>
            <a:ext cx="1752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TERRITORIO SOCIAL 5: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(Mayor Calidad de Vida)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Los Salias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El Hatillo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Baruta</a:t>
            </a:r>
          </a:p>
          <a:p>
            <a:pPr algn="l" eaLnBrk="0" hangingPunct="0">
              <a:spcBef>
                <a:spcPct val="50000"/>
              </a:spcBef>
            </a:pPr>
            <a:r>
              <a:rPr lang="es-VE" sz="1000" b="1">
                <a:latin typeface="Arial" pitchFamily="34" charset="0"/>
              </a:rPr>
              <a:t>Chacao</a:t>
            </a:r>
          </a:p>
        </p:txBody>
      </p:sp>
      <p:sp>
        <p:nvSpPr>
          <p:cNvPr id="378891" name="Rectangle 11"/>
          <p:cNvSpPr>
            <a:spLocks noChangeArrowheads="1"/>
          </p:cNvSpPr>
          <p:nvPr/>
        </p:nvSpPr>
        <p:spPr bwMode="auto">
          <a:xfrm>
            <a:off x="76200" y="5105400"/>
            <a:ext cx="1752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1903413" y="5502275"/>
            <a:ext cx="1752600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3730625" y="5181600"/>
            <a:ext cx="17526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5562600" y="5410200"/>
            <a:ext cx="1600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7239000" y="5410200"/>
            <a:ext cx="1752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304800" y="2447925"/>
            <a:ext cx="86106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VE" sz="2800">
                <a:latin typeface="Times New Roman" pitchFamily="18" charset="0"/>
              </a:rPr>
              <a:t>Aumento  y el flujo de recursos. Incremento del Gasto Social Salud, Educacion, Seguridad Social y Ambiente.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VE" sz="2800">
                <a:latin typeface="Times New Roman" pitchFamily="18" charset="0"/>
              </a:rPr>
              <a:t>Fortalecimiento institucional del sector social Gabinete Social, Sistema de Seguridad Social, Creación del Viceministerio de Desarrollo  Social.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VE" sz="2800">
                <a:latin typeface="Times New Roman" pitchFamily="18" charset="0"/>
              </a:rPr>
              <a:t> Creacion de mecanismos de redes de control social a través del fortalecimiento de la estrategia de transectorialidad el Estado, la sociedad y  las comunidades.</a:t>
            </a:r>
            <a:endParaRPr lang="es-ES" sz="2800">
              <a:latin typeface="Times New Roman" pitchFamily="18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79413" y="1290638"/>
            <a:ext cx="800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PRINCIPALES ACIERTOS </a:t>
            </a:r>
            <a:endParaRPr lang="es-E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Fortalecimiento del sector social, técnico, metodológico, desarrollo institucional coordinación transectorial: /intergubernamental y con la comunidad- .Gabinete Social y Gabinete Economico.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Garantizar la continuidad de las políticas sociales.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Profundizar la inclusión social y el acceso a la igualdad de oportunidades, a través de la construcción de territorios sociales.  Alejarnos de la política de  asistencia social.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Profundizar la participación de las comunidades en el desarrollo de política social.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Desarrollo de metodologias para el seguimiento de políticas y programas sociales.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685800" y="723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RETOS Y DESAFIOS </a:t>
            </a:r>
            <a:endParaRPr lang="es-ES" sz="32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1104900" y="10287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2400" b="1">
                <a:latin typeface="Arial" pitchFamily="34" charset="0"/>
              </a:rPr>
              <a:t>LAS DIRECTRICES ESTRATÉGICAS DEL P.E.S.</a:t>
            </a:r>
            <a:endParaRPr lang="es-ES" sz="2400" b="1">
              <a:latin typeface="Arial" pitchFamily="34" charset="0"/>
            </a:endParaRP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81000" y="1828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s-VE" sz="2200" b="1">
                <a:latin typeface="Arial" pitchFamily="34" charset="0"/>
              </a:rPr>
              <a:t>	1. Responder a las Necesidades Sociales, impactando en los déficits y combatiendo las inequidades.</a:t>
            </a:r>
          </a:p>
          <a:p>
            <a:pPr marL="342900" indent="-342900" algn="just">
              <a:spcBef>
                <a:spcPct val="20000"/>
              </a:spcBef>
            </a:pPr>
            <a:endParaRPr lang="es-VE" sz="2200" b="1">
              <a:latin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s-VE" sz="2200" b="1">
                <a:latin typeface="Arial" pitchFamily="34" charset="0"/>
              </a:rPr>
              <a:t>	2. Adoptar la estrategia de promoción de la calidad de vida como exigencia de esfuerzos colectivos y perspectivas de respuesta en territorios.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endParaRPr lang="es-VE" sz="2200" b="1">
              <a:latin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s-VE" sz="2200" b="1">
                <a:latin typeface="Arial" pitchFamily="34" charset="0"/>
              </a:rPr>
              <a:t>	3. Desarrollar un nuevo modo de atención basado en respuestas integradas, suficientes y equitativas a necesidades sociales.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endParaRPr lang="es-ES" sz="2200" b="1">
              <a:latin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</a:pPr>
            <a:r>
              <a:rPr lang="es-VE" sz="2200" b="1">
                <a:latin typeface="Arial" pitchFamily="34" charset="0"/>
              </a:rPr>
              <a:t>	4. Generar una nueva institucionalidad pública capaz de sostener y viabilizar los cambios.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68338" y="1744663"/>
            <a:ext cx="78533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74688" indent="-190500"/>
            <a:r>
              <a:rPr lang="es-ES_tradnl" sz="3600" b="1"/>
              <a:t>Profundizar la política social</a:t>
            </a:r>
          </a:p>
          <a:p>
            <a:pPr marL="674688" indent="-190500" algn="l"/>
            <a:endParaRPr lang="es-ES_tradnl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74688" indent="-190500" algn="l"/>
            <a:r>
              <a:rPr lang="es-ES_tradnl" sz="2400"/>
              <a:t>	</a:t>
            </a:r>
            <a:r>
              <a:rPr lang="es-ES_tradnl" sz="2800"/>
              <a:t>1. Atención integral a la infancia</a:t>
            </a:r>
          </a:p>
          <a:p>
            <a:pPr marL="674688" indent="-190500" algn="l"/>
            <a:r>
              <a:rPr lang="es-ES_tradnl" sz="2800"/>
              <a:t>	2. Alimentación y Nutrición.</a:t>
            </a:r>
          </a:p>
          <a:p>
            <a:pPr marL="674688" indent="-190500" algn="l"/>
            <a:r>
              <a:rPr lang="es-ES_tradnl" sz="2800"/>
              <a:t>	3. Protección Social a los Adultos Mayores</a:t>
            </a:r>
          </a:p>
          <a:p>
            <a:pPr marL="674688" indent="-190500" algn="l"/>
            <a:r>
              <a:rPr lang="es-ES_tradnl" sz="2800"/>
              <a:t>	4. Infraestructura Social Básica.</a:t>
            </a:r>
          </a:p>
          <a:p>
            <a:pPr marL="674688" indent="-190500" algn="l"/>
            <a:r>
              <a:rPr lang="es-ES_tradnl" sz="3600" b="1"/>
              <a:t>	</a:t>
            </a:r>
            <a:endParaRPr lang="es-ES" sz="36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52550"/>
            <a:ext cx="7772400" cy="62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 b="1">
                <a:latin typeface="Arial Black" pitchFamily="34" charset="0"/>
              </a:rPr>
              <a:t>Estrategias</a:t>
            </a:r>
            <a:endParaRPr lang="es-ES" b="1">
              <a:latin typeface="Arial Black" pitchFamily="34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90750"/>
            <a:ext cx="7772400" cy="3924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VE"/>
              <a:t>Garantizar la ampliación y el flujo de recursos.  </a:t>
            </a:r>
          </a:p>
          <a:p>
            <a:r>
              <a:rPr lang="es-VE"/>
              <a:t>Fortalecimiento institucional del sector social.  </a:t>
            </a:r>
          </a:p>
          <a:p>
            <a:r>
              <a:rPr lang="es-VE"/>
              <a:t>Profundizar  y consolidar la red de control social. </a:t>
            </a:r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523875" y="1709738"/>
          <a:ext cx="8062913" cy="4268787"/>
        </p:xfrm>
        <a:graphic>
          <a:graphicData uri="http://schemas.openxmlformats.org/presentationml/2006/ole">
            <p:oleObj spid="_x0000_s354306" name="Gráfico" r:id="rId3" imgW="7772761" imgH="4115162" progId="MSGraph.Chart.8">
              <p:embed followColorScheme="full"/>
            </p:oleObj>
          </a:graphicData>
        </a:graphic>
      </p:graphicFrame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685800" y="1395413"/>
            <a:ext cx="7772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VE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IDH y esperanza de vida 1990-2001</a:t>
            </a:r>
            <a:endParaRPr lang="es-E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685800" y="1447800"/>
            <a:ext cx="77724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VE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IDH y logro educativo 1990-2001</a:t>
            </a:r>
            <a:endParaRPr lang="es-E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53283" name="Object 3"/>
          <p:cNvGraphicFramePr>
            <a:graphicFrameLocks noChangeAspect="1"/>
          </p:cNvGraphicFramePr>
          <p:nvPr/>
        </p:nvGraphicFramePr>
        <p:xfrm>
          <a:off x="563563" y="1981200"/>
          <a:ext cx="7989887" cy="4230688"/>
        </p:xfrm>
        <a:graphic>
          <a:graphicData uri="http://schemas.openxmlformats.org/presentationml/2006/ole">
            <p:oleObj spid="_x0000_s353283" name="Gráfico" r:id="rId3" imgW="7772761" imgH="4115162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971550" y="1339850"/>
            <a:ext cx="7162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VE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IDH e ingreso 1990-2001</a:t>
            </a:r>
            <a:endParaRPr lang="es-E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56355" name="Object 3"/>
          <p:cNvGraphicFramePr>
            <a:graphicFrameLocks noChangeAspect="1"/>
          </p:cNvGraphicFramePr>
          <p:nvPr/>
        </p:nvGraphicFramePr>
        <p:xfrm>
          <a:off x="484188" y="1906588"/>
          <a:ext cx="8134350" cy="4306887"/>
        </p:xfrm>
        <a:graphic>
          <a:graphicData uri="http://schemas.openxmlformats.org/presentationml/2006/ole">
            <p:oleObj spid="_x0000_s356355" name="Gráfico" r:id="rId3" imgW="7772761" imgH="4115162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31346</TotalTime>
  <Words>567</Words>
  <Application>Microsoft Office PowerPoint</Application>
  <PresentationFormat>Letter Paper (8.5x11 in)</PresentationFormat>
  <Paragraphs>125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 New Roman</vt:lpstr>
      <vt:lpstr>Tahoma</vt:lpstr>
      <vt:lpstr>Arial Black</vt:lpstr>
      <vt:lpstr>Arial</vt:lpstr>
      <vt:lpstr>Diseño predeterminado</vt:lpstr>
      <vt:lpstr>Gráfico de Microsoft Graph 2000</vt:lpstr>
      <vt:lpstr>Hoja de cálculo de Microsoft Excel</vt:lpstr>
      <vt:lpstr>V Reunión de la Red para la Reducción de la Pobreza y  la Protección Social</vt:lpstr>
      <vt:lpstr>Slide 2</vt:lpstr>
      <vt:lpstr>Slide 3</vt:lpstr>
      <vt:lpstr>Slide 4</vt:lpstr>
      <vt:lpstr>Estrategias</vt:lpstr>
      <vt:lpstr>Slide 6</vt:lpstr>
      <vt:lpstr>Slide 7</vt:lpstr>
      <vt:lpstr>Slide 8</vt:lpstr>
      <vt:lpstr>Slide 9</vt:lpstr>
      <vt:lpstr>Slide 10</vt:lpstr>
      <vt:lpstr>Slide 11</vt:lpstr>
      <vt:lpstr>Slide 12</vt:lpstr>
      <vt:lpstr>Legislación</vt:lpstr>
      <vt:lpstr>Monitoreo y Evaluación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PEFP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PEFP</dc:creator>
  <cp:lastModifiedBy>anarod</cp:lastModifiedBy>
  <cp:revision>1333</cp:revision>
  <cp:lastPrinted>2001-06-15T21:37:05Z</cp:lastPrinted>
  <dcterms:created xsi:type="dcterms:W3CDTF">2000-12-27T15:45:22Z</dcterms:created>
  <dcterms:modified xsi:type="dcterms:W3CDTF">2010-07-11T14:29:08Z</dcterms:modified>
</cp:coreProperties>
</file>