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776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58" r:id="rId4"/>
    <p:sldId id="261" r:id="rId5"/>
    <p:sldId id="262" r:id="rId6"/>
    <p:sldId id="263" r:id="rId7"/>
    <p:sldId id="259" r:id="rId8"/>
    <p:sldId id="264" r:id="rId9"/>
    <p:sldId id="274" r:id="rId10"/>
    <p:sldId id="275" r:id="rId11"/>
    <p:sldId id="276" r:id="rId12"/>
  </p:sldIdLst>
  <p:sldSz cx="9144000" cy="6858000" type="screen4x3"/>
  <p:notesSz cx="9144000" cy="6858000"/>
  <p:embeddedFontLst>
    <p:embeddedFont>
      <p:font typeface="Arial Unicode MS" pitchFamily="34" charset="-128"/>
      <p:regular r:id="rId15"/>
    </p:embeddedFont>
  </p:embeddedFontLst>
  <p:defaultTextStyle>
    <a:defPPr>
      <a:defRPr lang="es-ES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54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1669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s-ES"/>
          </a:p>
        </p:txBody>
      </p:sp>
      <p:sp>
        <p:nvSpPr>
          <p:cNvPr id="1669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1669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FE662F7-9934-4C70-81D9-11268C5E4F35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145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s-ES"/>
          </a:p>
        </p:txBody>
      </p:sp>
      <p:sp>
        <p:nvSpPr>
          <p:cNvPr id="14541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2857500" y="514350"/>
            <a:ext cx="3429000" cy="257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45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3257550"/>
            <a:ext cx="73152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45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145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E943ECF-B7C5-4489-BCC4-8EEDA72DD362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6194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13619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2400">
                <a:latin typeface="Times New Roman" pitchFamily="18" charset="0"/>
              </a:endParaRPr>
            </a:p>
          </p:txBody>
        </p:sp>
        <p:grpSp>
          <p:nvGrpSpPr>
            <p:cNvPr id="136196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136197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36198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36199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36200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136201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36202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36203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800"/>
            </a:lvl1pPr>
          </a:lstStyle>
          <a:p>
            <a:r>
              <a:rPr lang="es-ES"/>
              <a:t>Haga clic para cambiar el estilo de título	</a:t>
            </a:r>
          </a:p>
        </p:txBody>
      </p:sp>
      <p:sp>
        <p:nvSpPr>
          <p:cNvPr id="136204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136205" name="Rectangle 13"/>
          <p:cNvSpPr>
            <a:spLocks noGrp="1" noChangeArrowheads="1"/>
          </p:cNvSpPr>
          <p:nvPr>
            <p:ph type="dt" sz="half" idx="2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136206" name="Rectangle 14"/>
          <p:cNvSpPr>
            <a:spLocks noGrp="1" noChangeArrowheads="1"/>
          </p:cNvSpPr>
          <p:nvPr>
            <p:ph type="ftr" sz="quarter" idx="3"/>
          </p:nvPr>
        </p:nvSpPr>
        <p:spPr>
          <a:xfrm>
            <a:off x="3354388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136207" name="Rectangle 1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5C7DD44D-34CB-45BF-8608-DED831C7F9E7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1ADC93-36E6-4339-8A74-B4F5550FEC83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2109B6-F8D7-43CD-8FFE-9A3D19525D0F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6D67FF-0AF0-436B-BE00-F4B789D936A1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873CAF-A242-43F2-B334-BB5291DEBC8F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5DDDDD-FCA8-412D-816E-47A3199D93F1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469CF0-B127-45DF-A594-7E6B20A7B1CB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6D4FAF-E6B5-48DD-993F-58C66FEBCD51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884577-7CD9-458C-AE34-30F11E147F31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F0152B-48B5-4758-9203-5FFA10169689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8F5A6F-28F7-42BC-9F57-93CF8AF1C14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170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135171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2400">
                <a:latin typeface="Times New Roman" pitchFamily="18" charset="0"/>
              </a:endParaRPr>
            </a:p>
          </p:txBody>
        </p:sp>
        <p:grpSp>
          <p:nvGrpSpPr>
            <p:cNvPr id="135172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135173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35174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35175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35176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35177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51575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000"/>
            </a:lvl1pPr>
          </a:lstStyle>
          <a:p>
            <a:endParaRPr lang="es-ES"/>
          </a:p>
        </p:txBody>
      </p:sp>
      <p:sp>
        <p:nvSpPr>
          <p:cNvPr id="135178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endParaRPr lang="es-ES"/>
          </a:p>
        </p:txBody>
      </p:sp>
      <p:sp>
        <p:nvSpPr>
          <p:cNvPr id="135179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3C7829EC-998F-4DCC-871D-1A55AD2F45F6}" type="slidenum">
              <a:rPr lang="es-ES"/>
              <a:pPr/>
              <a:t>‹#›</a:t>
            </a:fld>
            <a:endParaRPr lang="es-ES"/>
          </a:p>
        </p:txBody>
      </p:sp>
      <p:sp>
        <p:nvSpPr>
          <p:cNvPr id="135180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  <p:sldLayoutId id="2147483780" r:id="rId4"/>
    <p:sldLayoutId id="2147483781" r:id="rId5"/>
    <p:sldLayoutId id="2147483782" r:id="rId6"/>
    <p:sldLayoutId id="2147483783" r:id="rId7"/>
    <p:sldLayoutId id="2147483784" r:id="rId8"/>
    <p:sldLayoutId id="2147483785" r:id="rId9"/>
    <p:sldLayoutId id="2147483786" r:id="rId10"/>
    <p:sldLayoutId id="2147483787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3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s-SV" sz="4400"/>
              <a:t>“La Dimensión Laboral en Centroamérica y la República Dominicana” </a:t>
            </a:r>
            <a:endParaRPr lang="es-ES" sz="44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SV" sz="2400"/>
              <a:t>Construyendo sobre el Progreso: Reforzando el Cumplimiento y Potenciando las Capacidades </a:t>
            </a:r>
          </a:p>
          <a:p>
            <a:endParaRPr lang="es-SV" sz="2400"/>
          </a:p>
          <a:p>
            <a:r>
              <a:rPr lang="es-SV" sz="1400"/>
              <a:t>Junio 2005</a:t>
            </a:r>
            <a:endParaRPr lang="es-ES" sz="1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SV" sz="2000">
                <a:latin typeface="Arial Unicode MS" pitchFamily="34" charset="-128"/>
              </a:rPr>
              <a:t>COMPROMISOS REGIONALES PARA LA ASISTENCIA TECNICA Y CREACION DE CAPACIDADES</a:t>
            </a:r>
            <a:endParaRPr lang="es-ES" sz="2000">
              <a:latin typeface="Arial Unicode MS" pitchFamily="34" charset="-128"/>
            </a:endParaRPr>
          </a:p>
        </p:txBody>
      </p:sp>
      <p:sp>
        <p:nvSpPr>
          <p:cNvPr id="164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SV" sz="2000"/>
          </a:p>
          <a:p>
            <a:pPr algn="just">
              <a:lnSpc>
                <a:spcPct val="90000"/>
              </a:lnSpc>
            </a:pPr>
            <a:r>
              <a:rPr lang="es-SV" sz="2000"/>
              <a:t>Se consideró necesario establecer un proceso de seguimiento puntual y eficaz para el mecanismo de coordinación que asegure que los recursos sean efectivamente enfocados a las recomendaciones de este informe.</a:t>
            </a:r>
          </a:p>
          <a:p>
            <a:pPr algn="just">
              <a:lnSpc>
                <a:spcPct val="90000"/>
              </a:lnSpc>
            </a:pPr>
            <a:endParaRPr lang="es-SV" sz="2000"/>
          </a:p>
          <a:p>
            <a:pPr algn="just">
              <a:lnSpc>
                <a:spcPct val="90000"/>
              </a:lnSpc>
            </a:pPr>
            <a:r>
              <a:rPr lang="es-SV" sz="2000"/>
              <a:t>En tal sentido, se pidió la colaboración del BID para coordinar una reunión con posibles donantes y los Ministros de Trabajo y Comercio a fin de identificar financiamiento para las prioridades estratégicas y las recomendaciones del Libro Blanco. </a:t>
            </a:r>
          </a:p>
          <a:p>
            <a:pPr algn="just">
              <a:lnSpc>
                <a:spcPct val="90000"/>
              </a:lnSpc>
            </a:pPr>
            <a:endParaRPr lang="es-SV" sz="2000"/>
          </a:p>
          <a:p>
            <a:pPr algn="just">
              <a:lnSpc>
                <a:spcPct val="90000"/>
              </a:lnSpc>
            </a:pPr>
            <a:r>
              <a:rPr lang="es-SV" sz="2000"/>
              <a:t>Como resultado de esa reunión deberá elaborarse el plan de implementación incluido el calendario y los compromisos de financiamiento y deberán ser presentados a los Ministros de dichas carteras.  </a:t>
            </a:r>
            <a:endParaRPr lang="es-ES" sz="20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SV" sz="2400">
                <a:latin typeface="Arial Unicode MS" pitchFamily="34" charset="-128"/>
              </a:rPr>
              <a:t>CONCLUSIONES </a:t>
            </a:r>
            <a:endParaRPr lang="es-ES" sz="2400">
              <a:latin typeface="Arial Unicode MS" pitchFamily="34" charset="-128"/>
            </a:endParaRPr>
          </a:p>
        </p:txBody>
      </p:sp>
      <p:sp>
        <p:nvSpPr>
          <p:cNvPr id="165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s-SV" sz="2400"/>
          </a:p>
          <a:p>
            <a:pPr algn="just">
              <a:lnSpc>
                <a:spcPct val="80000"/>
              </a:lnSpc>
            </a:pPr>
            <a:r>
              <a:rPr lang="es-SV" sz="2400"/>
              <a:t>El principal logro en la culminación de este documento fue el trabajo conjunto elaborado entre las carteras de Estado encargadas de velar por el área comercial y laboral.</a:t>
            </a:r>
          </a:p>
          <a:p>
            <a:pPr algn="just">
              <a:lnSpc>
                <a:spcPct val="80000"/>
              </a:lnSpc>
            </a:pPr>
            <a:endParaRPr lang="es-SV" sz="2400"/>
          </a:p>
          <a:p>
            <a:pPr algn="just">
              <a:lnSpc>
                <a:spcPct val="80000"/>
              </a:lnSpc>
            </a:pPr>
            <a:endParaRPr lang="es-SV" sz="2400"/>
          </a:p>
          <a:p>
            <a:pPr algn="just">
              <a:lnSpc>
                <a:spcPct val="80000"/>
              </a:lnSpc>
            </a:pPr>
            <a:r>
              <a:rPr lang="es-SV" sz="2400"/>
              <a:t>Si bien este documento se enmarca en el contexto del proceso del Tratado de Libre Comercio con Estados Unidos, las recomendaciones contenidas en el documento tienen valor por si mismas y constituyen una prioridad importantes para nuestros países. </a:t>
            </a:r>
            <a:endParaRPr lang="es-ES" sz="24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SV"/>
              <a:t>ANTECEDENTES</a:t>
            </a:r>
            <a:endParaRPr lang="es-ES"/>
          </a:p>
        </p:txBody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33400" indent="-533400" algn="just"/>
            <a:endParaRPr lang="es-MX" sz="2400"/>
          </a:p>
          <a:p>
            <a:pPr marL="533400" indent="-533400" algn="just"/>
            <a:endParaRPr lang="es-MX" sz="2400"/>
          </a:p>
          <a:p>
            <a:pPr marL="533400" indent="-533400" algn="just"/>
            <a:r>
              <a:rPr lang="es-ES" sz="2400"/>
              <a:t>El 13 de julio de 2004, los Ministros responsables de comercio y de trabajo de los países de Centroamérica y la República Dominicana se reunieron en Washington bajo los auspicios del Banco Interamericano de Desarrollo (BID). </a:t>
            </a:r>
            <a:endParaRPr lang="es-SV" sz="2400"/>
          </a:p>
          <a:p>
            <a:pPr marL="533400" indent="-533400" algn="just"/>
            <a:endParaRPr lang="es-E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SV"/>
              <a:t>ANTECEDENTES</a:t>
            </a:r>
            <a:endParaRPr lang="es-ES"/>
          </a:p>
        </p:txBody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33400" indent="-533400" algn="just"/>
            <a:endParaRPr lang="es-MX"/>
          </a:p>
          <a:p>
            <a:pPr marL="533400" indent="-533400" algn="just"/>
            <a:endParaRPr lang="es-MX"/>
          </a:p>
          <a:p>
            <a:pPr marL="533400" indent="-533400" algn="just"/>
            <a:r>
              <a:rPr lang="es-MX"/>
              <a:t>Iniciativa lanzada en el contexto del CAFTA</a:t>
            </a:r>
            <a:endParaRPr lang="es-ES"/>
          </a:p>
          <a:p>
            <a:pPr marL="533400" indent="-533400"/>
            <a:endParaRPr lang="es-ES"/>
          </a:p>
          <a:p>
            <a:pPr marL="533400" indent="-533400">
              <a:buFont typeface="Wingdings" pitchFamily="2" charset="2"/>
              <a:buNone/>
            </a:pP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SV"/>
              <a:t>DESARROLLO DEL PROCESO </a:t>
            </a:r>
            <a:endParaRPr lang="es-ES"/>
          </a:p>
        </p:txBody>
      </p:sp>
      <p:sp>
        <p:nvSpPr>
          <p:cNvPr id="141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es-SV" sz="2400"/>
          </a:p>
          <a:p>
            <a:pPr algn="just"/>
            <a:r>
              <a:rPr lang="es-SV" sz="2400"/>
              <a:t>Esfuerzo realizado por los Gobiernos</a:t>
            </a:r>
          </a:p>
          <a:p>
            <a:pPr algn="just"/>
            <a:endParaRPr lang="es-SV" sz="2400"/>
          </a:p>
          <a:p>
            <a:pPr algn="just"/>
            <a:r>
              <a:rPr lang="es-SV" sz="2400"/>
              <a:t>Contratación de consultor</a:t>
            </a:r>
          </a:p>
          <a:p>
            <a:pPr algn="just"/>
            <a:endParaRPr lang="es-SV" sz="2400"/>
          </a:p>
          <a:p>
            <a:pPr algn="just"/>
            <a:r>
              <a:rPr lang="es-SV" sz="2400"/>
              <a:t>Visitas del consultor a los países Centroamericanos y la Republica Dominicana</a:t>
            </a:r>
          </a:p>
          <a:p>
            <a:endParaRPr lang="es-SV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SV"/>
              <a:t>DESARROLLO DEL PROCESO </a:t>
            </a:r>
            <a:endParaRPr lang="es-ES"/>
          </a:p>
        </p:txBody>
      </p:sp>
      <p:sp>
        <p:nvSpPr>
          <p:cNvPr id="142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es-SV"/>
              <a:t>El Grupo de Trabajo se reunía periódicamente a fin de elaborar el informe que los Señores Ministros de Trabajo y de Economía les habían encomendado.</a:t>
            </a:r>
          </a:p>
          <a:p>
            <a:pPr algn="just"/>
            <a:endParaRPr lang="es-SV"/>
          </a:p>
          <a:p>
            <a:pPr algn="just"/>
            <a:r>
              <a:rPr lang="es-SV"/>
              <a:t>El proceso de elaboración del informe se tardó aproximadamente un año. </a:t>
            </a:r>
          </a:p>
          <a:p>
            <a:pPr algn="just">
              <a:buFont typeface="Wingdings" pitchFamily="2" charset="2"/>
              <a:buNone/>
            </a:pPr>
            <a:endParaRPr lang="es-SV"/>
          </a:p>
          <a:p>
            <a:endParaRPr lang="es-SV"/>
          </a:p>
          <a:p>
            <a:endParaRPr lang="es-ES"/>
          </a:p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SV" sz="3800"/>
              <a:t>CONTENIDO DEL LIBRO BLANCO </a:t>
            </a:r>
            <a:endParaRPr lang="es-ES" sz="3800"/>
          </a:p>
        </p:txBody>
      </p:sp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es-SV" sz="1800" b="1"/>
              <a:t>Estructura del documento:</a:t>
            </a:r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endParaRPr lang="es-SV" sz="1800" b="1"/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endParaRPr lang="es-SV" sz="1800" b="1"/>
          </a:p>
          <a:p>
            <a:pPr algn="just">
              <a:lnSpc>
                <a:spcPct val="80000"/>
              </a:lnSpc>
            </a:pPr>
            <a:r>
              <a:rPr lang="es-SV" sz="2000" u="sng"/>
              <a:t>Contenido del Libro Blanco</a:t>
            </a:r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endParaRPr lang="es-SV" sz="2000"/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endParaRPr lang="es-SV" sz="2000"/>
          </a:p>
          <a:p>
            <a:pPr algn="just">
              <a:lnSpc>
                <a:spcPct val="80000"/>
              </a:lnSpc>
            </a:pPr>
            <a:r>
              <a:rPr lang="es-SV" sz="2000" u="sng"/>
              <a:t>Antecedentes</a:t>
            </a:r>
            <a:r>
              <a:rPr lang="es-SV" sz="2000"/>
              <a:t> </a:t>
            </a:r>
          </a:p>
          <a:p>
            <a:pPr algn="just">
              <a:lnSpc>
                <a:spcPct val="80000"/>
              </a:lnSpc>
            </a:pPr>
            <a:endParaRPr lang="es-SV" sz="2000"/>
          </a:p>
          <a:p>
            <a:pPr algn="just">
              <a:lnSpc>
                <a:spcPct val="80000"/>
              </a:lnSpc>
            </a:pPr>
            <a:endParaRPr lang="es-SV" sz="2000"/>
          </a:p>
          <a:p>
            <a:pPr algn="just">
              <a:lnSpc>
                <a:spcPct val="80000"/>
              </a:lnSpc>
            </a:pPr>
            <a:r>
              <a:rPr lang="es-SV" sz="2000" u="sng"/>
              <a:t>Estudio de la OIT</a:t>
            </a:r>
            <a:r>
              <a:rPr lang="es-SV" sz="2000"/>
              <a:t>.</a:t>
            </a:r>
            <a:r>
              <a:rPr lang="es-SV" sz="1800"/>
              <a:t>   </a:t>
            </a:r>
            <a:endParaRPr lang="es-ES" sz="1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SV" sz="3800"/>
              <a:t>CONTENIDO DEL LIBRO BLANCO</a:t>
            </a:r>
            <a:endParaRPr lang="es-ES" sz="3800"/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90000"/>
              </a:lnSpc>
            </a:pPr>
            <a:endParaRPr lang="es-SV" sz="2000" u="sng"/>
          </a:p>
          <a:p>
            <a:pPr algn="just">
              <a:lnSpc>
                <a:spcPct val="90000"/>
              </a:lnSpc>
            </a:pPr>
            <a:endParaRPr lang="es-SV" sz="2000" u="sng"/>
          </a:p>
          <a:p>
            <a:pPr algn="just">
              <a:lnSpc>
                <a:spcPct val="90000"/>
              </a:lnSpc>
            </a:pPr>
            <a:endParaRPr lang="es-SV" sz="2000" u="sng"/>
          </a:p>
          <a:p>
            <a:pPr algn="just">
              <a:lnSpc>
                <a:spcPct val="90000"/>
              </a:lnSpc>
            </a:pPr>
            <a:endParaRPr lang="es-SV" sz="2000" u="sng"/>
          </a:p>
          <a:p>
            <a:pPr algn="just">
              <a:lnSpc>
                <a:spcPct val="90000"/>
              </a:lnSpc>
            </a:pPr>
            <a:r>
              <a:rPr lang="es-SV" sz="2400" u="sng"/>
              <a:t>Acontecimientos Recientes:</a:t>
            </a:r>
            <a:r>
              <a:rPr lang="es-SV" sz="2400"/>
              <a:t> se hace un recuento de los últimos avances que se han tenido en los países en cuanto a la implementación de la legislación laboral</a:t>
            </a:r>
            <a:r>
              <a:rPr lang="es-SV" sz="2000"/>
              <a:t>. </a:t>
            </a:r>
          </a:p>
          <a:p>
            <a:pPr algn="just">
              <a:lnSpc>
                <a:spcPct val="90000"/>
              </a:lnSpc>
            </a:pPr>
            <a:endParaRPr lang="es-SV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6" name="Rectangle 4"/>
          <p:cNvSpPr>
            <a:spLocks noGrp="1" noChangeArrowheads="1"/>
          </p:cNvSpPr>
          <p:nvPr>
            <p:ph type="title"/>
          </p:nvPr>
        </p:nvSpPr>
        <p:spPr>
          <a:xfrm>
            <a:off x="250825" y="0"/>
            <a:ext cx="8642350" cy="1143000"/>
          </a:xfrm>
        </p:spPr>
        <p:txBody>
          <a:bodyPr/>
          <a:lstStyle/>
          <a:p>
            <a:pPr algn="ctr"/>
            <a:r>
              <a:rPr lang="es-SV" sz="3800"/>
              <a:t/>
            </a:r>
            <a:br>
              <a:rPr lang="es-SV" sz="3800"/>
            </a:br>
            <a:r>
              <a:rPr lang="es-SV" sz="3800"/>
              <a:t/>
            </a:r>
            <a:br>
              <a:rPr lang="es-SV" sz="3800"/>
            </a:br>
            <a:r>
              <a:rPr lang="es-SV" sz="2000" b="1"/>
              <a:t>AREAS PRIORITARIAS IDENTIFICADAS</a:t>
            </a:r>
            <a:endParaRPr lang="es-ES" sz="2000" b="1">
              <a:latin typeface="Arial Unicode MS" pitchFamily="34" charset="-128"/>
            </a:endParaRPr>
          </a:p>
        </p:txBody>
      </p:sp>
      <p:sp>
        <p:nvSpPr>
          <p:cNvPr id="14643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900113" y="1916113"/>
            <a:ext cx="7329487" cy="4530725"/>
          </a:xfrm>
        </p:spPr>
        <p:txBody>
          <a:bodyPr/>
          <a:lstStyle/>
          <a:p>
            <a:pPr marL="457200" indent="-457200" algn="just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MX" sz="2000"/>
              <a:t>Legislación laboral y su aplicación</a:t>
            </a:r>
          </a:p>
          <a:p>
            <a:pPr marL="457200" indent="-457200" algn="just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MX" sz="2000"/>
              <a:t>Necesidades presupuestarias y de personal de los Ministerios de Trabajo</a:t>
            </a:r>
          </a:p>
          <a:p>
            <a:pPr marL="457200" indent="-457200" algn="just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MX" sz="2000"/>
              <a:t>Fortalecimiento del sistema judicial en materia laboral</a:t>
            </a:r>
          </a:p>
          <a:p>
            <a:pPr marL="457200" indent="-457200" algn="just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MX" sz="2000"/>
              <a:t>Garantías de protección contra la discriminación en el trabajo</a:t>
            </a:r>
          </a:p>
          <a:p>
            <a:pPr marL="457200" indent="-457200" algn="just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MX" sz="2000"/>
              <a:t>Peores formas de trabajo infantil</a:t>
            </a:r>
          </a:p>
          <a:p>
            <a:pPr marL="457200" indent="-457200" algn="just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MX" sz="2000"/>
              <a:t>Promoviendo una cultura de cumplimiento </a:t>
            </a:r>
            <a:endParaRPr lang="es-E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SV" sz="2000">
                <a:latin typeface="Arial Unicode MS" pitchFamily="34" charset="-128"/>
              </a:rPr>
              <a:t>COMPROMISOS REGIONALES PARA LA ASISTENCIA TECNICA Y CREACION DE CAPACIDADES</a:t>
            </a:r>
            <a:endParaRPr lang="es-ES" sz="2000">
              <a:latin typeface="Arial Unicode MS" pitchFamily="34" charset="-128"/>
            </a:endParaRPr>
          </a:p>
        </p:txBody>
      </p:sp>
      <p:sp>
        <p:nvSpPr>
          <p:cNvPr id="163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SV" sz="2000"/>
          </a:p>
          <a:p>
            <a:pPr algn="just">
              <a:lnSpc>
                <a:spcPct val="90000"/>
              </a:lnSpc>
            </a:pPr>
            <a:r>
              <a:rPr lang="es-SV" sz="2000"/>
              <a:t>La parte final del Libro Blanco se enfoca en la manera de implementar los compromisos adquiridos de una forma coordinada y efectiva a nivel regional. </a:t>
            </a:r>
          </a:p>
          <a:p>
            <a:pPr algn="just">
              <a:lnSpc>
                <a:spcPct val="90000"/>
              </a:lnSpc>
            </a:pPr>
            <a:endParaRPr lang="es-SV" sz="2000"/>
          </a:p>
          <a:p>
            <a:pPr algn="just">
              <a:lnSpc>
                <a:spcPct val="90000"/>
              </a:lnSpc>
            </a:pPr>
            <a:r>
              <a:rPr lang="es-SV" sz="2000"/>
              <a:t>Se reconoció que la asistencia técnica y la creación de capacidades son elementos esenciales para mejorar la implementación y la aplicación de la normas laborales en Centroamérica y la República Dominicana. </a:t>
            </a:r>
          </a:p>
          <a:p>
            <a:pPr algn="just">
              <a:lnSpc>
                <a:spcPct val="90000"/>
              </a:lnSpc>
            </a:pPr>
            <a:endParaRPr lang="es-SV" sz="2000"/>
          </a:p>
          <a:p>
            <a:pPr algn="just">
              <a:lnSpc>
                <a:spcPct val="90000"/>
              </a:lnSpc>
            </a:pPr>
            <a:r>
              <a:rPr lang="es-SV" sz="2000"/>
              <a:t>Por consiguiente y dado los desafíos y prioridades establecidas en el Libro Blanco, es importante que se establezca una coordinación nacional y regional eficaz y que la interacción con los donantes apoye la implementación de las recomendaciones.  </a:t>
            </a:r>
            <a:endParaRPr lang="es-ES" sz="20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apas">
  <a:themeElements>
    <a:clrScheme name="Capas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Capas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Capas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as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as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as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as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as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as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as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as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as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Layers</Template>
  <TotalTime>517</TotalTime>
  <Words>515</Words>
  <Application>Microsoft Office PowerPoint</Application>
  <PresentationFormat>On-screen Show (4:3)</PresentationFormat>
  <Paragraphs>69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Times New Roman</vt:lpstr>
      <vt:lpstr>Wingdings</vt:lpstr>
      <vt:lpstr>Arial Unicode MS</vt:lpstr>
      <vt:lpstr>Capas</vt:lpstr>
      <vt:lpstr>“La Dimensión Laboral en Centroamérica y la República Dominicana” </vt:lpstr>
      <vt:lpstr>ANTECEDENTES</vt:lpstr>
      <vt:lpstr>ANTECEDENTES</vt:lpstr>
      <vt:lpstr>DESARROLLO DEL PROCESO </vt:lpstr>
      <vt:lpstr>DESARROLLO DEL PROCESO </vt:lpstr>
      <vt:lpstr>CONTENIDO DEL LIBRO BLANCO </vt:lpstr>
      <vt:lpstr>CONTENIDO DEL LIBRO BLANCO</vt:lpstr>
      <vt:lpstr>  AREAS PRIORITARIAS IDENTIFICADAS</vt:lpstr>
      <vt:lpstr>COMPROMISOS REGIONALES PARA LA ASISTENCIA TECNICA Y CREACION DE CAPACIDADES</vt:lpstr>
      <vt:lpstr>COMPROMISOS REGIONALES PARA LA ASISTENCIA TECNICA Y CREACION DE CAPACIDADES</vt:lpstr>
      <vt:lpstr>CONCLUSIONES 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“La Dimensión Laboral en Centroamérica y la República Dominicana” </dc:title>
  <dc:creator>MCHAVEZ</dc:creator>
  <cp:lastModifiedBy>anarod</cp:lastModifiedBy>
  <cp:revision>83</cp:revision>
  <dcterms:created xsi:type="dcterms:W3CDTF">2005-06-27T20:51:29Z</dcterms:created>
  <dcterms:modified xsi:type="dcterms:W3CDTF">2010-07-12T01:19:42Z</dcterms:modified>
</cp:coreProperties>
</file>