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</p:sldIdLst>
  <p:sldSz cx="9144000" cy="6858000" type="screen4x3"/>
  <p:notesSz cx="6858000" cy="9144000"/>
  <p:embeddedFontLst>
    <p:embeddedFont>
      <p:font typeface="Calibri" pitchFamily="34" charset="0"/>
      <p:regular r:id="rId10"/>
      <p:bold r:id="rId11"/>
      <p:italic r:id="rId12"/>
      <p:boldItalic r:id="rId13"/>
    </p:embeddedFont>
    <p:embeddedFont>
      <p:font typeface="Arial Narrow" pitchFamily="34" charset="0"/>
      <p:regular r:id="rId14"/>
      <p:bold r:id="rId15"/>
      <p:italic r:id="rId16"/>
      <p:boldItalic r:id="rId17"/>
    </p:embeddedFont>
  </p:embeddedFontLst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 Narrow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3366CC"/>
    <a:srgbClr val="000099"/>
    <a:srgbClr val="0033CC"/>
    <a:srgbClr val="00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702" y="-96"/>
      </p:cViewPr>
      <p:guideLst>
        <p:guide orient="horz" pos="2160"/>
        <p:guide orient="horz" pos="981"/>
        <p:guide pos="2880"/>
        <p:guide pos="24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font" Target="fonts/font7.fntdata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5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pt-B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pt-B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pt-B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6597650"/>
            <a:ext cx="9144000" cy="260350"/>
          </a:xfrm>
          <a:prstGeom prst="rect">
            <a:avLst/>
          </a:prstGeom>
          <a:solidFill>
            <a:srgbClr val="00509C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692150"/>
          </a:xfrm>
          <a:prstGeom prst="rect">
            <a:avLst/>
          </a:prstGeom>
          <a:solidFill>
            <a:srgbClr val="EAAF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grpSp>
        <p:nvGrpSpPr>
          <p:cNvPr id="1033" name="Group 9"/>
          <p:cNvGrpSpPr>
            <a:grpSpLocks/>
          </p:cNvGrpSpPr>
          <p:nvPr/>
        </p:nvGrpSpPr>
        <p:grpSpPr bwMode="auto">
          <a:xfrm>
            <a:off x="0" y="127000"/>
            <a:ext cx="7596188" cy="442913"/>
            <a:chOff x="720" y="3878"/>
            <a:chExt cx="3888" cy="346"/>
          </a:xfrm>
        </p:grpSpPr>
        <p:sp>
          <p:nvSpPr>
            <p:cNvPr id="1034" name="Line 10"/>
            <p:cNvSpPr>
              <a:spLocks noChangeShapeType="1"/>
            </p:cNvSpPr>
            <p:nvPr/>
          </p:nvSpPr>
          <p:spPr bwMode="auto">
            <a:xfrm>
              <a:off x="720" y="4224"/>
              <a:ext cx="388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035" name="Line 11"/>
            <p:cNvSpPr>
              <a:spLocks noChangeShapeType="1"/>
            </p:cNvSpPr>
            <p:nvPr/>
          </p:nvSpPr>
          <p:spPr bwMode="auto">
            <a:xfrm>
              <a:off x="720" y="4137"/>
              <a:ext cx="388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036" name="Line 12"/>
            <p:cNvSpPr>
              <a:spLocks noChangeShapeType="1"/>
            </p:cNvSpPr>
            <p:nvPr/>
          </p:nvSpPr>
          <p:spPr bwMode="auto">
            <a:xfrm>
              <a:off x="720" y="4051"/>
              <a:ext cx="388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037" name="Line 13"/>
            <p:cNvSpPr>
              <a:spLocks noChangeShapeType="1"/>
            </p:cNvSpPr>
            <p:nvPr/>
          </p:nvSpPr>
          <p:spPr bwMode="auto">
            <a:xfrm>
              <a:off x="720" y="3964"/>
              <a:ext cx="388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038" name="Line 14"/>
            <p:cNvSpPr>
              <a:spLocks noChangeShapeType="1"/>
            </p:cNvSpPr>
            <p:nvPr/>
          </p:nvSpPr>
          <p:spPr bwMode="auto">
            <a:xfrm>
              <a:off x="720" y="3878"/>
              <a:ext cx="388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en-US"/>
            </a:p>
          </p:txBody>
        </p:sp>
      </p:grpSp>
      <p:grpSp>
        <p:nvGrpSpPr>
          <p:cNvPr id="1039" name="Group 15"/>
          <p:cNvGrpSpPr>
            <a:grpSpLocks/>
          </p:cNvGrpSpPr>
          <p:nvPr/>
        </p:nvGrpSpPr>
        <p:grpSpPr bwMode="auto">
          <a:xfrm>
            <a:off x="8915400" y="138113"/>
            <a:ext cx="233363" cy="442912"/>
            <a:chOff x="720" y="3878"/>
            <a:chExt cx="3888" cy="346"/>
          </a:xfrm>
        </p:grpSpPr>
        <p:sp>
          <p:nvSpPr>
            <p:cNvPr id="1040" name="Line 16"/>
            <p:cNvSpPr>
              <a:spLocks noChangeShapeType="1"/>
            </p:cNvSpPr>
            <p:nvPr/>
          </p:nvSpPr>
          <p:spPr bwMode="auto">
            <a:xfrm>
              <a:off x="720" y="4224"/>
              <a:ext cx="388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041" name="Line 17"/>
            <p:cNvSpPr>
              <a:spLocks noChangeShapeType="1"/>
            </p:cNvSpPr>
            <p:nvPr/>
          </p:nvSpPr>
          <p:spPr bwMode="auto">
            <a:xfrm>
              <a:off x="720" y="4137"/>
              <a:ext cx="388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042" name="Line 18"/>
            <p:cNvSpPr>
              <a:spLocks noChangeShapeType="1"/>
            </p:cNvSpPr>
            <p:nvPr/>
          </p:nvSpPr>
          <p:spPr bwMode="auto">
            <a:xfrm>
              <a:off x="720" y="4051"/>
              <a:ext cx="388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043" name="Line 19"/>
            <p:cNvSpPr>
              <a:spLocks noChangeShapeType="1"/>
            </p:cNvSpPr>
            <p:nvPr/>
          </p:nvSpPr>
          <p:spPr bwMode="auto">
            <a:xfrm>
              <a:off x="720" y="3964"/>
              <a:ext cx="388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en-US"/>
            </a:p>
          </p:txBody>
        </p:sp>
        <p:sp>
          <p:nvSpPr>
            <p:cNvPr id="1044" name="Line 20"/>
            <p:cNvSpPr>
              <a:spLocks noChangeShapeType="1"/>
            </p:cNvSpPr>
            <p:nvPr/>
          </p:nvSpPr>
          <p:spPr bwMode="auto">
            <a:xfrm>
              <a:off x="720" y="3878"/>
              <a:ext cx="3888" cy="0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rot="10800000" wrap="none" anchor="ctr"/>
            <a:lstStyle/>
            <a:p>
              <a:endParaRPr lang="en-US"/>
            </a:p>
          </p:txBody>
        </p:sp>
      </p:grpSp>
      <p:sp>
        <p:nvSpPr>
          <p:cNvPr id="1045" name="Rectangle 21"/>
          <p:cNvSpPr>
            <a:spLocks noChangeArrowheads="1"/>
          </p:cNvSpPr>
          <p:nvPr/>
        </p:nvSpPr>
        <p:spPr bwMode="auto">
          <a:xfrm flipV="1">
            <a:off x="0" y="6708775"/>
            <a:ext cx="6118225" cy="36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46" name="Freeform 22"/>
          <p:cNvSpPr>
            <a:spLocks noEditPoints="1"/>
          </p:cNvSpPr>
          <p:nvPr/>
        </p:nvSpPr>
        <p:spPr bwMode="auto">
          <a:xfrm>
            <a:off x="7658100" y="125413"/>
            <a:ext cx="1152525" cy="442912"/>
          </a:xfrm>
          <a:custGeom>
            <a:avLst/>
            <a:gdLst/>
            <a:ahLst/>
            <a:cxnLst>
              <a:cxn ang="0">
                <a:pos x="57" y="18"/>
              </a:cxn>
              <a:cxn ang="0">
                <a:pos x="35" y="0"/>
              </a:cxn>
              <a:cxn ang="0">
                <a:pos x="4" y="28"/>
              </a:cxn>
              <a:cxn ang="0">
                <a:pos x="23" y="56"/>
              </a:cxn>
              <a:cxn ang="0">
                <a:pos x="53" y="38"/>
              </a:cxn>
              <a:cxn ang="0">
                <a:pos x="37" y="38"/>
              </a:cxn>
              <a:cxn ang="0">
                <a:pos x="26" y="46"/>
              </a:cxn>
              <a:cxn ang="0">
                <a:pos x="19" y="28"/>
              </a:cxn>
              <a:cxn ang="0">
                <a:pos x="33" y="10"/>
              </a:cxn>
              <a:cxn ang="0">
                <a:pos x="41" y="18"/>
              </a:cxn>
              <a:cxn ang="0">
                <a:pos x="57" y="18"/>
              </a:cxn>
              <a:cxn ang="0">
                <a:pos x="57" y="55"/>
              </a:cxn>
              <a:cxn ang="0">
                <a:pos x="71" y="55"/>
              </a:cxn>
              <a:cxn ang="0">
                <a:pos x="79" y="14"/>
              </a:cxn>
              <a:cxn ang="0">
                <a:pos x="80" y="14"/>
              </a:cxn>
              <a:cxn ang="0">
                <a:pos x="89" y="55"/>
              </a:cxn>
              <a:cxn ang="0">
                <a:pos x="110" y="55"/>
              </a:cxn>
              <a:cxn ang="0">
                <a:pos x="121" y="1"/>
              </a:cxn>
              <a:cxn ang="0">
                <a:pos x="108" y="1"/>
              </a:cxn>
              <a:cxn ang="0">
                <a:pos x="99" y="41"/>
              </a:cxn>
              <a:cxn ang="0">
                <a:pos x="99" y="41"/>
              </a:cxn>
              <a:cxn ang="0">
                <a:pos x="90" y="1"/>
              </a:cxn>
              <a:cxn ang="0">
                <a:pos x="69" y="1"/>
              </a:cxn>
              <a:cxn ang="0">
                <a:pos x="57" y="55"/>
              </a:cxn>
              <a:cxn ang="0">
                <a:pos x="134" y="55"/>
              </a:cxn>
              <a:cxn ang="0">
                <a:pos x="146" y="1"/>
              </a:cxn>
              <a:cxn ang="0">
                <a:pos x="131" y="1"/>
              </a:cxn>
              <a:cxn ang="0">
                <a:pos x="119" y="55"/>
              </a:cxn>
              <a:cxn ang="0">
                <a:pos x="134" y="55"/>
              </a:cxn>
            </a:cxnLst>
            <a:rect l="0" t="0" r="r" b="b"/>
            <a:pathLst>
              <a:path w="146" h="56">
                <a:moveTo>
                  <a:pt x="57" y="18"/>
                </a:moveTo>
                <a:cubicBezTo>
                  <a:pt x="60" y="4"/>
                  <a:pt x="48" y="0"/>
                  <a:pt x="35" y="0"/>
                </a:cubicBezTo>
                <a:cubicBezTo>
                  <a:pt x="18" y="0"/>
                  <a:pt x="7" y="10"/>
                  <a:pt x="4" y="28"/>
                </a:cubicBezTo>
                <a:cubicBezTo>
                  <a:pt x="0" y="46"/>
                  <a:pt x="7" y="56"/>
                  <a:pt x="23" y="56"/>
                </a:cubicBezTo>
                <a:cubicBezTo>
                  <a:pt x="36" y="56"/>
                  <a:pt x="50" y="51"/>
                  <a:pt x="53" y="38"/>
                </a:cubicBezTo>
                <a:lnTo>
                  <a:pt x="37" y="38"/>
                </a:lnTo>
                <a:cubicBezTo>
                  <a:pt x="36" y="43"/>
                  <a:pt x="32" y="46"/>
                  <a:pt x="26" y="46"/>
                </a:cubicBezTo>
                <a:cubicBezTo>
                  <a:pt x="17" y="46"/>
                  <a:pt x="17" y="36"/>
                  <a:pt x="19" y="28"/>
                </a:cubicBezTo>
                <a:cubicBezTo>
                  <a:pt x="21" y="20"/>
                  <a:pt x="24" y="10"/>
                  <a:pt x="33" y="10"/>
                </a:cubicBezTo>
                <a:cubicBezTo>
                  <a:pt x="39" y="10"/>
                  <a:pt x="42" y="13"/>
                  <a:pt x="41" y="18"/>
                </a:cubicBezTo>
                <a:lnTo>
                  <a:pt x="57" y="18"/>
                </a:lnTo>
                <a:close/>
                <a:moveTo>
                  <a:pt x="57" y="55"/>
                </a:moveTo>
                <a:lnTo>
                  <a:pt x="71" y="55"/>
                </a:lnTo>
                <a:lnTo>
                  <a:pt x="79" y="14"/>
                </a:lnTo>
                <a:lnTo>
                  <a:pt x="80" y="14"/>
                </a:lnTo>
                <a:lnTo>
                  <a:pt x="89" y="55"/>
                </a:lnTo>
                <a:lnTo>
                  <a:pt x="110" y="55"/>
                </a:lnTo>
                <a:lnTo>
                  <a:pt x="121" y="1"/>
                </a:lnTo>
                <a:lnTo>
                  <a:pt x="108" y="1"/>
                </a:lnTo>
                <a:lnTo>
                  <a:pt x="99" y="41"/>
                </a:lnTo>
                <a:lnTo>
                  <a:pt x="99" y="41"/>
                </a:lnTo>
                <a:lnTo>
                  <a:pt x="90" y="1"/>
                </a:lnTo>
                <a:lnTo>
                  <a:pt x="69" y="1"/>
                </a:lnTo>
                <a:lnTo>
                  <a:pt x="57" y="55"/>
                </a:lnTo>
                <a:close/>
                <a:moveTo>
                  <a:pt x="134" y="55"/>
                </a:moveTo>
                <a:lnTo>
                  <a:pt x="146" y="1"/>
                </a:lnTo>
                <a:lnTo>
                  <a:pt x="131" y="1"/>
                </a:lnTo>
                <a:lnTo>
                  <a:pt x="119" y="55"/>
                </a:lnTo>
                <a:lnTo>
                  <a:pt x="134" y="55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1047" name="Text Box 23"/>
          <p:cNvSpPr txBox="1">
            <a:spLocks noChangeArrowheads="1"/>
          </p:cNvSpPr>
          <p:nvPr/>
        </p:nvSpPr>
        <p:spPr bwMode="auto">
          <a:xfrm>
            <a:off x="6359525" y="6583363"/>
            <a:ext cx="2605088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pt-BR" sz="1200" i="1">
                <a:solidFill>
                  <a:schemeClr val="bg1"/>
                </a:solidFill>
                <a:latin typeface="Arial" pitchFamily="34" charset="0"/>
              </a:rPr>
              <a:t>Confederação Nacional da Indústria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mailto:rcaporali@cni.org.br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 bwMode="auto">
          <a:xfrm>
            <a:off x="685800" y="2035175"/>
            <a:ext cx="7772400" cy="1470025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sz="3800" b="1" i="1" smtClean="0">
                <a:solidFill>
                  <a:srgbClr val="3366CC"/>
                </a:solidFill>
                <a:latin typeface="Arial Narrow" pitchFamily="34" charset="0"/>
              </a:rPr>
              <a:t>Projetos de Integração Produtiva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1258888" y="3468688"/>
            <a:ext cx="6762750" cy="9683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pt-BR" sz="2800" b="1" i="1" smtClean="0">
                <a:solidFill>
                  <a:srgbClr val="3366CC"/>
                </a:solidFill>
                <a:latin typeface="Arial Narrow" pitchFamily="34" charset="0"/>
              </a:rPr>
              <a:t>e os desafios da criação de uma Governança multi-institucional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9875" y="1103313"/>
            <a:ext cx="8642350" cy="47799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r>
              <a:rPr lang="pt-BR" b="1" smtClean="0">
                <a:solidFill>
                  <a:srgbClr val="3366CC"/>
                </a:solidFill>
                <a:latin typeface="Arial Narrow" pitchFamily="34" charset="0"/>
              </a:rPr>
              <a:t>Um projeto de desenvolvimento em base territorial:</a:t>
            </a:r>
            <a:r>
              <a:rPr lang="pt-BR" smtClean="0">
                <a:solidFill>
                  <a:srgbClr val="3366CC"/>
                </a:solidFill>
              </a:rPr>
              <a:t> </a:t>
            </a:r>
          </a:p>
          <a:p>
            <a:pPr eaLnBrk="1" hangingPunct="1"/>
            <a:endParaRPr lang="pt-BR" smtClean="0">
              <a:solidFill>
                <a:srgbClr val="3366CC"/>
              </a:solidFill>
            </a:endParaRPr>
          </a:p>
          <a:p>
            <a:pPr lvl="1" eaLnBrk="1" hangingPunct="1"/>
            <a:r>
              <a:rPr lang="pt-BR" sz="2400" b="1" smtClean="0">
                <a:solidFill>
                  <a:srgbClr val="3366CC"/>
                </a:solidFill>
                <a:latin typeface="Arial Narrow" pitchFamily="34" charset="0"/>
              </a:rPr>
              <a:t>envolve necessariamente múltiplos atores institucionais;</a:t>
            </a:r>
          </a:p>
          <a:p>
            <a:pPr lvl="1" eaLnBrk="1" hangingPunct="1"/>
            <a:r>
              <a:rPr lang="pt-BR" sz="2400" b="1" smtClean="0">
                <a:solidFill>
                  <a:srgbClr val="3366CC"/>
                </a:solidFill>
                <a:latin typeface="Arial Narrow" pitchFamily="34" charset="0"/>
              </a:rPr>
              <a:t>e entre dezenas e centenas de empresários;</a:t>
            </a:r>
          </a:p>
          <a:p>
            <a:pPr lvl="1" eaLnBrk="1" hangingPunct="1"/>
            <a:r>
              <a:rPr lang="pt-BR" sz="2400" b="1" smtClean="0">
                <a:solidFill>
                  <a:srgbClr val="3366CC"/>
                </a:solidFill>
                <a:latin typeface="Arial Narrow" pitchFamily="34" charset="0"/>
              </a:rPr>
              <a:t>não existem mecanismos de coordenação impositiva;</a:t>
            </a:r>
          </a:p>
          <a:p>
            <a:pPr lvl="1" eaLnBrk="1" hangingPunct="1"/>
            <a:r>
              <a:rPr lang="pt-BR" sz="2400" b="1" smtClean="0">
                <a:solidFill>
                  <a:srgbClr val="3366CC"/>
                </a:solidFill>
                <a:latin typeface="Arial Narrow" pitchFamily="34" charset="0"/>
              </a:rPr>
              <a:t>sempre têm um pano-de-fundo histórico, incontornável e imponderável, com todos os atores, empresariais e institucionais, trazendo sua bagagem de cultura, de afinidades e conflitos.</a:t>
            </a:r>
            <a:endParaRPr lang="pt-BR" sz="2400" b="1" smtClean="0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07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07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9400" y="1119188"/>
            <a:ext cx="8613775" cy="5138737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buFontTx/>
              <a:buNone/>
            </a:pPr>
            <a:r>
              <a:rPr lang="pt-BR" sz="2400" b="1" smtClean="0">
                <a:solidFill>
                  <a:srgbClr val="3366CC"/>
                </a:solidFill>
                <a:latin typeface="Arial Narrow" pitchFamily="34" charset="0"/>
              </a:rPr>
              <a:t>A multiplicidade de instituições e interesses empresariais, cria sempre um problema de coordenação de:</a:t>
            </a:r>
          </a:p>
          <a:p>
            <a:pPr marL="0" indent="0" eaLnBrk="1" hangingPunct="1">
              <a:buFontTx/>
              <a:buNone/>
            </a:pPr>
            <a:endParaRPr lang="pt-BR" sz="2400" b="1" smtClean="0">
              <a:solidFill>
                <a:srgbClr val="3366CC"/>
              </a:solidFill>
              <a:latin typeface="Arial Narrow" pitchFamily="34" charset="0"/>
            </a:endParaRPr>
          </a:p>
          <a:p>
            <a:pPr marL="823913" lvl="1" eaLnBrk="1" hangingPunct="1"/>
            <a:r>
              <a:rPr lang="pt-BR" sz="2000" b="1" smtClean="0">
                <a:solidFill>
                  <a:srgbClr val="3366CC"/>
                </a:solidFill>
                <a:latin typeface="Arial Narrow" pitchFamily="34" charset="0"/>
              </a:rPr>
              <a:t>Interesses diferentes e divergentes</a:t>
            </a:r>
          </a:p>
          <a:p>
            <a:pPr marL="1231900" lvl="2" eaLnBrk="1" hangingPunct="1"/>
            <a:r>
              <a:rPr lang="pt-BR" sz="2000" b="1" smtClean="0">
                <a:solidFill>
                  <a:srgbClr val="3366CC"/>
                </a:solidFill>
                <a:latin typeface="Arial Narrow" pitchFamily="34" charset="0"/>
              </a:rPr>
              <a:t>Exemplo de conflito de interesses: liderança e massa empresarial; </a:t>
            </a:r>
          </a:p>
          <a:p>
            <a:pPr marL="823913" lvl="1" eaLnBrk="1" hangingPunct="1"/>
            <a:r>
              <a:rPr lang="pt-BR" sz="2000" b="1" smtClean="0">
                <a:solidFill>
                  <a:srgbClr val="3366CC"/>
                </a:solidFill>
                <a:latin typeface="Arial Narrow" pitchFamily="34" charset="0"/>
              </a:rPr>
              <a:t>Idiossincrasias y vaidades</a:t>
            </a:r>
          </a:p>
          <a:p>
            <a:pPr marL="1231900" lvl="2" eaLnBrk="1" hangingPunct="1"/>
            <a:r>
              <a:rPr lang="pt-BR" sz="2000" b="1" smtClean="0">
                <a:solidFill>
                  <a:srgbClr val="3366CC"/>
                </a:solidFill>
                <a:latin typeface="Arial Narrow" pitchFamily="34" charset="0"/>
              </a:rPr>
              <a:t>Instituições e lideranças têm sempre culturas específicas e uma visão de si mesmas geralmente muito mais positiva do que todos os outros têm dela;	</a:t>
            </a:r>
          </a:p>
          <a:p>
            <a:pPr marL="823913" lvl="1" eaLnBrk="1" hangingPunct="1"/>
            <a:r>
              <a:rPr lang="pt-BR" sz="2000" b="1" smtClean="0">
                <a:solidFill>
                  <a:srgbClr val="3366CC"/>
                </a:solidFill>
                <a:latin typeface="Arial Narrow" pitchFamily="34" charset="0"/>
              </a:rPr>
              <a:t>Capacidades e incapacidades</a:t>
            </a:r>
          </a:p>
          <a:p>
            <a:pPr marL="1231900" lvl="2" eaLnBrk="1" hangingPunct="1"/>
            <a:r>
              <a:rPr lang="pt-BR" sz="2000" b="1" smtClean="0">
                <a:solidFill>
                  <a:srgbClr val="3366CC"/>
                </a:solidFill>
                <a:latin typeface="Arial Narrow" pitchFamily="34" charset="0"/>
              </a:rPr>
              <a:t>Algumas lideranças ou atores são altamente competentes, outras medianamente, outras muito pouco, sendo que o sucesso / fracasso dos projetos depende dessas (in)capacidades.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0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0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09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09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09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8925" y="836613"/>
            <a:ext cx="8112125" cy="5678487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pt-BR" sz="2800" b="1" smtClean="0">
                <a:solidFill>
                  <a:srgbClr val="3366CC"/>
                </a:solidFill>
                <a:latin typeface="Arial Narrow" pitchFamily="34" charset="0"/>
              </a:rPr>
              <a:t>A necessidade de convergências e o impulso a divergências: um problema de natureza institucional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pt-BR" sz="2800" b="1" smtClean="0">
                <a:solidFill>
                  <a:srgbClr val="3366CC"/>
                </a:solidFill>
                <a:latin typeface="Arial Narrow" pitchFamily="34" charset="0"/>
              </a:rPr>
              <a:t>(e, na verdade, sócio-antropológico):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pt-BR" sz="2000" b="1" smtClean="0">
              <a:solidFill>
                <a:srgbClr val="3366CC"/>
              </a:solidFill>
              <a:latin typeface="Arial Narrow" pitchFamily="34" charset="0"/>
            </a:endParaRPr>
          </a:p>
          <a:p>
            <a:pPr marL="823913" lvl="1" eaLnBrk="1" hangingPunct="1">
              <a:lnSpc>
                <a:spcPct val="90000"/>
              </a:lnSpc>
            </a:pPr>
            <a:r>
              <a:rPr lang="pt-BR" sz="2400" b="1" smtClean="0">
                <a:solidFill>
                  <a:srgbClr val="3366CC"/>
                </a:solidFill>
                <a:latin typeface="Arial Narrow" pitchFamily="34" charset="0"/>
              </a:rPr>
              <a:t>Um fundamento filosófico : Hobbes </a:t>
            </a:r>
            <a:r>
              <a:rPr lang="pt-BR" sz="2400" b="1" i="1" smtClean="0">
                <a:solidFill>
                  <a:srgbClr val="3366CC"/>
                </a:solidFill>
                <a:latin typeface="Arial Narrow" pitchFamily="34" charset="0"/>
              </a:rPr>
              <a:t>versus</a:t>
            </a:r>
            <a:r>
              <a:rPr lang="pt-BR" sz="2400" b="1" smtClean="0">
                <a:solidFill>
                  <a:srgbClr val="3366CC"/>
                </a:solidFill>
                <a:latin typeface="Arial Narrow" pitchFamily="34" charset="0"/>
              </a:rPr>
              <a:t> Rousseau;</a:t>
            </a:r>
          </a:p>
          <a:p>
            <a:pPr marL="823913" lvl="1" eaLnBrk="1" hangingPunct="1">
              <a:lnSpc>
                <a:spcPct val="90000"/>
              </a:lnSpc>
            </a:pPr>
            <a:endParaRPr lang="pt-BR" sz="2400" b="1" smtClean="0">
              <a:solidFill>
                <a:srgbClr val="3366CC"/>
              </a:solidFill>
              <a:latin typeface="Arial Narrow" pitchFamily="34" charset="0"/>
            </a:endParaRPr>
          </a:p>
          <a:p>
            <a:pPr marL="823913" lvl="1" eaLnBrk="1" hangingPunct="1">
              <a:lnSpc>
                <a:spcPct val="90000"/>
              </a:lnSpc>
            </a:pPr>
            <a:r>
              <a:rPr lang="pt-BR" sz="2400" b="1" smtClean="0">
                <a:solidFill>
                  <a:srgbClr val="3366CC"/>
                </a:solidFill>
                <a:latin typeface="Arial Narrow" pitchFamily="34" charset="0"/>
              </a:rPr>
              <a:t>Provocando o debate : a cooperação, numa comunidade qualquer (e sobretudo na empresarial) se dá por afeto, ideologia ou por interesse; </a:t>
            </a:r>
          </a:p>
          <a:p>
            <a:pPr marL="1231900" lvl="2" eaLnBrk="1" hangingPunct="1">
              <a:lnSpc>
                <a:spcPct val="90000"/>
              </a:lnSpc>
            </a:pPr>
            <a:endParaRPr lang="pt-BR" sz="2000" b="1" smtClean="0">
              <a:solidFill>
                <a:srgbClr val="3366CC"/>
              </a:solidFill>
              <a:latin typeface="Arial Narrow" pitchFamily="34" charset="0"/>
            </a:endParaRPr>
          </a:p>
          <a:p>
            <a:pPr marL="823913" lvl="1" eaLnBrk="1" hangingPunct="1">
              <a:lnSpc>
                <a:spcPct val="90000"/>
              </a:lnSpc>
            </a:pPr>
            <a:r>
              <a:rPr lang="pt-BR" sz="2400" b="1" smtClean="0">
                <a:solidFill>
                  <a:srgbClr val="3366CC"/>
                </a:solidFill>
                <a:latin typeface="Arial Narrow" pitchFamily="34" charset="0"/>
              </a:rPr>
              <a:t>De instituições competidoras a instituição cooperativas: </a:t>
            </a:r>
          </a:p>
          <a:p>
            <a:pPr marL="823913" lvl="1" eaLnBrk="1" hangingPunct="1">
              <a:lnSpc>
                <a:spcPct val="90000"/>
              </a:lnSpc>
              <a:buFontTx/>
              <a:buNone/>
            </a:pPr>
            <a:r>
              <a:rPr lang="pt-BR" sz="2400" b="1" smtClean="0">
                <a:solidFill>
                  <a:srgbClr val="3366CC"/>
                </a:solidFill>
                <a:latin typeface="Arial Narrow" pitchFamily="34" charset="0"/>
              </a:rPr>
              <a:t>	o desafio de transformação de rivalidades “naturais” em  competição por resultados em meio à cooperação sinérgica.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2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2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12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85750" y="908050"/>
            <a:ext cx="8507413" cy="5570538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pt-BR" sz="2800" b="1" smtClean="0">
                <a:solidFill>
                  <a:srgbClr val="3366CC"/>
                </a:solidFill>
                <a:latin typeface="Arial Narrow" pitchFamily="34" charset="0"/>
              </a:rPr>
              <a:t>Constataçaõ: projetos PIP de base territorial </a:t>
            </a:r>
            <a:r>
              <a:rPr lang="pt-BR" sz="2800" b="1" i="1" smtClean="0">
                <a:solidFill>
                  <a:srgbClr val="3366CC"/>
                </a:solidFill>
                <a:latin typeface="Arial Narrow" pitchFamily="34" charset="0"/>
              </a:rPr>
              <a:t>(clusters)</a:t>
            </a:r>
            <a:r>
              <a:rPr lang="pt-BR" sz="2800" b="1" smtClean="0">
                <a:solidFill>
                  <a:srgbClr val="3366CC"/>
                </a:solidFill>
                <a:latin typeface="Arial Narrow" pitchFamily="34" charset="0"/>
              </a:rPr>
              <a:t> envolvem sempre </a:t>
            </a:r>
            <a:r>
              <a:rPr lang="pt-BR" sz="2800" b="1" i="1" smtClean="0">
                <a:solidFill>
                  <a:srgbClr val="3366CC"/>
                </a:solidFill>
                <a:latin typeface="Arial Narrow" pitchFamily="34" charset="0"/>
              </a:rPr>
              <a:t>uma problemática de dinâmica interinstitucional em condições de ausência de lideranças formais e sem cadeia hierárquica</a:t>
            </a:r>
            <a:r>
              <a:rPr lang="pt-BR" sz="2800" b="1" smtClean="0">
                <a:solidFill>
                  <a:srgbClr val="3366CC"/>
                </a:solidFill>
                <a:latin typeface="Arial Narrow" pitchFamily="34" charset="0"/>
              </a:rPr>
              <a:t>.  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r>
              <a:rPr lang="pt-BR" sz="2800" b="1" smtClean="0">
                <a:solidFill>
                  <a:srgbClr val="3366CC"/>
                </a:solidFill>
                <a:latin typeface="Arial Narrow" pitchFamily="34" charset="0"/>
              </a:rPr>
              <a:t>Esse dado exige determinadas disposições metodológicas:</a:t>
            </a:r>
          </a:p>
          <a:p>
            <a:pPr marL="0" indent="0" eaLnBrk="1" hangingPunct="1">
              <a:lnSpc>
                <a:spcPct val="90000"/>
              </a:lnSpc>
              <a:buFontTx/>
              <a:buNone/>
            </a:pPr>
            <a:endParaRPr lang="pt-BR" sz="2000" b="1" smtClean="0">
              <a:solidFill>
                <a:srgbClr val="3366CC"/>
              </a:solidFill>
              <a:latin typeface="Arial Narrow" pitchFamily="34" charset="0"/>
            </a:endParaRPr>
          </a:p>
          <a:p>
            <a:pPr lvl="1" eaLnBrk="1" hangingPunct="1">
              <a:lnSpc>
                <a:spcPct val="90000"/>
              </a:lnSpc>
            </a:pPr>
            <a:r>
              <a:rPr lang="pt-BR" sz="2400" b="1" smtClean="0">
                <a:solidFill>
                  <a:srgbClr val="3366CC"/>
                </a:solidFill>
                <a:latin typeface="Arial Narrow" pitchFamily="34" charset="0"/>
              </a:rPr>
              <a:t>Buscar e promover a emergência de lideranças; </a:t>
            </a:r>
          </a:p>
          <a:p>
            <a:pPr lvl="1" eaLnBrk="1" hangingPunct="1">
              <a:lnSpc>
                <a:spcPct val="90000"/>
              </a:lnSpc>
            </a:pPr>
            <a:r>
              <a:rPr lang="pt-BR" sz="2400" b="1" smtClean="0">
                <a:solidFill>
                  <a:srgbClr val="3366CC"/>
                </a:solidFill>
                <a:latin typeface="Arial Narrow" pitchFamily="34" charset="0"/>
              </a:rPr>
              <a:t>Uma tolerância interativa a ser cuidadosamente cultivada: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r>
              <a:rPr lang="pt-BR" sz="2400" b="1" smtClean="0">
                <a:solidFill>
                  <a:srgbClr val="3366CC"/>
                </a:solidFill>
                <a:latin typeface="Arial Narrow" pitchFamily="34" charset="0"/>
                <a:sym typeface="Wingdings" pitchFamily="2" charset="2"/>
              </a:rPr>
              <a:t>	 </a:t>
            </a:r>
            <a:r>
              <a:rPr lang="pt-BR" sz="2400" b="1" smtClean="0">
                <a:solidFill>
                  <a:srgbClr val="3366CC"/>
                </a:solidFill>
                <a:latin typeface="Arial Narrow" pitchFamily="34" charset="0"/>
              </a:rPr>
              <a:t>“melhor ser um sócio minoritário do sucesso, que um sócio majoritário do fracasso”.</a:t>
            </a:r>
          </a:p>
          <a:p>
            <a:pPr lvl="1" eaLnBrk="1" hangingPunct="1">
              <a:lnSpc>
                <a:spcPct val="90000"/>
              </a:lnSpc>
              <a:buFontTx/>
              <a:buNone/>
            </a:pPr>
            <a:endParaRPr lang="pt-BR" sz="2400" b="1" smtClean="0">
              <a:solidFill>
                <a:srgbClr val="3366CC"/>
              </a:solidFill>
              <a:latin typeface="Arial Narrow" pitchFamily="34" charset="0"/>
            </a:endParaRPr>
          </a:p>
          <a:p>
            <a:pPr lvl="1" algn="ctr" eaLnBrk="1" hangingPunct="1">
              <a:lnSpc>
                <a:spcPct val="90000"/>
              </a:lnSpc>
              <a:buFontTx/>
              <a:buNone/>
            </a:pPr>
            <a:r>
              <a:rPr lang="pt-BR" b="1" smtClean="0">
                <a:solidFill>
                  <a:srgbClr val="3366CC"/>
                </a:solidFill>
                <a:latin typeface="Arial Narrow" pitchFamily="34" charset="0"/>
              </a:rPr>
              <a:t>Essa natureza dos Projetos PIP repercutem e devem condicionar a “</a:t>
            </a:r>
            <a:r>
              <a:rPr lang="pt-BR" b="1" i="1" smtClean="0">
                <a:solidFill>
                  <a:srgbClr val="3366CC"/>
                </a:solidFill>
                <a:latin typeface="Arial Narrow" pitchFamily="34" charset="0"/>
              </a:rPr>
              <a:t>tempística”</a:t>
            </a:r>
            <a:r>
              <a:rPr lang="pt-BR" b="1" smtClean="0">
                <a:solidFill>
                  <a:srgbClr val="3366CC"/>
                </a:solidFill>
                <a:latin typeface="Arial Narrow" pitchFamily="34" charset="0"/>
              </a:rPr>
              <a:t> de projeto.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4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4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908050"/>
            <a:ext cx="8229600" cy="5211763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pt-BR" sz="2800" b="1" smtClean="0">
                <a:solidFill>
                  <a:srgbClr val="003399"/>
                </a:solidFill>
                <a:latin typeface="Arial Narrow" pitchFamily="34" charset="0"/>
              </a:rPr>
              <a:t>Gestão da problemática do </a:t>
            </a:r>
            <a:r>
              <a:rPr lang="pt-BR" b="1" i="1" smtClean="0">
                <a:solidFill>
                  <a:srgbClr val="003399"/>
                </a:solidFill>
                <a:latin typeface="Arial Narrow" pitchFamily="34" charset="0"/>
              </a:rPr>
              <a:t>tempo</a:t>
            </a:r>
            <a:r>
              <a:rPr lang="pt-BR" b="1" smtClean="0">
                <a:solidFill>
                  <a:srgbClr val="003399"/>
                </a:solidFill>
                <a:latin typeface="Arial Narrow" pitchFamily="34" charset="0"/>
              </a:rPr>
              <a:t> </a:t>
            </a:r>
            <a:r>
              <a:rPr lang="pt-BR" sz="2800" b="1" smtClean="0">
                <a:solidFill>
                  <a:srgbClr val="003399"/>
                </a:solidFill>
                <a:latin typeface="Arial Narrow" pitchFamily="34" charset="0"/>
              </a:rPr>
              <a:t>num projeto de desenvolvimento territorial:</a:t>
            </a:r>
          </a:p>
          <a:p>
            <a:pPr lvl="1">
              <a:buFontTx/>
              <a:buNone/>
            </a:pPr>
            <a:endParaRPr lang="pt-BR" sz="1600" b="1" smtClean="0">
              <a:solidFill>
                <a:srgbClr val="003399"/>
              </a:solidFill>
              <a:latin typeface="Arial Narrow" pitchFamily="34" charset="0"/>
            </a:endParaRPr>
          </a:p>
          <a:p>
            <a:pPr lvl="1">
              <a:buFontTx/>
              <a:buNone/>
            </a:pPr>
            <a:r>
              <a:rPr lang="pt-BR" b="1" smtClean="0">
                <a:solidFill>
                  <a:srgbClr val="003399"/>
                </a:solidFill>
                <a:latin typeface="Arial Narrow" pitchFamily="34" charset="0"/>
              </a:rPr>
              <a:t>“Tempística”: sempre pensar a programação e a reprogramação de um projeto a partir de 4 conceitos constituintes de uma problemática :</a:t>
            </a:r>
          </a:p>
          <a:p>
            <a:pPr lvl="1">
              <a:buFontTx/>
              <a:buNone/>
            </a:pPr>
            <a:endParaRPr lang="pt-BR" sz="1600" b="1" smtClean="0">
              <a:solidFill>
                <a:srgbClr val="003399"/>
              </a:solidFill>
              <a:latin typeface="Arial Narrow" pitchFamily="34" charset="0"/>
            </a:endParaRPr>
          </a:p>
          <a:p>
            <a:pPr lvl="1">
              <a:lnSpc>
                <a:spcPct val="70000"/>
              </a:lnSpc>
            </a:pPr>
            <a:r>
              <a:rPr lang="pt-BR" b="1" smtClean="0">
                <a:solidFill>
                  <a:srgbClr val="003399"/>
                </a:solidFill>
                <a:latin typeface="Arial Narrow" pitchFamily="34" charset="0"/>
              </a:rPr>
              <a:t>Seqüência</a:t>
            </a:r>
          </a:p>
          <a:p>
            <a:pPr lvl="1">
              <a:lnSpc>
                <a:spcPct val="70000"/>
              </a:lnSpc>
            </a:pPr>
            <a:r>
              <a:rPr lang="pt-BR" b="1" smtClean="0">
                <a:solidFill>
                  <a:srgbClr val="003399"/>
                </a:solidFill>
                <a:latin typeface="Arial Narrow" pitchFamily="34" charset="0"/>
              </a:rPr>
              <a:t>Cadência             </a:t>
            </a:r>
            <a:r>
              <a:rPr lang="pt-BR" b="1" i="1" smtClean="0">
                <a:solidFill>
                  <a:srgbClr val="003399"/>
                </a:solidFill>
                <a:latin typeface="Arial Narrow" pitchFamily="34" charset="0"/>
              </a:rPr>
              <a:t> versus  </a:t>
            </a:r>
            <a:r>
              <a:rPr lang="pt-BR" b="1" smtClean="0">
                <a:solidFill>
                  <a:srgbClr val="003399"/>
                </a:solidFill>
                <a:latin typeface="Arial Narrow" pitchFamily="34" charset="0"/>
              </a:rPr>
              <a:t>       “ </a:t>
            </a:r>
            <a:r>
              <a:rPr lang="pt-BR" b="1" i="1" smtClean="0">
                <a:solidFill>
                  <a:srgbClr val="003399"/>
                </a:solidFill>
                <a:latin typeface="Arial Narrow" pitchFamily="34" charset="0"/>
              </a:rPr>
              <a:t>Prontidão</a:t>
            </a:r>
            <a:r>
              <a:rPr lang="pt-BR" b="1" smtClean="0">
                <a:solidFill>
                  <a:srgbClr val="003399"/>
                </a:solidFill>
                <a:latin typeface="Arial Narrow" pitchFamily="34" charset="0"/>
              </a:rPr>
              <a:t> ”</a:t>
            </a:r>
          </a:p>
          <a:p>
            <a:pPr lvl="1">
              <a:lnSpc>
                <a:spcPct val="70000"/>
              </a:lnSpc>
            </a:pPr>
            <a:r>
              <a:rPr lang="pt-BR" b="1" smtClean="0">
                <a:solidFill>
                  <a:srgbClr val="003399"/>
                </a:solidFill>
                <a:latin typeface="Arial Narrow" pitchFamily="34" charset="0"/>
              </a:rPr>
              <a:t>Intensidade </a:t>
            </a:r>
          </a:p>
          <a:p>
            <a:pPr lvl="1">
              <a:buFontTx/>
              <a:buNone/>
            </a:pPr>
            <a:endParaRPr lang="pt-BR" b="1" smtClean="0">
              <a:solidFill>
                <a:srgbClr val="003399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71463" y="836613"/>
            <a:ext cx="8677275" cy="582295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r>
              <a:rPr lang="pt-BR" b="1" smtClean="0">
                <a:solidFill>
                  <a:srgbClr val="3366CC"/>
                </a:solidFill>
                <a:latin typeface="Arial Narrow" pitchFamily="34" charset="0"/>
              </a:rPr>
              <a:t>Uma distinção metodológica necessária:</a:t>
            </a:r>
          </a:p>
          <a:p>
            <a:pPr eaLnBrk="1" hangingPunct="1"/>
            <a:endParaRPr lang="pt-BR" sz="1400" b="1" smtClean="0">
              <a:solidFill>
                <a:srgbClr val="3366CC"/>
              </a:solidFill>
              <a:latin typeface="Arial Narrow" pitchFamily="34" charset="0"/>
            </a:endParaRPr>
          </a:p>
          <a:p>
            <a:pPr lvl="1" eaLnBrk="1" hangingPunct="1">
              <a:lnSpc>
                <a:spcPct val="70000"/>
              </a:lnSpc>
            </a:pPr>
            <a:r>
              <a:rPr lang="pt-BR" b="1" smtClean="0">
                <a:solidFill>
                  <a:srgbClr val="3366CC"/>
                </a:solidFill>
                <a:latin typeface="Arial Narrow" pitchFamily="34" charset="0"/>
              </a:rPr>
              <a:t>Projetos PIP em clusters sem empresa-líder dominante: contexto em que as reflexões feitas aqui são quase sempre pertinentes.</a:t>
            </a:r>
          </a:p>
          <a:p>
            <a:pPr lvl="1" eaLnBrk="1" hangingPunct="1">
              <a:lnSpc>
                <a:spcPct val="70000"/>
              </a:lnSpc>
            </a:pPr>
            <a:endParaRPr lang="pt-BR" sz="1400" b="1" smtClean="0">
              <a:solidFill>
                <a:srgbClr val="3366CC"/>
              </a:solidFill>
              <a:latin typeface="Arial Narrow" pitchFamily="34" charset="0"/>
            </a:endParaRPr>
          </a:p>
          <a:p>
            <a:pPr lvl="1" eaLnBrk="1" hangingPunct="1">
              <a:lnSpc>
                <a:spcPct val="70000"/>
              </a:lnSpc>
            </a:pPr>
            <a:r>
              <a:rPr lang="pt-BR" b="1" smtClean="0">
                <a:solidFill>
                  <a:srgbClr val="3366CC"/>
                </a:solidFill>
                <a:latin typeface="Arial Narrow" pitchFamily="34" charset="0"/>
              </a:rPr>
              <a:t>Projetos PIP em cadeias produtivas hierarquizadas: contexto em que as reflexões acima são bem menos pertinentes:</a:t>
            </a:r>
          </a:p>
          <a:p>
            <a:pPr lvl="1" eaLnBrk="1" hangingPunct="1">
              <a:lnSpc>
                <a:spcPct val="60000"/>
              </a:lnSpc>
            </a:pPr>
            <a:endParaRPr lang="pt-BR" b="1" smtClean="0">
              <a:solidFill>
                <a:srgbClr val="3366CC"/>
              </a:solidFill>
              <a:latin typeface="Arial Narrow" pitchFamily="34" charset="0"/>
            </a:endParaRPr>
          </a:p>
          <a:p>
            <a:pPr lvl="2" eaLnBrk="1" hangingPunct="1">
              <a:lnSpc>
                <a:spcPct val="70000"/>
              </a:lnSpc>
            </a:pPr>
            <a:r>
              <a:rPr lang="pt-BR" b="1" smtClean="0">
                <a:solidFill>
                  <a:srgbClr val="3366CC"/>
                </a:solidFill>
                <a:latin typeface="Arial Narrow" pitchFamily="34" charset="0"/>
              </a:rPr>
              <a:t>onde há hierarquia, há comando, onde há comando “manda quem pode e obedece quem tem juízo”.</a:t>
            </a:r>
          </a:p>
          <a:p>
            <a:pPr lvl="2" eaLnBrk="1" hangingPunct="1">
              <a:lnSpc>
                <a:spcPct val="70000"/>
              </a:lnSpc>
            </a:pPr>
            <a:endParaRPr lang="pt-BR" b="1" smtClean="0">
              <a:solidFill>
                <a:srgbClr val="3366CC"/>
              </a:solidFill>
              <a:latin typeface="Arial Narrow" pitchFamily="34" charset="0"/>
            </a:endParaRPr>
          </a:p>
          <a:p>
            <a:pPr lvl="2" eaLnBrk="1" hangingPunct="1">
              <a:lnSpc>
                <a:spcPct val="70000"/>
              </a:lnSpc>
            </a:pPr>
            <a:r>
              <a:rPr lang="pt-BR" b="1" smtClean="0">
                <a:solidFill>
                  <a:srgbClr val="3366CC"/>
                </a:solidFill>
                <a:latin typeface="Arial Narrow" pitchFamily="34" charset="0"/>
              </a:rPr>
              <a:t>Aqui, a governança é mais chefia institucional ou mando econômico que liderança.</a:t>
            </a:r>
          </a:p>
          <a:p>
            <a:pPr lvl="1" eaLnBrk="1" hangingPunct="1">
              <a:lnSpc>
                <a:spcPct val="70000"/>
              </a:lnSpc>
            </a:pPr>
            <a:endParaRPr lang="pt-BR" b="1" smtClean="0">
              <a:solidFill>
                <a:srgbClr val="3366CC"/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17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17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325813" y="3473450"/>
            <a:ext cx="5567362" cy="2476500"/>
          </a:xfrm>
          <a:prstGeom prst="rect">
            <a:avLst/>
          </a:prstGeom>
          <a:solidFill>
            <a:srgbClr val="FFFFFF"/>
          </a:solidFill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buFontTx/>
              <a:buNone/>
            </a:pPr>
            <a:r>
              <a:rPr lang="pt-BR" b="1" smtClean="0">
                <a:solidFill>
                  <a:srgbClr val="3366CC"/>
                </a:solidFill>
                <a:latin typeface="Arial Narrow" pitchFamily="34" charset="0"/>
              </a:rPr>
              <a:t>Renato Caporali</a:t>
            </a:r>
          </a:p>
          <a:p>
            <a:pPr eaLnBrk="1" hangingPunct="1">
              <a:buFontTx/>
              <a:buNone/>
            </a:pPr>
            <a:r>
              <a:rPr lang="pt-BR" sz="2400" b="1" i="1" smtClean="0">
                <a:solidFill>
                  <a:srgbClr val="3366CC"/>
                </a:solidFill>
                <a:latin typeface="Arial Narrow" pitchFamily="34" charset="0"/>
              </a:rPr>
              <a:t>CNI  -  Confederação Nacional da Indústria</a:t>
            </a:r>
          </a:p>
          <a:p>
            <a:pPr eaLnBrk="1" hangingPunct="1">
              <a:buFontTx/>
              <a:buNone/>
            </a:pPr>
            <a:r>
              <a:rPr lang="pt-BR" b="1" smtClean="0">
                <a:solidFill>
                  <a:srgbClr val="3366CC"/>
                </a:solidFill>
                <a:latin typeface="Arial Narrow" pitchFamily="34" charset="0"/>
                <a:hlinkClick r:id="rId2"/>
              </a:rPr>
              <a:t>rcaporali@cni.org.br</a:t>
            </a:r>
            <a:endParaRPr lang="pt-BR" b="1" smtClean="0">
              <a:solidFill>
                <a:srgbClr val="3366CC"/>
              </a:solidFill>
              <a:latin typeface="Arial Narrow" pitchFamily="34" charset="0"/>
            </a:endParaRPr>
          </a:p>
          <a:p>
            <a:pPr eaLnBrk="1" hangingPunct="1">
              <a:buFontTx/>
              <a:buNone/>
            </a:pPr>
            <a:endParaRPr lang="pt-BR" sz="1000" b="1" smtClean="0">
              <a:solidFill>
                <a:srgbClr val="3366CC"/>
              </a:solidFill>
              <a:latin typeface="Arial Narrow" pitchFamily="34" charset="0"/>
            </a:endParaRPr>
          </a:p>
          <a:p>
            <a:pPr eaLnBrk="1" hangingPunct="1">
              <a:buFontTx/>
              <a:buNone/>
            </a:pPr>
            <a:r>
              <a:rPr lang="pt-BR" sz="2000" b="1" smtClean="0">
                <a:solidFill>
                  <a:srgbClr val="3366CC"/>
                </a:solidFill>
                <a:latin typeface="Arial Narrow" pitchFamily="34" charset="0"/>
              </a:rPr>
              <a:t>55 61 3317 9516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sign padrão">
  <a:themeElements>
    <a:clrScheme name="Design padrã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sign padrão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sign padrã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sign padrã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sign padrã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428</TotalTime>
  <Words>378</Words>
  <Application>Microsoft Office PowerPoint</Application>
  <PresentationFormat>On-screen Show (4:3)</PresentationFormat>
  <Paragraphs>54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Arial Narrow</vt:lpstr>
      <vt:lpstr>Wingdings</vt:lpstr>
      <vt:lpstr>Design padrão</vt:lpstr>
      <vt:lpstr>Projetos de Integração Produtiva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Company>SCNI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Projetos de Integração Produtiva</dc:title>
  <dc:creator>rcaporali</dc:creator>
  <cp:lastModifiedBy>anarod</cp:lastModifiedBy>
  <cp:revision>15</cp:revision>
  <dcterms:created xsi:type="dcterms:W3CDTF">2007-09-28T13:04:09Z</dcterms:created>
  <dcterms:modified xsi:type="dcterms:W3CDTF">2010-07-12T00:38:17Z</dcterms:modified>
</cp:coreProperties>
</file>