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handoutMasterIdLst>
    <p:handoutMasterId r:id="rId11"/>
  </p:handoutMasterIdLst>
  <p:sldIdLst>
    <p:sldId id="271" r:id="rId2"/>
    <p:sldId id="297" r:id="rId3"/>
    <p:sldId id="276" r:id="rId4"/>
    <p:sldId id="280" r:id="rId5"/>
    <p:sldId id="320" r:id="rId6"/>
    <p:sldId id="337" r:id="rId7"/>
    <p:sldId id="281" r:id="rId8"/>
    <p:sldId id="338" r:id="rId9"/>
    <p:sldId id="329" r:id="rId10"/>
  </p:sldIdLst>
  <p:sldSz cx="9144000" cy="6858000" type="screen4x3"/>
  <p:notesSz cx="6797675" cy="9872663"/>
  <p:embeddedFontLst>
    <p:embeddedFont>
      <p:font typeface="Verdana" pitchFamily="34" charset="0"/>
      <p:regular r:id="rId12"/>
      <p:bold r:id="rId13"/>
      <p:italic r:id="rId14"/>
      <p:boldItalic r:id="rId15"/>
    </p:embeddedFont>
    <p:embeddedFont>
      <p:font typeface="Arial Unicode MS" pitchFamily="34" charset="-128"/>
      <p:regular r:id="rId16"/>
    </p:embeddedFont>
  </p:embeddedFontLst>
  <p:defaultTextStyle>
    <a:defPPr>
      <a:defRPr lang="pt-BR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99"/>
    <a:srgbClr val="FF9933"/>
    <a:srgbClr val="FFFF99"/>
    <a:srgbClr val="FF5050"/>
    <a:srgbClr val="666699"/>
    <a:srgbClr val="000066"/>
    <a:srgbClr val="FFFFCC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40" autoAdjust="0"/>
    <p:restoredTop sz="94104" autoAdjust="0"/>
  </p:normalViewPr>
  <p:slideViewPr>
    <p:cSldViewPr>
      <p:cViewPr>
        <p:scale>
          <a:sx n="50" d="100"/>
          <a:sy n="50" d="100"/>
        </p:scale>
        <p:origin x="-474" y="-480"/>
      </p:cViewPr>
      <p:guideLst>
        <p:guide orient="horz" pos="1008"/>
        <p:guide orient="horz" pos="3504"/>
        <p:guide pos="432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2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l" defTabSz="931863">
              <a:defRPr sz="1200"/>
            </a:lvl1pPr>
          </a:lstStyle>
          <a:p>
            <a:endParaRPr lang="pt-BR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endParaRPr lang="pt-BR"/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895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l" defTabSz="931863">
              <a:defRPr sz="1200"/>
            </a:lvl1pPr>
          </a:lstStyle>
          <a:p>
            <a:endParaRPr lang="pt-BR"/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37895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fld id="{5023E178-318D-4E4A-8EDD-FB04EDF5632C}" type="slidenum">
              <a:rPr lang="pt-BR"/>
              <a:pPr/>
              <a:t>‹#›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6F2102-BDD1-4A46-976D-E9D7BD79586F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F6B506-C8FE-4E9D-89B8-1B3FDE0387C8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58038" y="152400"/>
            <a:ext cx="1928812" cy="51244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152400"/>
            <a:ext cx="5634038" cy="5124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CBAF15-0FCF-45FC-AC25-8A2121A96DE8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FC472E-CC11-4966-9667-686E925F0AC2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4DC242-9920-44E5-88B8-DD53918B5706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1304925"/>
            <a:ext cx="3667125" cy="3971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91125" y="1304925"/>
            <a:ext cx="3667125" cy="3971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F4D884-3E65-4D8C-B49E-CC53CB180DFF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E2F268-010C-4657-8D06-E6F816F4706D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2C859C-B2D4-4705-B969-21952DDBF992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BD75AF-1136-4513-8F9A-7A15CB0D75ED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8AC7F7-5728-4F7C-A878-13EA31C70B1F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E03F70-E6DD-4A46-BE11-03C644C6AFDC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325F8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032" name="Picture 8" descr="tarja azul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4288" y="0"/>
            <a:ext cx="1182687" cy="6856413"/>
          </a:xfrm>
          <a:prstGeom prst="rect">
            <a:avLst/>
          </a:prstGeom>
          <a:noFill/>
        </p:spPr>
      </p:pic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104775"/>
            <a:ext cx="9144000" cy="1038225"/>
          </a:xfrm>
          <a:prstGeom prst="rect">
            <a:avLst/>
          </a:prstGeom>
          <a:solidFill>
            <a:srgbClr val="001D3A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152400"/>
            <a:ext cx="77152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53882" dir="2700000" algn="ctr" rotWithShape="0">
              <a:schemeClr val="tx1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 estilo do título mestre</a:t>
            </a:r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1304925"/>
            <a:ext cx="7486650" cy="397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pt-BR"/>
          </a:p>
        </p:txBody>
      </p:sp>
      <p:sp>
        <p:nvSpPr>
          <p:cNvPr id="1037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pt-BR"/>
          </a:p>
        </p:txBody>
      </p:sp>
      <p:sp>
        <p:nvSpPr>
          <p:cNvPr id="1038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86600" y="63627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  <a:latin typeface="Verdana" pitchFamily="34" charset="0"/>
              </a:defRPr>
            </a:lvl1pPr>
          </a:lstStyle>
          <a:p>
            <a:fld id="{2719FE02-D3D3-42EA-9B89-9F4164CD1667}" type="slidenum">
              <a:rPr lang="pt-BR"/>
              <a:pPr/>
              <a:t>‹#›</a:t>
            </a:fld>
            <a:endParaRPr lang="pt-BR"/>
          </a:p>
        </p:txBody>
      </p:sp>
      <p:pic>
        <p:nvPicPr>
          <p:cNvPr id="1039" name="Picture 15" descr="Logo_EBAPE_V_S_B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53988" y="214313"/>
            <a:ext cx="820737" cy="784225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dissolve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Chart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Chart2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Chart3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Chart4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Chart5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Chart6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Chart7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fundo azu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6413"/>
          </a:xfrm>
          <a:prstGeom prst="rect">
            <a:avLst/>
          </a:prstGeom>
          <a:noFill/>
        </p:spPr>
      </p:pic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0" y="2895600"/>
            <a:ext cx="9144000" cy="2133600"/>
          </a:xfrm>
          <a:prstGeom prst="rect">
            <a:avLst/>
          </a:prstGeom>
          <a:solidFill>
            <a:srgbClr val="002448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190500" y="2362200"/>
            <a:ext cx="87630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anchor="ctr"/>
          <a:lstStyle/>
          <a:p>
            <a:endParaRPr lang="en-US" sz="4000" b="1">
              <a:solidFill>
                <a:schemeClr val="bg1"/>
              </a:solidFill>
              <a:latin typeface="Verdana" pitchFamily="34" charset="0"/>
            </a:endParaRPr>
          </a:p>
        </p:txBody>
      </p:sp>
      <p:pic>
        <p:nvPicPr>
          <p:cNvPr id="22533" name="Picture 5" descr="fundo azu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60888" y="3421063"/>
            <a:ext cx="20637" cy="15875"/>
          </a:xfrm>
          <a:prstGeom prst="rect">
            <a:avLst/>
          </a:prstGeom>
          <a:noFill/>
        </p:spPr>
      </p:pic>
      <p:pic>
        <p:nvPicPr>
          <p:cNvPr id="22534" name="Picture 6" descr="Logo_EBAPE_V_C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83000" y="95250"/>
            <a:ext cx="1470025" cy="2287588"/>
          </a:xfrm>
          <a:prstGeom prst="rect">
            <a:avLst/>
          </a:prstGeom>
          <a:noFill/>
        </p:spPr>
      </p:pic>
      <p:sp>
        <p:nvSpPr>
          <p:cNvPr id="22536" name="Rectangle 8"/>
          <p:cNvSpPr>
            <a:spLocks noChangeArrowheads="1"/>
          </p:cNvSpPr>
          <p:nvPr/>
        </p:nvSpPr>
        <p:spPr bwMode="auto">
          <a:xfrm>
            <a:off x="76200" y="3124200"/>
            <a:ext cx="91440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pt-BR" sz="3600" b="1" i="1">
                <a:solidFill>
                  <a:schemeClr val="bg1"/>
                </a:solidFill>
                <a:latin typeface="Arial Unicode MS" pitchFamily="34" charset="-128"/>
                <a:cs typeface="Times New Roman" pitchFamily="18" charset="0"/>
              </a:rPr>
              <a:t>Gerência Social </a:t>
            </a:r>
            <a:r>
              <a:rPr lang="en-US" sz="3600" b="1" i="1">
                <a:solidFill>
                  <a:schemeClr val="bg1"/>
                </a:solidFill>
                <a:latin typeface="Arial Unicode MS" pitchFamily="34" charset="-128"/>
                <a:cs typeface="Times New Roman" pitchFamily="18" charset="0"/>
              </a:rPr>
              <a:t>e </a:t>
            </a:r>
            <a:r>
              <a:rPr lang="pt-BR" sz="3600" b="1" i="1">
                <a:solidFill>
                  <a:schemeClr val="bg1"/>
                </a:solidFill>
                <a:latin typeface="Arial Unicode MS" pitchFamily="34" charset="-128"/>
              </a:rPr>
              <a:t>Segurança Pública: </a:t>
            </a:r>
          </a:p>
          <a:p>
            <a:r>
              <a:rPr lang="pt-BR" sz="3600" b="1" i="1">
                <a:solidFill>
                  <a:schemeClr val="bg1"/>
                </a:solidFill>
                <a:latin typeface="Arial Unicode MS" pitchFamily="34" charset="-128"/>
              </a:rPr>
              <a:t>O Caso do </a:t>
            </a:r>
            <a:r>
              <a:rPr lang="pt-BR" sz="3600" b="1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Unicode MS" pitchFamily="34" charset="-128"/>
              </a:rPr>
              <a:t>Disque-Denúncia</a:t>
            </a:r>
            <a:r>
              <a:rPr lang="pt-BR" sz="3600">
                <a:latin typeface="Arial Unicode MS" pitchFamily="34" charset="-128"/>
              </a:rPr>
              <a:t> </a:t>
            </a:r>
            <a:endParaRPr lang="en-US" sz="3600">
              <a:latin typeface="Arial Unicode MS" pitchFamily="34" charset="-128"/>
            </a:endParaRPr>
          </a:p>
        </p:txBody>
      </p:sp>
      <p:sp>
        <p:nvSpPr>
          <p:cNvPr id="22537" name="Rectangle 9"/>
          <p:cNvSpPr>
            <a:spLocks noChangeArrowheads="1"/>
          </p:cNvSpPr>
          <p:nvPr/>
        </p:nvSpPr>
        <p:spPr bwMode="auto">
          <a:xfrm>
            <a:off x="0" y="5227638"/>
            <a:ext cx="9144000" cy="1036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pt-BR" sz="22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Times New Roman" pitchFamily="18" charset="0"/>
              </a:rPr>
              <a:t>Marco Aurélio Ruediger</a:t>
            </a:r>
          </a:p>
          <a:p>
            <a:endParaRPr lang="pt-BR" sz="2200" b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  <a:cs typeface="Times New Roman" pitchFamily="18" charset="0"/>
            </a:endParaRPr>
          </a:p>
          <a:p>
            <a:r>
              <a:rPr lang="pt-BR" sz="18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Times New Roman" pitchFamily="18" charset="0"/>
              </a:rPr>
              <a:t>RUEDIGER@fgv.br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0"/>
            <a:ext cx="8077200" cy="1143000"/>
          </a:xfrm>
        </p:spPr>
        <p:txBody>
          <a:bodyPr/>
          <a:lstStyle/>
          <a:p>
            <a:r>
              <a:rPr lang="pt-BR" sz="16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Total de ligações recebidas por ano no escritório central de atendimento do Disque Denúncia </a:t>
            </a:r>
            <a:r>
              <a:rPr lang="pt-BR" sz="1600" i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Crime Stoppers Hotline</a:t>
            </a:r>
            <a:r>
              <a:rPr lang="pt-BR" sz="16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na cidade do Rio De Janeiro – de 1995 até 2004 e evolução das categorias de crimes utilizadas</a:t>
            </a: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5876925"/>
            <a:ext cx="6248400" cy="1666875"/>
          </a:xfrm>
        </p:spPr>
        <p:txBody>
          <a:bodyPr/>
          <a:lstStyle/>
          <a:p>
            <a:pPr>
              <a:buFontTx/>
              <a:buNone/>
            </a:pPr>
            <a:r>
              <a:rPr lang="pt-BR" sz="1600">
                <a:solidFill>
                  <a:schemeClr val="bg1"/>
                </a:solidFill>
              </a:rPr>
              <a:t>1. Início em Agosto de 1995.</a:t>
            </a:r>
          </a:p>
          <a:p>
            <a:pPr>
              <a:buFontTx/>
              <a:buNone/>
            </a:pPr>
            <a:r>
              <a:rPr lang="pt-BR" sz="1600">
                <a:solidFill>
                  <a:schemeClr val="bg1"/>
                </a:solidFill>
              </a:rPr>
              <a:t>2. Por mudança gerencial entende-se a adoção de novos procedimentos, infra-estrutura, e estratégia de exposição na mídia</a:t>
            </a:r>
          </a:p>
        </p:txBody>
      </p:sp>
      <p:sp>
        <p:nvSpPr>
          <p:cNvPr id="87047" name="Text Box 7"/>
          <p:cNvSpPr txBox="1">
            <a:spLocks noChangeArrowheads="1"/>
          </p:cNvSpPr>
          <p:nvPr/>
        </p:nvSpPr>
        <p:spPr bwMode="auto">
          <a:xfrm>
            <a:off x="7696200" y="5940425"/>
            <a:ext cx="1295400" cy="612775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BR" sz="1600">
                <a:solidFill>
                  <a:schemeClr val="bg1"/>
                </a:solidFill>
              </a:rPr>
              <a:t>Mudança Gerencial</a:t>
            </a:r>
            <a:r>
              <a:rPr lang="pt-BR" sz="1600" baseline="3000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87048" name="Rectangle 8"/>
          <p:cNvSpPr>
            <a:spLocks noChangeArrowheads="1"/>
          </p:cNvSpPr>
          <p:nvPr/>
        </p:nvSpPr>
        <p:spPr bwMode="auto">
          <a:xfrm>
            <a:off x="762000" y="1447800"/>
            <a:ext cx="1066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pt-BR" sz="10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Total: </a:t>
            </a:r>
          </a:p>
          <a:p>
            <a:pPr marL="342900" indent="-342900">
              <a:spcBef>
                <a:spcPct val="20000"/>
              </a:spcBef>
            </a:pPr>
            <a:r>
              <a:rPr lang="pt-BR" sz="10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 Categorias</a:t>
            </a:r>
          </a:p>
        </p:txBody>
      </p:sp>
      <p:sp>
        <p:nvSpPr>
          <p:cNvPr id="87049" name="Rectangle 9"/>
          <p:cNvSpPr>
            <a:spLocks noChangeArrowheads="1"/>
          </p:cNvSpPr>
          <p:nvPr/>
        </p:nvSpPr>
        <p:spPr bwMode="auto">
          <a:xfrm>
            <a:off x="838200" y="1447800"/>
            <a:ext cx="914400" cy="381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7055" name="Line 15"/>
          <p:cNvSpPr>
            <a:spLocks noChangeShapeType="1"/>
          </p:cNvSpPr>
          <p:nvPr/>
        </p:nvSpPr>
        <p:spPr bwMode="auto">
          <a:xfrm flipV="1">
            <a:off x="1295400" y="1981200"/>
            <a:ext cx="0" cy="3505200"/>
          </a:xfrm>
          <a:prstGeom prst="line">
            <a:avLst/>
          </a:prstGeom>
          <a:noFill/>
          <a:ln w="31750">
            <a:solidFill>
              <a:schemeClr val="bg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7061" name="Line 21"/>
          <p:cNvSpPr>
            <a:spLocks noChangeShapeType="1"/>
          </p:cNvSpPr>
          <p:nvPr/>
        </p:nvSpPr>
        <p:spPr bwMode="auto">
          <a:xfrm flipV="1">
            <a:off x="2819400" y="1981200"/>
            <a:ext cx="0" cy="3505200"/>
          </a:xfrm>
          <a:prstGeom prst="line">
            <a:avLst/>
          </a:prstGeom>
          <a:noFill/>
          <a:ln w="31750">
            <a:solidFill>
              <a:schemeClr val="bg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7062" name="Line 22"/>
          <p:cNvSpPr>
            <a:spLocks noChangeShapeType="1"/>
          </p:cNvSpPr>
          <p:nvPr/>
        </p:nvSpPr>
        <p:spPr bwMode="auto">
          <a:xfrm flipV="1">
            <a:off x="4419600" y="1981200"/>
            <a:ext cx="0" cy="3505200"/>
          </a:xfrm>
          <a:prstGeom prst="line">
            <a:avLst/>
          </a:prstGeom>
          <a:noFill/>
          <a:ln w="31750">
            <a:solidFill>
              <a:schemeClr val="bg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7063" name="Line 23"/>
          <p:cNvSpPr>
            <a:spLocks noChangeShapeType="1"/>
          </p:cNvSpPr>
          <p:nvPr/>
        </p:nvSpPr>
        <p:spPr bwMode="auto">
          <a:xfrm flipV="1">
            <a:off x="5181600" y="1981200"/>
            <a:ext cx="0" cy="3505200"/>
          </a:xfrm>
          <a:prstGeom prst="line">
            <a:avLst/>
          </a:prstGeom>
          <a:noFill/>
          <a:ln w="31750">
            <a:solidFill>
              <a:schemeClr val="bg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7059" name="Line 19"/>
          <p:cNvSpPr>
            <a:spLocks noChangeShapeType="1"/>
          </p:cNvSpPr>
          <p:nvPr/>
        </p:nvSpPr>
        <p:spPr bwMode="auto">
          <a:xfrm flipH="1" flipV="1">
            <a:off x="6705600" y="3429000"/>
            <a:ext cx="0" cy="2667000"/>
          </a:xfrm>
          <a:prstGeom prst="line">
            <a:avLst/>
          </a:prstGeom>
          <a:noFill/>
          <a:ln w="3175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7064" name="Line 24"/>
          <p:cNvSpPr>
            <a:spLocks noChangeShapeType="1"/>
          </p:cNvSpPr>
          <p:nvPr/>
        </p:nvSpPr>
        <p:spPr bwMode="auto">
          <a:xfrm>
            <a:off x="6705600" y="6096000"/>
            <a:ext cx="1066800" cy="0"/>
          </a:xfrm>
          <a:prstGeom prst="line">
            <a:avLst/>
          </a:prstGeom>
          <a:noFill/>
          <a:ln w="31750">
            <a:solidFill>
              <a:schemeClr val="bg1"/>
            </a:solidFill>
            <a:round/>
            <a:headEnd/>
            <a:tailEnd type="oval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7066" name="Line 26"/>
          <p:cNvSpPr>
            <a:spLocks noChangeShapeType="1"/>
          </p:cNvSpPr>
          <p:nvPr/>
        </p:nvSpPr>
        <p:spPr bwMode="auto">
          <a:xfrm flipV="1">
            <a:off x="8305800" y="1981200"/>
            <a:ext cx="0" cy="3505200"/>
          </a:xfrm>
          <a:prstGeom prst="line">
            <a:avLst/>
          </a:prstGeom>
          <a:noFill/>
          <a:ln w="31750">
            <a:solidFill>
              <a:schemeClr val="bg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7067" name="Rectangle 27"/>
          <p:cNvSpPr>
            <a:spLocks noChangeArrowheads="1"/>
          </p:cNvSpPr>
          <p:nvPr/>
        </p:nvSpPr>
        <p:spPr bwMode="auto">
          <a:xfrm>
            <a:off x="7696200" y="1447800"/>
            <a:ext cx="1143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pt-BR" sz="10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Total:</a:t>
            </a:r>
          </a:p>
          <a:p>
            <a:pPr marL="342900" indent="-342900">
              <a:spcBef>
                <a:spcPct val="20000"/>
              </a:spcBef>
            </a:pPr>
            <a:r>
              <a:rPr lang="pt-BR" sz="10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148 Categorias</a:t>
            </a:r>
          </a:p>
        </p:txBody>
      </p:sp>
      <p:sp>
        <p:nvSpPr>
          <p:cNvPr id="87068" name="Rectangle 28"/>
          <p:cNvSpPr>
            <a:spLocks noChangeArrowheads="1"/>
          </p:cNvSpPr>
          <p:nvPr/>
        </p:nvSpPr>
        <p:spPr bwMode="auto">
          <a:xfrm>
            <a:off x="2362200" y="1447800"/>
            <a:ext cx="9906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pt-BR" sz="10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Total: </a:t>
            </a:r>
          </a:p>
          <a:p>
            <a:pPr marL="342900" indent="-342900">
              <a:spcBef>
                <a:spcPct val="20000"/>
              </a:spcBef>
            </a:pPr>
            <a:r>
              <a:rPr lang="pt-BR" sz="10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21 Categorias</a:t>
            </a:r>
          </a:p>
        </p:txBody>
      </p:sp>
      <p:sp>
        <p:nvSpPr>
          <p:cNvPr id="87069" name="Rectangle 29"/>
          <p:cNvSpPr>
            <a:spLocks noChangeArrowheads="1"/>
          </p:cNvSpPr>
          <p:nvPr/>
        </p:nvSpPr>
        <p:spPr bwMode="auto">
          <a:xfrm>
            <a:off x="3657600" y="1447800"/>
            <a:ext cx="1066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pt-BR" sz="10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Total: </a:t>
            </a:r>
          </a:p>
          <a:p>
            <a:pPr marL="342900" indent="-342900">
              <a:spcBef>
                <a:spcPct val="20000"/>
              </a:spcBef>
            </a:pPr>
            <a:r>
              <a:rPr lang="pt-BR" sz="10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23 Categorias</a:t>
            </a:r>
          </a:p>
        </p:txBody>
      </p:sp>
      <p:sp>
        <p:nvSpPr>
          <p:cNvPr id="87070" name="Rectangle 30"/>
          <p:cNvSpPr>
            <a:spLocks noChangeArrowheads="1"/>
          </p:cNvSpPr>
          <p:nvPr/>
        </p:nvSpPr>
        <p:spPr bwMode="auto">
          <a:xfrm>
            <a:off x="2362200" y="1447800"/>
            <a:ext cx="914400" cy="381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7071" name="Rectangle 31"/>
          <p:cNvSpPr>
            <a:spLocks noChangeArrowheads="1"/>
          </p:cNvSpPr>
          <p:nvPr/>
        </p:nvSpPr>
        <p:spPr bwMode="auto">
          <a:xfrm>
            <a:off x="3733800" y="1447800"/>
            <a:ext cx="914400" cy="381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7072" name="Rectangle 32"/>
          <p:cNvSpPr>
            <a:spLocks noChangeArrowheads="1"/>
          </p:cNvSpPr>
          <p:nvPr/>
        </p:nvSpPr>
        <p:spPr bwMode="auto">
          <a:xfrm>
            <a:off x="4648200" y="1447800"/>
            <a:ext cx="1066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pt-BR" sz="10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Total: </a:t>
            </a:r>
          </a:p>
          <a:p>
            <a:pPr marL="342900" indent="-342900">
              <a:spcBef>
                <a:spcPct val="20000"/>
              </a:spcBef>
            </a:pPr>
            <a:r>
              <a:rPr lang="pt-BR" sz="10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30 Categorias</a:t>
            </a:r>
          </a:p>
        </p:txBody>
      </p:sp>
      <p:sp>
        <p:nvSpPr>
          <p:cNvPr id="87073" name="Rectangle 33"/>
          <p:cNvSpPr>
            <a:spLocks noChangeArrowheads="1"/>
          </p:cNvSpPr>
          <p:nvPr/>
        </p:nvSpPr>
        <p:spPr bwMode="auto">
          <a:xfrm>
            <a:off x="4724400" y="1447800"/>
            <a:ext cx="914400" cy="381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7074" name="Rectangle 34"/>
          <p:cNvSpPr>
            <a:spLocks noChangeArrowheads="1"/>
          </p:cNvSpPr>
          <p:nvPr/>
        </p:nvSpPr>
        <p:spPr bwMode="auto">
          <a:xfrm>
            <a:off x="6248400" y="1447800"/>
            <a:ext cx="1066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pt-BR" sz="10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Total:</a:t>
            </a:r>
          </a:p>
          <a:p>
            <a:pPr marL="342900" indent="-342900">
              <a:spcBef>
                <a:spcPct val="20000"/>
              </a:spcBef>
            </a:pPr>
            <a:r>
              <a:rPr lang="pt-BR" sz="10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131 Categorias</a:t>
            </a:r>
          </a:p>
        </p:txBody>
      </p:sp>
      <p:sp>
        <p:nvSpPr>
          <p:cNvPr id="87075" name="Rectangle 35"/>
          <p:cNvSpPr>
            <a:spLocks noChangeArrowheads="1"/>
          </p:cNvSpPr>
          <p:nvPr/>
        </p:nvSpPr>
        <p:spPr bwMode="auto">
          <a:xfrm>
            <a:off x="6248400" y="1447800"/>
            <a:ext cx="990600" cy="381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7076" name="Rectangle 36"/>
          <p:cNvSpPr>
            <a:spLocks noChangeArrowheads="1"/>
          </p:cNvSpPr>
          <p:nvPr/>
        </p:nvSpPr>
        <p:spPr bwMode="auto">
          <a:xfrm>
            <a:off x="7772400" y="1447800"/>
            <a:ext cx="990600" cy="381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7077" name="Line 37"/>
          <p:cNvSpPr>
            <a:spLocks noChangeShapeType="1"/>
          </p:cNvSpPr>
          <p:nvPr/>
        </p:nvSpPr>
        <p:spPr bwMode="auto">
          <a:xfrm flipV="1">
            <a:off x="6705600" y="1981200"/>
            <a:ext cx="0" cy="3505200"/>
          </a:xfrm>
          <a:prstGeom prst="line">
            <a:avLst/>
          </a:prstGeom>
          <a:noFill/>
          <a:ln w="31750">
            <a:solidFill>
              <a:schemeClr val="bg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87079" name="Group 39"/>
          <p:cNvGrpSpPr>
            <a:grpSpLocks/>
          </p:cNvGrpSpPr>
          <p:nvPr/>
        </p:nvGrpSpPr>
        <p:grpSpPr bwMode="auto">
          <a:xfrm>
            <a:off x="266700" y="1676400"/>
            <a:ext cx="8572500" cy="4264025"/>
            <a:chOff x="168" y="1056"/>
            <a:chExt cx="5400" cy="2686"/>
          </a:xfrm>
        </p:grpSpPr>
        <p:graphicFrame>
          <p:nvGraphicFramePr>
            <p:cNvPr id="87045" name="Object 5"/>
            <p:cNvGraphicFramePr>
              <a:graphicFrameLocks noChangeAspect="1"/>
            </p:cNvGraphicFramePr>
            <p:nvPr/>
          </p:nvGraphicFramePr>
          <p:xfrm>
            <a:off x="168" y="1056"/>
            <a:ext cx="5400" cy="2686"/>
          </p:xfrm>
          <a:graphic>
            <a:graphicData uri="http://schemas.openxmlformats.org/presentationml/2006/ole">
              <p:oleObj spid="_x0000_s87045" name="Gráfico" r:id="rId3" imgW="7582138" imgH="3772138" progId="Excel.Chart.8">
                <p:embed/>
              </p:oleObj>
            </a:graphicData>
          </a:graphic>
        </p:graphicFrame>
        <p:sp>
          <p:nvSpPr>
            <p:cNvPr id="87078" name="Rectangle 38"/>
            <p:cNvSpPr>
              <a:spLocks noChangeArrowheads="1"/>
            </p:cNvSpPr>
            <p:nvPr/>
          </p:nvSpPr>
          <p:spPr bwMode="auto">
            <a:xfrm>
              <a:off x="816" y="3456"/>
              <a:ext cx="144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 algn="l">
                <a:spcBef>
                  <a:spcPct val="20000"/>
                </a:spcBef>
              </a:pPr>
              <a:r>
                <a:rPr lang="pt-BR" sz="80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1</a:t>
              </a:r>
              <a:endParaRPr lang="pt-BR" sz="800">
                <a:solidFill>
                  <a:schemeClr val="bg1"/>
                </a:solidFill>
              </a:endParaRPr>
            </a:p>
          </p:txBody>
        </p:sp>
      </p:grpSp>
      <p:sp>
        <p:nvSpPr>
          <p:cNvPr id="87080" name="Line 40"/>
          <p:cNvSpPr>
            <a:spLocks noChangeShapeType="1"/>
          </p:cNvSpPr>
          <p:nvPr/>
        </p:nvSpPr>
        <p:spPr bwMode="auto">
          <a:xfrm>
            <a:off x="3352800" y="1295400"/>
            <a:ext cx="4648200" cy="0"/>
          </a:xfrm>
          <a:prstGeom prst="line">
            <a:avLst/>
          </a:prstGeom>
          <a:noFill/>
          <a:ln w="31750">
            <a:solidFill>
              <a:srgbClr val="FFFFCC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7081" name="Rectangle 41"/>
          <p:cNvSpPr>
            <a:spLocks noChangeArrowheads="1"/>
          </p:cNvSpPr>
          <p:nvPr/>
        </p:nvSpPr>
        <p:spPr bwMode="auto">
          <a:xfrm>
            <a:off x="-990600" y="990600"/>
            <a:ext cx="6019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53882" dir="2700000" algn="ctr" rotWithShape="0">
              <a:schemeClr val="tx1"/>
            </a:outerShdw>
          </a:effectLst>
        </p:spPr>
        <p:txBody>
          <a:bodyPr anchor="ctr"/>
          <a:lstStyle/>
          <a:p>
            <a:r>
              <a:rPr lang="en-US" sz="1600" b="1">
                <a:solidFill>
                  <a:srgbClr val="FFFFCC"/>
                </a:solidFill>
                <a:latin typeface="Arial" pitchFamily="34" charset="0"/>
              </a:rPr>
              <a:t>Evolução das categorias </a:t>
            </a:r>
            <a:endParaRPr lang="pt-BR" sz="1600" b="1">
              <a:solidFill>
                <a:srgbClr val="FFFFCC"/>
              </a:solidFill>
              <a:latin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152400"/>
            <a:ext cx="8229600" cy="914400"/>
          </a:xfrm>
        </p:spPr>
        <p:txBody>
          <a:bodyPr/>
          <a:lstStyle/>
          <a:p>
            <a:r>
              <a:rPr lang="pt-BR" sz="2600" b="1" i="1">
                <a:solidFill>
                  <a:schemeClr val="bg1"/>
                </a:solidFill>
                <a:cs typeface="Times New Roman" pitchFamily="18" charset="0"/>
              </a:rPr>
              <a:t> Escolaridade dos Denunciantes</a:t>
            </a:r>
          </a:p>
        </p:txBody>
      </p:sp>
      <p:graphicFrame>
        <p:nvGraphicFramePr>
          <p:cNvPr id="63492" name="Object 4"/>
          <p:cNvGraphicFramePr>
            <a:graphicFrameLocks noChangeAspect="1"/>
          </p:cNvGraphicFramePr>
          <p:nvPr/>
        </p:nvGraphicFramePr>
        <p:xfrm>
          <a:off x="685800" y="1600200"/>
          <a:ext cx="8077200" cy="4017963"/>
        </p:xfrm>
        <a:graphic>
          <a:graphicData uri="http://schemas.openxmlformats.org/presentationml/2006/ole">
            <p:oleObj spid="_x0000_s63492" name="Gráfico" r:id="rId3" imgW="7582138" imgH="3772138" progId="Excel.Chart.8">
              <p:embed/>
            </p:oleObj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76200"/>
            <a:ext cx="8382000" cy="914400"/>
          </a:xfrm>
        </p:spPr>
        <p:txBody>
          <a:bodyPr/>
          <a:lstStyle/>
          <a:p>
            <a:r>
              <a:rPr lang="pt-BR" sz="2400" b="1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Quais das atividades coletivas que vou citar a seguir você participa regularmente? (Construção de Capital Social)</a:t>
            </a:r>
            <a:endParaRPr lang="pt-BR" sz="2400" b="1" i="1">
              <a:solidFill>
                <a:schemeClr val="bg1"/>
              </a:solidFill>
              <a:cs typeface="Times New Roman" pitchFamily="18" charset="0"/>
            </a:endParaRPr>
          </a:p>
        </p:txBody>
      </p:sp>
      <p:graphicFrame>
        <p:nvGraphicFramePr>
          <p:cNvPr id="67681" name="Object 97"/>
          <p:cNvGraphicFramePr>
            <a:graphicFrameLocks noChangeAspect="1"/>
          </p:cNvGraphicFramePr>
          <p:nvPr/>
        </p:nvGraphicFramePr>
        <p:xfrm>
          <a:off x="-228600" y="914400"/>
          <a:ext cx="8991600" cy="4473575"/>
        </p:xfrm>
        <a:graphic>
          <a:graphicData uri="http://schemas.openxmlformats.org/presentationml/2006/ole">
            <p:oleObj spid="_x0000_s67681" name="Gráfico" r:id="rId3" imgW="7582138" imgH="3772138" progId="Excel.Chart.8">
              <p:embed/>
            </p:oleObj>
          </a:graphicData>
        </a:graphic>
      </p:graphicFrame>
      <p:grpSp>
        <p:nvGrpSpPr>
          <p:cNvPr id="67689" name="Group 105"/>
          <p:cNvGrpSpPr>
            <a:grpSpLocks/>
          </p:cNvGrpSpPr>
          <p:nvPr/>
        </p:nvGrpSpPr>
        <p:grpSpPr bwMode="auto">
          <a:xfrm>
            <a:off x="1143000" y="4419600"/>
            <a:ext cx="6553200" cy="1676400"/>
            <a:chOff x="816" y="2928"/>
            <a:chExt cx="4128" cy="1056"/>
          </a:xfrm>
        </p:grpSpPr>
        <p:sp>
          <p:nvSpPr>
            <p:cNvPr id="67683" name="Line 99"/>
            <p:cNvSpPr>
              <a:spLocks noChangeShapeType="1"/>
            </p:cNvSpPr>
            <p:nvPr/>
          </p:nvSpPr>
          <p:spPr bwMode="auto">
            <a:xfrm flipV="1">
              <a:off x="816" y="2928"/>
              <a:ext cx="0" cy="1056"/>
            </a:xfrm>
            <a:prstGeom prst="line">
              <a:avLst/>
            </a:prstGeom>
            <a:noFill/>
            <a:ln w="31750">
              <a:solidFill>
                <a:srgbClr val="FFFF99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7684" name="Line 100"/>
            <p:cNvSpPr>
              <a:spLocks noChangeShapeType="1"/>
            </p:cNvSpPr>
            <p:nvPr/>
          </p:nvSpPr>
          <p:spPr bwMode="auto">
            <a:xfrm flipV="1">
              <a:off x="3456" y="3120"/>
              <a:ext cx="0" cy="864"/>
            </a:xfrm>
            <a:prstGeom prst="line">
              <a:avLst/>
            </a:prstGeom>
            <a:noFill/>
            <a:ln w="31750">
              <a:solidFill>
                <a:srgbClr val="FFFF99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7685" name="Line 101"/>
            <p:cNvSpPr>
              <a:spLocks noChangeShapeType="1"/>
            </p:cNvSpPr>
            <p:nvPr/>
          </p:nvSpPr>
          <p:spPr bwMode="auto">
            <a:xfrm flipV="1">
              <a:off x="4752" y="3360"/>
              <a:ext cx="0" cy="624"/>
            </a:xfrm>
            <a:prstGeom prst="line">
              <a:avLst/>
            </a:prstGeom>
            <a:noFill/>
            <a:ln w="31750">
              <a:solidFill>
                <a:srgbClr val="FFFF99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7686" name="Line 102"/>
            <p:cNvSpPr>
              <a:spLocks noChangeShapeType="1"/>
            </p:cNvSpPr>
            <p:nvPr/>
          </p:nvSpPr>
          <p:spPr bwMode="auto">
            <a:xfrm>
              <a:off x="816" y="3984"/>
              <a:ext cx="4128" cy="0"/>
            </a:xfrm>
            <a:prstGeom prst="line">
              <a:avLst/>
            </a:prstGeom>
            <a:noFill/>
            <a:ln w="31750">
              <a:solidFill>
                <a:srgbClr val="FFFF99"/>
              </a:solidFill>
              <a:round/>
              <a:headEnd/>
              <a:tailEnd type="oval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7688" name="Text Box 104"/>
          <p:cNvSpPr txBox="1">
            <a:spLocks noChangeArrowheads="1"/>
          </p:cNvSpPr>
          <p:nvPr/>
        </p:nvSpPr>
        <p:spPr bwMode="auto">
          <a:xfrm>
            <a:off x="7620000" y="5562600"/>
            <a:ext cx="1371600" cy="1101725"/>
          </a:xfrm>
          <a:prstGeom prst="rect">
            <a:avLst/>
          </a:prstGeom>
          <a:noFill/>
          <a:ln w="31750">
            <a:solidFill>
              <a:srgbClr val="FFFF99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BR" sz="1600">
                <a:solidFill>
                  <a:srgbClr val="FFFF99"/>
                </a:solidFill>
              </a:rPr>
              <a:t>Resultados Notáveis – Relação com Capital Social</a:t>
            </a:r>
          </a:p>
        </p:txBody>
      </p:sp>
      <p:sp>
        <p:nvSpPr>
          <p:cNvPr id="67690" name="Line 106"/>
          <p:cNvSpPr>
            <a:spLocks noChangeShapeType="1"/>
          </p:cNvSpPr>
          <p:nvPr/>
        </p:nvSpPr>
        <p:spPr bwMode="auto">
          <a:xfrm flipV="1">
            <a:off x="3348038" y="5229225"/>
            <a:ext cx="0" cy="863600"/>
          </a:xfrm>
          <a:prstGeom prst="line">
            <a:avLst/>
          </a:prstGeom>
          <a:noFill/>
          <a:ln w="31750">
            <a:solidFill>
              <a:srgbClr val="FFFF99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152400"/>
            <a:ext cx="8229600" cy="914400"/>
          </a:xfrm>
        </p:spPr>
        <p:txBody>
          <a:bodyPr/>
          <a:lstStyle/>
          <a:p>
            <a:r>
              <a:rPr lang="pt-BR" sz="2600" b="1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Dentre as opções a seguir, qual fez procurar o disque-denúncia?</a:t>
            </a:r>
            <a:endParaRPr lang="pt-BR" sz="2600" b="1" i="1">
              <a:solidFill>
                <a:schemeClr val="bg1"/>
              </a:solidFill>
              <a:cs typeface="Times New Roman" pitchFamily="18" charset="0"/>
            </a:endParaRPr>
          </a:p>
        </p:txBody>
      </p:sp>
      <p:graphicFrame>
        <p:nvGraphicFramePr>
          <p:cNvPr id="113667" name="Object 3"/>
          <p:cNvGraphicFramePr>
            <a:graphicFrameLocks noChangeAspect="1"/>
          </p:cNvGraphicFramePr>
          <p:nvPr/>
        </p:nvGraphicFramePr>
        <p:xfrm>
          <a:off x="0" y="1543050"/>
          <a:ext cx="8991600" cy="4473575"/>
        </p:xfrm>
        <a:graphic>
          <a:graphicData uri="http://schemas.openxmlformats.org/presentationml/2006/ole">
            <p:oleObj spid="_x0000_s113667" name="Gráfico" r:id="rId3" imgW="7334707" imgH="2924556" progId="Excel.Chart.8">
              <p:embed/>
            </p:oleObj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sz="2600" b="1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Denúncias por hora do dia</a:t>
            </a:r>
          </a:p>
        </p:txBody>
      </p:sp>
      <p:graphicFrame>
        <p:nvGraphicFramePr>
          <p:cNvPr id="133123" name="Object 3"/>
          <p:cNvGraphicFramePr>
            <a:graphicFrameLocks noChangeAspect="1"/>
          </p:cNvGraphicFramePr>
          <p:nvPr/>
        </p:nvGraphicFramePr>
        <p:xfrm>
          <a:off x="152400" y="1317625"/>
          <a:ext cx="8839200" cy="4397375"/>
        </p:xfrm>
        <a:graphic>
          <a:graphicData uri="http://schemas.openxmlformats.org/presentationml/2006/ole">
            <p:oleObj spid="_x0000_s133123" name="Chart" r:id="rId3" imgW="7581900" imgH="3762451" progId="Excel.Chart.8">
              <p:embed/>
            </p:oleObj>
          </a:graphicData>
        </a:graphic>
      </p:graphicFrame>
      <p:sp>
        <p:nvSpPr>
          <p:cNvPr id="133124" name="Line 4"/>
          <p:cNvSpPr>
            <a:spLocks noChangeShapeType="1"/>
          </p:cNvSpPr>
          <p:nvPr/>
        </p:nvSpPr>
        <p:spPr bwMode="auto">
          <a:xfrm>
            <a:off x="3419475" y="5661025"/>
            <a:ext cx="0" cy="431800"/>
          </a:xfrm>
          <a:prstGeom prst="line">
            <a:avLst/>
          </a:prstGeom>
          <a:noFill/>
          <a:ln w="38100">
            <a:solidFill>
              <a:srgbClr val="FFFF99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3125" name="Line 5"/>
          <p:cNvSpPr>
            <a:spLocks noChangeShapeType="1"/>
          </p:cNvSpPr>
          <p:nvPr/>
        </p:nvSpPr>
        <p:spPr bwMode="auto">
          <a:xfrm>
            <a:off x="6948488" y="5661025"/>
            <a:ext cx="0" cy="431800"/>
          </a:xfrm>
          <a:prstGeom prst="line">
            <a:avLst/>
          </a:prstGeom>
          <a:noFill/>
          <a:ln w="38100">
            <a:solidFill>
              <a:srgbClr val="FFFF99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3126" name="Line 6"/>
          <p:cNvSpPr>
            <a:spLocks noChangeShapeType="1"/>
          </p:cNvSpPr>
          <p:nvPr/>
        </p:nvSpPr>
        <p:spPr bwMode="auto">
          <a:xfrm>
            <a:off x="3419475" y="6092825"/>
            <a:ext cx="3529013" cy="0"/>
          </a:xfrm>
          <a:prstGeom prst="line">
            <a:avLst/>
          </a:prstGeom>
          <a:noFill/>
          <a:ln w="31750">
            <a:solidFill>
              <a:srgbClr val="FFFF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3127" name="Text Box 7"/>
          <p:cNvSpPr txBox="1">
            <a:spLocks noChangeArrowheads="1"/>
          </p:cNvSpPr>
          <p:nvPr/>
        </p:nvSpPr>
        <p:spPr bwMode="auto">
          <a:xfrm>
            <a:off x="3348038" y="6165850"/>
            <a:ext cx="3527425" cy="366713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CO" sz="1800" b="1" i="1" u="sng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Unicode MS" pitchFamily="34" charset="-128"/>
              </a:rPr>
              <a:t>Noticiarios TV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152400"/>
            <a:ext cx="8229600" cy="914400"/>
          </a:xfrm>
        </p:spPr>
        <p:txBody>
          <a:bodyPr/>
          <a:lstStyle/>
          <a:p>
            <a:r>
              <a:rPr lang="pt-BR" sz="2600" b="1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Dos motivos que vou citar, o que leva você a ligar para o Disque-Denúncia?</a:t>
            </a:r>
          </a:p>
        </p:txBody>
      </p:sp>
      <p:graphicFrame>
        <p:nvGraphicFramePr>
          <p:cNvPr id="135168" name="Object 0"/>
          <p:cNvGraphicFramePr>
            <a:graphicFrameLocks noChangeAspect="1"/>
          </p:cNvGraphicFramePr>
          <p:nvPr/>
        </p:nvGraphicFramePr>
        <p:xfrm>
          <a:off x="-76200" y="1543050"/>
          <a:ext cx="8915400" cy="4435475"/>
        </p:xfrm>
        <a:graphic>
          <a:graphicData uri="http://schemas.openxmlformats.org/presentationml/2006/ole">
            <p:oleObj spid="_x0000_s135168" name="Gráfico" r:id="rId3" imgW="7582138" imgH="3772138" progId="Excel.Chart.8">
              <p:embed/>
            </p:oleObj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58" name="Rectangle 14"/>
          <p:cNvSpPr>
            <a:spLocks noGrp="1" noChangeArrowheads="1"/>
          </p:cNvSpPr>
          <p:nvPr>
            <p:ph type="title"/>
          </p:nvPr>
        </p:nvSpPr>
        <p:spPr>
          <a:xfrm>
            <a:off x="1187450" y="152400"/>
            <a:ext cx="7956550" cy="828675"/>
          </a:xfrm>
          <a:noFill/>
          <a:ln/>
        </p:spPr>
        <p:txBody>
          <a:bodyPr/>
          <a:lstStyle/>
          <a:p>
            <a:r>
              <a:rPr lang="pt-BR" sz="2400" b="1">
                <a:solidFill>
                  <a:schemeClr val="bg1"/>
                </a:solidFill>
              </a:rPr>
              <a:t>Exemplos de seqüestros solucionados com o com o auxilio direto do Disque-Denuncia</a:t>
            </a:r>
          </a:p>
        </p:txBody>
      </p:sp>
      <p:graphicFrame>
        <p:nvGraphicFramePr>
          <p:cNvPr id="134159" name="Object 15"/>
          <p:cNvGraphicFramePr>
            <a:graphicFrameLocks noChangeAspect="1"/>
          </p:cNvGraphicFramePr>
          <p:nvPr/>
        </p:nvGraphicFramePr>
        <p:xfrm>
          <a:off x="685800" y="1084263"/>
          <a:ext cx="7010400" cy="3487737"/>
        </p:xfrm>
        <a:graphic>
          <a:graphicData uri="http://schemas.openxmlformats.org/presentationml/2006/ole">
            <p:oleObj spid="_x0000_s134159" name="Gráfico" r:id="rId3" imgW="7582138" imgH="3772138" progId="Excel.Chart.8">
              <p:embed/>
            </p:oleObj>
          </a:graphicData>
        </a:graphic>
      </p:graphicFrame>
      <p:sp>
        <p:nvSpPr>
          <p:cNvPr id="134160" name="Rectangle 16"/>
          <p:cNvSpPr>
            <a:spLocks noChangeArrowheads="1"/>
          </p:cNvSpPr>
          <p:nvPr/>
        </p:nvSpPr>
        <p:spPr bwMode="auto">
          <a:xfrm>
            <a:off x="76200" y="6324600"/>
            <a:ext cx="8458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</a:pPr>
            <a:r>
              <a:rPr lang="pt-BR" sz="1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* início em Agosto de 1995.</a:t>
            </a:r>
            <a:endParaRPr lang="pt-BR" sz="1800">
              <a:solidFill>
                <a:schemeClr val="bg1"/>
              </a:solidFill>
            </a:endParaRPr>
          </a:p>
        </p:txBody>
      </p:sp>
      <p:sp>
        <p:nvSpPr>
          <p:cNvPr id="134161" name="Text Box 17"/>
          <p:cNvSpPr txBox="1">
            <a:spLocks noChangeArrowheads="1"/>
          </p:cNvSpPr>
          <p:nvPr/>
        </p:nvSpPr>
        <p:spPr bwMode="auto">
          <a:xfrm>
            <a:off x="755650" y="4868863"/>
            <a:ext cx="1752600" cy="854075"/>
          </a:xfrm>
          <a:prstGeom prst="rect">
            <a:avLst/>
          </a:prstGeom>
          <a:noFill/>
          <a:ln w="31750">
            <a:solidFill>
              <a:srgbClr val="33CC33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BR" sz="1200" b="1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1995 - Fim dos seqüestros de Marcos Chiesa e Carolina Dias Leite.</a:t>
            </a:r>
            <a:endParaRPr lang="pt-BR" sz="1200" b="1">
              <a:solidFill>
                <a:srgbClr val="FFFFCC"/>
              </a:solidFill>
            </a:endParaRPr>
          </a:p>
        </p:txBody>
      </p:sp>
      <p:sp>
        <p:nvSpPr>
          <p:cNvPr id="134162" name="Text Box 18"/>
          <p:cNvSpPr txBox="1">
            <a:spLocks noChangeArrowheads="1"/>
          </p:cNvSpPr>
          <p:nvPr/>
        </p:nvSpPr>
        <p:spPr bwMode="auto">
          <a:xfrm>
            <a:off x="5867400" y="4876800"/>
            <a:ext cx="2438400" cy="1493838"/>
          </a:xfrm>
          <a:prstGeom prst="rect">
            <a:avLst/>
          </a:prstGeom>
          <a:noFill/>
          <a:ln w="31750">
            <a:solidFill>
              <a:srgbClr val="33CC33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buFontTx/>
              <a:buChar char="•"/>
            </a:pPr>
            <a:r>
              <a:rPr lang="pt-BR" sz="1200" b="1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2000 - Fim do seqüestro da estudante Renata Bonelli, no Espírito Santo. 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pt-BR" sz="1200" b="1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2000 - Preso Miguel Alves da Silva Neto, seqüestrador que pertencia a quadrilha do traficante UÊ, em Alagoas.</a:t>
            </a:r>
          </a:p>
        </p:txBody>
      </p:sp>
      <p:sp>
        <p:nvSpPr>
          <p:cNvPr id="134163" name="Line 19"/>
          <p:cNvSpPr>
            <a:spLocks noChangeShapeType="1"/>
          </p:cNvSpPr>
          <p:nvPr/>
        </p:nvSpPr>
        <p:spPr bwMode="auto">
          <a:xfrm>
            <a:off x="4932363" y="3284538"/>
            <a:ext cx="0" cy="1800225"/>
          </a:xfrm>
          <a:prstGeom prst="line">
            <a:avLst/>
          </a:prstGeom>
          <a:noFill/>
          <a:ln w="31750">
            <a:solidFill>
              <a:srgbClr val="33CC33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4164" name="Text Box 20"/>
          <p:cNvSpPr txBox="1">
            <a:spLocks noChangeArrowheads="1"/>
          </p:cNvSpPr>
          <p:nvPr/>
        </p:nvSpPr>
        <p:spPr bwMode="auto">
          <a:xfrm>
            <a:off x="2987675" y="4868863"/>
            <a:ext cx="1719263" cy="1401762"/>
          </a:xfrm>
          <a:prstGeom prst="rect">
            <a:avLst/>
          </a:prstGeom>
          <a:noFill/>
          <a:ln w="31750">
            <a:solidFill>
              <a:srgbClr val="33CC33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BR" sz="1200" b="1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1997 - Preso Tadeu Fraga, responsável pelo seqüestro e assassinato de Jéferson Tricano, filho do prefeito de Teresópolis.</a:t>
            </a:r>
            <a:endParaRPr lang="pt-BR" sz="1200" b="1">
              <a:solidFill>
                <a:srgbClr val="FFFFCC"/>
              </a:solidFill>
            </a:endParaRPr>
          </a:p>
        </p:txBody>
      </p:sp>
      <p:sp>
        <p:nvSpPr>
          <p:cNvPr id="134165" name="Line 21"/>
          <p:cNvSpPr>
            <a:spLocks noChangeShapeType="1"/>
          </p:cNvSpPr>
          <p:nvPr/>
        </p:nvSpPr>
        <p:spPr bwMode="auto">
          <a:xfrm>
            <a:off x="3132138" y="2422525"/>
            <a:ext cx="0" cy="2446338"/>
          </a:xfrm>
          <a:prstGeom prst="line">
            <a:avLst/>
          </a:prstGeom>
          <a:noFill/>
          <a:ln w="31750">
            <a:solidFill>
              <a:srgbClr val="33CC33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4166" name="Line 22"/>
          <p:cNvSpPr>
            <a:spLocks noChangeShapeType="1"/>
          </p:cNvSpPr>
          <p:nvPr/>
        </p:nvSpPr>
        <p:spPr bwMode="auto">
          <a:xfrm flipV="1">
            <a:off x="4932363" y="5084763"/>
            <a:ext cx="927100" cy="0"/>
          </a:xfrm>
          <a:prstGeom prst="line">
            <a:avLst/>
          </a:prstGeom>
          <a:noFill/>
          <a:ln w="31750">
            <a:solidFill>
              <a:srgbClr val="33CC33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4167" name="Line 23"/>
          <p:cNvSpPr>
            <a:spLocks noChangeShapeType="1"/>
          </p:cNvSpPr>
          <p:nvPr/>
        </p:nvSpPr>
        <p:spPr bwMode="auto">
          <a:xfrm>
            <a:off x="1979613" y="2133600"/>
            <a:ext cx="0" cy="2722563"/>
          </a:xfrm>
          <a:prstGeom prst="line">
            <a:avLst/>
          </a:prstGeom>
          <a:noFill/>
          <a:ln w="31750">
            <a:solidFill>
              <a:srgbClr val="33CC33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152400"/>
            <a:ext cx="8248650" cy="914400"/>
          </a:xfrm>
        </p:spPr>
        <p:txBody>
          <a:bodyPr/>
          <a:lstStyle/>
          <a:p>
            <a:r>
              <a:rPr lang="en-US" sz="2400">
                <a:solidFill>
                  <a:srgbClr val="FFFFCC"/>
                </a:solidFill>
                <a:latin typeface="Arial" pitchFamily="34" charset="0"/>
              </a:rPr>
              <a:t>Estudo Atual da Pesquisa:  Estrutura de comunicação e ação entre o Disque Denúncia </a:t>
            </a:r>
            <a:r>
              <a:rPr lang="pt-BR" sz="2400" i="1">
                <a:solidFill>
                  <a:srgbClr val="FFFFCC"/>
                </a:solidFill>
                <a:latin typeface="Arial" pitchFamily="34" charset="0"/>
              </a:rPr>
              <a:t>Crime Stoppers Hotline</a:t>
            </a:r>
            <a:r>
              <a:rPr lang="pt-BR" sz="2400">
                <a:solidFill>
                  <a:srgbClr val="FFFFCC"/>
                </a:solidFill>
                <a:latin typeface="Arial" pitchFamily="34" charset="0"/>
              </a:rPr>
              <a:t> </a:t>
            </a:r>
            <a:r>
              <a:rPr lang="en-US" sz="2400">
                <a:solidFill>
                  <a:srgbClr val="FFFFCC"/>
                </a:solidFill>
                <a:latin typeface="Arial" pitchFamily="34" charset="0"/>
              </a:rPr>
              <a:t>e a sociedade</a:t>
            </a:r>
          </a:p>
        </p:txBody>
      </p:sp>
      <p:sp>
        <p:nvSpPr>
          <p:cNvPr id="124931" name="Text Box 3"/>
          <p:cNvSpPr txBox="1">
            <a:spLocks noChangeArrowheads="1"/>
          </p:cNvSpPr>
          <p:nvPr/>
        </p:nvSpPr>
        <p:spPr bwMode="auto">
          <a:xfrm>
            <a:off x="3276600" y="5532438"/>
            <a:ext cx="2951163" cy="771525"/>
          </a:xfrm>
          <a:prstGeom prst="rect">
            <a:avLst/>
          </a:prstGeom>
          <a:noFill/>
          <a:ln w="9525">
            <a:solidFill>
              <a:srgbClr val="FFFF99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pt-BR" sz="22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Projeto Disque-Denúncia RJ</a:t>
            </a:r>
          </a:p>
        </p:txBody>
      </p:sp>
      <p:sp>
        <p:nvSpPr>
          <p:cNvPr id="124932" name="Text Box 4"/>
          <p:cNvSpPr txBox="1">
            <a:spLocks noChangeArrowheads="1"/>
          </p:cNvSpPr>
          <p:nvPr/>
        </p:nvSpPr>
        <p:spPr bwMode="auto">
          <a:xfrm>
            <a:off x="3822700" y="2708275"/>
            <a:ext cx="1993900" cy="1106488"/>
          </a:xfrm>
          <a:prstGeom prst="rect">
            <a:avLst/>
          </a:prstGeom>
          <a:noFill/>
          <a:ln w="9525">
            <a:solidFill>
              <a:srgbClr val="FFFF99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0" hangingPunct="0"/>
            <a:endParaRPr lang="pt-BR" sz="2200">
              <a:solidFill>
                <a:schemeClr val="bg1"/>
              </a:solidFill>
              <a:latin typeface="Arial" pitchFamily="34" charset="0"/>
            </a:endParaRPr>
          </a:p>
          <a:p>
            <a:pPr eaLnBrk="0" hangingPunct="0"/>
            <a:r>
              <a:rPr lang="en-US" sz="2200">
                <a:solidFill>
                  <a:schemeClr val="bg1"/>
                </a:solidFill>
                <a:latin typeface="Arial" pitchFamily="34" charset="0"/>
              </a:rPr>
              <a:t>Indivíduos</a:t>
            </a:r>
          </a:p>
          <a:p>
            <a:pPr algn="l" eaLnBrk="0" hangingPunct="0"/>
            <a:endParaRPr lang="pt-BR" sz="220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124933" name="Text Box 5"/>
          <p:cNvSpPr txBox="1">
            <a:spLocks noChangeArrowheads="1"/>
          </p:cNvSpPr>
          <p:nvPr/>
        </p:nvSpPr>
        <p:spPr bwMode="auto">
          <a:xfrm>
            <a:off x="412750" y="4194175"/>
            <a:ext cx="2647950" cy="1106488"/>
          </a:xfrm>
          <a:prstGeom prst="rect">
            <a:avLst/>
          </a:prstGeom>
          <a:noFill/>
          <a:ln w="9525">
            <a:solidFill>
              <a:srgbClr val="FFFF99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pt-BR" sz="22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Mídia (em geral)</a:t>
            </a:r>
          </a:p>
          <a:p>
            <a:pPr eaLnBrk="0" hangingPunct="0"/>
            <a:r>
              <a:rPr lang="pt-BR" sz="22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+</a:t>
            </a:r>
          </a:p>
          <a:p>
            <a:pPr eaLnBrk="0" hangingPunct="0"/>
            <a:r>
              <a:rPr lang="pt-BR" sz="2200">
                <a:solidFill>
                  <a:schemeClr val="bg1"/>
                </a:solidFill>
                <a:latin typeface="Arial" pitchFamily="34" charset="0"/>
              </a:rPr>
              <a:t>TV (ênfase)</a:t>
            </a:r>
          </a:p>
        </p:txBody>
      </p:sp>
      <p:sp>
        <p:nvSpPr>
          <p:cNvPr id="124934" name="Text Box 6"/>
          <p:cNvSpPr txBox="1">
            <a:spLocks noChangeArrowheads="1"/>
          </p:cNvSpPr>
          <p:nvPr/>
        </p:nvSpPr>
        <p:spPr bwMode="auto">
          <a:xfrm>
            <a:off x="6367463" y="4194175"/>
            <a:ext cx="2236787" cy="110648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endParaRPr lang="pt-BR" sz="22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eaLnBrk="0" hangingPunct="0"/>
            <a:r>
              <a:rPr lang="pt-BR" sz="22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Instituições Policiais</a:t>
            </a:r>
          </a:p>
        </p:txBody>
      </p:sp>
      <p:sp>
        <p:nvSpPr>
          <p:cNvPr id="124935" name="Text Box 7"/>
          <p:cNvSpPr txBox="1">
            <a:spLocks noChangeArrowheads="1"/>
          </p:cNvSpPr>
          <p:nvPr/>
        </p:nvSpPr>
        <p:spPr bwMode="auto">
          <a:xfrm>
            <a:off x="3746500" y="4313238"/>
            <a:ext cx="2057400" cy="771525"/>
          </a:xfrm>
          <a:prstGeom prst="rect">
            <a:avLst/>
          </a:prstGeom>
          <a:noFill/>
          <a:ln w="9525">
            <a:solidFill>
              <a:srgbClr val="FFFF99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pt-BR" sz="22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Ligação Anônima</a:t>
            </a:r>
          </a:p>
        </p:txBody>
      </p:sp>
      <p:sp>
        <p:nvSpPr>
          <p:cNvPr id="124936" name="Text Box 8"/>
          <p:cNvSpPr txBox="1">
            <a:spLocks noChangeArrowheads="1"/>
          </p:cNvSpPr>
          <p:nvPr/>
        </p:nvSpPr>
        <p:spPr bwMode="auto">
          <a:xfrm>
            <a:off x="4051300" y="1646238"/>
            <a:ext cx="1582738" cy="436562"/>
          </a:xfrm>
          <a:prstGeom prst="rect">
            <a:avLst/>
          </a:prstGeom>
          <a:noFill/>
          <a:ln w="9525">
            <a:solidFill>
              <a:srgbClr val="FFFF99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pt-BR" sz="2200">
                <a:solidFill>
                  <a:schemeClr val="bg1"/>
                </a:solidFill>
                <a:latin typeface="Arial" pitchFamily="34" charset="0"/>
              </a:rPr>
              <a:t>Crime</a:t>
            </a:r>
          </a:p>
        </p:txBody>
      </p:sp>
      <p:cxnSp>
        <p:nvCxnSpPr>
          <p:cNvPr id="124937" name="AutoShape 9"/>
          <p:cNvCxnSpPr>
            <a:cxnSpLocks noChangeShapeType="1"/>
          </p:cNvCxnSpPr>
          <p:nvPr/>
        </p:nvCxnSpPr>
        <p:spPr bwMode="auto">
          <a:xfrm>
            <a:off x="4813300" y="2103438"/>
            <a:ext cx="0" cy="609600"/>
          </a:xfrm>
          <a:prstGeom prst="straightConnector1">
            <a:avLst/>
          </a:prstGeom>
          <a:noFill/>
          <a:ln w="28575">
            <a:solidFill>
              <a:srgbClr val="FF9933"/>
            </a:solidFill>
            <a:round/>
            <a:headEnd/>
            <a:tailEnd type="triangle" w="med" len="med"/>
          </a:ln>
        </p:spPr>
      </p:cxnSp>
      <p:cxnSp>
        <p:nvCxnSpPr>
          <p:cNvPr id="124938" name="AutoShape 10"/>
          <p:cNvCxnSpPr>
            <a:cxnSpLocks noChangeShapeType="1"/>
            <a:stCxn id="124935" idx="2"/>
            <a:endCxn id="124931" idx="0"/>
          </p:cNvCxnSpPr>
          <p:nvPr/>
        </p:nvCxnSpPr>
        <p:spPr bwMode="auto">
          <a:xfrm flipH="1">
            <a:off x="4752975" y="5084763"/>
            <a:ext cx="22225" cy="447675"/>
          </a:xfrm>
          <a:prstGeom prst="straightConnector1">
            <a:avLst/>
          </a:prstGeom>
          <a:noFill/>
          <a:ln w="28575">
            <a:solidFill>
              <a:srgbClr val="FF9933"/>
            </a:solidFill>
            <a:round/>
            <a:headEnd/>
            <a:tailEnd type="triangle" w="med" len="med"/>
          </a:ln>
        </p:spPr>
      </p:cxnSp>
      <p:sp>
        <p:nvSpPr>
          <p:cNvPr id="124939" name="Line 11"/>
          <p:cNvSpPr>
            <a:spLocks noChangeShapeType="1"/>
          </p:cNvSpPr>
          <p:nvPr/>
        </p:nvSpPr>
        <p:spPr bwMode="auto">
          <a:xfrm flipV="1">
            <a:off x="3365500" y="2882900"/>
            <a:ext cx="0" cy="2649538"/>
          </a:xfrm>
          <a:prstGeom prst="line">
            <a:avLst/>
          </a:prstGeom>
          <a:noFill/>
          <a:ln w="19050">
            <a:solidFill>
              <a:srgbClr val="FFFF99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4940" name="Line 12"/>
          <p:cNvSpPr>
            <a:spLocks noChangeShapeType="1"/>
          </p:cNvSpPr>
          <p:nvPr/>
        </p:nvSpPr>
        <p:spPr bwMode="auto">
          <a:xfrm>
            <a:off x="3365500" y="2865438"/>
            <a:ext cx="422275" cy="0"/>
          </a:xfrm>
          <a:prstGeom prst="line">
            <a:avLst/>
          </a:prstGeom>
          <a:noFill/>
          <a:ln w="19050">
            <a:solidFill>
              <a:srgbClr val="FFFF99"/>
            </a:solidFill>
            <a:prstDash val="dash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4941" name="Line 13"/>
          <p:cNvSpPr>
            <a:spLocks noChangeShapeType="1"/>
          </p:cNvSpPr>
          <p:nvPr/>
        </p:nvSpPr>
        <p:spPr bwMode="auto">
          <a:xfrm flipH="1" flipV="1">
            <a:off x="6156325" y="2941638"/>
            <a:ext cx="42863" cy="2590800"/>
          </a:xfrm>
          <a:prstGeom prst="line">
            <a:avLst/>
          </a:prstGeom>
          <a:noFill/>
          <a:ln w="19050">
            <a:solidFill>
              <a:srgbClr val="FFFF99"/>
            </a:solidFill>
            <a:prstDash val="dash"/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4942" name="Line 14"/>
          <p:cNvSpPr>
            <a:spLocks noChangeShapeType="1"/>
          </p:cNvSpPr>
          <p:nvPr/>
        </p:nvSpPr>
        <p:spPr bwMode="auto">
          <a:xfrm flipV="1">
            <a:off x="5880100" y="2924175"/>
            <a:ext cx="276225" cy="17463"/>
          </a:xfrm>
          <a:prstGeom prst="line">
            <a:avLst/>
          </a:prstGeom>
          <a:noFill/>
          <a:ln w="19050">
            <a:solidFill>
              <a:srgbClr val="FFFF99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4943" name="Line 15"/>
          <p:cNvSpPr>
            <a:spLocks noChangeShapeType="1"/>
          </p:cNvSpPr>
          <p:nvPr/>
        </p:nvSpPr>
        <p:spPr bwMode="auto">
          <a:xfrm flipV="1">
            <a:off x="1619250" y="2492375"/>
            <a:ext cx="0" cy="1727200"/>
          </a:xfrm>
          <a:prstGeom prst="line">
            <a:avLst/>
          </a:prstGeom>
          <a:noFill/>
          <a:ln w="31750">
            <a:solidFill>
              <a:srgbClr val="FFFF99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4944" name="Line 16"/>
          <p:cNvSpPr>
            <a:spLocks noChangeShapeType="1"/>
          </p:cNvSpPr>
          <p:nvPr/>
        </p:nvSpPr>
        <p:spPr bwMode="auto">
          <a:xfrm flipV="1">
            <a:off x="7451725" y="2492375"/>
            <a:ext cx="0" cy="1727200"/>
          </a:xfrm>
          <a:prstGeom prst="line">
            <a:avLst/>
          </a:prstGeom>
          <a:noFill/>
          <a:ln w="31750">
            <a:solidFill>
              <a:srgbClr val="FFFF99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4945" name="Line 17"/>
          <p:cNvSpPr>
            <a:spLocks noChangeShapeType="1"/>
          </p:cNvSpPr>
          <p:nvPr/>
        </p:nvSpPr>
        <p:spPr bwMode="auto">
          <a:xfrm>
            <a:off x="1619250" y="2492375"/>
            <a:ext cx="5832475" cy="0"/>
          </a:xfrm>
          <a:prstGeom prst="line">
            <a:avLst/>
          </a:prstGeom>
          <a:noFill/>
          <a:ln w="31750">
            <a:solidFill>
              <a:srgbClr val="FFFF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4946" name="Line 18"/>
          <p:cNvSpPr>
            <a:spLocks noChangeShapeType="1"/>
          </p:cNvSpPr>
          <p:nvPr/>
        </p:nvSpPr>
        <p:spPr bwMode="auto">
          <a:xfrm flipV="1">
            <a:off x="1619250" y="5300663"/>
            <a:ext cx="0" cy="719137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4947" name="Line 19"/>
          <p:cNvSpPr>
            <a:spLocks noChangeShapeType="1"/>
          </p:cNvSpPr>
          <p:nvPr/>
        </p:nvSpPr>
        <p:spPr bwMode="auto">
          <a:xfrm flipV="1">
            <a:off x="7451725" y="5373688"/>
            <a:ext cx="0" cy="646112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4948" name="Line 20"/>
          <p:cNvSpPr>
            <a:spLocks noChangeShapeType="1"/>
          </p:cNvSpPr>
          <p:nvPr/>
        </p:nvSpPr>
        <p:spPr bwMode="auto">
          <a:xfrm>
            <a:off x="6227763" y="6019800"/>
            <a:ext cx="1223962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4949" name="Line 21"/>
          <p:cNvSpPr>
            <a:spLocks noChangeShapeType="1"/>
          </p:cNvSpPr>
          <p:nvPr/>
        </p:nvSpPr>
        <p:spPr bwMode="auto">
          <a:xfrm flipH="1">
            <a:off x="1619250" y="6019800"/>
            <a:ext cx="1657350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cxnSp>
        <p:nvCxnSpPr>
          <p:cNvPr id="124950" name="AutoShape 22"/>
          <p:cNvCxnSpPr>
            <a:cxnSpLocks noChangeShapeType="1"/>
          </p:cNvCxnSpPr>
          <p:nvPr/>
        </p:nvCxnSpPr>
        <p:spPr bwMode="auto">
          <a:xfrm>
            <a:off x="4787900" y="3860800"/>
            <a:ext cx="0" cy="447675"/>
          </a:xfrm>
          <a:prstGeom prst="straightConnector1">
            <a:avLst/>
          </a:prstGeom>
          <a:noFill/>
          <a:ln w="28575">
            <a:solidFill>
              <a:srgbClr val="FF9933"/>
            </a:solidFill>
            <a:round/>
            <a:headEnd/>
            <a:tailEnd type="triangle" w="med" len="med"/>
          </a:ln>
        </p:spPr>
      </p:cxnSp>
      <p:sp>
        <p:nvSpPr>
          <p:cNvPr id="124951" name="Rectangle 23" descr="Pergaminho"/>
          <p:cNvSpPr>
            <a:spLocks noChangeArrowheads="1"/>
          </p:cNvSpPr>
          <p:nvPr/>
        </p:nvSpPr>
        <p:spPr bwMode="auto">
          <a:xfrm>
            <a:off x="3136900" y="1484313"/>
            <a:ext cx="3168650" cy="5184775"/>
          </a:xfrm>
          <a:prstGeom prst="rect">
            <a:avLst/>
          </a:prstGeom>
          <a:blipFill dpi="0" rotWithShape="0">
            <a:blip r:embed="rId2" cstate="print">
              <a:alphaModFix amt="20000"/>
            </a:blip>
            <a:srcRect/>
            <a:tile tx="0" ty="0" sx="100000" sy="100000" flip="none" algn="tl"/>
          </a:blipFill>
          <a:ln w="3175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4953" name="Rectangle 25" descr="Pergaminho"/>
          <p:cNvSpPr>
            <a:spLocks noChangeArrowheads="1"/>
          </p:cNvSpPr>
          <p:nvPr/>
        </p:nvSpPr>
        <p:spPr bwMode="auto">
          <a:xfrm>
            <a:off x="323850" y="4076700"/>
            <a:ext cx="2771775" cy="1439863"/>
          </a:xfrm>
          <a:prstGeom prst="rect">
            <a:avLst/>
          </a:prstGeom>
          <a:blipFill dpi="0" rotWithShape="0">
            <a:blip r:embed="rId2" cstate="print">
              <a:alphaModFix amt="20000"/>
            </a:blip>
            <a:srcRect/>
            <a:tile tx="0" ty="0" sx="100000" sy="100000" flip="none" algn="tl"/>
          </a:blipFill>
          <a:ln w="3175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4954" name="Rectangle 26" descr="Pergaminho"/>
          <p:cNvSpPr>
            <a:spLocks noChangeArrowheads="1"/>
          </p:cNvSpPr>
          <p:nvPr/>
        </p:nvSpPr>
        <p:spPr bwMode="auto">
          <a:xfrm>
            <a:off x="6337300" y="4076700"/>
            <a:ext cx="2411413" cy="1366838"/>
          </a:xfrm>
          <a:prstGeom prst="rect">
            <a:avLst/>
          </a:prstGeom>
          <a:blipFill dpi="0" rotWithShape="0">
            <a:blip r:embed="rId2" cstate="print">
              <a:alphaModFix amt="20000"/>
            </a:blip>
            <a:srcRect/>
            <a:tile tx="0" ty="0" sx="100000" sy="100000" flip="none" algn="tl"/>
          </a:blipFill>
          <a:ln w="3175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49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49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249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951" grpId="0" animBg="1"/>
      <p:bldP spid="124953" grpId="0" animBg="1"/>
      <p:bldP spid="124954" grpId="0" animBg="1"/>
    </p:bldLst>
  </p:timing>
</p:sld>
</file>

<file path=ppt/theme/theme1.xml><?xml version="1.0" encoding="utf-8"?>
<a:theme xmlns:a="http://schemas.openxmlformats.org/drawingml/2006/main" name="Estrutura padrão">
  <a:themeElements>
    <a:clrScheme name="Estrutura padrão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Estrutura padrã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1750" cap="flat" cmpd="sng" algn="ctr">
          <a:solidFill>
            <a:schemeClr val="bg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B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1750" cap="flat" cmpd="sng" algn="ctr">
          <a:solidFill>
            <a:schemeClr val="bg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B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Estrutura padrão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trutura padrão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trutura padrã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trutura padrão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trutura padrã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trutura padrã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trutura padrã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2832</TotalTime>
  <Words>299</Words>
  <Application>Microsoft Office PowerPoint</Application>
  <PresentationFormat>On-screen Show (4:3)</PresentationFormat>
  <Paragraphs>47</Paragraphs>
  <Slides>9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Times New Roman</vt:lpstr>
      <vt:lpstr>Verdana</vt:lpstr>
      <vt:lpstr>Arial Unicode MS</vt:lpstr>
      <vt:lpstr>Arial</vt:lpstr>
      <vt:lpstr>Estrutura padrão</vt:lpstr>
      <vt:lpstr>Gráfico do Microsoft Excel</vt:lpstr>
      <vt:lpstr>Microsoft Office Excel Chart</vt:lpstr>
      <vt:lpstr>Slide 1</vt:lpstr>
      <vt:lpstr>Total de ligações recebidas por ano no escritório central de atendimento do Disque Denúncia Crime Stoppers Hotline na cidade do Rio De Janeiro – de 1995 até 2004 e evolução das categorias de crimes utilizadas</vt:lpstr>
      <vt:lpstr> Escolaridade dos Denunciantes</vt:lpstr>
      <vt:lpstr>Quais das atividades coletivas que vou citar a seguir você participa regularmente? (Construção de Capital Social)</vt:lpstr>
      <vt:lpstr>Dentre as opções a seguir, qual fez procurar o disque-denúncia?</vt:lpstr>
      <vt:lpstr>Denúncias por hora do dia</vt:lpstr>
      <vt:lpstr>Dos motivos que vou citar, o que leva você a ligar para o Disque-Denúncia?</vt:lpstr>
      <vt:lpstr>Exemplos de seqüestros solucionados com o com o auxilio direto do Disque-Denuncia</vt:lpstr>
      <vt:lpstr>Estudo Atual da Pesquisa:  Estrutura de comunicação e ação entre o Disque Denúncia Crime Stoppers Hotline e a sociedade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MAR</dc:creator>
  <cp:lastModifiedBy>anarod</cp:lastModifiedBy>
  <cp:revision>195</cp:revision>
  <dcterms:created xsi:type="dcterms:W3CDTF">2004-06-17T07:31:14Z</dcterms:created>
  <dcterms:modified xsi:type="dcterms:W3CDTF">2010-07-13T06:25:10Z</dcterms:modified>
</cp:coreProperties>
</file>