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02" r:id="rId2"/>
    <p:sldId id="403" r:id="rId3"/>
    <p:sldId id="327" r:id="rId4"/>
    <p:sldId id="409" r:id="rId5"/>
    <p:sldId id="407" r:id="rId6"/>
    <p:sldId id="444" r:id="rId7"/>
    <p:sldId id="442" r:id="rId8"/>
    <p:sldId id="443" r:id="rId9"/>
    <p:sldId id="437" r:id="rId10"/>
    <p:sldId id="438" r:id="rId11"/>
    <p:sldId id="425" r:id="rId12"/>
    <p:sldId id="377" r:id="rId13"/>
    <p:sldId id="378" r:id="rId14"/>
    <p:sldId id="431" r:id="rId15"/>
    <p:sldId id="445" r:id="rId16"/>
    <p:sldId id="380" r:id="rId17"/>
    <p:sldId id="381" r:id="rId18"/>
    <p:sldId id="382" r:id="rId19"/>
    <p:sldId id="440" r:id="rId20"/>
    <p:sldId id="441" r:id="rId21"/>
    <p:sldId id="384" r:id="rId22"/>
    <p:sldId id="385" r:id="rId23"/>
    <p:sldId id="439" r:id="rId24"/>
    <p:sldId id="434" r:id="rId25"/>
  </p:sldIdLst>
  <p:sldSz cx="9144000" cy="6858000" type="screen4x3"/>
  <p:notesSz cx="6858000" cy="9144000"/>
  <p:embeddedFontLst>
    <p:embeddedFont>
      <p:font typeface="MS Gothic" pitchFamily="49" charset="-128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MS PGothic" pitchFamily="34" charset="-128"/>
      <p:regular r:id="rId33"/>
    </p:embeddedFont>
    <p:embeddedFont>
      <p:font typeface="Arial Narrow" pitchFamily="34" charset="0"/>
      <p:regular r:id="rId34"/>
      <p:bold r:id="rId35"/>
      <p:italic r:id="rId36"/>
      <p:boldItalic r:id="rId37"/>
    </p:embeddedFont>
    <p:embeddedFont>
      <p:font typeface="Times" pitchFamily="18" charset="0"/>
      <p:regular r:id="rId38"/>
      <p:bold r:id="rId39"/>
      <p:italic r:id="rId40"/>
      <p:boldItalic r:id="rId41"/>
    </p:embeddedFont>
  </p:embeddedFontLst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66"/>
    <a:srgbClr val="236B47"/>
    <a:srgbClr val="2B8156"/>
    <a:srgbClr val="FF3300"/>
    <a:srgbClr val="FF3399"/>
    <a:srgbClr val="FFFF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15228" autoAdjust="0"/>
    <p:restoredTop sz="94660"/>
  </p:normalViewPr>
  <p:slideViewPr>
    <p:cSldViewPr>
      <p:cViewPr>
        <p:scale>
          <a:sx n="80" d="100"/>
          <a:sy n="80" d="100"/>
        </p:scale>
        <p:origin x="-832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92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B84DA21-0E11-4081-902F-4A69BB877950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00A4BC7-B147-4BDF-88D7-2C64AFEA0752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3322-2DC2-445D-ABFE-76323B0B521C}" type="slidenum">
              <a:rPr lang="pt-BR"/>
              <a:pPr/>
              <a:t>1</a:t>
            </a:fld>
            <a:endParaRPr lang="pt-BR"/>
          </a:p>
        </p:txBody>
      </p:sp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DC2C6-0461-496D-852D-DF99D003C8AA}" type="slidenum">
              <a:rPr lang="pt-BR"/>
              <a:pPr/>
              <a:t>10</a:t>
            </a:fld>
            <a:endParaRPr lang="pt-BR"/>
          </a:p>
        </p:txBody>
      </p:sp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DE0DA-DAEB-4A18-B860-49CC164951F5}" type="slidenum">
              <a:rPr lang="pt-BR"/>
              <a:pPr/>
              <a:t>11</a:t>
            </a:fld>
            <a:endParaRPr lang="pt-BR"/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B8B1F-BE17-4E6A-BE8F-9F3E1370046E}" type="slidenum">
              <a:rPr lang="pt-BR"/>
              <a:pPr/>
              <a:t>12</a:t>
            </a:fld>
            <a:endParaRPr lang="pt-BR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06E17-5423-4582-B6AC-DD8E52DD19CF}" type="slidenum">
              <a:rPr lang="pt-BR"/>
              <a:pPr/>
              <a:t>13</a:t>
            </a:fld>
            <a:endParaRPr lang="pt-BR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0421-DF58-4C76-A66E-98C3BB0BE0A6}" type="slidenum">
              <a:rPr lang="pt-BR"/>
              <a:pPr/>
              <a:t>14</a:t>
            </a:fld>
            <a:endParaRPr lang="pt-BR"/>
          </a:p>
        </p:txBody>
      </p:sp>
      <p:sp>
        <p:nvSpPr>
          <p:cNvPr id="3840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B5F4C-F0D4-4353-B0CE-79A9CCF5A40A}" type="slidenum">
              <a:rPr lang="pt-BR"/>
              <a:pPr/>
              <a:t>15</a:t>
            </a:fld>
            <a:endParaRPr lang="pt-BR"/>
          </a:p>
        </p:txBody>
      </p:sp>
      <p:sp>
        <p:nvSpPr>
          <p:cNvPr id="412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B12EF-9D12-4861-90E5-90F9DBFE11DF}" type="slidenum">
              <a:rPr lang="pt-BR"/>
              <a:pPr/>
              <a:t>16</a:t>
            </a:fld>
            <a:endParaRPr lang="pt-BR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08E0C-21D3-4403-8F60-FC1635630772}" type="slidenum">
              <a:rPr lang="pt-BR"/>
              <a:pPr/>
              <a:t>17</a:t>
            </a:fld>
            <a:endParaRPr lang="pt-BR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1B42E-9600-4C51-BFD7-48D4B3A19F73}" type="slidenum">
              <a:rPr lang="pt-BR"/>
              <a:pPr/>
              <a:t>18</a:t>
            </a:fld>
            <a:endParaRPr lang="pt-BR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EB79B-0162-4833-B3E0-82C0F238A0BA}" type="slidenum">
              <a:rPr lang="pt-BR"/>
              <a:pPr/>
              <a:t>19</a:t>
            </a:fld>
            <a:endParaRPr lang="pt-BR"/>
          </a:p>
        </p:txBody>
      </p:sp>
      <p:sp>
        <p:nvSpPr>
          <p:cNvPr id="402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CEFF6-4742-4100-BED3-09429025996E}" type="slidenum">
              <a:rPr lang="pt-BR"/>
              <a:pPr/>
              <a:t>2</a:t>
            </a:fld>
            <a:endParaRPr lang="pt-BR"/>
          </a:p>
        </p:txBody>
      </p:sp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13A74-ED9C-4FBD-A33C-B76563C33110}" type="slidenum">
              <a:rPr lang="pt-BR"/>
              <a:pPr/>
              <a:t>20</a:t>
            </a:fld>
            <a:endParaRPr lang="pt-BR"/>
          </a:p>
        </p:txBody>
      </p:sp>
      <p:sp>
        <p:nvSpPr>
          <p:cNvPr id="404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B3559-2172-4D52-81B9-D97875A4777B}" type="slidenum">
              <a:rPr lang="pt-BR"/>
              <a:pPr/>
              <a:t>21</a:t>
            </a:fld>
            <a:endParaRPr lang="pt-BR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2F9A7-4804-4CC3-B27A-1BF68CBEC022}" type="slidenum">
              <a:rPr lang="pt-BR"/>
              <a:pPr/>
              <a:t>22</a:t>
            </a:fld>
            <a:endParaRPr lang="pt-BR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105D5-C062-4C9D-87E0-E0205BFD344F}" type="slidenum">
              <a:rPr lang="pt-BR"/>
              <a:pPr/>
              <a:t>23</a:t>
            </a:fld>
            <a:endParaRPr lang="pt-BR"/>
          </a:p>
        </p:txBody>
      </p:sp>
      <p:sp>
        <p:nvSpPr>
          <p:cNvPr id="400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391FB-4B68-45CE-8F53-64693C43E183}" type="slidenum">
              <a:rPr lang="pt-BR"/>
              <a:pPr/>
              <a:t>24</a:t>
            </a:fld>
            <a:endParaRPr lang="pt-BR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0E72-940E-4E9E-AFA8-F4D8D1589A13}" type="slidenum">
              <a:rPr lang="pt-BR"/>
              <a:pPr/>
              <a:t>3</a:t>
            </a:fld>
            <a:endParaRPr lang="pt-BR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76E98-EAD4-4E24-8537-CEAE7ECC4475}" type="slidenum">
              <a:rPr lang="pt-BR"/>
              <a:pPr/>
              <a:t>4</a:t>
            </a:fld>
            <a:endParaRPr lang="pt-BR"/>
          </a:p>
        </p:txBody>
      </p:sp>
      <p:sp>
        <p:nvSpPr>
          <p:cNvPr id="3328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6C46F-D174-4AD2-94CC-2722B04EF624}" type="slidenum">
              <a:rPr lang="pt-BR"/>
              <a:pPr/>
              <a:t>5</a:t>
            </a:fld>
            <a:endParaRPr lang="pt-BR"/>
          </a:p>
        </p:txBody>
      </p:sp>
      <p:sp>
        <p:nvSpPr>
          <p:cNvPr id="3287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EE3DA-925C-4F5A-88C9-3D75DE74CAC7}" type="slidenum">
              <a:rPr lang="pt-BR"/>
              <a:pPr/>
              <a:t>6</a:t>
            </a:fld>
            <a:endParaRPr lang="pt-BR"/>
          </a:p>
        </p:txBody>
      </p:sp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B27C-1036-4BE4-A162-636FBFB98050}" type="slidenum">
              <a:rPr lang="pt-BR"/>
              <a:pPr/>
              <a:t>7</a:t>
            </a:fld>
            <a:endParaRPr lang="pt-BR"/>
          </a:p>
        </p:txBody>
      </p:sp>
      <p:sp>
        <p:nvSpPr>
          <p:cNvPr id="406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B58F1-A6F5-4ED9-B49D-A61388004223}" type="slidenum">
              <a:rPr lang="pt-BR"/>
              <a:pPr/>
              <a:t>8</a:t>
            </a:fld>
            <a:endParaRPr lang="pt-BR"/>
          </a:p>
        </p:txBody>
      </p:sp>
      <p:sp>
        <p:nvSpPr>
          <p:cNvPr id="408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813BB-E608-4D6F-BBEC-5CBB2B1A6F09}" type="slidenum">
              <a:rPr lang="pt-BR"/>
              <a:pPr/>
              <a:t>9</a:t>
            </a:fld>
            <a:endParaRPr lang="pt-BR"/>
          </a:p>
        </p:txBody>
      </p:sp>
      <p:sp>
        <p:nvSpPr>
          <p:cNvPr id="3962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Chart2.xls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Chart3.xls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3581400" y="5105400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600">
                <a:latin typeface="Arial" pitchFamily="34" charset="0"/>
              </a:rPr>
              <a:t>Secretaria Nacional de Renda de Cidadania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5257800" y="60198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600">
                <a:latin typeface="Arial" pitchFamily="34" charset="0"/>
              </a:rPr>
              <a:t>Ministério do Desenvolvimento Social e Combate à Fome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541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Arial" pitchFamily="34" charset="0"/>
              </a:rPr>
              <a:t>RED DE POBREZA Y PROTECCI</a:t>
            </a:r>
            <a:r>
              <a:rPr lang="pt-BR" altLang="ja-JP"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ÓN SOCIAL</a:t>
            </a:r>
            <a:endParaRPr lang="pt-BR" sz="28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1143000" y="43434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600" b="1">
                <a:latin typeface="Arial" pitchFamily="34" charset="0"/>
              </a:rPr>
              <a:t>Buenos Aires - Novembro 2006</a:t>
            </a:r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3505200" y="1828800"/>
            <a:ext cx="541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Arial Narrow" pitchFamily="34" charset="0"/>
              </a:rPr>
              <a:t>Experi</a:t>
            </a:r>
            <a:r>
              <a:rPr lang="pt-BR" altLang="ja-JP" sz="2800" b="1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ências </a:t>
            </a:r>
            <a:r>
              <a:rPr lang="pt-BR" sz="2800" b="1">
                <a:solidFill>
                  <a:schemeClr val="bg1"/>
                </a:solidFill>
                <a:latin typeface="Arial Narrow" pitchFamily="34" charset="0"/>
              </a:rPr>
              <a:t>em focaliza</a:t>
            </a:r>
            <a:r>
              <a:rPr lang="pt-BR" altLang="ja-JP" sz="2800" b="1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ção de Programas de TCR: o caso do</a:t>
            </a:r>
            <a:r>
              <a:rPr lang="pt-BR" sz="2800" b="1">
                <a:solidFill>
                  <a:schemeClr val="bg1"/>
                </a:solidFill>
                <a:latin typeface="Arial Narrow" pitchFamily="34" charset="0"/>
              </a:rPr>
              <a:t> Programa Bolsa Família</a:t>
            </a:r>
            <a:endParaRPr lang="pt-BR" sz="28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7315" name="Rectangle 3"/>
          <p:cNvSpPr>
            <a:spLocks noRot="1" noChangeArrowheads="1"/>
          </p:cNvSpPr>
          <p:nvPr/>
        </p:nvSpPr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Cadastro Único – n</a:t>
            </a:r>
            <a:r>
              <a:rPr lang="pt-BR" altLang="ja-JP" sz="3200" b="1">
                <a:latin typeface="Arial Narrow" pitchFamily="34" charset="0"/>
                <a:ea typeface="MS Gothic" pitchFamily="49" charset="-128"/>
              </a:rPr>
              <a:t>úcleos básicos de informações</a:t>
            </a:r>
            <a:endParaRPr lang="pt-BR" sz="3200" b="1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228600" y="990600"/>
            <a:ext cx="8915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Times" pitchFamily="1" charset="0"/>
              <a:buChar char="•"/>
            </a:pPr>
            <a:endParaRPr lang="pt-BR" sz="2000">
              <a:latin typeface="Arial Narrow" pitchFamily="34" charset="0"/>
              <a:ea typeface="MS Gothic" pitchFamily="49" charset="-128"/>
            </a:endParaRPr>
          </a:p>
          <a:p>
            <a:pPr algn="l">
              <a:buFont typeface="Times" pitchFamily="1" charset="0"/>
              <a:buChar char="•"/>
            </a:pPr>
            <a:r>
              <a:rPr lang="pt-BR" sz="2000" b="1">
                <a:latin typeface="Arial Narrow" pitchFamily="34" charset="0"/>
                <a:ea typeface="MS Gothic" pitchFamily="49" charset="-128"/>
              </a:rPr>
              <a:t> Identificação da pessoa</a:t>
            </a:r>
            <a:r>
              <a:rPr lang="pt-BR" sz="2000">
                <a:latin typeface="Arial Narrow" pitchFamily="34" charset="0"/>
                <a:ea typeface="MS Gothic" pitchFamily="49" charset="-128"/>
              </a:rPr>
              <a:t> (que geram o NIS das pessoas):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nome completo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nome da mãe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data de nascimento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município de nascimento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documento de identifica</a:t>
            </a:r>
            <a:r>
              <a:rPr lang="pt-BR" altLang="ja-JP" sz="2000">
                <a:latin typeface="Arial Narrow" pitchFamily="34" charset="0"/>
                <a:ea typeface="MS Gothic" pitchFamily="49" charset="-128"/>
              </a:rPr>
              <a:t>ção (preferencialmente de </a:t>
            </a:r>
            <a:r>
              <a:rPr lang="pt-BR" sz="2000">
                <a:latin typeface="Arial Narrow" pitchFamily="34" charset="0"/>
                <a:ea typeface="MS Gothic" pitchFamily="49" charset="-128"/>
              </a:rPr>
              <a:t>emissão nacional)</a:t>
            </a:r>
          </a:p>
          <a:p>
            <a:pPr lvl="1" algn="l">
              <a:buFont typeface="Times" pitchFamily="1" charset="0"/>
              <a:buChar char="•"/>
            </a:pPr>
            <a:endParaRPr lang="pt-BR" sz="2000">
              <a:latin typeface="Arial Narrow" pitchFamily="34" charset="0"/>
              <a:ea typeface="MS Gothic" pitchFamily="49" charset="-128"/>
            </a:endParaRPr>
          </a:p>
          <a:p>
            <a:pPr algn="l">
              <a:buFont typeface="Times" pitchFamily="1" charset="0"/>
              <a:buChar char="•"/>
            </a:pPr>
            <a:r>
              <a:rPr lang="pt-BR" sz="2000" b="1">
                <a:latin typeface="Arial Narrow" pitchFamily="34" charset="0"/>
                <a:ea typeface="MS Gothic" pitchFamily="49" charset="-128"/>
              </a:rPr>
              <a:t> Identificação do endereço</a:t>
            </a:r>
          </a:p>
          <a:p>
            <a:pPr algn="l">
              <a:buFont typeface="Times" pitchFamily="1" charset="0"/>
              <a:buChar char="•"/>
            </a:pPr>
            <a:endParaRPr lang="pt-BR" sz="2000" b="1">
              <a:latin typeface="Arial Narrow" pitchFamily="34" charset="0"/>
              <a:ea typeface="MS Gothic" pitchFamily="49" charset="-128"/>
            </a:endParaRPr>
          </a:p>
          <a:p>
            <a:pPr algn="l">
              <a:buFont typeface="Times" pitchFamily="1" charset="0"/>
              <a:buChar char="•"/>
            </a:pPr>
            <a:r>
              <a:rPr lang="pt-BR" sz="2000" b="1">
                <a:latin typeface="Arial Narrow" pitchFamily="34" charset="0"/>
                <a:ea typeface="MS Gothic" pitchFamily="49" charset="-128"/>
              </a:rPr>
              <a:t> Caracterização sócio-econômica: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composição familiar (número de membros, existência de gestantes, idosos, mães amamentando, deficientes físicos); 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características do domicílio (número de cômodos, tipo de construção, tratamento da água, esgoto e lixo); 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qualificação escolar dos membros da família; 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qualificação profissional e situação no mercado de trabalho; </a:t>
            </a:r>
          </a:p>
          <a:p>
            <a:pPr lvl="1" algn="l"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 rendimentos e despesas familiares (aluguel, transporte, alimentação e outros).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52400" y="167640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1313" indent="-341313" algn="l" defTabSz="449263"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Realização de testes de consistência na base do Cadastro Único</a:t>
            </a:r>
          </a:p>
          <a:p>
            <a:pPr marL="341313" indent="-341313" algn="l" defTabSz="449263"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Compara</a:t>
            </a:r>
            <a:r>
              <a:rPr lang="pt-BR" altLang="ja-JP" sz="2200">
                <a:latin typeface="Arial Narrow" pitchFamily="34" charset="0"/>
                <a:ea typeface="MS PGothic" pitchFamily="34" charset="-128"/>
              </a:rPr>
              <a:t>ção</a:t>
            </a:r>
            <a:r>
              <a:rPr lang="pt-BR" sz="2200">
                <a:latin typeface="Arial Narrow" pitchFamily="34" charset="0"/>
                <a:ea typeface="MS Gothic" pitchFamily="49" charset="-128"/>
              </a:rPr>
              <a:t> com outras bases de dados (Ex: Relação Anual de Informações Sociais - RAIS, Guia de Recolhimento Previdenciário de Pessoa Física - GEFIP e Censo Previdenciário</a:t>
            </a:r>
          </a:p>
          <a:p>
            <a:pPr marL="341313" indent="-341313" algn="l" defTabSz="449263"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Auditorias para identificação de duplicidades</a:t>
            </a:r>
          </a:p>
          <a:p>
            <a:pPr marL="341313" indent="-341313" algn="l" defTabSz="449263"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Desenvolvimento de versões do sistema de cadastramento com checagem da informa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ção na entrada de dados</a:t>
            </a:r>
            <a:endParaRPr lang="pt-BR" sz="2200">
              <a:latin typeface="Arial Narrow" pitchFamily="34" charset="0"/>
              <a:ea typeface="MS Gothic" pitchFamily="49" charset="-128"/>
            </a:endParaRPr>
          </a:p>
          <a:p>
            <a:pPr marL="341313" indent="-341313" algn="l" defTabSz="449263"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Atualização cadastral em âmbito nacional, com apoio financeiro do MDS e “validação” posterior dos dados</a:t>
            </a:r>
          </a:p>
          <a:p>
            <a:pPr marL="341313" indent="-341313" algn="l" defTabSz="449263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Utilização de modelo de predição de renda para identificação de casos suspeitos para ações de fiscalização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Gestão do </a:t>
            </a:r>
            <a:r>
              <a:rPr lang="pt-BR" altLang="ja-JP" sz="30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Cadastro e de benefícios - algumas estratégias de controle</a:t>
            </a:r>
            <a:endParaRPr lang="pt-BR" sz="3000" b="1">
              <a:solidFill>
                <a:srgbClr val="000000"/>
              </a:solidFill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381000" y="1676400"/>
          <a:ext cx="8077200" cy="4121150"/>
        </p:xfrm>
        <a:graphic>
          <a:graphicData uri="http://schemas.openxmlformats.org/presentationml/2006/ole">
            <p:oleObj spid="_x0000_s267267" name="Chart" r:id="rId5" imgW="5991636" imgH="3057754" progId="Excel.Chart.8">
              <p:embed/>
            </p:oleObj>
          </a:graphicData>
        </a:graphic>
      </p:graphicFrame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457200" y="6019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400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Observação</a:t>
            </a:r>
            <a:r>
              <a:rPr lang="pt-BR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: o conceito de cadastro “válido” foi regulamentado com o objetivo de disciplinar a liberação de recursos para apoio aos municípios e inclui exigências adicionais àquelas para a concessão de benefícios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609600" y="838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Cadastros Domiciliares Atualizados - março/05 a Setembro/06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944563" y="76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Cadastros Domiciliares Atualizados - março/05 a agosto/06</a:t>
            </a: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944563" y="2209800"/>
            <a:ext cx="7342187" cy="9205913"/>
            <a:chOff x="432" y="1248"/>
            <a:chExt cx="4625" cy="5799"/>
          </a:xfrm>
        </p:grpSpPr>
        <p:sp>
          <p:nvSpPr>
            <p:cNvPr id="269317" name="Line 5"/>
            <p:cNvSpPr>
              <a:spLocks noChangeShapeType="1"/>
            </p:cNvSpPr>
            <p:nvPr/>
          </p:nvSpPr>
          <p:spPr bwMode="auto">
            <a:xfrm>
              <a:off x="432" y="1248"/>
              <a:ext cx="462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318" name="Line 6"/>
            <p:cNvSpPr>
              <a:spLocks noChangeShapeType="1"/>
            </p:cNvSpPr>
            <p:nvPr/>
          </p:nvSpPr>
          <p:spPr bwMode="auto">
            <a:xfrm>
              <a:off x="432" y="1248"/>
              <a:ext cx="0" cy="579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9319" name="Object 7"/>
          <p:cNvGraphicFramePr>
            <a:graphicFrameLocks noChangeAspect="1"/>
          </p:cNvGraphicFramePr>
          <p:nvPr/>
        </p:nvGraphicFramePr>
        <p:xfrm>
          <a:off x="533400" y="1905000"/>
          <a:ext cx="8229600" cy="4235450"/>
        </p:xfrm>
        <a:graphic>
          <a:graphicData uri="http://schemas.openxmlformats.org/presentationml/2006/ole">
            <p:oleObj spid="_x0000_s269319" name="Chart" r:id="rId5" imgW="9477573" imgH="48771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2979" name="Rectangle 3"/>
          <p:cNvSpPr>
            <a:spLocks noRot="1" noChangeArrowheads="1"/>
          </p:cNvSpPr>
          <p:nvPr/>
        </p:nvSpPr>
        <p:spPr bwMode="auto">
          <a:xfrm>
            <a:off x="0" y="5334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Controle Social e Rede Pública de Fiscalização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81000" y="1125538"/>
            <a:ext cx="807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000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304800" y="1828800"/>
            <a:ext cx="84582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Todo município possui uma Instância de Controle Social composta por representantes do governo e da sociedade.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Os nomes dos benefici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ários</a:t>
            </a:r>
            <a:r>
              <a:rPr lang="pt-BR" sz="2200">
                <a:latin typeface="Arial Narrow" pitchFamily="34" charset="0"/>
                <a:ea typeface="MS Gothic" pitchFamily="49" charset="-128"/>
              </a:rPr>
              <a:t> estão disponibilizados na internet, resguardadas as restrições de sigilo das informações pessoais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Foi constituída uma “Rede Pública de Fiscalização” com a participação dos Ministérios Públicos Estaduais e Federal, do Tribunal de Contas da Uni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ão e da Controladoria Geral da União</a:t>
            </a:r>
            <a:endParaRPr lang="pt-BR" sz="2200">
              <a:latin typeface="Arial Narrow" pitchFamily="34" charset="0"/>
              <a:ea typeface="MS Gothic" pitchFamily="49" charset="-128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Estão disponíveis para a população linhas 0800 (chamada gratu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ita)</a:t>
            </a:r>
            <a:r>
              <a:rPr lang="pt-BR" sz="2200">
                <a:latin typeface="Arial Narrow" pitchFamily="34" charset="0"/>
                <a:ea typeface="MS Gothic" pitchFamily="49" charset="-128"/>
              </a:rPr>
              <a:t> para a prestação de informações à população e também para o recebimento de denúncias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9144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652" name="Rectangle 4"/>
          <p:cNvSpPr>
            <a:spLocks noRot="1" noChangeArrowheads="1"/>
          </p:cNvSpPr>
          <p:nvPr/>
        </p:nvSpPr>
        <p:spPr bwMode="auto">
          <a:xfrm>
            <a:off x="0" y="762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Acompanhamento de frequ</a:t>
            </a:r>
            <a:r>
              <a:rPr lang="pt-BR" altLang="ja-JP" sz="3200" b="1">
                <a:latin typeface="Arial Narrow" pitchFamily="34" charset="0"/>
                <a:ea typeface="MS Gothic" pitchFamily="49" charset="-128"/>
              </a:rPr>
              <a:t>ência escolar - indicadores de vulnerabilidade</a:t>
            </a:r>
            <a:endParaRPr lang="pt-BR" sz="3200" b="1"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9154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5763" algn="just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Indicadores considerados:</a:t>
            </a:r>
          </a:p>
          <a:p>
            <a:pPr marL="1033463" lvl="1" indent="-457200" algn="just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Qualidade das informações do CadÚnico</a:t>
            </a:r>
          </a:p>
          <a:p>
            <a:pPr marL="1033463" lvl="1" indent="-457200" algn="just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Atualização da base do CadÚnico pelo menos a cada dois anos</a:t>
            </a:r>
          </a:p>
          <a:p>
            <a:pPr marL="1033463" lvl="1" indent="-457200" algn="just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Times New Roman" pitchFamily="18" charset="0"/>
              </a:rPr>
              <a:t>I</a:t>
            </a:r>
            <a:r>
              <a:rPr lang="pt-BR" sz="2200">
                <a:latin typeface="Arial Narrow" pitchFamily="34" charset="0"/>
                <a:cs typeface="Arial" pitchFamily="34" charset="0"/>
              </a:rPr>
              <a:t>nformações sobre condicionalidades da área de educação</a:t>
            </a:r>
          </a:p>
          <a:p>
            <a:pPr marL="1033463" lvl="1" indent="-457200" algn="just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Times New Roman" pitchFamily="18" charset="0"/>
              </a:rPr>
              <a:t>I</a:t>
            </a:r>
            <a:r>
              <a:rPr lang="pt-BR" sz="2200">
                <a:latin typeface="Arial Narrow" pitchFamily="34" charset="0"/>
                <a:cs typeface="Arial" pitchFamily="34" charset="0"/>
              </a:rPr>
              <a:t>nformações sobre condicionalidades da área de saúde</a:t>
            </a:r>
          </a:p>
          <a:p>
            <a:pPr marL="1033463" lvl="1" indent="-457200" algn="just">
              <a:lnSpc>
                <a:spcPct val="90000"/>
              </a:lnSpc>
            </a:pPr>
            <a:endParaRPr lang="pt-BR" sz="2200">
              <a:latin typeface="Arial Narrow" pitchFamily="34" charset="0"/>
              <a:cs typeface="Arial" pitchFamily="34" charset="0"/>
            </a:endParaRPr>
          </a:p>
          <a:p>
            <a:pPr indent="385763" algn="l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Possibilidades de uso do recurso financeiro</a:t>
            </a:r>
          </a:p>
          <a:p>
            <a:pPr marL="1033463" lvl="1" indent="-457200" algn="l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Gestão de condicionalidades</a:t>
            </a:r>
          </a:p>
          <a:p>
            <a:pPr marL="1033463" lvl="1" indent="-457200" algn="l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Acompanhamento das Famílias beneficiárias, especialmente das mais vulneráveis</a:t>
            </a:r>
          </a:p>
          <a:p>
            <a:pPr marL="1033463" lvl="1" indent="-457200" algn="l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Times New Roman" pitchFamily="18" charset="0"/>
              </a:rPr>
              <a:t>Cadastramento de novas famílias, atualização e revisão</a:t>
            </a:r>
          </a:p>
          <a:p>
            <a:pPr marL="1033463" lvl="1" indent="-457200" algn="l">
              <a:spcBef>
                <a:spcPct val="3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cs typeface="Arial" pitchFamily="34" charset="0"/>
              </a:rPr>
              <a:t>Implementação de programas complementares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>
                <a:latin typeface="Arial Narrow" pitchFamily="34" charset="0"/>
              </a:rPr>
              <a:t>Construção de indicadores de qualidade da gestão descentralizada - IGD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>
                <a:latin typeface="Arial Narrow" pitchFamily="34" charset="0"/>
              </a:rPr>
              <a:t>Transferência dos Recursos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13593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5763" algn="just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pt-BR" sz="2200">
                <a:latin typeface="Arial Narrow" pitchFamily="34" charset="0"/>
              </a:rPr>
              <a:t>Transferência mensal</a:t>
            </a:r>
          </a:p>
          <a:p>
            <a:pPr indent="385763" algn="just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pt-BR" sz="2200">
                <a:latin typeface="Arial Narrow" pitchFamily="34" charset="0"/>
              </a:rPr>
              <a:t>Recursos s</a:t>
            </a:r>
            <a:r>
              <a:rPr lang="pt-BR" altLang="ja-JP" sz="2200">
                <a:latin typeface="Arial Narrow" pitchFamily="34" charset="0"/>
                <a:ea typeface="MS PGothic" pitchFamily="34" charset="-128"/>
              </a:rPr>
              <a:t>ó liberados para municípios com índice mínimo de 0,4</a:t>
            </a:r>
            <a:endParaRPr lang="pt-BR" sz="2200">
              <a:latin typeface="Arial Narrow" pitchFamily="34" charset="0"/>
            </a:endParaRPr>
          </a:p>
          <a:p>
            <a:pPr indent="385763" algn="just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pt-BR" sz="2200">
                <a:latin typeface="Arial Narrow" pitchFamily="34" charset="0"/>
              </a:rPr>
              <a:t>Valor em dobro para até 200 famílias</a:t>
            </a:r>
          </a:p>
          <a:p>
            <a:pPr indent="385763" algn="just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pt-BR" sz="2200">
                <a:latin typeface="Arial Narrow" pitchFamily="34" charset="0"/>
              </a:rPr>
              <a:t>Valor transferido:</a:t>
            </a:r>
          </a:p>
          <a:p>
            <a:pPr indent="385763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200" b="1">
                <a:latin typeface="Arial Narrow" pitchFamily="34" charset="0"/>
              </a:rPr>
              <a:t>IGD  x  R$ 2,50  x  200 x 2 +</a:t>
            </a:r>
          </a:p>
          <a:p>
            <a:pPr indent="385763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200" b="1">
                <a:latin typeface="Arial Narrow" pitchFamily="34" charset="0"/>
              </a:rPr>
              <a:t>IGD  x  R$ 2,50  x (nº de famílias - 200) </a:t>
            </a:r>
          </a:p>
          <a:p>
            <a:pPr indent="385763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pt-BR" sz="2200" b="1">
              <a:latin typeface="Arial Narrow" pitchFamily="34" charset="0"/>
            </a:endParaRPr>
          </a:p>
          <a:p>
            <a:pPr indent="385763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200">
                <a:latin typeface="Arial Narrow" pitchFamily="34" charset="0"/>
              </a:rPr>
              <a:t>Valor estimado para repasse em 2006: R$ 190 milhões</a:t>
            </a:r>
          </a:p>
          <a:p>
            <a:pPr indent="385763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200">
                <a:latin typeface="Arial Narrow" pitchFamily="34" charset="0"/>
              </a:rPr>
              <a:t>IGD m</a:t>
            </a:r>
            <a:r>
              <a:rPr lang="pt-BR" altLang="ja-JP" sz="2200">
                <a:latin typeface="Arial Narrow" pitchFamily="34" charset="0"/>
                <a:ea typeface="MS PGothic" pitchFamily="34" charset="-128"/>
              </a:rPr>
              <a:t>édio nacional: 0,69</a:t>
            </a:r>
            <a:endParaRPr lang="pt-BR" sz="22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828800"/>
            <a:ext cx="23622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1400" b="1">
                <a:latin typeface="Arial Narrow" pitchFamily="34" charset="0"/>
              </a:rPr>
              <a:t>Abril - 2006</a:t>
            </a:r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648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38600"/>
            <a:ext cx="45720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609600" y="533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Apoio a Gestão Municipal - IGD:</a:t>
            </a:r>
            <a:br>
              <a:rPr lang="pt-BR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</a:br>
            <a:r>
              <a:rPr lang="pt-BR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Repasse de recursos vinculado ao desempenho</a:t>
            </a:r>
            <a:endParaRPr lang="pt-BR" sz="2800" b="1">
              <a:solidFill>
                <a:srgbClr val="000000"/>
              </a:solidFill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5791200" y="3657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400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Setembro - 2006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533400" y="609600"/>
            <a:ext cx="7761288" cy="850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Resultados: incidência dos programas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1413" name="Object 5"/>
          <p:cNvGraphicFramePr>
            <a:graphicFrameLocks noChangeAspect="1"/>
          </p:cNvGraphicFramePr>
          <p:nvPr/>
        </p:nvGraphicFramePr>
        <p:xfrm>
          <a:off x="468313" y="1125538"/>
          <a:ext cx="8351837" cy="5543550"/>
        </p:xfrm>
        <a:graphic>
          <a:graphicData uri="http://schemas.openxmlformats.org/presentationml/2006/ole">
            <p:oleObj spid="_x0000_s401413" r:id="rId5" imgW="5991225" imgH="3752850" progId="CorelDRAW.Graphic.12">
              <p:embed/>
            </p:oleObj>
          </a:graphicData>
        </a:graphic>
      </p:graphicFrame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609600" y="62849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Fonte: Marcelo Medeiros e S</a:t>
            </a:r>
            <a:r>
              <a:rPr lang="pt-BR" altLang="ja-JP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érgio Serguei - IPEA</a:t>
            </a:r>
            <a:endParaRPr lang="pt-BR" sz="1400">
              <a:solidFill>
                <a:srgbClr val="000000"/>
              </a:solidFill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533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Brasil: Breve Panorama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267200" y="2463800"/>
            <a:ext cx="45720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125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200">
                <a:latin typeface="Arial Narrow" pitchFamily="34" charset="0"/>
              </a:rPr>
              <a:t> População: 184 milhões</a:t>
            </a:r>
          </a:p>
          <a:p>
            <a:pPr algn="l">
              <a:spcBef>
                <a:spcPts val="125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200">
                <a:latin typeface="Arial Narrow" pitchFamily="34" charset="0"/>
              </a:rPr>
              <a:t> </a:t>
            </a:r>
            <a:r>
              <a:rPr lang="es-ES" sz="2200">
                <a:latin typeface="Arial Narrow" pitchFamily="34" charset="0"/>
                <a:cs typeface="Arial" pitchFamily="34" charset="0"/>
              </a:rPr>
              <a:t>Área: 8,5 milh</a:t>
            </a:r>
            <a:r>
              <a:rPr lang="es-ES" altLang="ja-JP" sz="2200">
                <a:latin typeface="Arial Narrow" pitchFamily="34" charset="0"/>
                <a:ea typeface="MS PGothic" pitchFamily="34" charset="-128"/>
                <a:cs typeface="Arial" pitchFamily="34" charset="0"/>
              </a:rPr>
              <a:t>ões </a:t>
            </a:r>
            <a:r>
              <a:rPr lang="es-ES" sz="2200">
                <a:latin typeface="Arial Narrow" pitchFamily="34" charset="0"/>
                <a:cs typeface="Arial" pitchFamily="34" charset="0"/>
              </a:rPr>
              <a:t>km²</a:t>
            </a:r>
          </a:p>
          <a:p>
            <a:pPr algn="l">
              <a:spcBef>
                <a:spcPts val="125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200">
                <a:latin typeface="Arial Narrow" pitchFamily="34" charset="0"/>
              </a:rPr>
              <a:t> País federado, com 27 estados e 5.564 municípios </a:t>
            </a:r>
          </a:p>
          <a:p>
            <a:pPr algn="l">
              <a:spcBef>
                <a:spcPts val="125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200">
                <a:latin typeface="Arial Narrow" pitchFamily="34" charset="0"/>
              </a:rPr>
              <a:t> População pobre: 11,1 milhões de famílias (21,% da população)</a:t>
            </a:r>
          </a:p>
          <a:p>
            <a:pPr algn="l">
              <a:spcBef>
                <a:spcPts val="125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200">
                <a:latin typeface="Arial Narrow" pitchFamily="34" charset="0"/>
              </a:rPr>
              <a:t> População extremamente pobre: 4,2 milhões de famílias (8,2% da população)</a:t>
            </a:r>
          </a:p>
          <a:p>
            <a:pPr algn="l">
              <a:spcBef>
                <a:spcPts val="125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200">
                <a:latin typeface="Arial Narrow" pitchFamily="34" charset="0"/>
              </a:rPr>
              <a:t> Coeficiente de </a:t>
            </a:r>
            <a:r>
              <a:rPr lang="pt-BR" sz="2200">
                <a:latin typeface="Arial Narrow" pitchFamily="34" charset="0"/>
              </a:rPr>
              <a:t>Gini em 2005 = 0,566</a:t>
            </a:r>
          </a:p>
        </p:txBody>
      </p:sp>
      <p:pic>
        <p:nvPicPr>
          <p:cNvPr id="1028" name="Picture 4" descr="brazil_shangh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9200" y="1219200"/>
            <a:ext cx="7391400" cy="520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3459" name="Object 3"/>
          <p:cNvGraphicFramePr>
            <a:graphicFrameLocks noChangeAspect="1"/>
          </p:cNvGraphicFramePr>
          <p:nvPr/>
        </p:nvGraphicFramePr>
        <p:xfrm>
          <a:off x="1066800" y="990600"/>
          <a:ext cx="7010400" cy="5548313"/>
        </p:xfrm>
        <a:graphic>
          <a:graphicData uri="http://schemas.openxmlformats.org/presentationml/2006/ole">
            <p:oleObj spid="_x0000_s403459" name="Chart" r:id="rId5" imgW="6257849" imgH="4705502" progId="Excel.Chart.8">
              <p:embed/>
            </p:oleObj>
          </a:graphicData>
        </a:graphic>
      </p:graphicFrame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381000" y="381000"/>
            <a:ext cx="8458200" cy="7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Programas de transferência de renda comparados</a:t>
            </a: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609600" y="62849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Fonte: Marcelo Medeiros e S</a:t>
            </a:r>
            <a:r>
              <a:rPr lang="pt-BR" altLang="ja-JP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érgio Serguei - IPEA</a:t>
            </a:r>
            <a:endParaRPr lang="pt-BR" sz="1400">
              <a:solidFill>
                <a:srgbClr val="000000"/>
              </a:solidFill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609600" y="62849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Fonte: Adaptado de Lindert - BIRD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179388" y="827088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>
                <a:latin typeface="Arial Narrow" pitchFamily="34" charset="0"/>
              </a:rPr>
              <a:t>Grau de focalização:</a:t>
            </a:r>
          </a:p>
          <a:p>
            <a:r>
              <a:rPr lang="pt-BR" b="1">
                <a:latin typeface="Arial Narrow" pitchFamily="34" charset="0"/>
              </a:rPr>
              <a:t>comparação com programas brasileiros</a:t>
            </a:r>
          </a:p>
        </p:txBody>
      </p:sp>
      <p:sp>
        <p:nvSpPr>
          <p:cNvPr id="281604" name="AutoShape 4"/>
          <p:cNvSpPr>
            <a:spLocks noChangeAspect="1" noChangeArrowheads="1" noTextEdit="1"/>
          </p:cNvSpPr>
          <p:nvPr/>
        </p:nvSpPr>
        <p:spPr bwMode="auto">
          <a:xfrm>
            <a:off x="762000" y="2093913"/>
            <a:ext cx="78486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841375" y="2173288"/>
            <a:ext cx="7673975" cy="413226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514600" y="2971800"/>
            <a:ext cx="3670300" cy="2679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7" name="Line 7"/>
          <p:cNvSpPr>
            <a:spLocks noChangeShapeType="1"/>
          </p:cNvSpPr>
          <p:nvPr/>
        </p:nvSpPr>
        <p:spPr bwMode="auto">
          <a:xfrm>
            <a:off x="2532063" y="5300663"/>
            <a:ext cx="3670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>
            <a:off x="2532063" y="4965700"/>
            <a:ext cx="3670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9" name="Line 9"/>
          <p:cNvSpPr>
            <a:spLocks noChangeShapeType="1"/>
          </p:cNvSpPr>
          <p:nvPr/>
        </p:nvSpPr>
        <p:spPr bwMode="auto">
          <a:xfrm>
            <a:off x="2532063" y="4630738"/>
            <a:ext cx="3670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>
            <a:off x="2532063" y="4295775"/>
            <a:ext cx="3670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1" name="Line 11"/>
          <p:cNvSpPr>
            <a:spLocks noChangeShapeType="1"/>
          </p:cNvSpPr>
          <p:nvPr/>
        </p:nvSpPr>
        <p:spPr bwMode="auto">
          <a:xfrm>
            <a:off x="2532063" y="3960813"/>
            <a:ext cx="3670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2" name="Line 12"/>
          <p:cNvSpPr>
            <a:spLocks noChangeShapeType="1"/>
          </p:cNvSpPr>
          <p:nvPr/>
        </p:nvSpPr>
        <p:spPr bwMode="auto">
          <a:xfrm>
            <a:off x="2532063" y="3625850"/>
            <a:ext cx="3670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2532063" y="3290888"/>
            <a:ext cx="3670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4" name="Line 14"/>
          <p:cNvSpPr>
            <a:spLocks noChangeShapeType="1"/>
          </p:cNvSpPr>
          <p:nvPr/>
        </p:nvSpPr>
        <p:spPr bwMode="auto">
          <a:xfrm>
            <a:off x="2532063" y="2955925"/>
            <a:ext cx="3670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2532063" y="2955925"/>
            <a:ext cx="3670300" cy="2679700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>
            <a:off x="2532063" y="2955925"/>
            <a:ext cx="1587" cy="2679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>
            <a:off x="2468563" y="563562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8" name="Line 18"/>
          <p:cNvSpPr>
            <a:spLocks noChangeShapeType="1"/>
          </p:cNvSpPr>
          <p:nvPr/>
        </p:nvSpPr>
        <p:spPr bwMode="auto">
          <a:xfrm>
            <a:off x="2468563" y="53006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19" name="Line 19"/>
          <p:cNvSpPr>
            <a:spLocks noChangeShapeType="1"/>
          </p:cNvSpPr>
          <p:nvPr/>
        </p:nvSpPr>
        <p:spPr bwMode="auto">
          <a:xfrm>
            <a:off x="2468563" y="49657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>
            <a:off x="2468563" y="463073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1" name="Line 21"/>
          <p:cNvSpPr>
            <a:spLocks noChangeShapeType="1"/>
          </p:cNvSpPr>
          <p:nvPr/>
        </p:nvSpPr>
        <p:spPr bwMode="auto">
          <a:xfrm>
            <a:off x="2468563" y="429577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>
            <a:off x="2468563" y="396081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3" name="Line 23"/>
          <p:cNvSpPr>
            <a:spLocks noChangeShapeType="1"/>
          </p:cNvSpPr>
          <p:nvPr/>
        </p:nvSpPr>
        <p:spPr bwMode="auto">
          <a:xfrm>
            <a:off x="2468563" y="362585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4" name="Line 24"/>
          <p:cNvSpPr>
            <a:spLocks noChangeShapeType="1"/>
          </p:cNvSpPr>
          <p:nvPr/>
        </p:nvSpPr>
        <p:spPr bwMode="auto">
          <a:xfrm>
            <a:off x="2468563" y="3290888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5" name="Line 25"/>
          <p:cNvSpPr>
            <a:spLocks noChangeShapeType="1"/>
          </p:cNvSpPr>
          <p:nvPr/>
        </p:nvSpPr>
        <p:spPr bwMode="auto">
          <a:xfrm>
            <a:off x="2468563" y="2955925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6" name="Line 26"/>
          <p:cNvSpPr>
            <a:spLocks noChangeShapeType="1"/>
          </p:cNvSpPr>
          <p:nvPr/>
        </p:nvSpPr>
        <p:spPr bwMode="auto">
          <a:xfrm>
            <a:off x="2532063" y="5635625"/>
            <a:ext cx="3670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7" name="Line 27"/>
          <p:cNvSpPr>
            <a:spLocks noChangeShapeType="1"/>
          </p:cNvSpPr>
          <p:nvPr/>
        </p:nvSpPr>
        <p:spPr bwMode="auto">
          <a:xfrm flipV="1">
            <a:off x="2532063" y="5635625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8" name="Line 28"/>
          <p:cNvSpPr>
            <a:spLocks noChangeShapeType="1"/>
          </p:cNvSpPr>
          <p:nvPr/>
        </p:nvSpPr>
        <p:spPr bwMode="auto">
          <a:xfrm flipV="1">
            <a:off x="3267075" y="5635625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29" name="Line 29"/>
          <p:cNvSpPr>
            <a:spLocks noChangeShapeType="1"/>
          </p:cNvSpPr>
          <p:nvPr/>
        </p:nvSpPr>
        <p:spPr bwMode="auto">
          <a:xfrm flipV="1">
            <a:off x="4000500" y="5635625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0" name="Line 30"/>
          <p:cNvSpPr>
            <a:spLocks noChangeShapeType="1"/>
          </p:cNvSpPr>
          <p:nvPr/>
        </p:nvSpPr>
        <p:spPr bwMode="auto">
          <a:xfrm flipV="1">
            <a:off x="4733925" y="5635625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1" name="Line 31"/>
          <p:cNvSpPr>
            <a:spLocks noChangeShapeType="1"/>
          </p:cNvSpPr>
          <p:nvPr/>
        </p:nvSpPr>
        <p:spPr bwMode="auto">
          <a:xfrm flipV="1">
            <a:off x="5467350" y="5635625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2" name="Line 32"/>
          <p:cNvSpPr>
            <a:spLocks noChangeShapeType="1"/>
          </p:cNvSpPr>
          <p:nvPr/>
        </p:nvSpPr>
        <p:spPr bwMode="auto">
          <a:xfrm flipV="1">
            <a:off x="6202363" y="5635625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3" name="Line 33"/>
          <p:cNvSpPr>
            <a:spLocks noChangeShapeType="1"/>
          </p:cNvSpPr>
          <p:nvPr/>
        </p:nvSpPr>
        <p:spPr bwMode="auto">
          <a:xfrm>
            <a:off x="2900363" y="3625850"/>
            <a:ext cx="733425" cy="108426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>
            <a:off x="3633788" y="4710113"/>
            <a:ext cx="733425" cy="60642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5" name="Line 35"/>
          <p:cNvSpPr>
            <a:spLocks noChangeShapeType="1"/>
          </p:cNvSpPr>
          <p:nvPr/>
        </p:nvSpPr>
        <p:spPr bwMode="auto">
          <a:xfrm>
            <a:off x="4367213" y="5316538"/>
            <a:ext cx="733425" cy="23812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6" name="Line 36"/>
          <p:cNvSpPr>
            <a:spLocks noChangeShapeType="1"/>
          </p:cNvSpPr>
          <p:nvPr/>
        </p:nvSpPr>
        <p:spPr bwMode="auto">
          <a:xfrm>
            <a:off x="5100638" y="5554663"/>
            <a:ext cx="735012" cy="6508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7" name="Line 37"/>
          <p:cNvSpPr>
            <a:spLocks noChangeShapeType="1"/>
          </p:cNvSpPr>
          <p:nvPr/>
        </p:nvSpPr>
        <p:spPr bwMode="auto">
          <a:xfrm>
            <a:off x="5100638" y="5253038"/>
            <a:ext cx="735012" cy="254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8" name="Line 38"/>
          <p:cNvSpPr>
            <a:spLocks noChangeShapeType="1"/>
          </p:cNvSpPr>
          <p:nvPr/>
        </p:nvSpPr>
        <p:spPr bwMode="auto">
          <a:xfrm>
            <a:off x="2900363" y="3816350"/>
            <a:ext cx="733425" cy="798513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39" name="Line 39"/>
          <p:cNvSpPr>
            <a:spLocks noChangeShapeType="1"/>
          </p:cNvSpPr>
          <p:nvPr/>
        </p:nvSpPr>
        <p:spPr bwMode="auto">
          <a:xfrm>
            <a:off x="3633788" y="4614863"/>
            <a:ext cx="733425" cy="638175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0" name="Line 40"/>
          <p:cNvSpPr>
            <a:spLocks noChangeShapeType="1"/>
          </p:cNvSpPr>
          <p:nvPr/>
        </p:nvSpPr>
        <p:spPr bwMode="auto">
          <a:xfrm>
            <a:off x="4367213" y="5253038"/>
            <a:ext cx="733425" cy="269875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1" name="Line 41"/>
          <p:cNvSpPr>
            <a:spLocks noChangeShapeType="1"/>
          </p:cNvSpPr>
          <p:nvPr/>
        </p:nvSpPr>
        <p:spPr bwMode="auto">
          <a:xfrm>
            <a:off x="5100638" y="5522913"/>
            <a:ext cx="735012" cy="96837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2" name="Line 42"/>
          <p:cNvSpPr>
            <a:spLocks noChangeShapeType="1"/>
          </p:cNvSpPr>
          <p:nvPr/>
        </p:nvSpPr>
        <p:spPr bwMode="auto">
          <a:xfrm>
            <a:off x="2900363" y="3194050"/>
            <a:ext cx="733425" cy="1739900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3" name="Line 43"/>
          <p:cNvSpPr>
            <a:spLocks noChangeShapeType="1"/>
          </p:cNvSpPr>
          <p:nvPr/>
        </p:nvSpPr>
        <p:spPr bwMode="auto">
          <a:xfrm>
            <a:off x="3633788" y="4933950"/>
            <a:ext cx="733425" cy="54133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4" name="Line 44"/>
          <p:cNvSpPr>
            <a:spLocks noChangeShapeType="1"/>
          </p:cNvSpPr>
          <p:nvPr/>
        </p:nvSpPr>
        <p:spPr bwMode="auto">
          <a:xfrm>
            <a:off x="4367213" y="5475288"/>
            <a:ext cx="733425" cy="12858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5" name="Line 45"/>
          <p:cNvSpPr>
            <a:spLocks noChangeShapeType="1"/>
          </p:cNvSpPr>
          <p:nvPr/>
        </p:nvSpPr>
        <p:spPr bwMode="auto">
          <a:xfrm>
            <a:off x="5100638" y="5603875"/>
            <a:ext cx="735012" cy="31750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6" name="Line 46"/>
          <p:cNvSpPr>
            <a:spLocks noChangeShapeType="1"/>
          </p:cNvSpPr>
          <p:nvPr/>
        </p:nvSpPr>
        <p:spPr bwMode="auto">
          <a:xfrm>
            <a:off x="2900363" y="3960813"/>
            <a:ext cx="733425" cy="5413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7" name="Line 47"/>
          <p:cNvSpPr>
            <a:spLocks noChangeShapeType="1"/>
          </p:cNvSpPr>
          <p:nvPr/>
        </p:nvSpPr>
        <p:spPr bwMode="auto">
          <a:xfrm>
            <a:off x="3633788" y="4502150"/>
            <a:ext cx="733425" cy="75088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8" name="Line 48"/>
          <p:cNvSpPr>
            <a:spLocks noChangeShapeType="1"/>
          </p:cNvSpPr>
          <p:nvPr/>
        </p:nvSpPr>
        <p:spPr bwMode="auto">
          <a:xfrm>
            <a:off x="4367213" y="5253038"/>
            <a:ext cx="733425" cy="285750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49" name="Line 49"/>
          <p:cNvSpPr>
            <a:spLocks noChangeShapeType="1"/>
          </p:cNvSpPr>
          <p:nvPr/>
        </p:nvSpPr>
        <p:spPr bwMode="auto">
          <a:xfrm>
            <a:off x="5100638" y="5538788"/>
            <a:ext cx="735012" cy="333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0" name="Line 50"/>
          <p:cNvSpPr>
            <a:spLocks noChangeShapeType="1"/>
          </p:cNvSpPr>
          <p:nvPr/>
        </p:nvSpPr>
        <p:spPr bwMode="auto">
          <a:xfrm>
            <a:off x="2900363" y="4343400"/>
            <a:ext cx="733425" cy="366713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1" name="Line 51"/>
          <p:cNvSpPr>
            <a:spLocks noChangeShapeType="1"/>
          </p:cNvSpPr>
          <p:nvPr/>
        </p:nvSpPr>
        <p:spPr bwMode="auto">
          <a:xfrm>
            <a:off x="3633788" y="4710113"/>
            <a:ext cx="733425" cy="334962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2" name="Line 52"/>
          <p:cNvSpPr>
            <a:spLocks noChangeShapeType="1"/>
          </p:cNvSpPr>
          <p:nvPr/>
        </p:nvSpPr>
        <p:spPr bwMode="auto">
          <a:xfrm>
            <a:off x="4367213" y="5045075"/>
            <a:ext cx="733425" cy="207963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3" name="Line 53"/>
          <p:cNvSpPr>
            <a:spLocks noChangeShapeType="1"/>
          </p:cNvSpPr>
          <p:nvPr/>
        </p:nvSpPr>
        <p:spPr bwMode="auto">
          <a:xfrm>
            <a:off x="5100638" y="5253038"/>
            <a:ext cx="735012" cy="238125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4" name="Freeform 54"/>
          <p:cNvSpPr>
            <a:spLocks/>
          </p:cNvSpPr>
          <p:nvPr/>
        </p:nvSpPr>
        <p:spPr bwMode="auto">
          <a:xfrm>
            <a:off x="2851150" y="3576638"/>
            <a:ext cx="96838" cy="96837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61" y="31"/>
              </a:cxn>
              <a:cxn ang="0">
                <a:pos x="31" y="61"/>
              </a:cxn>
              <a:cxn ang="0">
                <a:pos x="0" y="31"/>
              </a:cxn>
              <a:cxn ang="0">
                <a:pos x="31" y="0"/>
              </a:cxn>
            </a:cxnLst>
            <a:rect l="0" t="0" r="r" b="b"/>
            <a:pathLst>
              <a:path w="61" h="61">
                <a:moveTo>
                  <a:pt x="31" y="0"/>
                </a:moveTo>
                <a:lnTo>
                  <a:pt x="61" y="31"/>
                </a:lnTo>
                <a:lnTo>
                  <a:pt x="31" y="61"/>
                </a:lnTo>
                <a:lnTo>
                  <a:pt x="0" y="31"/>
                </a:lnTo>
                <a:lnTo>
                  <a:pt x="31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5" name="Freeform 55"/>
          <p:cNvSpPr>
            <a:spLocks/>
          </p:cNvSpPr>
          <p:nvPr/>
        </p:nvSpPr>
        <p:spPr bwMode="auto">
          <a:xfrm>
            <a:off x="3586163" y="466248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6" name="Freeform 56"/>
          <p:cNvSpPr>
            <a:spLocks/>
          </p:cNvSpPr>
          <p:nvPr/>
        </p:nvSpPr>
        <p:spPr bwMode="auto">
          <a:xfrm>
            <a:off x="4319588" y="5268913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7" name="Freeform 57"/>
          <p:cNvSpPr>
            <a:spLocks/>
          </p:cNvSpPr>
          <p:nvPr/>
        </p:nvSpPr>
        <p:spPr bwMode="auto">
          <a:xfrm>
            <a:off x="5053013" y="5507038"/>
            <a:ext cx="95250" cy="9683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1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30"/>
                </a:lnTo>
                <a:lnTo>
                  <a:pt x="30" y="61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8" name="Freeform 58"/>
          <p:cNvSpPr>
            <a:spLocks/>
          </p:cNvSpPr>
          <p:nvPr/>
        </p:nvSpPr>
        <p:spPr bwMode="auto">
          <a:xfrm>
            <a:off x="5786438" y="5572125"/>
            <a:ext cx="96837" cy="952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61" y="30"/>
              </a:cxn>
              <a:cxn ang="0">
                <a:pos x="31" y="60"/>
              </a:cxn>
              <a:cxn ang="0">
                <a:pos x="0" y="30"/>
              </a:cxn>
              <a:cxn ang="0">
                <a:pos x="31" y="0"/>
              </a:cxn>
            </a:cxnLst>
            <a:rect l="0" t="0" r="r" b="b"/>
            <a:pathLst>
              <a:path w="61" h="60">
                <a:moveTo>
                  <a:pt x="31" y="0"/>
                </a:moveTo>
                <a:lnTo>
                  <a:pt x="61" y="30"/>
                </a:lnTo>
                <a:lnTo>
                  <a:pt x="31" y="60"/>
                </a:lnTo>
                <a:lnTo>
                  <a:pt x="0" y="30"/>
                </a:lnTo>
                <a:lnTo>
                  <a:pt x="31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59" name="Rectangle 59"/>
          <p:cNvSpPr>
            <a:spLocks noChangeArrowheads="1"/>
          </p:cNvSpPr>
          <p:nvPr/>
        </p:nvSpPr>
        <p:spPr bwMode="auto">
          <a:xfrm>
            <a:off x="5053013" y="5203825"/>
            <a:ext cx="95250" cy="96838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0" name="Rectangle 60"/>
          <p:cNvSpPr>
            <a:spLocks noChangeArrowheads="1"/>
          </p:cNvSpPr>
          <p:nvPr/>
        </p:nvSpPr>
        <p:spPr bwMode="auto">
          <a:xfrm>
            <a:off x="5786438" y="5459413"/>
            <a:ext cx="96837" cy="95250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1" name="Freeform 61"/>
          <p:cNvSpPr>
            <a:spLocks/>
          </p:cNvSpPr>
          <p:nvPr/>
        </p:nvSpPr>
        <p:spPr bwMode="auto">
          <a:xfrm>
            <a:off x="2851150" y="3768725"/>
            <a:ext cx="96838" cy="952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61" y="60"/>
              </a:cxn>
              <a:cxn ang="0">
                <a:pos x="0" y="60"/>
              </a:cxn>
              <a:cxn ang="0">
                <a:pos x="31" y="0"/>
              </a:cxn>
            </a:cxnLst>
            <a:rect l="0" t="0" r="r" b="b"/>
            <a:pathLst>
              <a:path w="61" h="60">
                <a:moveTo>
                  <a:pt x="31" y="0"/>
                </a:moveTo>
                <a:lnTo>
                  <a:pt x="61" y="60"/>
                </a:lnTo>
                <a:lnTo>
                  <a:pt x="0" y="60"/>
                </a:lnTo>
                <a:lnTo>
                  <a:pt x="31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2" name="Freeform 62"/>
          <p:cNvSpPr>
            <a:spLocks/>
          </p:cNvSpPr>
          <p:nvPr/>
        </p:nvSpPr>
        <p:spPr bwMode="auto">
          <a:xfrm>
            <a:off x="3586163" y="4565650"/>
            <a:ext cx="95250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1"/>
              </a:cxn>
              <a:cxn ang="0">
                <a:pos x="0" y="6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61"/>
                </a:lnTo>
                <a:lnTo>
                  <a:pt x="0" y="61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3" name="Freeform 63"/>
          <p:cNvSpPr>
            <a:spLocks/>
          </p:cNvSpPr>
          <p:nvPr/>
        </p:nvSpPr>
        <p:spPr bwMode="auto">
          <a:xfrm>
            <a:off x="4319588" y="5203825"/>
            <a:ext cx="95250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1"/>
              </a:cxn>
              <a:cxn ang="0">
                <a:pos x="0" y="6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61"/>
                </a:lnTo>
                <a:lnTo>
                  <a:pt x="0" y="61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4" name="Freeform 64"/>
          <p:cNvSpPr>
            <a:spLocks/>
          </p:cNvSpPr>
          <p:nvPr/>
        </p:nvSpPr>
        <p:spPr bwMode="auto">
          <a:xfrm>
            <a:off x="5053013" y="5475288"/>
            <a:ext cx="95250" cy="9683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1"/>
              </a:cxn>
              <a:cxn ang="0">
                <a:pos x="0" y="6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61"/>
                </a:lnTo>
                <a:lnTo>
                  <a:pt x="0" y="61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5" name="Freeform 65"/>
          <p:cNvSpPr>
            <a:spLocks/>
          </p:cNvSpPr>
          <p:nvPr/>
        </p:nvSpPr>
        <p:spPr bwMode="auto">
          <a:xfrm>
            <a:off x="5786438" y="5572125"/>
            <a:ext cx="96837" cy="952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61" y="60"/>
              </a:cxn>
              <a:cxn ang="0">
                <a:pos x="0" y="60"/>
              </a:cxn>
              <a:cxn ang="0">
                <a:pos x="31" y="0"/>
              </a:cxn>
            </a:cxnLst>
            <a:rect l="0" t="0" r="r" b="b"/>
            <a:pathLst>
              <a:path w="61" h="60">
                <a:moveTo>
                  <a:pt x="31" y="0"/>
                </a:moveTo>
                <a:lnTo>
                  <a:pt x="61" y="60"/>
                </a:lnTo>
                <a:lnTo>
                  <a:pt x="0" y="60"/>
                </a:lnTo>
                <a:lnTo>
                  <a:pt x="31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6" name="Rectangle 66"/>
          <p:cNvSpPr>
            <a:spLocks noChangeArrowheads="1"/>
          </p:cNvSpPr>
          <p:nvPr/>
        </p:nvSpPr>
        <p:spPr bwMode="auto">
          <a:xfrm>
            <a:off x="2835275" y="3130550"/>
            <a:ext cx="1603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7" name="Line 67"/>
          <p:cNvSpPr>
            <a:spLocks noChangeShapeType="1"/>
          </p:cNvSpPr>
          <p:nvPr/>
        </p:nvSpPr>
        <p:spPr bwMode="auto">
          <a:xfrm flipH="1" flipV="1">
            <a:off x="2851150" y="3146425"/>
            <a:ext cx="49213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8" name="Line 68"/>
          <p:cNvSpPr>
            <a:spLocks noChangeShapeType="1"/>
          </p:cNvSpPr>
          <p:nvPr/>
        </p:nvSpPr>
        <p:spPr bwMode="auto">
          <a:xfrm>
            <a:off x="2900363" y="3194050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69" name="Line 69"/>
          <p:cNvSpPr>
            <a:spLocks noChangeShapeType="1"/>
          </p:cNvSpPr>
          <p:nvPr/>
        </p:nvSpPr>
        <p:spPr bwMode="auto">
          <a:xfrm flipH="1">
            <a:off x="2851150" y="3194050"/>
            <a:ext cx="49213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0" name="Line 70"/>
          <p:cNvSpPr>
            <a:spLocks noChangeShapeType="1"/>
          </p:cNvSpPr>
          <p:nvPr/>
        </p:nvSpPr>
        <p:spPr bwMode="auto">
          <a:xfrm flipV="1">
            <a:off x="2900363" y="3146425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1" name="Rectangle 71"/>
          <p:cNvSpPr>
            <a:spLocks noChangeArrowheads="1"/>
          </p:cNvSpPr>
          <p:nvPr/>
        </p:nvSpPr>
        <p:spPr bwMode="auto">
          <a:xfrm>
            <a:off x="3570288" y="4868863"/>
            <a:ext cx="158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2" name="Line 72"/>
          <p:cNvSpPr>
            <a:spLocks noChangeShapeType="1"/>
          </p:cNvSpPr>
          <p:nvPr/>
        </p:nvSpPr>
        <p:spPr bwMode="auto">
          <a:xfrm flipH="1" flipV="1">
            <a:off x="3586163" y="4884738"/>
            <a:ext cx="47625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3" name="Line 73"/>
          <p:cNvSpPr>
            <a:spLocks noChangeShapeType="1"/>
          </p:cNvSpPr>
          <p:nvPr/>
        </p:nvSpPr>
        <p:spPr bwMode="auto">
          <a:xfrm>
            <a:off x="3633788" y="4933950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4" name="Line 74"/>
          <p:cNvSpPr>
            <a:spLocks noChangeShapeType="1"/>
          </p:cNvSpPr>
          <p:nvPr/>
        </p:nvSpPr>
        <p:spPr bwMode="auto">
          <a:xfrm flipH="1">
            <a:off x="3586163" y="4933950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5" name="Line 75"/>
          <p:cNvSpPr>
            <a:spLocks noChangeShapeType="1"/>
          </p:cNvSpPr>
          <p:nvPr/>
        </p:nvSpPr>
        <p:spPr bwMode="auto">
          <a:xfrm flipV="1">
            <a:off x="3633788" y="4884738"/>
            <a:ext cx="47625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6" name="Rectangle 76"/>
          <p:cNvSpPr>
            <a:spLocks noChangeArrowheads="1"/>
          </p:cNvSpPr>
          <p:nvPr/>
        </p:nvSpPr>
        <p:spPr bwMode="auto">
          <a:xfrm>
            <a:off x="4303713" y="5411788"/>
            <a:ext cx="158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7" name="Line 77"/>
          <p:cNvSpPr>
            <a:spLocks noChangeShapeType="1"/>
          </p:cNvSpPr>
          <p:nvPr/>
        </p:nvSpPr>
        <p:spPr bwMode="auto">
          <a:xfrm flipH="1" flipV="1">
            <a:off x="4319588" y="5427663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8" name="Line 78"/>
          <p:cNvSpPr>
            <a:spLocks noChangeShapeType="1"/>
          </p:cNvSpPr>
          <p:nvPr/>
        </p:nvSpPr>
        <p:spPr bwMode="auto">
          <a:xfrm>
            <a:off x="4367213" y="5475288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79" name="Line 79"/>
          <p:cNvSpPr>
            <a:spLocks noChangeShapeType="1"/>
          </p:cNvSpPr>
          <p:nvPr/>
        </p:nvSpPr>
        <p:spPr bwMode="auto">
          <a:xfrm flipH="1">
            <a:off x="4319588" y="5475288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0" name="Line 80"/>
          <p:cNvSpPr>
            <a:spLocks noChangeShapeType="1"/>
          </p:cNvSpPr>
          <p:nvPr/>
        </p:nvSpPr>
        <p:spPr bwMode="auto">
          <a:xfrm flipV="1">
            <a:off x="4367213" y="5427663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1" name="Rectangle 81"/>
          <p:cNvSpPr>
            <a:spLocks noChangeArrowheads="1"/>
          </p:cNvSpPr>
          <p:nvPr/>
        </p:nvSpPr>
        <p:spPr bwMode="auto">
          <a:xfrm>
            <a:off x="5037138" y="5538788"/>
            <a:ext cx="1603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2" name="Line 82"/>
          <p:cNvSpPr>
            <a:spLocks noChangeShapeType="1"/>
          </p:cNvSpPr>
          <p:nvPr/>
        </p:nvSpPr>
        <p:spPr bwMode="auto">
          <a:xfrm flipH="1" flipV="1">
            <a:off x="5053013" y="5554663"/>
            <a:ext cx="47625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3" name="Line 83"/>
          <p:cNvSpPr>
            <a:spLocks noChangeShapeType="1"/>
          </p:cNvSpPr>
          <p:nvPr/>
        </p:nvSpPr>
        <p:spPr bwMode="auto">
          <a:xfrm>
            <a:off x="5100638" y="5603875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4" name="Line 84"/>
          <p:cNvSpPr>
            <a:spLocks noChangeShapeType="1"/>
          </p:cNvSpPr>
          <p:nvPr/>
        </p:nvSpPr>
        <p:spPr bwMode="auto">
          <a:xfrm flipH="1">
            <a:off x="5053013" y="5603875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5" name="Line 85"/>
          <p:cNvSpPr>
            <a:spLocks noChangeShapeType="1"/>
          </p:cNvSpPr>
          <p:nvPr/>
        </p:nvSpPr>
        <p:spPr bwMode="auto">
          <a:xfrm flipV="1">
            <a:off x="5100638" y="5554663"/>
            <a:ext cx="47625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6" name="Rectangle 86"/>
          <p:cNvSpPr>
            <a:spLocks noChangeArrowheads="1"/>
          </p:cNvSpPr>
          <p:nvPr/>
        </p:nvSpPr>
        <p:spPr bwMode="auto">
          <a:xfrm>
            <a:off x="5770563" y="5572125"/>
            <a:ext cx="1603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7" name="Line 87"/>
          <p:cNvSpPr>
            <a:spLocks noChangeShapeType="1"/>
          </p:cNvSpPr>
          <p:nvPr/>
        </p:nvSpPr>
        <p:spPr bwMode="auto">
          <a:xfrm flipH="1" flipV="1">
            <a:off x="5786438" y="5588000"/>
            <a:ext cx="49212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8" name="Line 88"/>
          <p:cNvSpPr>
            <a:spLocks noChangeShapeType="1"/>
          </p:cNvSpPr>
          <p:nvPr/>
        </p:nvSpPr>
        <p:spPr bwMode="auto">
          <a:xfrm>
            <a:off x="5835650" y="5635625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89" name="Line 89"/>
          <p:cNvSpPr>
            <a:spLocks noChangeShapeType="1"/>
          </p:cNvSpPr>
          <p:nvPr/>
        </p:nvSpPr>
        <p:spPr bwMode="auto">
          <a:xfrm flipH="1">
            <a:off x="5786438" y="5635625"/>
            <a:ext cx="49212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0" name="Line 90"/>
          <p:cNvSpPr>
            <a:spLocks noChangeShapeType="1"/>
          </p:cNvSpPr>
          <p:nvPr/>
        </p:nvSpPr>
        <p:spPr bwMode="auto">
          <a:xfrm flipV="1">
            <a:off x="5835650" y="5588000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2835275" y="3895725"/>
            <a:ext cx="1603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2" name="Line 92"/>
          <p:cNvSpPr>
            <a:spLocks noChangeShapeType="1"/>
          </p:cNvSpPr>
          <p:nvPr/>
        </p:nvSpPr>
        <p:spPr bwMode="auto">
          <a:xfrm flipH="1" flipV="1">
            <a:off x="2851150" y="3913188"/>
            <a:ext cx="49213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3" name="Line 93"/>
          <p:cNvSpPr>
            <a:spLocks noChangeShapeType="1"/>
          </p:cNvSpPr>
          <p:nvPr/>
        </p:nvSpPr>
        <p:spPr bwMode="auto">
          <a:xfrm>
            <a:off x="2900363" y="3960813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4" name="Line 94"/>
          <p:cNvSpPr>
            <a:spLocks noChangeShapeType="1"/>
          </p:cNvSpPr>
          <p:nvPr/>
        </p:nvSpPr>
        <p:spPr bwMode="auto">
          <a:xfrm flipH="1">
            <a:off x="2851150" y="3960813"/>
            <a:ext cx="49213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5" name="Line 95"/>
          <p:cNvSpPr>
            <a:spLocks noChangeShapeType="1"/>
          </p:cNvSpPr>
          <p:nvPr/>
        </p:nvSpPr>
        <p:spPr bwMode="auto">
          <a:xfrm flipV="1">
            <a:off x="2900363" y="3913188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 flipV="1">
            <a:off x="2900363" y="3913188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7" name="Line 97"/>
          <p:cNvSpPr>
            <a:spLocks noChangeShapeType="1"/>
          </p:cNvSpPr>
          <p:nvPr/>
        </p:nvSpPr>
        <p:spPr bwMode="auto">
          <a:xfrm>
            <a:off x="2900363" y="3960813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8" name="Rectangle 98"/>
          <p:cNvSpPr>
            <a:spLocks noChangeArrowheads="1"/>
          </p:cNvSpPr>
          <p:nvPr/>
        </p:nvSpPr>
        <p:spPr bwMode="auto">
          <a:xfrm>
            <a:off x="3570288" y="4438650"/>
            <a:ext cx="1587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99" name="Line 99"/>
          <p:cNvSpPr>
            <a:spLocks noChangeShapeType="1"/>
          </p:cNvSpPr>
          <p:nvPr/>
        </p:nvSpPr>
        <p:spPr bwMode="auto">
          <a:xfrm flipH="1" flipV="1">
            <a:off x="3586163" y="4454525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0" name="Line 100"/>
          <p:cNvSpPr>
            <a:spLocks noChangeShapeType="1"/>
          </p:cNvSpPr>
          <p:nvPr/>
        </p:nvSpPr>
        <p:spPr bwMode="auto">
          <a:xfrm>
            <a:off x="3633788" y="4502150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1" name="Line 101"/>
          <p:cNvSpPr>
            <a:spLocks noChangeShapeType="1"/>
          </p:cNvSpPr>
          <p:nvPr/>
        </p:nvSpPr>
        <p:spPr bwMode="auto">
          <a:xfrm flipH="1">
            <a:off x="3586163" y="4502150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2" name="Line 102"/>
          <p:cNvSpPr>
            <a:spLocks noChangeShapeType="1"/>
          </p:cNvSpPr>
          <p:nvPr/>
        </p:nvSpPr>
        <p:spPr bwMode="auto">
          <a:xfrm flipV="1">
            <a:off x="3633788" y="4454525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3" name="Line 103"/>
          <p:cNvSpPr>
            <a:spLocks noChangeShapeType="1"/>
          </p:cNvSpPr>
          <p:nvPr/>
        </p:nvSpPr>
        <p:spPr bwMode="auto">
          <a:xfrm flipV="1">
            <a:off x="3633788" y="4454525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4" name="Line 104"/>
          <p:cNvSpPr>
            <a:spLocks noChangeShapeType="1"/>
          </p:cNvSpPr>
          <p:nvPr/>
        </p:nvSpPr>
        <p:spPr bwMode="auto">
          <a:xfrm>
            <a:off x="3633788" y="4502150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5" name="Rectangle 105"/>
          <p:cNvSpPr>
            <a:spLocks noChangeArrowheads="1"/>
          </p:cNvSpPr>
          <p:nvPr/>
        </p:nvSpPr>
        <p:spPr bwMode="auto">
          <a:xfrm>
            <a:off x="4303713" y="5187950"/>
            <a:ext cx="1587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6" name="Line 106"/>
          <p:cNvSpPr>
            <a:spLocks noChangeShapeType="1"/>
          </p:cNvSpPr>
          <p:nvPr/>
        </p:nvSpPr>
        <p:spPr bwMode="auto">
          <a:xfrm flipH="1" flipV="1">
            <a:off x="4319588" y="5203825"/>
            <a:ext cx="47625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7" name="Line 107"/>
          <p:cNvSpPr>
            <a:spLocks noChangeShapeType="1"/>
          </p:cNvSpPr>
          <p:nvPr/>
        </p:nvSpPr>
        <p:spPr bwMode="auto">
          <a:xfrm>
            <a:off x="4367213" y="5253038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8" name="Line 108"/>
          <p:cNvSpPr>
            <a:spLocks noChangeShapeType="1"/>
          </p:cNvSpPr>
          <p:nvPr/>
        </p:nvSpPr>
        <p:spPr bwMode="auto">
          <a:xfrm flipH="1">
            <a:off x="4319588" y="5253038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09" name="Line 109"/>
          <p:cNvSpPr>
            <a:spLocks noChangeShapeType="1"/>
          </p:cNvSpPr>
          <p:nvPr/>
        </p:nvSpPr>
        <p:spPr bwMode="auto">
          <a:xfrm flipV="1">
            <a:off x="4367213" y="5203825"/>
            <a:ext cx="47625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0" name="Line 110"/>
          <p:cNvSpPr>
            <a:spLocks noChangeShapeType="1"/>
          </p:cNvSpPr>
          <p:nvPr/>
        </p:nvSpPr>
        <p:spPr bwMode="auto">
          <a:xfrm flipV="1">
            <a:off x="4367213" y="5203825"/>
            <a:ext cx="158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1" name="Line 111"/>
          <p:cNvSpPr>
            <a:spLocks noChangeShapeType="1"/>
          </p:cNvSpPr>
          <p:nvPr/>
        </p:nvSpPr>
        <p:spPr bwMode="auto">
          <a:xfrm>
            <a:off x="4367213" y="5253038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2" name="Rectangle 112"/>
          <p:cNvSpPr>
            <a:spLocks noChangeArrowheads="1"/>
          </p:cNvSpPr>
          <p:nvPr/>
        </p:nvSpPr>
        <p:spPr bwMode="auto">
          <a:xfrm>
            <a:off x="5037138" y="5475288"/>
            <a:ext cx="1603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3" name="Line 113"/>
          <p:cNvSpPr>
            <a:spLocks noChangeShapeType="1"/>
          </p:cNvSpPr>
          <p:nvPr/>
        </p:nvSpPr>
        <p:spPr bwMode="auto">
          <a:xfrm flipH="1" flipV="1">
            <a:off x="5053013" y="5491163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4" name="Line 114"/>
          <p:cNvSpPr>
            <a:spLocks noChangeShapeType="1"/>
          </p:cNvSpPr>
          <p:nvPr/>
        </p:nvSpPr>
        <p:spPr bwMode="auto">
          <a:xfrm>
            <a:off x="5100638" y="5538788"/>
            <a:ext cx="47625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5" name="Line 115"/>
          <p:cNvSpPr>
            <a:spLocks noChangeShapeType="1"/>
          </p:cNvSpPr>
          <p:nvPr/>
        </p:nvSpPr>
        <p:spPr bwMode="auto">
          <a:xfrm flipH="1">
            <a:off x="5053013" y="5538788"/>
            <a:ext cx="47625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6" name="Line 116"/>
          <p:cNvSpPr>
            <a:spLocks noChangeShapeType="1"/>
          </p:cNvSpPr>
          <p:nvPr/>
        </p:nvSpPr>
        <p:spPr bwMode="auto">
          <a:xfrm flipV="1">
            <a:off x="5100638" y="5491163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7" name="Line 117"/>
          <p:cNvSpPr>
            <a:spLocks noChangeShapeType="1"/>
          </p:cNvSpPr>
          <p:nvPr/>
        </p:nvSpPr>
        <p:spPr bwMode="auto">
          <a:xfrm flipV="1">
            <a:off x="5100638" y="5491163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8" name="Line 118"/>
          <p:cNvSpPr>
            <a:spLocks noChangeShapeType="1"/>
          </p:cNvSpPr>
          <p:nvPr/>
        </p:nvSpPr>
        <p:spPr bwMode="auto">
          <a:xfrm>
            <a:off x="5100638" y="5538788"/>
            <a:ext cx="158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9" name="Rectangle 119"/>
          <p:cNvSpPr>
            <a:spLocks noChangeArrowheads="1"/>
          </p:cNvSpPr>
          <p:nvPr/>
        </p:nvSpPr>
        <p:spPr bwMode="auto">
          <a:xfrm>
            <a:off x="5770563" y="5507038"/>
            <a:ext cx="1603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0" name="Line 120"/>
          <p:cNvSpPr>
            <a:spLocks noChangeShapeType="1"/>
          </p:cNvSpPr>
          <p:nvPr/>
        </p:nvSpPr>
        <p:spPr bwMode="auto">
          <a:xfrm flipH="1" flipV="1">
            <a:off x="5786438" y="5522913"/>
            <a:ext cx="49212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1" name="Line 121"/>
          <p:cNvSpPr>
            <a:spLocks noChangeShapeType="1"/>
          </p:cNvSpPr>
          <p:nvPr/>
        </p:nvSpPr>
        <p:spPr bwMode="auto">
          <a:xfrm>
            <a:off x="5835650" y="5572125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2" name="Line 122"/>
          <p:cNvSpPr>
            <a:spLocks noChangeShapeType="1"/>
          </p:cNvSpPr>
          <p:nvPr/>
        </p:nvSpPr>
        <p:spPr bwMode="auto">
          <a:xfrm flipH="1">
            <a:off x="5786438" y="5572125"/>
            <a:ext cx="49212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3" name="Line 123"/>
          <p:cNvSpPr>
            <a:spLocks noChangeShapeType="1"/>
          </p:cNvSpPr>
          <p:nvPr/>
        </p:nvSpPr>
        <p:spPr bwMode="auto">
          <a:xfrm flipV="1">
            <a:off x="5835650" y="5522913"/>
            <a:ext cx="47625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4" name="Line 124"/>
          <p:cNvSpPr>
            <a:spLocks noChangeShapeType="1"/>
          </p:cNvSpPr>
          <p:nvPr/>
        </p:nvSpPr>
        <p:spPr bwMode="auto">
          <a:xfrm flipV="1">
            <a:off x="5835650" y="5522913"/>
            <a:ext cx="1588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5" name="Line 125"/>
          <p:cNvSpPr>
            <a:spLocks noChangeShapeType="1"/>
          </p:cNvSpPr>
          <p:nvPr/>
        </p:nvSpPr>
        <p:spPr bwMode="auto">
          <a:xfrm>
            <a:off x="5835650" y="5572125"/>
            <a:ext cx="158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6" name="Oval 126"/>
          <p:cNvSpPr>
            <a:spLocks noChangeArrowheads="1"/>
          </p:cNvSpPr>
          <p:nvPr/>
        </p:nvSpPr>
        <p:spPr bwMode="auto">
          <a:xfrm>
            <a:off x="2851150" y="4295775"/>
            <a:ext cx="96838" cy="95250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7" name="Oval 127"/>
          <p:cNvSpPr>
            <a:spLocks noChangeArrowheads="1"/>
          </p:cNvSpPr>
          <p:nvPr/>
        </p:nvSpPr>
        <p:spPr bwMode="auto">
          <a:xfrm>
            <a:off x="3586163" y="4662488"/>
            <a:ext cx="95250" cy="95250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8" name="Oval 128"/>
          <p:cNvSpPr>
            <a:spLocks noChangeArrowheads="1"/>
          </p:cNvSpPr>
          <p:nvPr/>
        </p:nvSpPr>
        <p:spPr bwMode="auto">
          <a:xfrm>
            <a:off x="4319588" y="4997450"/>
            <a:ext cx="95250" cy="95250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9" name="Oval 129"/>
          <p:cNvSpPr>
            <a:spLocks noChangeArrowheads="1"/>
          </p:cNvSpPr>
          <p:nvPr/>
        </p:nvSpPr>
        <p:spPr bwMode="auto">
          <a:xfrm>
            <a:off x="5053013" y="5203825"/>
            <a:ext cx="95250" cy="96838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30" name="Oval 130"/>
          <p:cNvSpPr>
            <a:spLocks noChangeArrowheads="1"/>
          </p:cNvSpPr>
          <p:nvPr/>
        </p:nvSpPr>
        <p:spPr bwMode="auto">
          <a:xfrm>
            <a:off x="5786438" y="5443538"/>
            <a:ext cx="96837" cy="95250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31" name="Rectangle 131"/>
          <p:cNvSpPr>
            <a:spLocks noChangeArrowheads="1"/>
          </p:cNvSpPr>
          <p:nvPr/>
        </p:nvSpPr>
        <p:spPr bwMode="auto">
          <a:xfrm>
            <a:off x="2420938" y="2333625"/>
            <a:ext cx="326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>
                <a:solidFill>
                  <a:srgbClr val="000000"/>
                </a:solidFill>
                <a:latin typeface="Arial Narrow" pitchFamily="34" charset="0"/>
              </a:rPr>
              <a:t>Incidência Absoluta - PNAD 2004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2" name="Rectangle 132"/>
          <p:cNvSpPr>
            <a:spLocks noChangeArrowheads="1"/>
          </p:cNvSpPr>
          <p:nvPr/>
        </p:nvSpPr>
        <p:spPr bwMode="auto">
          <a:xfrm>
            <a:off x="2070100" y="5507038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3" name="Rectangle 133"/>
          <p:cNvSpPr>
            <a:spLocks noChangeArrowheads="1"/>
          </p:cNvSpPr>
          <p:nvPr/>
        </p:nvSpPr>
        <p:spPr bwMode="auto">
          <a:xfrm>
            <a:off x="1958975" y="517207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10%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4" name="Rectangle 134"/>
          <p:cNvSpPr>
            <a:spLocks noChangeArrowheads="1"/>
          </p:cNvSpPr>
          <p:nvPr/>
        </p:nvSpPr>
        <p:spPr bwMode="auto">
          <a:xfrm>
            <a:off x="1958975" y="48371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20%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5" name="Rectangle 135"/>
          <p:cNvSpPr>
            <a:spLocks noChangeArrowheads="1"/>
          </p:cNvSpPr>
          <p:nvPr/>
        </p:nvSpPr>
        <p:spPr bwMode="auto">
          <a:xfrm>
            <a:off x="1958975" y="4502150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30%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6" name="Rectangle 136"/>
          <p:cNvSpPr>
            <a:spLocks noChangeArrowheads="1"/>
          </p:cNvSpPr>
          <p:nvPr/>
        </p:nvSpPr>
        <p:spPr bwMode="auto">
          <a:xfrm>
            <a:off x="1958975" y="416718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40%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7" name="Rectangle 137"/>
          <p:cNvSpPr>
            <a:spLocks noChangeArrowheads="1"/>
          </p:cNvSpPr>
          <p:nvPr/>
        </p:nvSpPr>
        <p:spPr bwMode="auto">
          <a:xfrm>
            <a:off x="1958975" y="383222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50%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8" name="Rectangle 138"/>
          <p:cNvSpPr>
            <a:spLocks noChangeArrowheads="1"/>
          </p:cNvSpPr>
          <p:nvPr/>
        </p:nvSpPr>
        <p:spPr bwMode="auto">
          <a:xfrm>
            <a:off x="1958975" y="349726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60%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39" name="Rectangle 139"/>
          <p:cNvSpPr>
            <a:spLocks noChangeArrowheads="1"/>
          </p:cNvSpPr>
          <p:nvPr/>
        </p:nvSpPr>
        <p:spPr bwMode="auto">
          <a:xfrm>
            <a:off x="1958975" y="3162300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70%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0" name="Rectangle 140"/>
          <p:cNvSpPr>
            <a:spLocks noChangeArrowheads="1"/>
          </p:cNvSpPr>
          <p:nvPr/>
        </p:nvSpPr>
        <p:spPr bwMode="auto">
          <a:xfrm>
            <a:off x="1958975" y="282733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80%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1" name="Rectangle 141"/>
          <p:cNvSpPr>
            <a:spLocks noChangeArrowheads="1"/>
          </p:cNvSpPr>
          <p:nvPr/>
        </p:nvSpPr>
        <p:spPr bwMode="auto">
          <a:xfrm>
            <a:off x="2771775" y="58102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Q1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2" name="Rectangle 142"/>
          <p:cNvSpPr>
            <a:spLocks noChangeArrowheads="1"/>
          </p:cNvSpPr>
          <p:nvPr/>
        </p:nvSpPr>
        <p:spPr bwMode="auto">
          <a:xfrm>
            <a:off x="3505200" y="58102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Q2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3" name="Rectangle 143"/>
          <p:cNvSpPr>
            <a:spLocks noChangeArrowheads="1"/>
          </p:cNvSpPr>
          <p:nvPr/>
        </p:nvSpPr>
        <p:spPr bwMode="auto">
          <a:xfrm>
            <a:off x="4240213" y="58102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Q3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4" name="Rectangle 144"/>
          <p:cNvSpPr>
            <a:spLocks noChangeArrowheads="1"/>
          </p:cNvSpPr>
          <p:nvPr/>
        </p:nvSpPr>
        <p:spPr bwMode="auto">
          <a:xfrm>
            <a:off x="4973638" y="58102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Q4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5" name="Rectangle 145"/>
          <p:cNvSpPr>
            <a:spLocks noChangeArrowheads="1"/>
          </p:cNvSpPr>
          <p:nvPr/>
        </p:nvSpPr>
        <p:spPr bwMode="auto">
          <a:xfrm>
            <a:off x="5707063" y="58102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Q5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6" name="Rectangle 146"/>
          <p:cNvSpPr>
            <a:spLocks noChangeArrowheads="1"/>
          </p:cNvSpPr>
          <p:nvPr/>
        </p:nvSpPr>
        <p:spPr bwMode="auto">
          <a:xfrm rot="16200000">
            <a:off x="-232568" y="4323556"/>
            <a:ext cx="2843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 b="1">
                <a:solidFill>
                  <a:srgbClr val="000000"/>
                </a:solidFill>
                <a:latin typeface="Arial Narrow" pitchFamily="34" charset="0"/>
              </a:rPr>
              <a:t>% dos benefícios de cada programa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7" name="Rectangle 147"/>
          <p:cNvSpPr>
            <a:spLocks noChangeArrowheads="1"/>
          </p:cNvSpPr>
          <p:nvPr/>
        </p:nvSpPr>
        <p:spPr bwMode="auto">
          <a:xfrm rot="16200000">
            <a:off x="419894" y="4807744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 b="1">
                <a:solidFill>
                  <a:srgbClr val="000000"/>
                </a:solidFill>
                <a:latin typeface="Arial Narrow" pitchFamily="34" charset="0"/>
              </a:rPr>
              <a:t>recebidos por cada quintil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48" name="Rectangle 148"/>
          <p:cNvSpPr>
            <a:spLocks noChangeArrowheads="1"/>
          </p:cNvSpPr>
          <p:nvPr/>
        </p:nvSpPr>
        <p:spPr bwMode="auto">
          <a:xfrm>
            <a:off x="6477000" y="3124200"/>
            <a:ext cx="1922463" cy="31956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49" name="Line 149"/>
          <p:cNvSpPr>
            <a:spLocks noChangeShapeType="1"/>
          </p:cNvSpPr>
          <p:nvPr/>
        </p:nvSpPr>
        <p:spPr bwMode="auto">
          <a:xfrm>
            <a:off x="6477000" y="3581400"/>
            <a:ext cx="431800" cy="1588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0" name="Freeform 150"/>
          <p:cNvSpPr>
            <a:spLocks/>
          </p:cNvSpPr>
          <p:nvPr/>
        </p:nvSpPr>
        <p:spPr bwMode="auto">
          <a:xfrm>
            <a:off x="6629400" y="3581400"/>
            <a:ext cx="95250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1"/>
              </a:cxn>
              <a:cxn ang="0">
                <a:pos x="30" y="61"/>
              </a:cxn>
              <a:cxn ang="0">
                <a:pos x="0" y="3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31"/>
                </a:lnTo>
                <a:lnTo>
                  <a:pt x="30" y="61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1" name="Rectangle 151"/>
          <p:cNvSpPr>
            <a:spLocks noChangeArrowheads="1"/>
          </p:cNvSpPr>
          <p:nvPr/>
        </p:nvSpPr>
        <p:spPr bwMode="auto">
          <a:xfrm>
            <a:off x="7010400" y="3429000"/>
            <a:ext cx="860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TRC-PNAD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52" name="Line 152"/>
          <p:cNvSpPr>
            <a:spLocks noChangeShapeType="1"/>
          </p:cNvSpPr>
          <p:nvPr/>
        </p:nvSpPr>
        <p:spPr bwMode="auto">
          <a:xfrm>
            <a:off x="6477000" y="4114800"/>
            <a:ext cx="431800" cy="1588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3" name="Freeform 153"/>
          <p:cNvSpPr>
            <a:spLocks/>
          </p:cNvSpPr>
          <p:nvPr/>
        </p:nvSpPr>
        <p:spPr bwMode="auto">
          <a:xfrm>
            <a:off x="6616700" y="407193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4" name="Rectangle 154"/>
          <p:cNvSpPr>
            <a:spLocks noChangeArrowheads="1"/>
          </p:cNvSpPr>
          <p:nvPr/>
        </p:nvSpPr>
        <p:spPr bwMode="auto">
          <a:xfrm>
            <a:off x="6935788" y="3976688"/>
            <a:ext cx="1157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Pre-BFP-PNAD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55" name="Line 155"/>
          <p:cNvSpPr>
            <a:spLocks noChangeShapeType="1"/>
          </p:cNvSpPr>
          <p:nvPr/>
        </p:nvSpPr>
        <p:spPr bwMode="auto">
          <a:xfrm>
            <a:off x="6456363" y="4710113"/>
            <a:ext cx="431800" cy="158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6" name="Rectangle 156"/>
          <p:cNvSpPr>
            <a:spLocks noChangeArrowheads="1"/>
          </p:cNvSpPr>
          <p:nvPr/>
        </p:nvSpPr>
        <p:spPr bwMode="auto">
          <a:xfrm>
            <a:off x="6600825" y="4646613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7" name="Line 157"/>
          <p:cNvSpPr>
            <a:spLocks noChangeShapeType="1"/>
          </p:cNvSpPr>
          <p:nvPr/>
        </p:nvSpPr>
        <p:spPr bwMode="auto">
          <a:xfrm flipH="1" flipV="1">
            <a:off x="6616700" y="4662488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8" name="Line 158"/>
          <p:cNvSpPr>
            <a:spLocks noChangeShapeType="1"/>
          </p:cNvSpPr>
          <p:nvPr/>
        </p:nvSpPr>
        <p:spPr bwMode="auto">
          <a:xfrm>
            <a:off x="6664325" y="4710113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59" name="Line 159"/>
          <p:cNvSpPr>
            <a:spLocks noChangeShapeType="1"/>
          </p:cNvSpPr>
          <p:nvPr/>
        </p:nvSpPr>
        <p:spPr bwMode="auto">
          <a:xfrm flipH="1">
            <a:off x="6616700" y="4710113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0" name="Line 160"/>
          <p:cNvSpPr>
            <a:spLocks noChangeShapeType="1"/>
          </p:cNvSpPr>
          <p:nvPr/>
        </p:nvSpPr>
        <p:spPr bwMode="auto">
          <a:xfrm flipV="1">
            <a:off x="6664325" y="4662488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1" name="Rectangle 161"/>
          <p:cNvSpPr>
            <a:spLocks noChangeArrowheads="1"/>
          </p:cNvSpPr>
          <p:nvPr/>
        </p:nvSpPr>
        <p:spPr bwMode="auto">
          <a:xfrm>
            <a:off x="6935788" y="4565650"/>
            <a:ext cx="842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BFP-PNAD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62" name="Line 162"/>
          <p:cNvSpPr>
            <a:spLocks noChangeShapeType="1"/>
          </p:cNvSpPr>
          <p:nvPr/>
        </p:nvSpPr>
        <p:spPr bwMode="auto">
          <a:xfrm>
            <a:off x="6456363" y="5300663"/>
            <a:ext cx="431800" cy="158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3" name="Rectangle 163"/>
          <p:cNvSpPr>
            <a:spLocks noChangeArrowheads="1"/>
          </p:cNvSpPr>
          <p:nvPr/>
        </p:nvSpPr>
        <p:spPr bwMode="auto">
          <a:xfrm>
            <a:off x="6600825" y="5237163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4" name="Line 164"/>
          <p:cNvSpPr>
            <a:spLocks noChangeShapeType="1"/>
          </p:cNvSpPr>
          <p:nvPr/>
        </p:nvSpPr>
        <p:spPr bwMode="auto">
          <a:xfrm flipH="1" flipV="1">
            <a:off x="6616700" y="5253038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5" name="Line 165"/>
          <p:cNvSpPr>
            <a:spLocks noChangeShapeType="1"/>
          </p:cNvSpPr>
          <p:nvPr/>
        </p:nvSpPr>
        <p:spPr bwMode="auto">
          <a:xfrm>
            <a:off x="6664325" y="5300663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6" name="Line 166"/>
          <p:cNvSpPr>
            <a:spLocks noChangeShapeType="1"/>
          </p:cNvSpPr>
          <p:nvPr/>
        </p:nvSpPr>
        <p:spPr bwMode="auto">
          <a:xfrm flipH="1">
            <a:off x="6616700" y="5300663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7" name="Line 167"/>
          <p:cNvSpPr>
            <a:spLocks noChangeShapeType="1"/>
          </p:cNvSpPr>
          <p:nvPr/>
        </p:nvSpPr>
        <p:spPr bwMode="auto">
          <a:xfrm flipV="1">
            <a:off x="6664325" y="5253038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8" name="Line 168"/>
          <p:cNvSpPr>
            <a:spLocks noChangeShapeType="1"/>
          </p:cNvSpPr>
          <p:nvPr/>
        </p:nvSpPr>
        <p:spPr bwMode="auto">
          <a:xfrm flipV="1">
            <a:off x="6664325" y="5253038"/>
            <a:ext cx="158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69" name="Line 169"/>
          <p:cNvSpPr>
            <a:spLocks noChangeShapeType="1"/>
          </p:cNvSpPr>
          <p:nvPr/>
        </p:nvSpPr>
        <p:spPr bwMode="auto">
          <a:xfrm>
            <a:off x="6664325" y="5300663"/>
            <a:ext cx="158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70" name="Rectangle 170"/>
          <p:cNvSpPr>
            <a:spLocks noChangeArrowheads="1"/>
          </p:cNvSpPr>
          <p:nvPr/>
        </p:nvSpPr>
        <p:spPr bwMode="auto">
          <a:xfrm>
            <a:off x="6935788" y="5156200"/>
            <a:ext cx="88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PETI-PNAD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71" name="Line 171"/>
          <p:cNvSpPr>
            <a:spLocks noChangeShapeType="1"/>
          </p:cNvSpPr>
          <p:nvPr/>
        </p:nvSpPr>
        <p:spPr bwMode="auto">
          <a:xfrm>
            <a:off x="6456363" y="5891213"/>
            <a:ext cx="431800" cy="1587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72" name="Oval 172"/>
          <p:cNvSpPr>
            <a:spLocks noChangeArrowheads="1"/>
          </p:cNvSpPr>
          <p:nvPr/>
        </p:nvSpPr>
        <p:spPr bwMode="auto">
          <a:xfrm>
            <a:off x="6616700" y="5842000"/>
            <a:ext cx="95250" cy="96838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73" name="Rectangle 173"/>
          <p:cNvSpPr>
            <a:spLocks noChangeArrowheads="1"/>
          </p:cNvSpPr>
          <p:nvPr/>
        </p:nvSpPr>
        <p:spPr bwMode="auto">
          <a:xfrm>
            <a:off x="6935788" y="5746750"/>
            <a:ext cx="1203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Merenda (7-15)-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74" name="Rectangle 174"/>
          <p:cNvSpPr>
            <a:spLocks noChangeArrowheads="1"/>
          </p:cNvSpPr>
          <p:nvPr/>
        </p:nvSpPr>
        <p:spPr bwMode="auto">
          <a:xfrm>
            <a:off x="6935788" y="600233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1775" name="Rectangle 175"/>
          <p:cNvSpPr>
            <a:spLocks noChangeArrowheads="1"/>
          </p:cNvSpPr>
          <p:nvPr/>
        </p:nvSpPr>
        <p:spPr bwMode="auto">
          <a:xfrm>
            <a:off x="841375" y="2173288"/>
            <a:ext cx="7673975" cy="41322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914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400">
                <a:solidFill>
                  <a:srgbClr val="000000"/>
                </a:solidFill>
                <a:latin typeface="Arial Narrow" pitchFamily="34" charset="0"/>
                <a:ea typeface="MS Gothic" pitchFamily="49" charset="-128"/>
              </a:rPr>
              <a:t>Fonte: Lindert - BIRD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611188" y="839788"/>
            <a:ext cx="7921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>
                <a:latin typeface="Arial Narrow" pitchFamily="34" charset="0"/>
              </a:rPr>
              <a:t>Grau de focalização:</a:t>
            </a:r>
          </a:p>
          <a:p>
            <a:r>
              <a:rPr lang="pt-BR" b="1">
                <a:latin typeface="Arial Narrow" pitchFamily="34" charset="0"/>
              </a:rPr>
              <a:t>comparação com programas de transferência de renda com condicionalidades na América Latina</a:t>
            </a:r>
          </a:p>
        </p:txBody>
      </p:sp>
      <p:sp>
        <p:nvSpPr>
          <p:cNvPr id="283653" name="AutoShape 5"/>
          <p:cNvSpPr>
            <a:spLocks noChangeAspect="1" noChangeArrowheads="1" noTextEdit="1"/>
          </p:cNvSpPr>
          <p:nvPr/>
        </p:nvSpPr>
        <p:spPr bwMode="auto">
          <a:xfrm>
            <a:off x="827088" y="2286000"/>
            <a:ext cx="7620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904875" y="2363788"/>
            <a:ext cx="7448550" cy="40116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1647825" y="3617913"/>
            <a:ext cx="4089400" cy="21066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1647825" y="5461000"/>
            <a:ext cx="4089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1647825" y="5199063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1647825" y="4935538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>
            <a:off x="1647825" y="4672013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0" name="Line 12"/>
          <p:cNvSpPr>
            <a:spLocks noChangeShapeType="1"/>
          </p:cNvSpPr>
          <p:nvPr/>
        </p:nvSpPr>
        <p:spPr bwMode="auto">
          <a:xfrm>
            <a:off x="1647825" y="4408488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1647825" y="4144963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>
            <a:off x="1647825" y="3881438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>
            <a:off x="1647825" y="3617913"/>
            <a:ext cx="4089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1647825" y="3617913"/>
            <a:ext cx="4089400" cy="2106612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>
            <a:off x="1647825" y="3617913"/>
            <a:ext cx="1588" cy="2106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6" name="Line 18"/>
          <p:cNvSpPr>
            <a:spLocks noChangeShapeType="1"/>
          </p:cNvSpPr>
          <p:nvPr/>
        </p:nvSpPr>
        <p:spPr bwMode="auto">
          <a:xfrm>
            <a:off x="1585913" y="5724525"/>
            <a:ext cx="619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>
            <a:off x="1585913" y="5461000"/>
            <a:ext cx="619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8" name="Line 20"/>
          <p:cNvSpPr>
            <a:spLocks noChangeShapeType="1"/>
          </p:cNvSpPr>
          <p:nvPr/>
        </p:nvSpPr>
        <p:spPr bwMode="auto">
          <a:xfrm>
            <a:off x="1585913" y="5199063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69" name="Line 21"/>
          <p:cNvSpPr>
            <a:spLocks noChangeShapeType="1"/>
          </p:cNvSpPr>
          <p:nvPr/>
        </p:nvSpPr>
        <p:spPr bwMode="auto">
          <a:xfrm>
            <a:off x="1585913" y="4935538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0" name="Line 22"/>
          <p:cNvSpPr>
            <a:spLocks noChangeShapeType="1"/>
          </p:cNvSpPr>
          <p:nvPr/>
        </p:nvSpPr>
        <p:spPr bwMode="auto">
          <a:xfrm>
            <a:off x="1585913" y="4672013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1" name="Line 23"/>
          <p:cNvSpPr>
            <a:spLocks noChangeShapeType="1"/>
          </p:cNvSpPr>
          <p:nvPr/>
        </p:nvSpPr>
        <p:spPr bwMode="auto">
          <a:xfrm>
            <a:off x="1585913" y="4408488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2" name="Line 24"/>
          <p:cNvSpPr>
            <a:spLocks noChangeShapeType="1"/>
          </p:cNvSpPr>
          <p:nvPr/>
        </p:nvSpPr>
        <p:spPr bwMode="auto">
          <a:xfrm>
            <a:off x="1585913" y="4144963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>
            <a:off x="1585913" y="3881438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4" name="Line 26"/>
          <p:cNvSpPr>
            <a:spLocks noChangeShapeType="1"/>
          </p:cNvSpPr>
          <p:nvPr/>
        </p:nvSpPr>
        <p:spPr bwMode="auto">
          <a:xfrm>
            <a:off x="1585913" y="3617913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>
            <a:off x="1647825" y="5724525"/>
            <a:ext cx="4089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6" name="Line 28"/>
          <p:cNvSpPr>
            <a:spLocks noChangeShapeType="1"/>
          </p:cNvSpPr>
          <p:nvPr/>
        </p:nvSpPr>
        <p:spPr bwMode="auto">
          <a:xfrm flipV="1">
            <a:off x="1647825" y="57245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 flipV="1">
            <a:off x="2468563" y="57245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8" name="Line 30"/>
          <p:cNvSpPr>
            <a:spLocks noChangeShapeType="1"/>
          </p:cNvSpPr>
          <p:nvPr/>
        </p:nvSpPr>
        <p:spPr bwMode="auto">
          <a:xfrm flipV="1">
            <a:off x="3289300" y="57245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79" name="Line 31"/>
          <p:cNvSpPr>
            <a:spLocks noChangeShapeType="1"/>
          </p:cNvSpPr>
          <p:nvPr/>
        </p:nvSpPr>
        <p:spPr bwMode="auto">
          <a:xfrm flipV="1">
            <a:off x="4095750" y="57245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0" name="Line 32"/>
          <p:cNvSpPr>
            <a:spLocks noChangeShapeType="1"/>
          </p:cNvSpPr>
          <p:nvPr/>
        </p:nvSpPr>
        <p:spPr bwMode="auto">
          <a:xfrm flipV="1">
            <a:off x="4916488" y="57245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1" name="Line 33"/>
          <p:cNvSpPr>
            <a:spLocks noChangeShapeType="1"/>
          </p:cNvSpPr>
          <p:nvPr/>
        </p:nvSpPr>
        <p:spPr bwMode="auto">
          <a:xfrm flipV="1">
            <a:off x="5737225" y="57245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2" name="Line 34"/>
          <p:cNvSpPr>
            <a:spLocks noChangeShapeType="1"/>
          </p:cNvSpPr>
          <p:nvPr/>
        </p:nvSpPr>
        <p:spPr bwMode="auto">
          <a:xfrm>
            <a:off x="2051050" y="3803650"/>
            <a:ext cx="820738" cy="136366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3" name="Line 35"/>
          <p:cNvSpPr>
            <a:spLocks noChangeShapeType="1"/>
          </p:cNvSpPr>
          <p:nvPr/>
        </p:nvSpPr>
        <p:spPr bwMode="auto">
          <a:xfrm>
            <a:off x="2871788" y="5167313"/>
            <a:ext cx="820737" cy="43338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4" name="Line 36"/>
          <p:cNvSpPr>
            <a:spLocks noChangeShapeType="1"/>
          </p:cNvSpPr>
          <p:nvPr/>
        </p:nvSpPr>
        <p:spPr bwMode="auto">
          <a:xfrm>
            <a:off x="3692525" y="5600700"/>
            <a:ext cx="820738" cy="9366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5" name="Line 37"/>
          <p:cNvSpPr>
            <a:spLocks noChangeShapeType="1"/>
          </p:cNvSpPr>
          <p:nvPr/>
        </p:nvSpPr>
        <p:spPr bwMode="auto">
          <a:xfrm>
            <a:off x="4513263" y="5694363"/>
            <a:ext cx="820737" cy="30162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6" name="Line 38"/>
          <p:cNvSpPr>
            <a:spLocks noChangeShapeType="1"/>
          </p:cNvSpPr>
          <p:nvPr/>
        </p:nvSpPr>
        <p:spPr bwMode="auto">
          <a:xfrm>
            <a:off x="2051050" y="4144963"/>
            <a:ext cx="820738" cy="85248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7" name="Line 39"/>
          <p:cNvSpPr>
            <a:spLocks noChangeShapeType="1"/>
          </p:cNvSpPr>
          <p:nvPr/>
        </p:nvSpPr>
        <p:spPr bwMode="auto">
          <a:xfrm>
            <a:off x="2871788" y="4997450"/>
            <a:ext cx="820737" cy="479425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8" name="Line 40"/>
          <p:cNvSpPr>
            <a:spLocks noChangeShapeType="1"/>
          </p:cNvSpPr>
          <p:nvPr/>
        </p:nvSpPr>
        <p:spPr bwMode="auto">
          <a:xfrm>
            <a:off x="3692525" y="5476875"/>
            <a:ext cx="820738" cy="185738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89" name="Line 41"/>
          <p:cNvSpPr>
            <a:spLocks noChangeShapeType="1"/>
          </p:cNvSpPr>
          <p:nvPr/>
        </p:nvSpPr>
        <p:spPr bwMode="auto">
          <a:xfrm>
            <a:off x="4513263" y="5662613"/>
            <a:ext cx="820737" cy="47625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0" name="Line 42"/>
          <p:cNvSpPr>
            <a:spLocks noChangeShapeType="1"/>
          </p:cNvSpPr>
          <p:nvPr/>
        </p:nvSpPr>
        <p:spPr bwMode="auto">
          <a:xfrm>
            <a:off x="2051050" y="4206875"/>
            <a:ext cx="820738" cy="868363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1" name="Line 43"/>
          <p:cNvSpPr>
            <a:spLocks noChangeShapeType="1"/>
          </p:cNvSpPr>
          <p:nvPr/>
        </p:nvSpPr>
        <p:spPr bwMode="auto">
          <a:xfrm>
            <a:off x="2871788" y="5075238"/>
            <a:ext cx="820737" cy="35560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2" name="Line 44"/>
          <p:cNvSpPr>
            <a:spLocks noChangeShapeType="1"/>
          </p:cNvSpPr>
          <p:nvPr/>
        </p:nvSpPr>
        <p:spPr bwMode="auto">
          <a:xfrm>
            <a:off x="3692525" y="5430838"/>
            <a:ext cx="820738" cy="155575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3" name="Line 45"/>
          <p:cNvSpPr>
            <a:spLocks noChangeShapeType="1"/>
          </p:cNvSpPr>
          <p:nvPr/>
        </p:nvSpPr>
        <p:spPr bwMode="auto">
          <a:xfrm>
            <a:off x="4513263" y="5586413"/>
            <a:ext cx="820737" cy="10795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4" name="Line 46"/>
          <p:cNvSpPr>
            <a:spLocks noChangeShapeType="1"/>
          </p:cNvSpPr>
          <p:nvPr/>
        </p:nvSpPr>
        <p:spPr bwMode="auto">
          <a:xfrm>
            <a:off x="2051050" y="4811713"/>
            <a:ext cx="820738" cy="2778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5" name="Line 47"/>
          <p:cNvSpPr>
            <a:spLocks noChangeShapeType="1"/>
          </p:cNvSpPr>
          <p:nvPr/>
        </p:nvSpPr>
        <p:spPr bwMode="auto">
          <a:xfrm>
            <a:off x="2871788" y="5089525"/>
            <a:ext cx="820737" cy="1238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6" name="Line 48"/>
          <p:cNvSpPr>
            <a:spLocks noChangeShapeType="1"/>
          </p:cNvSpPr>
          <p:nvPr/>
        </p:nvSpPr>
        <p:spPr bwMode="auto">
          <a:xfrm>
            <a:off x="3692525" y="5213350"/>
            <a:ext cx="820738" cy="1238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7" name="Line 49"/>
          <p:cNvSpPr>
            <a:spLocks noChangeShapeType="1"/>
          </p:cNvSpPr>
          <p:nvPr/>
        </p:nvSpPr>
        <p:spPr bwMode="auto">
          <a:xfrm>
            <a:off x="4513263" y="5337175"/>
            <a:ext cx="820737" cy="21748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8" name="Line 50"/>
          <p:cNvSpPr>
            <a:spLocks noChangeShapeType="1"/>
          </p:cNvSpPr>
          <p:nvPr/>
        </p:nvSpPr>
        <p:spPr bwMode="auto">
          <a:xfrm>
            <a:off x="2051050" y="4811713"/>
            <a:ext cx="820738" cy="16986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99" name="Line 51"/>
          <p:cNvSpPr>
            <a:spLocks noChangeShapeType="1"/>
          </p:cNvSpPr>
          <p:nvPr/>
        </p:nvSpPr>
        <p:spPr bwMode="auto">
          <a:xfrm>
            <a:off x="2871788" y="4981575"/>
            <a:ext cx="820737" cy="107950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0" name="Line 52"/>
          <p:cNvSpPr>
            <a:spLocks noChangeShapeType="1"/>
          </p:cNvSpPr>
          <p:nvPr/>
        </p:nvSpPr>
        <p:spPr bwMode="auto">
          <a:xfrm>
            <a:off x="3692525" y="5089525"/>
            <a:ext cx="820738" cy="4032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1" name="Line 53"/>
          <p:cNvSpPr>
            <a:spLocks noChangeShapeType="1"/>
          </p:cNvSpPr>
          <p:nvPr/>
        </p:nvSpPr>
        <p:spPr bwMode="auto">
          <a:xfrm>
            <a:off x="4513263" y="5492750"/>
            <a:ext cx="820737" cy="139700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2" name="Line 54"/>
          <p:cNvSpPr>
            <a:spLocks noChangeShapeType="1"/>
          </p:cNvSpPr>
          <p:nvPr/>
        </p:nvSpPr>
        <p:spPr bwMode="auto">
          <a:xfrm flipV="1">
            <a:off x="2051050" y="4672013"/>
            <a:ext cx="820738" cy="21590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3" name="Line 55"/>
          <p:cNvSpPr>
            <a:spLocks noChangeShapeType="1"/>
          </p:cNvSpPr>
          <p:nvPr/>
        </p:nvSpPr>
        <p:spPr bwMode="auto">
          <a:xfrm>
            <a:off x="2871788" y="4672013"/>
            <a:ext cx="820737" cy="52705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4" name="Line 56"/>
          <p:cNvSpPr>
            <a:spLocks noChangeShapeType="1"/>
          </p:cNvSpPr>
          <p:nvPr/>
        </p:nvSpPr>
        <p:spPr bwMode="auto">
          <a:xfrm>
            <a:off x="3692525" y="5199063"/>
            <a:ext cx="820738" cy="35560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5" name="Line 57"/>
          <p:cNvSpPr>
            <a:spLocks noChangeShapeType="1"/>
          </p:cNvSpPr>
          <p:nvPr/>
        </p:nvSpPr>
        <p:spPr bwMode="auto">
          <a:xfrm>
            <a:off x="4513263" y="5554663"/>
            <a:ext cx="820737" cy="13970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6" name="Freeform 58"/>
          <p:cNvSpPr>
            <a:spLocks/>
          </p:cNvSpPr>
          <p:nvPr/>
        </p:nvSpPr>
        <p:spPr bwMode="auto">
          <a:xfrm>
            <a:off x="2003425" y="3757613"/>
            <a:ext cx="93663" cy="93662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29"/>
              </a:cxn>
              <a:cxn ang="0">
                <a:pos x="30" y="59"/>
              </a:cxn>
              <a:cxn ang="0">
                <a:pos x="0" y="29"/>
              </a:cxn>
              <a:cxn ang="0">
                <a:pos x="30" y="0"/>
              </a:cxn>
            </a:cxnLst>
            <a:rect l="0" t="0" r="r" b="b"/>
            <a:pathLst>
              <a:path w="59" h="59">
                <a:moveTo>
                  <a:pt x="30" y="0"/>
                </a:moveTo>
                <a:lnTo>
                  <a:pt x="59" y="29"/>
                </a:lnTo>
                <a:lnTo>
                  <a:pt x="30" y="59"/>
                </a:lnTo>
                <a:lnTo>
                  <a:pt x="0" y="29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7" name="Freeform 59"/>
          <p:cNvSpPr>
            <a:spLocks/>
          </p:cNvSpPr>
          <p:nvPr/>
        </p:nvSpPr>
        <p:spPr bwMode="auto">
          <a:xfrm>
            <a:off x="2825750" y="5121275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8" name="Freeform 60"/>
          <p:cNvSpPr>
            <a:spLocks/>
          </p:cNvSpPr>
          <p:nvPr/>
        </p:nvSpPr>
        <p:spPr bwMode="auto">
          <a:xfrm>
            <a:off x="3646488" y="5554663"/>
            <a:ext cx="92075" cy="9366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9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9">
                <a:moveTo>
                  <a:pt x="29" y="0"/>
                </a:moveTo>
                <a:lnTo>
                  <a:pt x="58" y="29"/>
                </a:lnTo>
                <a:lnTo>
                  <a:pt x="29" y="59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09" name="Freeform 61"/>
          <p:cNvSpPr>
            <a:spLocks/>
          </p:cNvSpPr>
          <p:nvPr/>
        </p:nvSpPr>
        <p:spPr bwMode="auto">
          <a:xfrm>
            <a:off x="4467225" y="5648325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0" name="Freeform 62"/>
          <p:cNvSpPr>
            <a:spLocks/>
          </p:cNvSpPr>
          <p:nvPr/>
        </p:nvSpPr>
        <p:spPr bwMode="auto">
          <a:xfrm>
            <a:off x="5287963" y="5678488"/>
            <a:ext cx="92075" cy="9366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9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9">
                <a:moveTo>
                  <a:pt x="29" y="0"/>
                </a:moveTo>
                <a:lnTo>
                  <a:pt x="58" y="29"/>
                </a:lnTo>
                <a:lnTo>
                  <a:pt x="29" y="59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1" name="Rectangle 63"/>
          <p:cNvSpPr>
            <a:spLocks noChangeArrowheads="1"/>
          </p:cNvSpPr>
          <p:nvPr/>
        </p:nvSpPr>
        <p:spPr bwMode="auto">
          <a:xfrm>
            <a:off x="2003425" y="4098925"/>
            <a:ext cx="93663" cy="9207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2" name="Rectangle 64"/>
          <p:cNvSpPr>
            <a:spLocks noChangeArrowheads="1"/>
          </p:cNvSpPr>
          <p:nvPr/>
        </p:nvSpPr>
        <p:spPr bwMode="auto">
          <a:xfrm>
            <a:off x="2825750" y="4949825"/>
            <a:ext cx="92075" cy="93663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3" name="Rectangle 65"/>
          <p:cNvSpPr>
            <a:spLocks noChangeArrowheads="1"/>
          </p:cNvSpPr>
          <p:nvPr/>
        </p:nvSpPr>
        <p:spPr bwMode="auto">
          <a:xfrm>
            <a:off x="3646488" y="5430838"/>
            <a:ext cx="92075" cy="9207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4" name="Rectangle 66"/>
          <p:cNvSpPr>
            <a:spLocks noChangeArrowheads="1"/>
          </p:cNvSpPr>
          <p:nvPr/>
        </p:nvSpPr>
        <p:spPr bwMode="auto">
          <a:xfrm>
            <a:off x="4467225" y="5616575"/>
            <a:ext cx="92075" cy="93663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5" name="Rectangle 67"/>
          <p:cNvSpPr>
            <a:spLocks noChangeArrowheads="1"/>
          </p:cNvSpPr>
          <p:nvPr/>
        </p:nvSpPr>
        <p:spPr bwMode="auto">
          <a:xfrm>
            <a:off x="5287963" y="5662613"/>
            <a:ext cx="92075" cy="93662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6" name="Freeform 68"/>
          <p:cNvSpPr>
            <a:spLocks/>
          </p:cNvSpPr>
          <p:nvPr/>
        </p:nvSpPr>
        <p:spPr bwMode="auto">
          <a:xfrm>
            <a:off x="2003425" y="4160838"/>
            <a:ext cx="93663" cy="920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58"/>
              </a:cxn>
              <a:cxn ang="0">
                <a:pos x="0" y="58"/>
              </a:cxn>
              <a:cxn ang="0">
                <a:pos x="30" y="0"/>
              </a:cxn>
            </a:cxnLst>
            <a:rect l="0" t="0" r="r" b="b"/>
            <a:pathLst>
              <a:path w="59" h="58">
                <a:moveTo>
                  <a:pt x="30" y="0"/>
                </a:moveTo>
                <a:lnTo>
                  <a:pt x="59" y="58"/>
                </a:lnTo>
                <a:lnTo>
                  <a:pt x="0" y="58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7" name="Freeform 69"/>
          <p:cNvSpPr>
            <a:spLocks/>
          </p:cNvSpPr>
          <p:nvPr/>
        </p:nvSpPr>
        <p:spPr bwMode="auto">
          <a:xfrm>
            <a:off x="2825750" y="5027613"/>
            <a:ext cx="92075" cy="9366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9"/>
              </a:cxn>
              <a:cxn ang="0">
                <a:pos x="0" y="59"/>
              </a:cxn>
              <a:cxn ang="0">
                <a:pos x="29" y="0"/>
              </a:cxn>
            </a:cxnLst>
            <a:rect l="0" t="0" r="r" b="b"/>
            <a:pathLst>
              <a:path w="58" h="59">
                <a:moveTo>
                  <a:pt x="29" y="0"/>
                </a:moveTo>
                <a:lnTo>
                  <a:pt x="58" y="59"/>
                </a:lnTo>
                <a:lnTo>
                  <a:pt x="0" y="59"/>
                </a:lnTo>
                <a:lnTo>
                  <a:pt x="29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8" name="Freeform 70"/>
          <p:cNvSpPr>
            <a:spLocks/>
          </p:cNvSpPr>
          <p:nvPr/>
        </p:nvSpPr>
        <p:spPr bwMode="auto">
          <a:xfrm>
            <a:off x="3646488" y="5384800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19" name="Freeform 71"/>
          <p:cNvSpPr>
            <a:spLocks/>
          </p:cNvSpPr>
          <p:nvPr/>
        </p:nvSpPr>
        <p:spPr bwMode="auto">
          <a:xfrm>
            <a:off x="4467225" y="5538788"/>
            <a:ext cx="92075" cy="9366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9"/>
              </a:cxn>
              <a:cxn ang="0">
                <a:pos x="0" y="59"/>
              </a:cxn>
              <a:cxn ang="0">
                <a:pos x="29" y="0"/>
              </a:cxn>
            </a:cxnLst>
            <a:rect l="0" t="0" r="r" b="b"/>
            <a:pathLst>
              <a:path w="58" h="59">
                <a:moveTo>
                  <a:pt x="29" y="0"/>
                </a:moveTo>
                <a:lnTo>
                  <a:pt x="58" y="59"/>
                </a:lnTo>
                <a:lnTo>
                  <a:pt x="0" y="59"/>
                </a:lnTo>
                <a:lnTo>
                  <a:pt x="29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0" name="Freeform 72"/>
          <p:cNvSpPr>
            <a:spLocks/>
          </p:cNvSpPr>
          <p:nvPr/>
        </p:nvSpPr>
        <p:spPr bwMode="auto">
          <a:xfrm>
            <a:off x="5287963" y="5648325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1" name="Rectangle 73"/>
          <p:cNvSpPr>
            <a:spLocks noChangeArrowheads="1"/>
          </p:cNvSpPr>
          <p:nvPr/>
        </p:nvSpPr>
        <p:spPr bwMode="auto">
          <a:xfrm>
            <a:off x="1989138" y="4749800"/>
            <a:ext cx="1539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2" name="Line 74"/>
          <p:cNvSpPr>
            <a:spLocks noChangeShapeType="1"/>
          </p:cNvSpPr>
          <p:nvPr/>
        </p:nvSpPr>
        <p:spPr bwMode="auto">
          <a:xfrm flipH="1" flipV="1">
            <a:off x="2003425" y="4764088"/>
            <a:ext cx="47625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3" name="Line 75"/>
          <p:cNvSpPr>
            <a:spLocks noChangeShapeType="1"/>
          </p:cNvSpPr>
          <p:nvPr/>
        </p:nvSpPr>
        <p:spPr bwMode="auto">
          <a:xfrm>
            <a:off x="2051050" y="4811713"/>
            <a:ext cx="46038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4" name="Line 76"/>
          <p:cNvSpPr>
            <a:spLocks noChangeShapeType="1"/>
          </p:cNvSpPr>
          <p:nvPr/>
        </p:nvSpPr>
        <p:spPr bwMode="auto">
          <a:xfrm flipH="1">
            <a:off x="2003425" y="4811713"/>
            <a:ext cx="47625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5" name="Line 77"/>
          <p:cNvSpPr>
            <a:spLocks noChangeShapeType="1"/>
          </p:cNvSpPr>
          <p:nvPr/>
        </p:nvSpPr>
        <p:spPr bwMode="auto">
          <a:xfrm flipV="1">
            <a:off x="2051050" y="4764088"/>
            <a:ext cx="46038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6" name="Rectangle 78"/>
          <p:cNvSpPr>
            <a:spLocks noChangeArrowheads="1"/>
          </p:cNvSpPr>
          <p:nvPr/>
        </p:nvSpPr>
        <p:spPr bwMode="auto">
          <a:xfrm>
            <a:off x="2809875" y="5027613"/>
            <a:ext cx="1539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7" name="Line 79"/>
          <p:cNvSpPr>
            <a:spLocks noChangeShapeType="1"/>
          </p:cNvSpPr>
          <p:nvPr/>
        </p:nvSpPr>
        <p:spPr bwMode="auto">
          <a:xfrm flipH="1" flipV="1">
            <a:off x="2825750" y="5043488"/>
            <a:ext cx="46038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8" name="Line 80"/>
          <p:cNvSpPr>
            <a:spLocks noChangeShapeType="1"/>
          </p:cNvSpPr>
          <p:nvPr/>
        </p:nvSpPr>
        <p:spPr bwMode="auto">
          <a:xfrm>
            <a:off x="2871788" y="5089525"/>
            <a:ext cx="46037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29" name="Line 81"/>
          <p:cNvSpPr>
            <a:spLocks noChangeShapeType="1"/>
          </p:cNvSpPr>
          <p:nvPr/>
        </p:nvSpPr>
        <p:spPr bwMode="auto">
          <a:xfrm flipH="1">
            <a:off x="2825750" y="5089525"/>
            <a:ext cx="46038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0" name="Line 82"/>
          <p:cNvSpPr>
            <a:spLocks noChangeShapeType="1"/>
          </p:cNvSpPr>
          <p:nvPr/>
        </p:nvSpPr>
        <p:spPr bwMode="auto">
          <a:xfrm flipV="1">
            <a:off x="2871788" y="5043488"/>
            <a:ext cx="46037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1" name="Rectangle 83"/>
          <p:cNvSpPr>
            <a:spLocks noChangeArrowheads="1"/>
          </p:cNvSpPr>
          <p:nvPr/>
        </p:nvSpPr>
        <p:spPr bwMode="auto">
          <a:xfrm>
            <a:off x="3630613" y="5151438"/>
            <a:ext cx="1539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2" name="Line 84"/>
          <p:cNvSpPr>
            <a:spLocks noChangeShapeType="1"/>
          </p:cNvSpPr>
          <p:nvPr/>
        </p:nvSpPr>
        <p:spPr bwMode="auto">
          <a:xfrm flipH="1" flipV="1">
            <a:off x="3646488" y="5167313"/>
            <a:ext cx="46037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3" name="Line 85"/>
          <p:cNvSpPr>
            <a:spLocks noChangeShapeType="1"/>
          </p:cNvSpPr>
          <p:nvPr/>
        </p:nvSpPr>
        <p:spPr bwMode="auto">
          <a:xfrm>
            <a:off x="3692525" y="5213350"/>
            <a:ext cx="46038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4" name="Line 86"/>
          <p:cNvSpPr>
            <a:spLocks noChangeShapeType="1"/>
          </p:cNvSpPr>
          <p:nvPr/>
        </p:nvSpPr>
        <p:spPr bwMode="auto">
          <a:xfrm flipH="1">
            <a:off x="3646488" y="5213350"/>
            <a:ext cx="46037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5" name="Line 87"/>
          <p:cNvSpPr>
            <a:spLocks noChangeShapeType="1"/>
          </p:cNvSpPr>
          <p:nvPr/>
        </p:nvSpPr>
        <p:spPr bwMode="auto">
          <a:xfrm flipV="1">
            <a:off x="3692525" y="5167313"/>
            <a:ext cx="46038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6" name="Rectangle 88"/>
          <p:cNvSpPr>
            <a:spLocks noChangeArrowheads="1"/>
          </p:cNvSpPr>
          <p:nvPr/>
        </p:nvSpPr>
        <p:spPr bwMode="auto">
          <a:xfrm>
            <a:off x="4451350" y="5275263"/>
            <a:ext cx="1539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7" name="Line 89"/>
          <p:cNvSpPr>
            <a:spLocks noChangeShapeType="1"/>
          </p:cNvSpPr>
          <p:nvPr/>
        </p:nvSpPr>
        <p:spPr bwMode="auto">
          <a:xfrm flipH="1" flipV="1">
            <a:off x="4467225" y="5291138"/>
            <a:ext cx="46038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8" name="Line 90"/>
          <p:cNvSpPr>
            <a:spLocks noChangeShapeType="1"/>
          </p:cNvSpPr>
          <p:nvPr/>
        </p:nvSpPr>
        <p:spPr bwMode="auto">
          <a:xfrm>
            <a:off x="4513263" y="5337175"/>
            <a:ext cx="46037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39" name="Line 91"/>
          <p:cNvSpPr>
            <a:spLocks noChangeShapeType="1"/>
          </p:cNvSpPr>
          <p:nvPr/>
        </p:nvSpPr>
        <p:spPr bwMode="auto">
          <a:xfrm flipH="1">
            <a:off x="4467225" y="5337175"/>
            <a:ext cx="46038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0" name="Line 92"/>
          <p:cNvSpPr>
            <a:spLocks noChangeShapeType="1"/>
          </p:cNvSpPr>
          <p:nvPr/>
        </p:nvSpPr>
        <p:spPr bwMode="auto">
          <a:xfrm flipV="1">
            <a:off x="4513263" y="5291138"/>
            <a:ext cx="46037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1" name="Rectangle 93"/>
          <p:cNvSpPr>
            <a:spLocks noChangeArrowheads="1"/>
          </p:cNvSpPr>
          <p:nvPr/>
        </p:nvSpPr>
        <p:spPr bwMode="auto">
          <a:xfrm>
            <a:off x="5272088" y="5492750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2" name="Line 94"/>
          <p:cNvSpPr>
            <a:spLocks noChangeShapeType="1"/>
          </p:cNvSpPr>
          <p:nvPr/>
        </p:nvSpPr>
        <p:spPr bwMode="auto">
          <a:xfrm flipH="1" flipV="1">
            <a:off x="5287963" y="5508625"/>
            <a:ext cx="46037" cy="4603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3" name="Line 95"/>
          <p:cNvSpPr>
            <a:spLocks noChangeShapeType="1"/>
          </p:cNvSpPr>
          <p:nvPr/>
        </p:nvSpPr>
        <p:spPr bwMode="auto">
          <a:xfrm>
            <a:off x="5334000" y="5554663"/>
            <a:ext cx="46038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4" name="Line 96"/>
          <p:cNvSpPr>
            <a:spLocks noChangeShapeType="1"/>
          </p:cNvSpPr>
          <p:nvPr/>
        </p:nvSpPr>
        <p:spPr bwMode="auto">
          <a:xfrm flipH="1">
            <a:off x="5287963" y="5554663"/>
            <a:ext cx="46037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5" name="Line 97"/>
          <p:cNvSpPr>
            <a:spLocks noChangeShapeType="1"/>
          </p:cNvSpPr>
          <p:nvPr/>
        </p:nvSpPr>
        <p:spPr bwMode="auto">
          <a:xfrm flipV="1">
            <a:off x="5334000" y="5508625"/>
            <a:ext cx="46038" cy="4603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6" name="Rectangle 98"/>
          <p:cNvSpPr>
            <a:spLocks noChangeArrowheads="1"/>
          </p:cNvSpPr>
          <p:nvPr/>
        </p:nvSpPr>
        <p:spPr bwMode="auto">
          <a:xfrm>
            <a:off x="1989138" y="4749800"/>
            <a:ext cx="1539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7" name="Line 99"/>
          <p:cNvSpPr>
            <a:spLocks noChangeShapeType="1"/>
          </p:cNvSpPr>
          <p:nvPr/>
        </p:nvSpPr>
        <p:spPr bwMode="auto">
          <a:xfrm flipH="1" flipV="1">
            <a:off x="2003425" y="4764088"/>
            <a:ext cx="47625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8" name="Line 100"/>
          <p:cNvSpPr>
            <a:spLocks noChangeShapeType="1"/>
          </p:cNvSpPr>
          <p:nvPr/>
        </p:nvSpPr>
        <p:spPr bwMode="auto">
          <a:xfrm>
            <a:off x="2051050" y="4811713"/>
            <a:ext cx="4603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49" name="Line 101"/>
          <p:cNvSpPr>
            <a:spLocks noChangeShapeType="1"/>
          </p:cNvSpPr>
          <p:nvPr/>
        </p:nvSpPr>
        <p:spPr bwMode="auto">
          <a:xfrm flipH="1">
            <a:off x="2003425" y="4811713"/>
            <a:ext cx="47625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0" name="Line 102"/>
          <p:cNvSpPr>
            <a:spLocks noChangeShapeType="1"/>
          </p:cNvSpPr>
          <p:nvPr/>
        </p:nvSpPr>
        <p:spPr bwMode="auto">
          <a:xfrm flipV="1">
            <a:off x="2051050" y="4764088"/>
            <a:ext cx="4603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1" name="Line 103"/>
          <p:cNvSpPr>
            <a:spLocks noChangeShapeType="1"/>
          </p:cNvSpPr>
          <p:nvPr/>
        </p:nvSpPr>
        <p:spPr bwMode="auto">
          <a:xfrm flipV="1">
            <a:off x="2051050" y="4764088"/>
            <a:ext cx="158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2" name="Line 104"/>
          <p:cNvSpPr>
            <a:spLocks noChangeShapeType="1"/>
          </p:cNvSpPr>
          <p:nvPr/>
        </p:nvSpPr>
        <p:spPr bwMode="auto">
          <a:xfrm>
            <a:off x="2051050" y="4811713"/>
            <a:ext cx="158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3" name="Rectangle 105"/>
          <p:cNvSpPr>
            <a:spLocks noChangeArrowheads="1"/>
          </p:cNvSpPr>
          <p:nvPr/>
        </p:nvSpPr>
        <p:spPr bwMode="auto">
          <a:xfrm>
            <a:off x="2809875" y="4919663"/>
            <a:ext cx="1539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4" name="Line 106"/>
          <p:cNvSpPr>
            <a:spLocks noChangeShapeType="1"/>
          </p:cNvSpPr>
          <p:nvPr/>
        </p:nvSpPr>
        <p:spPr bwMode="auto">
          <a:xfrm flipH="1" flipV="1">
            <a:off x="2825750" y="4935538"/>
            <a:ext cx="4603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5" name="Line 107"/>
          <p:cNvSpPr>
            <a:spLocks noChangeShapeType="1"/>
          </p:cNvSpPr>
          <p:nvPr/>
        </p:nvSpPr>
        <p:spPr bwMode="auto">
          <a:xfrm>
            <a:off x="2871788" y="4981575"/>
            <a:ext cx="4603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6" name="Line 108"/>
          <p:cNvSpPr>
            <a:spLocks noChangeShapeType="1"/>
          </p:cNvSpPr>
          <p:nvPr/>
        </p:nvSpPr>
        <p:spPr bwMode="auto">
          <a:xfrm flipH="1">
            <a:off x="2825750" y="4981575"/>
            <a:ext cx="46038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7" name="Line 109"/>
          <p:cNvSpPr>
            <a:spLocks noChangeShapeType="1"/>
          </p:cNvSpPr>
          <p:nvPr/>
        </p:nvSpPr>
        <p:spPr bwMode="auto">
          <a:xfrm flipV="1">
            <a:off x="2871788" y="4935538"/>
            <a:ext cx="4603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8" name="Line 110"/>
          <p:cNvSpPr>
            <a:spLocks noChangeShapeType="1"/>
          </p:cNvSpPr>
          <p:nvPr/>
        </p:nvSpPr>
        <p:spPr bwMode="auto">
          <a:xfrm flipV="1">
            <a:off x="2871788" y="4935538"/>
            <a:ext cx="158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59" name="Line 111"/>
          <p:cNvSpPr>
            <a:spLocks noChangeShapeType="1"/>
          </p:cNvSpPr>
          <p:nvPr/>
        </p:nvSpPr>
        <p:spPr bwMode="auto">
          <a:xfrm>
            <a:off x="2871788" y="4981575"/>
            <a:ext cx="158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0" name="Rectangle 112"/>
          <p:cNvSpPr>
            <a:spLocks noChangeArrowheads="1"/>
          </p:cNvSpPr>
          <p:nvPr/>
        </p:nvSpPr>
        <p:spPr bwMode="auto">
          <a:xfrm>
            <a:off x="3630613" y="5027613"/>
            <a:ext cx="1539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1" name="Line 113"/>
          <p:cNvSpPr>
            <a:spLocks noChangeShapeType="1"/>
          </p:cNvSpPr>
          <p:nvPr/>
        </p:nvSpPr>
        <p:spPr bwMode="auto">
          <a:xfrm flipH="1" flipV="1">
            <a:off x="3646488" y="5043488"/>
            <a:ext cx="4603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2" name="Line 114"/>
          <p:cNvSpPr>
            <a:spLocks noChangeShapeType="1"/>
          </p:cNvSpPr>
          <p:nvPr/>
        </p:nvSpPr>
        <p:spPr bwMode="auto">
          <a:xfrm>
            <a:off x="3692525" y="5089525"/>
            <a:ext cx="4603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3" name="Line 115"/>
          <p:cNvSpPr>
            <a:spLocks noChangeShapeType="1"/>
          </p:cNvSpPr>
          <p:nvPr/>
        </p:nvSpPr>
        <p:spPr bwMode="auto">
          <a:xfrm flipH="1">
            <a:off x="3646488" y="5089525"/>
            <a:ext cx="4603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4" name="Line 116"/>
          <p:cNvSpPr>
            <a:spLocks noChangeShapeType="1"/>
          </p:cNvSpPr>
          <p:nvPr/>
        </p:nvSpPr>
        <p:spPr bwMode="auto">
          <a:xfrm flipV="1">
            <a:off x="3692525" y="5043488"/>
            <a:ext cx="4603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5" name="Line 117"/>
          <p:cNvSpPr>
            <a:spLocks noChangeShapeType="1"/>
          </p:cNvSpPr>
          <p:nvPr/>
        </p:nvSpPr>
        <p:spPr bwMode="auto">
          <a:xfrm flipV="1">
            <a:off x="3692525" y="5043488"/>
            <a:ext cx="158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6" name="Line 118"/>
          <p:cNvSpPr>
            <a:spLocks noChangeShapeType="1"/>
          </p:cNvSpPr>
          <p:nvPr/>
        </p:nvSpPr>
        <p:spPr bwMode="auto">
          <a:xfrm>
            <a:off x="3692525" y="5089525"/>
            <a:ext cx="158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7" name="Rectangle 119"/>
          <p:cNvSpPr>
            <a:spLocks noChangeArrowheads="1"/>
          </p:cNvSpPr>
          <p:nvPr/>
        </p:nvSpPr>
        <p:spPr bwMode="auto">
          <a:xfrm>
            <a:off x="4451350" y="5430838"/>
            <a:ext cx="1539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8" name="Line 120"/>
          <p:cNvSpPr>
            <a:spLocks noChangeShapeType="1"/>
          </p:cNvSpPr>
          <p:nvPr/>
        </p:nvSpPr>
        <p:spPr bwMode="auto">
          <a:xfrm flipH="1" flipV="1">
            <a:off x="4467225" y="5446713"/>
            <a:ext cx="4603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69" name="Line 121"/>
          <p:cNvSpPr>
            <a:spLocks noChangeShapeType="1"/>
          </p:cNvSpPr>
          <p:nvPr/>
        </p:nvSpPr>
        <p:spPr bwMode="auto">
          <a:xfrm>
            <a:off x="4513263" y="5492750"/>
            <a:ext cx="4603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0" name="Line 122"/>
          <p:cNvSpPr>
            <a:spLocks noChangeShapeType="1"/>
          </p:cNvSpPr>
          <p:nvPr/>
        </p:nvSpPr>
        <p:spPr bwMode="auto">
          <a:xfrm flipH="1">
            <a:off x="4467225" y="5492750"/>
            <a:ext cx="46038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1" name="Line 123"/>
          <p:cNvSpPr>
            <a:spLocks noChangeShapeType="1"/>
          </p:cNvSpPr>
          <p:nvPr/>
        </p:nvSpPr>
        <p:spPr bwMode="auto">
          <a:xfrm flipV="1">
            <a:off x="4513263" y="5446713"/>
            <a:ext cx="4603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2" name="Line 124"/>
          <p:cNvSpPr>
            <a:spLocks noChangeShapeType="1"/>
          </p:cNvSpPr>
          <p:nvPr/>
        </p:nvSpPr>
        <p:spPr bwMode="auto">
          <a:xfrm flipV="1">
            <a:off x="4513263" y="5446713"/>
            <a:ext cx="158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3" name="Line 125"/>
          <p:cNvSpPr>
            <a:spLocks noChangeShapeType="1"/>
          </p:cNvSpPr>
          <p:nvPr/>
        </p:nvSpPr>
        <p:spPr bwMode="auto">
          <a:xfrm>
            <a:off x="4513263" y="5492750"/>
            <a:ext cx="158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4" name="Rectangle 126"/>
          <p:cNvSpPr>
            <a:spLocks noChangeArrowheads="1"/>
          </p:cNvSpPr>
          <p:nvPr/>
        </p:nvSpPr>
        <p:spPr bwMode="auto">
          <a:xfrm>
            <a:off x="5272088" y="5570538"/>
            <a:ext cx="155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5" name="Line 127"/>
          <p:cNvSpPr>
            <a:spLocks noChangeShapeType="1"/>
          </p:cNvSpPr>
          <p:nvPr/>
        </p:nvSpPr>
        <p:spPr bwMode="auto">
          <a:xfrm flipH="1" flipV="1">
            <a:off x="5287963" y="5586413"/>
            <a:ext cx="4603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6" name="Line 128"/>
          <p:cNvSpPr>
            <a:spLocks noChangeShapeType="1"/>
          </p:cNvSpPr>
          <p:nvPr/>
        </p:nvSpPr>
        <p:spPr bwMode="auto">
          <a:xfrm>
            <a:off x="5334000" y="5632450"/>
            <a:ext cx="46038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7" name="Line 129"/>
          <p:cNvSpPr>
            <a:spLocks noChangeShapeType="1"/>
          </p:cNvSpPr>
          <p:nvPr/>
        </p:nvSpPr>
        <p:spPr bwMode="auto">
          <a:xfrm flipH="1">
            <a:off x="5287963" y="5632450"/>
            <a:ext cx="4603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8" name="Line 130"/>
          <p:cNvSpPr>
            <a:spLocks noChangeShapeType="1"/>
          </p:cNvSpPr>
          <p:nvPr/>
        </p:nvSpPr>
        <p:spPr bwMode="auto">
          <a:xfrm flipV="1">
            <a:off x="5334000" y="5586413"/>
            <a:ext cx="4603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79" name="Line 131"/>
          <p:cNvSpPr>
            <a:spLocks noChangeShapeType="1"/>
          </p:cNvSpPr>
          <p:nvPr/>
        </p:nvSpPr>
        <p:spPr bwMode="auto">
          <a:xfrm flipV="1">
            <a:off x="5334000" y="5586413"/>
            <a:ext cx="1588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0" name="Line 132"/>
          <p:cNvSpPr>
            <a:spLocks noChangeShapeType="1"/>
          </p:cNvSpPr>
          <p:nvPr/>
        </p:nvSpPr>
        <p:spPr bwMode="auto">
          <a:xfrm>
            <a:off x="5334000" y="5632450"/>
            <a:ext cx="1588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1" name="Oval 133"/>
          <p:cNvSpPr>
            <a:spLocks noChangeArrowheads="1"/>
          </p:cNvSpPr>
          <p:nvPr/>
        </p:nvSpPr>
        <p:spPr bwMode="auto">
          <a:xfrm>
            <a:off x="2003425" y="4841875"/>
            <a:ext cx="93663" cy="9366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2" name="Oval 134"/>
          <p:cNvSpPr>
            <a:spLocks noChangeArrowheads="1"/>
          </p:cNvSpPr>
          <p:nvPr/>
        </p:nvSpPr>
        <p:spPr bwMode="auto">
          <a:xfrm>
            <a:off x="2825750" y="4625975"/>
            <a:ext cx="92075" cy="9207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3" name="Oval 135"/>
          <p:cNvSpPr>
            <a:spLocks noChangeArrowheads="1"/>
          </p:cNvSpPr>
          <p:nvPr/>
        </p:nvSpPr>
        <p:spPr bwMode="auto">
          <a:xfrm>
            <a:off x="3646488" y="5151438"/>
            <a:ext cx="92075" cy="93662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4" name="Oval 136"/>
          <p:cNvSpPr>
            <a:spLocks noChangeArrowheads="1"/>
          </p:cNvSpPr>
          <p:nvPr/>
        </p:nvSpPr>
        <p:spPr bwMode="auto">
          <a:xfrm>
            <a:off x="4467225" y="5508625"/>
            <a:ext cx="92075" cy="9207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5" name="Oval 137"/>
          <p:cNvSpPr>
            <a:spLocks noChangeArrowheads="1"/>
          </p:cNvSpPr>
          <p:nvPr/>
        </p:nvSpPr>
        <p:spPr bwMode="auto">
          <a:xfrm>
            <a:off x="5287963" y="5648325"/>
            <a:ext cx="92075" cy="9207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86" name="Rectangle 138"/>
          <p:cNvSpPr>
            <a:spLocks noChangeArrowheads="1"/>
          </p:cNvSpPr>
          <p:nvPr/>
        </p:nvSpPr>
        <p:spPr bwMode="auto">
          <a:xfrm>
            <a:off x="1701800" y="2517775"/>
            <a:ext cx="4732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 b="1">
                <a:solidFill>
                  <a:srgbClr val="000000"/>
                </a:solidFill>
                <a:latin typeface="Arial Narrow" pitchFamily="34" charset="0"/>
              </a:rPr>
              <a:t>Incidência Absoluta: comparação entre o PBF e programas </a:t>
            </a:r>
            <a:endParaRPr lang="pt-BR" sz="1600" b="1">
              <a:latin typeface="Arial Narrow" pitchFamily="34" charset="0"/>
            </a:endParaRPr>
          </a:p>
        </p:txBody>
      </p:sp>
      <p:sp>
        <p:nvSpPr>
          <p:cNvPr id="283787" name="Rectangle 139"/>
          <p:cNvSpPr>
            <a:spLocks noChangeArrowheads="1"/>
          </p:cNvSpPr>
          <p:nvPr/>
        </p:nvSpPr>
        <p:spPr bwMode="auto">
          <a:xfrm>
            <a:off x="1300163" y="2954338"/>
            <a:ext cx="5389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 b="1">
                <a:latin typeface="Arial Narrow" pitchFamily="34" charset="0"/>
              </a:rPr>
              <a:t>latino-americanos de transferência de renda com condicionalidades</a:t>
            </a:r>
          </a:p>
        </p:txBody>
      </p:sp>
      <p:sp>
        <p:nvSpPr>
          <p:cNvPr id="283788" name="Rectangle 140"/>
          <p:cNvSpPr>
            <a:spLocks noChangeArrowheads="1"/>
          </p:cNvSpPr>
          <p:nvPr/>
        </p:nvSpPr>
        <p:spPr bwMode="auto">
          <a:xfrm>
            <a:off x="1198563" y="5600700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89" name="Rectangle 141"/>
          <p:cNvSpPr>
            <a:spLocks noChangeArrowheads="1"/>
          </p:cNvSpPr>
          <p:nvPr/>
        </p:nvSpPr>
        <p:spPr bwMode="auto">
          <a:xfrm>
            <a:off x="1090613" y="533717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10%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0" name="Rectangle 142"/>
          <p:cNvSpPr>
            <a:spLocks noChangeArrowheads="1"/>
          </p:cNvSpPr>
          <p:nvPr/>
        </p:nvSpPr>
        <p:spPr bwMode="auto">
          <a:xfrm>
            <a:off x="1090613" y="507523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20%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1" name="Rectangle 143"/>
          <p:cNvSpPr>
            <a:spLocks noChangeArrowheads="1"/>
          </p:cNvSpPr>
          <p:nvPr/>
        </p:nvSpPr>
        <p:spPr bwMode="auto">
          <a:xfrm>
            <a:off x="1090613" y="48117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30%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2" name="Rectangle 144"/>
          <p:cNvSpPr>
            <a:spLocks noChangeArrowheads="1"/>
          </p:cNvSpPr>
          <p:nvPr/>
        </p:nvSpPr>
        <p:spPr bwMode="auto">
          <a:xfrm>
            <a:off x="1090613" y="454818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40%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3" name="Rectangle 145"/>
          <p:cNvSpPr>
            <a:spLocks noChangeArrowheads="1"/>
          </p:cNvSpPr>
          <p:nvPr/>
        </p:nvSpPr>
        <p:spPr bwMode="auto">
          <a:xfrm>
            <a:off x="1090613" y="428466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50%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4" name="Rectangle 146"/>
          <p:cNvSpPr>
            <a:spLocks noChangeArrowheads="1"/>
          </p:cNvSpPr>
          <p:nvPr/>
        </p:nvSpPr>
        <p:spPr bwMode="auto">
          <a:xfrm>
            <a:off x="1090613" y="402113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60%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5" name="Rectangle 147"/>
          <p:cNvSpPr>
            <a:spLocks noChangeArrowheads="1"/>
          </p:cNvSpPr>
          <p:nvPr/>
        </p:nvSpPr>
        <p:spPr bwMode="auto">
          <a:xfrm>
            <a:off x="1090613" y="37576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70%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6" name="Rectangle 148"/>
          <p:cNvSpPr>
            <a:spLocks noChangeArrowheads="1"/>
          </p:cNvSpPr>
          <p:nvPr/>
        </p:nvSpPr>
        <p:spPr bwMode="auto">
          <a:xfrm>
            <a:off x="1090613" y="349408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80%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7" name="Rectangle 149"/>
          <p:cNvSpPr>
            <a:spLocks noChangeArrowheads="1"/>
          </p:cNvSpPr>
          <p:nvPr/>
        </p:nvSpPr>
        <p:spPr bwMode="auto">
          <a:xfrm>
            <a:off x="1927225" y="5895975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Q1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8" name="Rectangle 150"/>
          <p:cNvSpPr>
            <a:spLocks noChangeArrowheads="1"/>
          </p:cNvSpPr>
          <p:nvPr/>
        </p:nvSpPr>
        <p:spPr bwMode="auto">
          <a:xfrm>
            <a:off x="2747963" y="5895975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Q2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799" name="Rectangle 151"/>
          <p:cNvSpPr>
            <a:spLocks noChangeArrowheads="1"/>
          </p:cNvSpPr>
          <p:nvPr/>
        </p:nvSpPr>
        <p:spPr bwMode="auto">
          <a:xfrm>
            <a:off x="3568700" y="5895975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Q3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00" name="Rectangle 152"/>
          <p:cNvSpPr>
            <a:spLocks noChangeArrowheads="1"/>
          </p:cNvSpPr>
          <p:nvPr/>
        </p:nvSpPr>
        <p:spPr bwMode="auto">
          <a:xfrm>
            <a:off x="4389438" y="5895975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Q4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01" name="Rectangle 153"/>
          <p:cNvSpPr>
            <a:spLocks noChangeArrowheads="1"/>
          </p:cNvSpPr>
          <p:nvPr/>
        </p:nvSpPr>
        <p:spPr bwMode="auto">
          <a:xfrm>
            <a:off x="5210175" y="5895975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Q5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02" name="Rectangle 154"/>
          <p:cNvSpPr>
            <a:spLocks noChangeArrowheads="1"/>
          </p:cNvSpPr>
          <p:nvPr/>
        </p:nvSpPr>
        <p:spPr bwMode="auto">
          <a:xfrm>
            <a:off x="5907088" y="3695700"/>
            <a:ext cx="2384425" cy="19669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03" name="Line 155"/>
          <p:cNvSpPr>
            <a:spLocks noChangeShapeType="1"/>
          </p:cNvSpPr>
          <p:nvPr/>
        </p:nvSpPr>
        <p:spPr bwMode="auto">
          <a:xfrm>
            <a:off x="5984875" y="3881438"/>
            <a:ext cx="417513" cy="158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04" name="Freeform 156"/>
          <p:cNvSpPr>
            <a:spLocks/>
          </p:cNvSpPr>
          <p:nvPr/>
        </p:nvSpPr>
        <p:spPr bwMode="auto">
          <a:xfrm>
            <a:off x="6138863" y="3835400"/>
            <a:ext cx="93662" cy="920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29"/>
              </a:cxn>
              <a:cxn ang="0">
                <a:pos x="30" y="58"/>
              </a:cxn>
              <a:cxn ang="0">
                <a:pos x="0" y="29"/>
              </a:cxn>
              <a:cxn ang="0">
                <a:pos x="30" y="0"/>
              </a:cxn>
            </a:cxnLst>
            <a:rect l="0" t="0" r="r" b="b"/>
            <a:pathLst>
              <a:path w="59" h="58">
                <a:moveTo>
                  <a:pt x="30" y="0"/>
                </a:moveTo>
                <a:lnTo>
                  <a:pt x="59" y="29"/>
                </a:lnTo>
                <a:lnTo>
                  <a:pt x="30" y="58"/>
                </a:lnTo>
                <a:lnTo>
                  <a:pt x="0" y="29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05" name="Rectangle 157"/>
          <p:cNvSpPr>
            <a:spLocks noChangeArrowheads="1"/>
          </p:cNvSpPr>
          <p:nvPr/>
        </p:nvSpPr>
        <p:spPr bwMode="auto">
          <a:xfrm>
            <a:off x="6448425" y="3741738"/>
            <a:ext cx="1239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BRA-BFP-PNAD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06" name="Line 158"/>
          <p:cNvSpPr>
            <a:spLocks noChangeShapeType="1"/>
          </p:cNvSpPr>
          <p:nvPr/>
        </p:nvSpPr>
        <p:spPr bwMode="auto">
          <a:xfrm>
            <a:off x="5984875" y="4206875"/>
            <a:ext cx="417513" cy="1588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07" name="Rectangle 159"/>
          <p:cNvSpPr>
            <a:spLocks noChangeArrowheads="1"/>
          </p:cNvSpPr>
          <p:nvPr/>
        </p:nvSpPr>
        <p:spPr bwMode="auto">
          <a:xfrm>
            <a:off x="6138863" y="4160838"/>
            <a:ext cx="93662" cy="9207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08" name="Rectangle 160"/>
          <p:cNvSpPr>
            <a:spLocks noChangeArrowheads="1"/>
          </p:cNvSpPr>
          <p:nvPr/>
        </p:nvSpPr>
        <p:spPr bwMode="auto">
          <a:xfrm>
            <a:off x="6448425" y="4067175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BRA-TRC-PNAD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09" name="Line 161"/>
          <p:cNvSpPr>
            <a:spLocks noChangeShapeType="1"/>
          </p:cNvSpPr>
          <p:nvPr/>
        </p:nvSpPr>
        <p:spPr bwMode="auto">
          <a:xfrm>
            <a:off x="5984875" y="4532313"/>
            <a:ext cx="417513" cy="1587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0" name="Freeform 162"/>
          <p:cNvSpPr>
            <a:spLocks/>
          </p:cNvSpPr>
          <p:nvPr/>
        </p:nvSpPr>
        <p:spPr bwMode="auto">
          <a:xfrm>
            <a:off x="6138863" y="4486275"/>
            <a:ext cx="93662" cy="920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58"/>
              </a:cxn>
              <a:cxn ang="0">
                <a:pos x="0" y="58"/>
              </a:cxn>
              <a:cxn ang="0">
                <a:pos x="30" y="0"/>
              </a:cxn>
            </a:cxnLst>
            <a:rect l="0" t="0" r="r" b="b"/>
            <a:pathLst>
              <a:path w="59" h="58">
                <a:moveTo>
                  <a:pt x="30" y="0"/>
                </a:moveTo>
                <a:lnTo>
                  <a:pt x="59" y="58"/>
                </a:lnTo>
                <a:lnTo>
                  <a:pt x="0" y="58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1" name="Rectangle 163"/>
          <p:cNvSpPr>
            <a:spLocks noChangeArrowheads="1"/>
          </p:cNvSpPr>
          <p:nvPr/>
        </p:nvSpPr>
        <p:spPr bwMode="auto">
          <a:xfrm>
            <a:off x="6448425" y="4392613"/>
            <a:ext cx="141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CHL-SUF/Solidario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12" name="Line 164"/>
          <p:cNvSpPr>
            <a:spLocks noChangeShapeType="1"/>
          </p:cNvSpPr>
          <p:nvPr/>
        </p:nvSpPr>
        <p:spPr bwMode="auto">
          <a:xfrm>
            <a:off x="5984875" y="4857750"/>
            <a:ext cx="417513" cy="158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3" name="Rectangle 165"/>
          <p:cNvSpPr>
            <a:spLocks noChangeArrowheads="1"/>
          </p:cNvSpPr>
          <p:nvPr/>
        </p:nvSpPr>
        <p:spPr bwMode="auto">
          <a:xfrm>
            <a:off x="6124575" y="4795838"/>
            <a:ext cx="1539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4" name="Line 166"/>
          <p:cNvSpPr>
            <a:spLocks noChangeShapeType="1"/>
          </p:cNvSpPr>
          <p:nvPr/>
        </p:nvSpPr>
        <p:spPr bwMode="auto">
          <a:xfrm flipH="1" flipV="1">
            <a:off x="6138863" y="4811713"/>
            <a:ext cx="47625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5" name="Line 167"/>
          <p:cNvSpPr>
            <a:spLocks noChangeShapeType="1"/>
          </p:cNvSpPr>
          <p:nvPr/>
        </p:nvSpPr>
        <p:spPr bwMode="auto">
          <a:xfrm>
            <a:off x="6186488" y="4857750"/>
            <a:ext cx="46037" cy="4603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6" name="Line 168"/>
          <p:cNvSpPr>
            <a:spLocks noChangeShapeType="1"/>
          </p:cNvSpPr>
          <p:nvPr/>
        </p:nvSpPr>
        <p:spPr bwMode="auto">
          <a:xfrm flipH="1">
            <a:off x="6138863" y="4857750"/>
            <a:ext cx="47625" cy="46038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7" name="Line 169"/>
          <p:cNvSpPr>
            <a:spLocks noChangeShapeType="1"/>
          </p:cNvSpPr>
          <p:nvPr/>
        </p:nvSpPr>
        <p:spPr bwMode="auto">
          <a:xfrm flipV="1">
            <a:off x="6186488" y="4811713"/>
            <a:ext cx="46037" cy="46037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18" name="Rectangle 170"/>
          <p:cNvSpPr>
            <a:spLocks noChangeArrowheads="1"/>
          </p:cNvSpPr>
          <p:nvPr/>
        </p:nvSpPr>
        <p:spPr bwMode="auto">
          <a:xfrm>
            <a:off x="6448425" y="4718050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Rep. Dom-TAE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19" name="Line 171"/>
          <p:cNvSpPr>
            <a:spLocks noChangeShapeType="1"/>
          </p:cNvSpPr>
          <p:nvPr/>
        </p:nvSpPr>
        <p:spPr bwMode="auto">
          <a:xfrm>
            <a:off x="5984875" y="5183188"/>
            <a:ext cx="417513" cy="158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0" name="Rectangle 172"/>
          <p:cNvSpPr>
            <a:spLocks noChangeArrowheads="1"/>
          </p:cNvSpPr>
          <p:nvPr/>
        </p:nvSpPr>
        <p:spPr bwMode="auto">
          <a:xfrm>
            <a:off x="6124575" y="5121275"/>
            <a:ext cx="1539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1" name="Line 173"/>
          <p:cNvSpPr>
            <a:spLocks noChangeShapeType="1"/>
          </p:cNvSpPr>
          <p:nvPr/>
        </p:nvSpPr>
        <p:spPr bwMode="auto">
          <a:xfrm flipH="1" flipV="1">
            <a:off x="6138863" y="5137150"/>
            <a:ext cx="47625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2" name="Line 174"/>
          <p:cNvSpPr>
            <a:spLocks noChangeShapeType="1"/>
          </p:cNvSpPr>
          <p:nvPr/>
        </p:nvSpPr>
        <p:spPr bwMode="auto">
          <a:xfrm>
            <a:off x="6186488" y="5183188"/>
            <a:ext cx="4603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3" name="Line 175"/>
          <p:cNvSpPr>
            <a:spLocks noChangeShapeType="1"/>
          </p:cNvSpPr>
          <p:nvPr/>
        </p:nvSpPr>
        <p:spPr bwMode="auto">
          <a:xfrm flipH="1">
            <a:off x="6138863" y="5183188"/>
            <a:ext cx="47625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4" name="Line 176"/>
          <p:cNvSpPr>
            <a:spLocks noChangeShapeType="1"/>
          </p:cNvSpPr>
          <p:nvPr/>
        </p:nvSpPr>
        <p:spPr bwMode="auto">
          <a:xfrm flipV="1">
            <a:off x="6186488" y="5137150"/>
            <a:ext cx="4603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5" name="Line 177"/>
          <p:cNvSpPr>
            <a:spLocks noChangeShapeType="1"/>
          </p:cNvSpPr>
          <p:nvPr/>
        </p:nvSpPr>
        <p:spPr bwMode="auto">
          <a:xfrm flipV="1">
            <a:off x="6186488" y="5137150"/>
            <a:ext cx="1587" cy="4603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6" name="Line 178"/>
          <p:cNvSpPr>
            <a:spLocks noChangeShapeType="1"/>
          </p:cNvSpPr>
          <p:nvPr/>
        </p:nvSpPr>
        <p:spPr bwMode="auto">
          <a:xfrm>
            <a:off x="6186488" y="5183188"/>
            <a:ext cx="1587" cy="46037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7" name="Rectangle 179"/>
          <p:cNvSpPr>
            <a:spLocks noChangeArrowheads="1"/>
          </p:cNvSpPr>
          <p:nvPr/>
        </p:nvSpPr>
        <p:spPr bwMode="auto">
          <a:xfrm>
            <a:off x="6448425" y="5043488"/>
            <a:ext cx="1509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MEX-Oportunidades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28" name="Line 180"/>
          <p:cNvSpPr>
            <a:spLocks noChangeShapeType="1"/>
          </p:cNvSpPr>
          <p:nvPr/>
        </p:nvSpPr>
        <p:spPr bwMode="auto">
          <a:xfrm>
            <a:off x="5984875" y="5508625"/>
            <a:ext cx="417513" cy="1588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29" name="Oval 181"/>
          <p:cNvSpPr>
            <a:spLocks noChangeArrowheads="1"/>
          </p:cNvSpPr>
          <p:nvPr/>
        </p:nvSpPr>
        <p:spPr bwMode="auto">
          <a:xfrm>
            <a:off x="6138863" y="5461000"/>
            <a:ext cx="93662" cy="9366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830" name="Rectangle 182"/>
          <p:cNvSpPr>
            <a:spLocks noChangeArrowheads="1"/>
          </p:cNvSpPr>
          <p:nvPr/>
        </p:nvSpPr>
        <p:spPr bwMode="auto">
          <a:xfrm>
            <a:off x="6448425" y="5368925"/>
            <a:ext cx="814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600">
                <a:solidFill>
                  <a:srgbClr val="000000"/>
                </a:solidFill>
                <a:latin typeface="Arial Narrow" pitchFamily="34" charset="0"/>
              </a:rPr>
              <a:t>ARG-Jefes</a:t>
            </a:r>
            <a:endParaRPr lang="pt-BR">
              <a:latin typeface="Arial Narrow" pitchFamily="34" charset="0"/>
            </a:endParaRPr>
          </a:p>
        </p:txBody>
      </p:sp>
      <p:sp>
        <p:nvSpPr>
          <p:cNvPr id="283831" name="Rectangle 183"/>
          <p:cNvSpPr>
            <a:spLocks noChangeArrowheads="1"/>
          </p:cNvSpPr>
          <p:nvPr/>
        </p:nvSpPr>
        <p:spPr bwMode="auto">
          <a:xfrm>
            <a:off x="904875" y="2363788"/>
            <a:ext cx="7448550" cy="40116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81000" y="1371600"/>
            <a:ext cx="807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000">
              <a:solidFill>
                <a:schemeClr val="accent2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914400"/>
            <a:ext cx="89154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100">
                <a:latin typeface="Arial Narrow" pitchFamily="34" charset="0"/>
                <a:ea typeface="MS Gothic" pitchFamily="49" charset="-128"/>
              </a:rPr>
              <a:t> Aperfei</a:t>
            </a: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çoamento de desenho do Programa</a:t>
            </a:r>
          </a:p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 </a:t>
            </a:r>
            <a:r>
              <a:rPr lang="pt-BR" sz="2100">
                <a:latin typeface="Arial Narrow" pitchFamily="34" charset="0"/>
                <a:ea typeface="MS Gothic" pitchFamily="49" charset="-128"/>
              </a:rPr>
              <a:t>Revis</a:t>
            </a: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ão do formulário do cadastramento</a:t>
            </a:r>
          </a:p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 Aperfeiçoamento das estratégias de busca ativa e de atendimento dos mais excluídos</a:t>
            </a:r>
          </a:p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 Disponibilização de</a:t>
            </a:r>
            <a:r>
              <a:rPr lang="pt-BR" sz="2100">
                <a:latin typeface="Arial Narrow" pitchFamily="34" charset="0"/>
                <a:cs typeface="Times New Roman" pitchFamily="18" charset="0"/>
              </a:rPr>
              <a:t> </a:t>
            </a:r>
            <a:r>
              <a:rPr lang="pt-BR" sz="2100">
                <a:latin typeface="Arial Narrow" pitchFamily="34" charset="0"/>
                <a:ea typeface="MS Gothic" pitchFamily="49" charset="-128"/>
              </a:rPr>
              <a:t>mapas de pobreza por setores censitários para os munic</a:t>
            </a: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ípios</a:t>
            </a:r>
          </a:p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 Incorporação de variável de focalização para repasse de recursos aos municípios </a:t>
            </a:r>
          </a:p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 Ampliação do uso do Cadastro Único por outras políticas sociais</a:t>
            </a:r>
            <a:endParaRPr lang="pt-BR" sz="2100">
              <a:latin typeface="Arial Narrow" pitchFamily="34" charset="0"/>
              <a:ea typeface="MS Gothic" pitchFamily="49" charset="-128"/>
            </a:endParaRPr>
          </a:p>
          <a:p>
            <a:pPr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100">
                <a:latin typeface="Arial Narrow" pitchFamily="34" charset="0"/>
                <a:ea typeface="MS Gothic" pitchFamily="49" charset="-128"/>
              </a:rPr>
              <a:t> </a:t>
            </a:r>
            <a:r>
              <a:rPr lang="pt-BR" sz="2100">
                <a:latin typeface="Arial Narrow" pitchFamily="34" charset="0"/>
                <a:cs typeface="Times New Roman" pitchFamily="18" charset="0"/>
              </a:rPr>
              <a:t>Constru</a:t>
            </a:r>
            <a:r>
              <a:rPr lang="pt-BR" altLang="ja-JP" sz="2100"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ção de </a:t>
            </a:r>
            <a:r>
              <a:rPr lang="pt-BR" sz="2100">
                <a:latin typeface="Arial Narrow" pitchFamily="34" charset="0"/>
                <a:cs typeface="Times New Roman" pitchFamily="18" charset="0"/>
              </a:rPr>
              <a:t>medida multidimensional de pobreza </a:t>
            </a:r>
            <a:r>
              <a:rPr lang="pt-BR" altLang="ja-JP" sz="2100"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- Índice de Desenvolvimento das Famílias - IDF. V</a:t>
            </a:r>
            <a:r>
              <a:rPr lang="pt-BR" sz="2100">
                <a:latin typeface="Arial Narrow" pitchFamily="34" charset="0"/>
                <a:ea typeface="MS Gothic" pitchFamily="49" charset="-128"/>
              </a:rPr>
              <a:t>ariáveis disponíveis no Cadastro </a:t>
            </a: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Único</a:t>
            </a:r>
            <a:r>
              <a:rPr lang="pt-BR" sz="2100">
                <a:latin typeface="Arial Narrow" pitchFamily="34" charset="0"/>
                <a:ea typeface="MS Gothic" pitchFamily="49" charset="-128"/>
              </a:rPr>
              <a:t> agrupadas em dimensões:</a:t>
            </a:r>
          </a:p>
          <a:p>
            <a:pPr lvl="1"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Vulnerabilidade (V)</a:t>
            </a:r>
          </a:p>
          <a:p>
            <a:pPr lvl="1"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Acesso ao conhecimento (C)</a:t>
            </a:r>
          </a:p>
          <a:p>
            <a:pPr lvl="1"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Acesso ao trabalho (T)</a:t>
            </a:r>
          </a:p>
          <a:p>
            <a:pPr lvl="1"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Disponibilidade de recursos (R)</a:t>
            </a:r>
          </a:p>
          <a:p>
            <a:pPr lvl="1"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Desenvolvimento infantil (D)</a:t>
            </a:r>
          </a:p>
          <a:p>
            <a:pPr lvl="1" algn="l">
              <a:spcBef>
                <a:spcPct val="30000"/>
              </a:spcBef>
              <a:buFont typeface="Times" pitchFamily="1" charset="0"/>
              <a:buChar char="•"/>
            </a:pPr>
            <a:r>
              <a:rPr lang="pt-BR" sz="2000">
                <a:latin typeface="Arial Narrow" pitchFamily="34" charset="0"/>
                <a:ea typeface="MS Gothic" pitchFamily="49" charset="-128"/>
              </a:rPr>
              <a:t>Condições habitacionais (H)</a:t>
            </a:r>
          </a:p>
        </p:txBody>
      </p:sp>
      <p:sp>
        <p:nvSpPr>
          <p:cNvPr id="399365" name="Rectangle 5"/>
          <p:cNvSpPr>
            <a:spLocks noRot="1" noChangeArrowheads="1"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Times New Roman" pitchFamily="18" charset="0"/>
                <a:ea typeface="MS Gothic" pitchFamily="49" charset="-128"/>
              </a:rPr>
              <a:t>Focaliza</a:t>
            </a:r>
            <a:r>
              <a:rPr lang="pt-BR" altLang="ja-JP" sz="3200" b="1">
                <a:latin typeface="Times New Roman" pitchFamily="18" charset="0"/>
                <a:ea typeface="MS Gothic" pitchFamily="49" charset="-128"/>
              </a:rPr>
              <a:t>ção: propostas em estudo</a:t>
            </a:r>
            <a:endParaRPr lang="pt-BR" sz="3200" b="1">
              <a:latin typeface="Times New Roman" pitchFamily="18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85344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45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pt-BR" sz="3200" b="1">
                <a:latin typeface="Arial Narrow" pitchFamily="34" charset="0"/>
              </a:rPr>
              <a:t>Redução no grau de desigualdade de renda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79388" y="4876800"/>
            <a:ext cx="8856662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>
                <a:latin typeface="Arial Narrow" pitchFamily="34" charset="0"/>
                <a:ea typeface="MS Gothic" pitchFamily="49" charset="-128"/>
              </a:rPr>
              <a:t>Alívio imediato da pobreza (renda)</a:t>
            </a:r>
          </a:p>
          <a:p>
            <a:pPr marL="419100" indent="-4191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pt-BR">
                <a:latin typeface="Arial Narrow" pitchFamily="34" charset="0"/>
                <a:ea typeface="MS Gothic" pitchFamily="49" charset="-128"/>
              </a:rPr>
              <a:t>Ruptura do ciclo intergeracional da pobreza (condicionalidades)</a:t>
            </a:r>
          </a:p>
          <a:p>
            <a:pPr marL="419100" indent="-4191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pt-BR">
                <a:latin typeface="Arial Narrow" pitchFamily="34" charset="0"/>
                <a:ea typeface="MS Gothic" pitchFamily="49" charset="-128"/>
              </a:rPr>
              <a:t>Desenvolvimento das famílias (ações complementares)</a:t>
            </a: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4284663" y="33575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FF99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Rot="1" noChangeArrowheads="1"/>
          </p:cNvSpPr>
          <p:nvPr/>
        </p:nvSpPr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Programa Bolsa Família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230505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Transferência de renda</a:t>
            </a: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 rot="16200000">
            <a:off x="3809206" y="1670845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FF99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003800" y="1563688"/>
            <a:ext cx="2278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Times" pitchFamily="1" charset="0"/>
              <a:buChar char="•"/>
            </a:pPr>
            <a:r>
              <a:rPr lang="pt-BR">
                <a:latin typeface="Arial Narrow" pitchFamily="34" charset="0"/>
              </a:rPr>
              <a:t> focalizado</a:t>
            </a:r>
          </a:p>
          <a:p>
            <a:pPr algn="l">
              <a:buFont typeface="Times" pitchFamily="1" charset="0"/>
              <a:buChar char="•"/>
            </a:pPr>
            <a:r>
              <a:rPr lang="pt-BR">
                <a:latin typeface="Arial Narrow" pitchFamily="34" charset="0"/>
              </a:rPr>
              <a:t> condicionado</a:t>
            </a:r>
          </a:p>
          <a:p>
            <a:pPr algn="l">
              <a:buFont typeface="Times" pitchFamily="1" charset="0"/>
              <a:buChar char="•"/>
            </a:pPr>
            <a:r>
              <a:rPr lang="pt-BR">
                <a:latin typeface="Arial Narrow" pitchFamily="34" charset="0"/>
              </a:rPr>
              <a:t> de livre utilização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229600" cy="792163"/>
          </a:xfrm>
          <a:noFill/>
          <a:ln>
            <a:miter lim="800000"/>
            <a:headEnd/>
            <a:tailEnd/>
          </a:ln>
          <a:effectLst>
            <a:outerShdw dist="28398" dir="3806097" algn="ctr" rotWithShape="0">
              <a:schemeClr val="tx2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200" b="1">
                <a:latin typeface="Arial Narrow" pitchFamily="34" charset="0"/>
              </a:rPr>
              <a:t>Critérios de elegibilidade</a:t>
            </a:r>
          </a:p>
        </p:txBody>
      </p:sp>
      <p:graphicFrame>
        <p:nvGraphicFramePr>
          <p:cNvPr id="331779" name="Group 3"/>
          <p:cNvGraphicFramePr>
            <a:graphicFrameLocks noGrp="1"/>
          </p:cNvGraphicFramePr>
          <p:nvPr/>
        </p:nvGraphicFramePr>
        <p:xfrm>
          <a:off x="304800" y="1371600"/>
          <a:ext cx="8521700" cy="5008247"/>
        </p:xfrm>
        <a:graphic>
          <a:graphicData uri="http://schemas.openxmlformats.org/drawingml/2006/table">
            <a:tbl>
              <a:tblPr/>
              <a:tblGrid>
                <a:gridCol w="1295400"/>
                <a:gridCol w="1630363"/>
                <a:gridCol w="2257425"/>
                <a:gridCol w="2112962"/>
                <a:gridCol w="1225550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Situação da família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Renda mensal </a:t>
                      </a: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per capita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Ocorrência de crianças / adolescentes, gestantes e nutriz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Quantidade e tipo de benefícios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Valor do benefício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(em R$)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365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Pobreza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De R$ 60,01 a R$ 120,00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(US$ 27,00 a US$ 54,00)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    1 membro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(1) Variável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15,00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(us$ 7,00)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 membros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(2) Variável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30,00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(us$ 14,00)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3 ou + membros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(3) Variável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45,00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(us$ 21,00)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9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Extrema Pobreza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Até R$ 60,00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(US$ 27,00)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Sem ocorrência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Básico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(us$ 22,00)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 membro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Básico + (1) Variável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65,00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(us$ 29,00)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 membros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Básico + (2) Variável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80,00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(us$ 36,00)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3 ou + membros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Básico + (3) Variável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95,00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(us$ 43,00)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cob_set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0163" y="1052513"/>
            <a:ext cx="3422650" cy="4840287"/>
          </a:xfrm>
          <a:prstGeom prst="rect">
            <a:avLst/>
          </a:prstGeom>
          <a:noFill/>
        </p:spPr>
      </p:pic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3106738" y="6545263"/>
            <a:ext cx="293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Arial Narrow" pitchFamily="34" charset="0"/>
              </a:rPr>
              <a:t>w   w   w   .   m   d   s   .   g   o   v   .   b   r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107950" y="692150"/>
            <a:ext cx="8928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400" b="1">
                <a:latin typeface="Arial Narrow" pitchFamily="34" charset="0"/>
              </a:rPr>
              <a:t>Cobertura do Programa Bolsa Família</a:t>
            </a:r>
          </a:p>
        </p:txBody>
      </p:sp>
      <p:pic>
        <p:nvPicPr>
          <p:cNvPr id="327685" name="Picture 5" descr="cob_nov_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" y="1052513"/>
            <a:ext cx="3419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6" name="Line 6"/>
          <p:cNvSpPr>
            <a:spLocks noChangeShapeType="1"/>
          </p:cNvSpPr>
          <p:nvPr/>
        </p:nvSpPr>
        <p:spPr bwMode="auto">
          <a:xfrm>
            <a:off x="4572000" y="1268413"/>
            <a:ext cx="0" cy="5589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7" name="Line 7"/>
          <p:cNvSpPr>
            <a:spLocks noChangeShapeType="1"/>
          </p:cNvSpPr>
          <p:nvPr/>
        </p:nvSpPr>
        <p:spPr bwMode="auto">
          <a:xfrm>
            <a:off x="2359025" y="1557338"/>
            <a:ext cx="22129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 flipV="1">
            <a:off x="2339975" y="1125538"/>
            <a:ext cx="0" cy="1079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581025" y="1341438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 Narrow" pitchFamily="34" charset="0"/>
              </a:rPr>
              <a:t>Novembro de 2003</a:t>
            </a:r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5060950" y="1330325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 Narrow" pitchFamily="34" charset="0"/>
              </a:rPr>
              <a:t>Setembro de 2006</a:t>
            </a:r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25400" y="5022850"/>
            <a:ext cx="45466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latin typeface="Arial Narrow" pitchFamily="34" charset="0"/>
              </a:rPr>
              <a:t>3,6 milhões de benefícios pagos em novembro de 2003</a:t>
            </a:r>
          </a:p>
          <a:p>
            <a:pPr>
              <a:spcBef>
                <a:spcPct val="50000"/>
              </a:spcBef>
            </a:pPr>
            <a:r>
              <a:rPr lang="pt-BR" sz="1400">
                <a:latin typeface="Arial Narrow" pitchFamily="34" charset="0"/>
              </a:rPr>
              <a:t>Estimativa de Famílias Pobres em 2003 – 11,2 milhões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4591050" y="5022850"/>
            <a:ext cx="45466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latin typeface="Arial Narrow" pitchFamily="34" charset="0"/>
              </a:rPr>
              <a:t>11,1 milhões de benefícios pagos em julho de 2006</a:t>
            </a:r>
          </a:p>
          <a:p>
            <a:pPr>
              <a:spcBef>
                <a:spcPct val="50000"/>
              </a:spcBef>
            </a:pPr>
            <a:r>
              <a:rPr lang="pt-BR" sz="1400">
                <a:latin typeface="Arial Narrow" pitchFamily="34" charset="0"/>
              </a:rPr>
              <a:t>Estimativa de Famílias Pobres em 2006 – 11,1 milhões</a:t>
            </a:r>
          </a:p>
        </p:txBody>
      </p:sp>
      <p:pic>
        <p:nvPicPr>
          <p:cNvPr id="327693" name="Picture 13" descr="layout"/>
          <p:cNvPicPr>
            <a:picLocks noChangeAspect="1" noChangeArrowheads="1"/>
          </p:cNvPicPr>
          <p:nvPr/>
        </p:nvPicPr>
        <p:blipFill>
          <a:blip r:embed="rId6" cstate="print"/>
          <a:srcRect t="82086" r="46196"/>
          <a:stretch>
            <a:fillRect/>
          </a:stretch>
        </p:blipFill>
        <p:spPr bwMode="auto">
          <a:xfrm>
            <a:off x="3886200" y="5791200"/>
            <a:ext cx="21558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4" name="Text Box 14"/>
          <p:cNvSpPr txBox="1">
            <a:spLocks noChangeArrowheads="1"/>
          </p:cNvSpPr>
          <p:nvPr/>
        </p:nvSpPr>
        <p:spPr bwMode="auto">
          <a:xfrm>
            <a:off x="7677150" y="6410325"/>
            <a:ext cx="140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000" b="1">
                <a:latin typeface="Arial Narrow" pitchFamily="34" charset="0"/>
              </a:rPr>
              <a:t>Fonte: MDS/IBGE/IPEA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9603" name="Rectangle 3"/>
          <p:cNvSpPr>
            <a:spLocks noRot="1" noChangeArrowheads="1"/>
          </p:cNvSpPr>
          <p:nvPr/>
        </p:nvSpPr>
        <p:spPr bwMode="auto">
          <a:xfrm>
            <a:off x="0" y="5334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Focaliza</a:t>
            </a:r>
            <a:r>
              <a:rPr lang="pt-BR" altLang="ja-JP" sz="3200" b="1">
                <a:latin typeface="Arial Narrow" pitchFamily="34" charset="0"/>
                <a:ea typeface="MS Gothic" pitchFamily="49" charset="-128"/>
              </a:rPr>
              <a:t>ção: capacidade para</a:t>
            </a:r>
            <a:endParaRPr lang="pt-BR" sz="3200" b="1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381000" y="1125538"/>
            <a:ext cx="807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000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381000" y="1524000"/>
            <a:ext cx="8534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Selecionar: definir quem tem e quem n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ão tem direito ao Bolsa Família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 Incluir: busca ativa das famílias mais excluídas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Identificar atributos que permitam direcionamento de políticas que desenvolvam capacidades das famílias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Identificar, dentre os mais beneficiários, os mais vulneráveis que devem ser priorizados pelos serviços e políticas de acompanhamento familiar </a:t>
            </a:r>
            <a:endParaRPr lang="pt-BR" sz="2200"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5507" name="Rectangle 3"/>
          <p:cNvSpPr>
            <a:spLocks noRot="1" noChangeArrowheads="1"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Principais Desafios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81000" y="1125538"/>
            <a:ext cx="807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000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381000" y="1143000"/>
            <a:ext cx="8763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Escala e meta governamental de “tempo” para implementação do Bolsa Família</a:t>
            </a:r>
            <a:endParaRPr lang="pt-BR" sz="2200">
              <a:latin typeface="Arial Narrow" pitchFamily="34" charset="0"/>
              <a:ea typeface="MS Gothic" pitchFamily="49" charset="-128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Construir capacidade para dizer quem tem e quem n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ão tem direito ao Bolsa Família de forma clara e fácil de ser entendida e implementada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Visibilidade do Programa e cobrança de “erro zero” de focalização pela sociedade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200">
                <a:latin typeface="Arial Narrow" pitchFamily="34" charset="0"/>
                <a:ea typeface="MS Gothic" pitchFamily="49" charset="-128"/>
              </a:rPr>
              <a:t> Desigualdade e diversidade regional do Pa</a:t>
            </a: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ís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Forte demanda por coordenação inter e intragovernamental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Instabilidade da situação de vida das famílias mais pobres e dificuldade para identificação dos “limites” entre os pobres, os extremamente pobres e os não pobres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Fragilidade e mutabilidade das informações que caracterizam a situação de pobreza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Encontrar e incluir os “invisíveis”, os sem documentos</a:t>
            </a:r>
            <a:endParaRPr lang="pt-BR" sz="2200"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7555" name="Rectangle 3"/>
          <p:cNvSpPr>
            <a:spLocks noRot="1" noChangeArrowheads="1"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b="1">
                <a:latin typeface="Arial Narrow" pitchFamily="34" charset="0"/>
                <a:ea typeface="MS Gothic" pitchFamily="49" charset="-128"/>
              </a:rPr>
              <a:t>Principais Desafios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381000" y="1125538"/>
            <a:ext cx="807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000"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381000" y="1143000"/>
            <a:ext cx="87630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Demanda por estratégias diferenciadas para setores mais vulneráveis numa política com o tamanho e complexidade do PBF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Necessidade de transversalidade e de incorporação de “olhar” focalizado em políticas de caráter universal: saúde e educação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Construir instrumentos que permitam identificar as famílias mais vulneráveis dentre as atendidas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Integrar programas anteriores com desenhos muito diferenciados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Construção de padrões para identificação de pessoas e famílias em todo o país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altLang="ja-JP" sz="2200">
                <a:latin typeface="Arial Narrow" pitchFamily="34" charset="0"/>
                <a:ea typeface="MS Gothic" pitchFamily="49" charset="-128"/>
              </a:rPr>
              <a:t> Processos contínuos de aperfeiçoamento</a:t>
            </a:r>
            <a:endParaRPr lang="pt-BR" sz="2200">
              <a:latin typeface="Arial Narrow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457200" y="1828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US" sz="2800" b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228600" y="1143000"/>
            <a:ext cx="8534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sz="2100">
                <a:latin typeface="Arial Narrow" pitchFamily="34" charset="0"/>
                <a:ea typeface="MS Gothic" pitchFamily="49" charset="-128"/>
              </a:rPr>
              <a:t>Constru</a:t>
            </a: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ção de estimativa nacional de famílias pobres: 11,1 milhões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Construção de estimativa de famílias pobres para cada município brasileiro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Gothic" pitchFamily="49" charset="-128"/>
              </a:rPr>
              <a:t>Pré seleção e cadastramento das famílias pobres no Cadastro Único (linhas diferentes de pobreza para PBF e CadÚnico)</a:t>
            </a:r>
            <a:endParaRPr lang="pt-BR" sz="2100">
              <a:latin typeface="Arial Narrow" pitchFamily="34" charset="0"/>
              <a:ea typeface="MS Gothic" pitchFamily="49" charset="-128"/>
            </a:endParaRP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Controle de qualidade dos cadastros pelo MDS (validação)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Estratégias diferenciadas para cadastramento de populações tradicionais e específicas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As famílias selecionadas pelo MDS segundo a </a:t>
            </a:r>
            <a:r>
              <a:rPr lang="pt-BR" altLang="ja-JP" sz="2100" u="sng">
                <a:latin typeface="Arial Narrow" pitchFamily="34" charset="0"/>
                <a:ea typeface="MS PGothic" pitchFamily="34" charset="-128"/>
              </a:rPr>
              <a:t>renda per capita,</a:t>
            </a: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 considerando como referência a estimativa de famílias pobres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Acompanhamento das famílias beneficiárias e indução de processos permanentes de aperfeiçoamento e de identificação dos mais excluídos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Controle externo: pela sociedade e por órgãos de controle</a:t>
            </a:r>
          </a:p>
          <a:p>
            <a:pPr marL="457200" indent="-457200" algn="l">
              <a:spcBef>
                <a:spcPct val="50000"/>
              </a:spcBef>
              <a:buFont typeface="Times" pitchFamily="1" charset="0"/>
              <a:buChar char="•"/>
            </a:pPr>
            <a:r>
              <a:rPr lang="pt-BR" altLang="ja-JP" sz="2100">
                <a:latin typeface="Arial Narrow" pitchFamily="34" charset="0"/>
                <a:ea typeface="MS PGothic" pitchFamily="34" charset="-128"/>
              </a:rPr>
              <a:t>Auditorias de rotina e critérios para atuação de fiscalização própria</a:t>
            </a:r>
          </a:p>
        </p:txBody>
      </p:sp>
      <p:sp>
        <p:nvSpPr>
          <p:cNvPr id="395269" name="Rectangle 5"/>
          <p:cNvSpPr>
            <a:spLocks noRot="1" noChangeArrowheads="1"/>
          </p:cNvSpPr>
          <p:nvPr/>
        </p:nvSpPr>
        <p:spPr bwMode="auto">
          <a:xfrm>
            <a:off x="0" y="4572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>
                <a:latin typeface="Arial Narrow" pitchFamily="34" charset="0"/>
                <a:ea typeface="MS Gothic" pitchFamily="49" charset="-128"/>
              </a:rPr>
              <a:t>Processo de identifica</a:t>
            </a:r>
            <a:r>
              <a:rPr lang="pt-BR" altLang="ja-JP" sz="2800" b="1">
                <a:latin typeface="Arial Narrow" pitchFamily="34" charset="0"/>
                <a:ea typeface="MS Gothic" pitchFamily="49" charset="-128"/>
              </a:rPr>
              <a:t>ção e </a:t>
            </a:r>
            <a:r>
              <a:rPr lang="pt-BR" sz="2800" b="1">
                <a:latin typeface="Arial Narrow" pitchFamily="34" charset="0"/>
                <a:ea typeface="MS Gothic" pitchFamily="49" charset="-128"/>
              </a:rPr>
              <a:t>seleção de beneficiários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1590</Words>
  <Application>Microsoft Office PowerPoint</Application>
  <PresentationFormat>On-screen Show (4:3)</PresentationFormat>
  <Paragraphs>257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Times New Roman</vt:lpstr>
      <vt:lpstr>MS Gothic</vt:lpstr>
      <vt:lpstr>Verdana</vt:lpstr>
      <vt:lpstr>Arial</vt:lpstr>
      <vt:lpstr>MS PGothic</vt:lpstr>
      <vt:lpstr>Arial Narrow</vt:lpstr>
      <vt:lpstr>Wingdings</vt:lpstr>
      <vt:lpstr>Times</vt:lpstr>
      <vt:lpstr>Design padrão</vt:lpstr>
      <vt:lpstr>Microsoft Excel Chart</vt:lpstr>
      <vt:lpstr>CorelDRAW.Graphic.12</vt:lpstr>
      <vt:lpstr>Slide 1</vt:lpstr>
      <vt:lpstr>Slide 2</vt:lpstr>
      <vt:lpstr>Slide 3</vt:lpstr>
      <vt:lpstr>Critérios de elegibilidade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Abril - 2006</vt:lpstr>
      <vt:lpstr>Slide 19</vt:lpstr>
      <vt:lpstr>Slide 20</vt:lpstr>
      <vt:lpstr>Slide 21</vt:lpstr>
      <vt:lpstr>Slide 22</vt:lpstr>
      <vt:lpstr>Slide 23</vt:lpstr>
      <vt:lpstr>Slide 24</vt:lpstr>
    </vt:vector>
  </TitlesOfParts>
  <Company>MDS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raul.mera</dc:creator>
  <cp:lastModifiedBy>anarod</cp:lastModifiedBy>
  <cp:revision>107</cp:revision>
  <dcterms:created xsi:type="dcterms:W3CDTF">2006-03-22T19:20:53Z</dcterms:created>
  <dcterms:modified xsi:type="dcterms:W3CDTF">2010-07-11T14:48:17Z</dcterms:modified>
</cp:coreProperties>
</file>