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xls" ContentType="application/vnd.ms-exce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Default Extension="fntdata" ContentType="application/x-fontdata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Default Extension="emf" ContentType="image/x-emf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Default Extension="vml" ContentType="application/vnd.openxmlformats-officedocument.vmlDrawing"/>
  <Override PartName="/ppt/notesSlides/notesSlide20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9" r:id="rId1"/>
  </p:sldMasterIdLst>
  <p:notesMasterIdLst>
    <p:notesMasterId r:id="rId26"/>
  </p:notesMasterIdLst>
  <p:handoutMasterIdLst>
    <p:handoutMasterId r:id="rId27"/>
  </p:handoutMasterIdLst>
  <p:sldIdLst>
    <p:sldId id="402" r:id="rId2"/>
    <p:sldId id="403" r:id="rId3"/>
    <p:sldId id="327" r:id="rId4"/>
    <p:sldId id="409" r:id="rId5"/>
    <p:sldId id="407" r:id="rId6"/>
    <p:sldId id="444" r:id="rId7"/>
    <p:sldId id="442" r:id="rId8"/>
    <p:sldId id="443" r:id="rId9"/>
    <p:sldId id="437" r:id="rId10"/>
    <p:sldId id="438" r:id="rId11"/>
    <p:sldId id="425" r:id="rId12"/>
    <p:sldId id="377" r:id="rId13"/>
    <p:sldId id="378" r:id="rId14"/>
    <p:sldId id="431" r:id="rId15"/>
    <p:sldId id="445" r:id="rId16"/>
    <p:sldId id="380" r:id="rId17"/>
    <p:sldId id="381" r:id="rId18"/>
    <p:sldId id="382" r:id="rId19"/>
    <p:sldId id="440" r:id="rId20"/>
    <p:sldId id="441" r:id="rId21"/>
    <p:sldId id="384" r:id="rId22"/>
    <p:sldId id="385" r:id="rId23"/>
    <p:sldId id="439" r:id="rId24"/>
    <p:sldId id="434" r:id="rId25"/>
  </p:sldIdLst>
  <p:sldSz cx="9144000" cy="6858000" type="screen4x3"/>
  <p:notesSz cx="6858000" cy="9144000"/>
  <p:embeddedFontLst>
    <p:embeddedFont>
      <p:font typeface="MS Gothic" pitchFamily="49" charset="-128"/>
      <p:regular r:id="rId28"/>
    </p:embeddedFont>
    <p:embeddedFont>
      <p:font typeface="Verdana" pitchFamily="34" charset="0"/>
      <p:regular r:id="rId29"/>
      <p:bold r:id="rId30"/>
      <p:italic r:id="rId31"/>
      <p:boldItalic r:id="rId32"/>
    </p:embeddedFont>
    <p:embeddedFont>
      <p:font typeface="MS PGothic" pitchFamily="34" charset="-128"/>
      <p:regular r:id="rId33"/>
    </p:embeddedFont>
    <p:embeddedFont>
      <p:font typeface="Arial Narrow" pitchFamily="34" charset="0"/>
      <p:regular r:id="rId34"/>
      <p:bold r:id="rId35"/>
      <p:italic r:id="rId36"/>
      <p:boldItalic r:id="rId37"/>
    </p:embeddedFont>
    <p:embeddedFont>
      <p:font typeface="Times" pitchFamily="18" charset="0"/>
      <p:regular r:id="rId38"/>
      <p:bold r:id="rId39"/>
      <p:italic r:id="rId40"/>
      <p:boldItalic r:id="rId41"/>
    </p:embeddedFont>
  </p:embeddedFontLst>
  <p:defaultTextStyle>
    <a:defPPr>
      <a:defRPr lang="pt-BR"/>
    </a:defPPr>
    <a:lvl1pPr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Verdana" pitchFamily="34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Verdana" pitchFamily="34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Verdana" pitchFamily="34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Verdana" pitchFamily="34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Verdana" pitchFamily="34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Verdana" pitchFamily="34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Verdana" pitchFamily="34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Verdan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CCFF"/>
    <a:srgbClr val="339966"/>
    <a:srgbClr val="236B47"/>
    <a:srgbClr val="2B8156"/>
    <a:srgbClr val="FF3300"/>
    <a:srgbClr val="FF3399"/>
    <a:srgbClr val="FFFF99"/>
    <a:srgbClr val="0033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 preferSingleView="1">
    <p:restoredLeft sz="15228" autoAdjust="0"/>
    <p:restoredTop sz="94660"/>
  </p:normalViewPr>
  <p:slideViewPr>
    <p:cSldViewPr>
      <p:cViewPr>
        <p:scale>
          <a:sx n="80" d="100"/>
          <a:sy n="80" d="100"/>
        </p:scale>
        <p:origin x="-832" y="-94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9" d="100"/>
          <a:sy n="89" d="100"/>
        </p:scale>
        <p:origin x="-1926" y="-96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9" Type="http://schemas.openxmlformats.org/officeDocument/2006/relationships/font" Target="fonts/font12.fntdata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font" Target="fonts/font7.fntdata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font" Target="fonts/font6.fntdata"/><Relationship Id="rId38" Type="http://schemas.openxmlformats.org/officeDocument/2006/relationships/font" Target="fonts/font11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font" Target="fonts/font2.fntdata"/><Relationship Id="rId41" Type="http://schemas.openxmlformats.org/officeDocument/2006/relationships/font" Target="fonts/font14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font" Target="fonts/font5.fntdata"/><Relationship Id="rId37" Type="http://schemas.openxmlformats.org/officeDocument/2006/relationships/font" Target="fonts/font10.fntdata"/><Relationship Id="rId40" Type="http://schemas.openxmlformats.org/officeDocument/2006/relationships/font" Target="fonts/font13.fntdata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font" Target="fonts/font1.fntdata"/><Relationship Id="rId36" Type="http://schemas.openxmlformats.org/officeDocument/2006/relationships/font" Target="fonts/font9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4.fntdata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handoutMaster" Target="handoutMasters/handoutMaster1.xml"/><Relationship Id="rId30" Type="http://schemas.openxmlformats.org/officeDocument/2006/relationships/font" Target="fonts/font3.fntdata"/><Relationship Id="rId35" Type="http://schemas.openxmlformats.org/officeDocument/2006/relationships/font" Target="fonts/font8.fntdata"/><Relationship Id="rId43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Times New Roman" pitchFamily="18" charset="0"/>
              </a:defRPr>
            </a:lvl1pPr>
          </a:lstStyle>
          <a:p>
            <a:endParaRPr lang="pt-BR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endParaRPr lang="pt-BR"/>
          </a:p>
        </p:txBody>
      </p:sp>
      <p:sp>
        <p:nvSpPr>
          <p:cNvPr id="2765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Times New Roman" pitchFamily="18" charset="0"/>
              </a:defRPr>
            </a:lvl1pPr>
          </a:lstStyle>
          <a:p>
            <a:endParaRPr lang="pt-BR"/>
          </a:p>
        </p:txBody>
      </p:sp>
      <p:sp>
        <p:nvSpPr>
          <p:cNvPr id="2765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fld id="{6B84DA21-0E11-4081-902F-4A69BB877950}" type="slidenum">
              <a:rPr lang="pt-BR"/>
              <a:pPr/>
              <a:t>‹#›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Times New Roman" pitchFamily="18" charset="0"/>
              </a:defRPr>
            </a:lvl1pPr>
          </a:lstStyle>
          <a:p>
            <a:endParaRPr lang="pt-BR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endParaRPr lang="pt-BR"/>
          </a:p>
        </p:txBody>
      </p:sp>
      <p:sp>
        <p:nvSpPr>
          <p:cNvPr id="19460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94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</a:p>
        </p:txBody>
      </p:sp>
      <p:sp>
        <p:nvSpPr>
          <p:cNvPr id="194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Times New Roman" pitchFamily="18" charset="0"/>
              </a:defRPr>
            </a:lvl1pPr>
          </a:lstStyle>
          <a:p>
            <a:endParaRPr lang="pt-BR"/>
          </a:p>
        </p:txBody>
      </p:sp>
      <p:sp>
        <p:nvSpPr>
          <p:cNvPr id="194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fld id="{F00A4BC7-B147-4BDF-88D7-2C64AFEA0752}" type="slidenum">
              <a:rPr lang="pt-BR"/>
              <a:pPr/>
              <a:t>‹#›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05B3322-2DC2-445D-ABFE-76323B0B521C}" type="slidenum">
              <a:rPr lang="pt-BR"/>
              <a:pPr/>
              <a:t>1</a:t>
            </a:fld>
            <a:endParaRPr lang="pt-BR"/>
          </a:p>
        </p:txBody>
      </p:sp>
      <p:sp>
        <p:nvSpPr>
          <p:cNvPr id="319490" name="Rectangle 2"/>
          <p:cNvSpPr>
            <a:spLocks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9491" name="Rectangle 3"/>
          <p:cNvSpPr>
            <a:spLocks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00DC2C6-0461-496D-852D-DF99D003C8AA}" type="slidenum">
              <a:rPr lang="pt-BR"/>
              <a:pPr/>
              <a:t>10</a:t>
            </a:fld>
            <a:endParaRPr lang="pt-BR"/>
          </a:p>
        </p:txBody>
      </p:sp>
      <p:sp>
        <p:nvSpPr>
          <p:cNvPr id="398338" name="Rectangle 2"/>
          <p:cNvSpPr>
            <a:spLocks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98339" name="Rectangle 3"/>
          <p:cNvSpPr>
            <a:spLocks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0"/>
              </a:spcBef>
            </a:pPr>
            <a:endParaRPr lang="en-US" sz="240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82DE0DA-DAEB-4A18-B860-49CC164951F5}" type="slidenum">
              <a:rPr lang="pt-BR"/>
              <a:pPr/>
              <a:t>11</a:t>
            </a:fld>
            <a:endParaRPr lang="pt-BR"/>
          </a:p>
        </p:txBody>
      </p:sp>
      <p:sp>
        <p:nvSpPr>
          <p:cNvPr id="365570" name="Rectangle 2"/>
          <p:cNvSpPr>
            <a:spLocks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5571" name="Rectangle 3"/>
          <p:cNvSpPr>
            <a:spLocks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4DB8B1F-BE17-4E6A-BE8F-9F3E1370046E}" type="slidenum">
              <a:rPr lang="pt-BR"/>
              <a:pPr/>
              <a:t>12</a:t>
            </a:fld>
            <a:endParaRPr lang="pt-BR"/>
          </a:p>
        </p:txBody>
      </p:sp>
      <p:sp>
        <p:nvSpPr>
          <p:cNvPr id="268290" name="Rectangle 2"/>
          <p:cNvSpPr>
            <a:spLocks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68291" name="Rectangle 3"/>
          <p:cNvSpPr>
            <a:spLocks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0"/>
              </a:spcBef>
            </a:pPr>
            <a:endParaRPr lang="en-US" sz="240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1706E17-5423-4582-B6AC-DD8E52DD19CF}" type="slidenum">
              <a:rPr lang="pt-BR"/>
              <a:pPr/>
              <a:t>13</a:t>
            </a:fld>
            <a:endParaRPr lang="pt-BR"/>
          </a:p>
        </p:txBody>
      </p:sp>
      <p:sp>
        <p:nvSpPr>
          <p:cNvPr id="270338" name="Rectangle 2"/>
          <p:cNvSpPr>
            <a:spLocks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0339" name="Rectangle 3"/>
          <p:cNvSpPr>
            <a:spLocks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0"/>
              </a:spcBef>
            </a:pPr>
            <a:endParaRPr lang="en-US" sz="240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3530421-DF58-4C76-A66E-98C3BB0BE0A6}" type="slidenum">
              <a:rPr lang="pt-BR"/>
              <a:pPr/>
              <a:t>14</a:t>
            </a:fld>
            <a:endParaRPr lang="pt-BR"/>
          </a:p>
        </p:txBody>
      </p:sp>
      <p:sp>
        <p:nvSpPr>
          <p:cNvPr id="384002" name="Rectangle 2"/>
          <p:cNvSpPr>
            <a:spLocks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84003" name="Rectangle 3"/>
          <p:cNvSpPr>
            <a:spLocks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BEB5F4C-F0D4-4353-B0CE-79A9CCF5A40A}" type="slidenum">
              <a:rPr lang="pt-BR"/>
              <a:pPr/>
              <a:t>15</a:t>
            </a:fld>
            <a:endParaRPr lang="pt-BR"/>
          </a:p>
        </p:txBody>
      </p:sp>
      <p:sp>
        <p:nvSpPr>
          <p:cNvPr id="412674" name="Rectangle 2"/>
          <p:cNvSpPr>
            <a:spLocks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2675" name="Rectangle 3"/>
          <p:cNvSpPr>
            <a:spLocks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0"/>
              </a:spcBef>
            </a:pPr>
            <a:endParaRPr lang="en-US" sz="240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95B12EF-9D12-4861-90E5-90F9DBFE11DF}" type="slidenum">
              <a:rPr lang="pt-BR"/>
              <a:pPr/>
              <a:t>16</a:t>
            </a:fld>
            <a:endParaRPr lang="pt-BR"/>
          </a:p>
        </p:txBody>
      </p:sp>
      <p:sp>
        <p:nvSpPr>
          <p:cNvPr id="274434" name="Rectangle 2"/>
          <p:cNvSpPr>
            <a:spLocks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4435" name="Rectangle 3"/>
          <p:cNvSpPr>
            <a:spLocks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0"/>
              </a:spcBef>
            </a:pPr>
            <a:endParaRPr lang="en-US" sz="240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3608E0C-21D3-4403-8F60-FC1635630772}" type="slidenum">
              <a:rPr lang="pt-BR"/>
              <a:pPr/>
              <a:t>17</a:t>
            </a:fld>
            <a:endParaRPr lang="pt-BR"/>
          </a:p>
        </p:txBody>
      </p:sp>
      <p:sp>
        <p:nvSpPr>
          <p:cNvPr id="276482" name="Rectangle 2"/>
          <p:cNvSpPr>
            <a:spLocks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483" name="Rectangle 3"/>
          <p:cNvSpPr>
            <a:spLocks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0"/>
              </a:spcBef>
            </a:pPr>
            <a:endParaRPr lang="en-US" sz="240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071B42E-9600-4C51-BFD7-48D4B3A19F73}" type="slidenum">
              <a:rPr lang="pt-BR"/>
              <a:pPr/>
              <a:t>18</a:t>
            </a:fld>
            <a:endParaRPr lang="pt-BR"/>
          </a:p>
        </p:txBody>
      </p:sp>
      <p:sp>
        <p:nvSpPr>
          <p:cNvPr id="278530" name="Rectangle 2"/>
          <p:cNvSpPr>
            <a:spLocks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8531" name="Rectangle 3"/>
          <p:cNvSpPr>
            <a:spLocks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0"/>
              </a:spcBef>
            </a:pPr>
            <a:endParaRPr lang="en-US" sz="240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3DEB79B-0162-4833-B3E0-82C0F238A0BA}" type="slidenum">
              <a:rPr lang="pt-BR"/>
              <a:pPr/>
              <a:t>19</a:t>
            </a:fld>
            <a:endParaRPr lang="pt-BR"/>
          </a:p>
        </p:txBody>
      </p:sp>
      <p:sp>
        <p:nvSpPr>
          <p:cNvPr id="402434" name="Rectangle 2"/>
          <p:cNvSpPr>
            <a:spLocks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2435" name="Rectangle 3"/>
          <p:cNvSpPr>
            <a:spLocks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A0CEFF6-4742-4100-BED3-09429025996E}" type="slidenum">
              <a:rPr lang="pt-BR"/>
              <a:pPr/>
              <a:t>2</a:t>
            </a:fld>
            <a:endParaRPr lang="pt-BR"/>
          </a:p>
        </p:txBody>
      </p:sp>
      <p:sp>
        <p:nvSpPr>
          <p:cNvPr id="320514" name="Rectangle 2"/>
          <p:cNvSpPr>
            <a:spLocks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0515" name="Rectangle 3"/>
          <p:cNvSpPr>
            <a:spLocks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3613A74-ED9C-4FBD-A33C-B76563C33110}" type="slidenum">
              <a:rPr lang="pt-BR"/>
              <a:pPr/>
              <a:t>20</a:t>
            </a:fld>
            <a:endParaRPr lang="pt-BR"/>
          </a:p>
        </p:txBody>
      </p:sp>
      <p:sp>
        <p:nvSpPr>
          <p:cNvPr id="404482" name="Rectangle 2"/>
          <p:cNvSpPr>
            <a:spLocks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4483" name="Rectangle 3"/>
          <p:cNvSpPr>
            <a:spLocks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C0B3559-2172-4D52-81B9-D97875A4777B}" type="slidenum">
              <a:rPr lang="pt-BR"/>
              <a:pPr/>
              <a:t>21</a:t>
            </a:fld>
            <a:endParaRPr lang="pt-BR"/>
          </a:p>
        </p:txBody>
      </p:sp>
      <p:sp>
        <p:nvSpPr>
          <p:cNvPr id="282626" name="Rectangle 2"/>
          <p:cNvSpPr>
            <a:spLocks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2627" name="Rectangle 3"/>
          <p:cNvSpPr>
            <a:spLocks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0"/>
              </a:spcBef>
            </a:pPr>
            <a:endParaRPr lang="en-US" sz="240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4B2F9A7-4804-4CC3-B27A-1BF68CBEC022}" type="slidenum">
              <a:rPr lang="pt-BR"/>
              <a:pPr/>
              <a:t>22</a:t>
            </a:fld>
            <a:endParaRPr lang="pt-BR"/>
          </a:p>
        </p:txBody>
      </p:sp>
      <p:sp>
        <p:nvSpPr>
          <p:cNvPr id="284674" name="Rectangle 2"/>
          <p:cNvSpPr>
            <a:spLocks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4675" name="Rectangle 3"/>
          <p:cNvSpPr>
            <a:spLocks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0"/>
              </a:spcBef>
            </a:pPr>
            <a:endParaRPr lang="en-US" sz="240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BC105D5-C062-4C9D-87E0-E0205BFD344F}" type="slidenum">
              <a:rPr lang="pt-BR"/>
              <a:pPr/>
              <a:t>23</a:t>
            </a:fld>
            <a:endParaRPr lang="pt-BR"/>
          </a:p>
        </p:txBody>
      </p:sp>
      <p:sp>
        <p:nvSpPr>
          <p:cNvPr id="400386" name="Rectangle 2"/>
          <p:cNvSpPr>
            <a:spLocks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0387" name="Rectangle 3"/>
          <p:cNvSpPr>
            <a:spLocks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0"/>
              </a:spcBef>
            </a:pPr>
            <a:endParaRPr lang="en-US" sz="240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76391FB-4B68-45CE-8F53-64693C43E183}" type="slidenum">
              <a:rPr lang="pt-BR"/>
              <a:pPr/>
              <a:t>24</a:t>
            </a:fld>
            <a:endParaRPr lang="pt-BR"/>
          </a:p>
        </p:txBody>
      </p:sp>
      <p:sp>
        <p:nvSpPr>
          <p:cNvPr id="390146" name="Rectangle 2"/>
          <p:cNvSpPr>
            <a:spLocks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90147" name="Rectangle 3"/>
          <p:cNvSpPr>
            <a:spLocks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0"/>
              </a:spcBef>
            </a:pPr>
            <a:endParaRPr lang="en-US" sz="240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8C30E72-940E-4E9E-AFA8-F4D8D1589A13}" type="slidenum">
              <a:rPr lang="pt-BR"/>
              <a:pPr/>
              <a:t>3</a:t>
            </a:fld>
            <a:endParaRPr lang="pt-BR"/>
          </a:p>
        </p:txBody>
      </p:sp>
      <p:sp>
        <p:nvSpPr>
          <p:cNvPr id="10957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95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spcBef>
                <a:spcPct val="0"/>
              </a:spcBef>
            </a:pPr>
            <a:endParaRPr lang="en-US" sz="240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5C76E98-EAD4-4E24-8537-CEAE7ECC4475}" type="slidenum">
              <a:rPr lang="pt-BR"/>
              <a:pPr/>
              <a:t>4</a:t>
            </a:fld>
            <a:endParaRPr lang="pt-BR"/>
          </a:p>
        </p:txBody>
      </p:sp>
      <p:sp>
        <p:nvSpPr>
          <p:cNvPr id="332802" name="Rectangle 2"/>
          <p:cNvSpPr>
            <a:spLocks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2803" name="Rectangle 3"/>
          <p:cNvSpPr>
            <a:spLocks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AE6C46F-D174-4AD2-94CC-2722B04EF624}" type="slidenum">
              <a:rPr lang="pt-BR"/>
              <a:pPr/>
              <a:t>5</a:t>
            </a:fld>
            <a:endParaRPr lang="pt-BR"/>
          </a:p>
        </p:txBody>
      </p:sp>
      <p:sp>
        <p:nvSpPr>
          <p:cNvPr id="328706" name="Rectangle 2"/>
          <p:cNvSpPr>
            <a:spLocks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8707" name="Rectangle 3"/>
          <p:cNvSpPr>
            <a:spLocks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97EE3DA-925C-4F5A-88C9-3D75DE74CAC7}" type="slidenum">
              <a:rPr lang="pt-BR"/>
              <a:pPr/>
              <a:t>6</a:t>
            </a:fld>
            <a:endParaRPr lang="pt-BR"/>
          </a:p>
        </p:txBody>
      </p:sp>
      <p:sp>
        <p:nvSpPr>
          <p:cNvPr id="410626" name="Rectangle 2"/>
          <p:cNvSpPr>
            <a:spLocks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627" name="Rectangle 3"/>
          <p:cNvSpPr>
            <a:spLocks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106B27C-1036-4BE4-A162-636FBFB98050}" type="slidenum">
              <a:rPr lang="pt-BR"/>
              <a:pPr/>
              <a:t>7</a:t>
            </a:fld>
            <a:endParaRPr lang="pt-BR"/>
          </a:p>
        </p:txBody>
      </p:sp>
      <p:sp>
        <p:nvSpPr>
          <p:cNvPr id="406530" name="Rectangle 2"/>
          <p:cNvSpPr>
            <a:spLocks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6531" name="Rectangle 3"/>
          <p:cNvSpPr>
            <a:spLocks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C8B58F1-A6F5-4ED9-B49D-A61388004223}" type="slidenum">
              <a:rPr lang="pt-BR"/>
              <a:pPr/>
              <a:t>8</a:t>
            </a:fld>
            <a:endParaRPr lang="pt-BR"/>
          </a:p>
        </p:txBody>
      </p:sp>
      <p:sp>
        <p:nvSpPr>
          <p:cNvPr id="408578" name="Rectangle 2"/>
          <p:cNvSpPr>
            <a:spLocks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8579" name="Rectangle 3"/>
          <p:cNvSpPr>
            <a:spLocks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A5813BB-E608-4D6F-BBEC-5CBB2B1A6F09}" type="slidenum">
              <a:rPr lang="pt-BR"/>
              <a:pPr/>
              <a:t>9</a:t>
            </a:fld>
            <a:endParaRPr lang="pt-BR"/>
          </a:p>
        </p:txBody>
      </p:sp>
      <p:sp>
        <p:nvSpPr>
          <p:cNvPr id="396290" name="Rectangle 2"/>
          <p:cNvSpPr>
            <a:spLocks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96291" name="Rectangle 3"/>
          <p:cNvSpPr>
            <a:spLocks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0"/>
              </a:spcBef>
            </a:pPr>
            <a:endParaRPr lang="en-US" sz="240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Text Box 2"/>
          <p:cNvSpPr txBox="1">
            <a:spLocks noChangeArrowheads="1"/>
          </p:cNvSpPr>
          <p:nvPr/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9395" name="Text Box 3"/>
          <p:cNvSpPr txBox="1">
            <a:spLocks noChangeArrowheads="1"/>
          </p:cNvSpPr>
          <p:nvPr/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xStyles>
    <p:titleStyle>
      <a:lvl1pPr algn="l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algn="l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Times New Roman" pitchFamily="18" charset="0"/>
          <a:ea typeface="MS Gothic" pitchFamily="49" charset="-128"/>
        </a:defRPr>
      </a:lvl2pPr>
      <a:lvl3pPr algn="l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Times New Roman" pitchFamily="18" charset="0"/>
          <a:ea typeface="MS Gothic" pitchFamily="49" charset="-128"/>
        </a:defRPr>
      </a:lvl3pPr>
      <a:lvl4pPr algn="l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Times New Roman" pitchFamily="18" charset="0"/>
          <a:ea typeface="MS Gothic" pitchFamily="49" charset="-128"/>
        </a:defRPr>
      </a:lvl4pPr>
      <a:lvl5pPr algn="l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Times New Roman" pitchFamily="18" charset="0"/>
          <a:ea typeface="MS Gothic" pitchFamily="49" charset="-128"/>
        </a:defRPr>
      </a:lvl5pPr>
      <a:lvl6pPr marL="457200" algn="l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Times New Roman" pitchFamily="18" charset="0"/>
          <a:ea typeface="MS Gothic" pitchFamily="49" charset="-128"/>
        </a:defRPr>
      </a:lvl6pPr>
      <a:lvl7pPr marL="914400" algn="l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Times New Roman" pitchFamily="18" charset="0"/>
          <a:ea typeface="MS Gothic" pitchFamily="49" charset="-128"/>
        </a:defRPr>
      </a:lvl7pPr>
      <a:lvl8pPr marL="1371600" algn="l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Times New Roman" pitchFamily="18" charset="0"/>
          <a:ea typeface="MS Gothic" pitchFamily="49" charset="-128"/>
        </a:defRPr>
      </a:lvl8pPr>
      <a:lvl9pPr marL="1828800" algn="l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Times New Roman" pitchFamily="18" charset="0"/>
          <a:ea typeface="MS Gothic" pitchFamily="49" charset="-128"/>
        </a:defRPr>
      </a:lvl9pPr>
    </p:titleStyle>
    <p:bodyStyle>
      <a:lvl1pPr marL="341313" indent="-341313" algn="l" defTabSz="449263" rtl="0" fontAlgn="base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•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1363" indent="-284163" algn="l" defTabSz="449263" rtl="0" fontAlgn="base"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–"/>
        <a:defRPr sz="2800">
          <a:solidFill>
            <a:srgbClr val="000000"/>
          </a:solidFill>
          <a:latin typeface="+mn-lt"/>
          <a:ea typeface="+mn-ea"/>
        </a:defRPr>
      </a:lvl2pPr>
      <a:lvl3pPr marL="1143000" indent="-228600" algn="l" defTabSz="449263" rtl="0" fontAlgn="base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•"/>
        <a:defRPr sz="2400">
          <a:solidFill>
            <a:srgbClr val="000000"/>
          </a:solidFill>
          <a:latin typeface="+mn-lt"/>
          <a:ea typeface="+mn-ea"/>
        </a:defRPr>
      </a:lvl3pPr>
      <a:lvl4pPr marL="1600200" indent="-228600" algn="l" defTabSz="449263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–"/>
        <a:defRPr sz="2000">
          <a:solidFill>
            <a:srgbClr val="000000"/>
          </a:solidFill>
          <a:latin typeface="+mn-lt"/>
          <a:ea typeface="+mn-ea"/>
        </a:defRPr>
      </a:lvl4pPr>
      <a:lvl5pPr marL="2057400" indent="-228600" algn="l" defTabSz="449263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»"/>
        <a:defRPr sz="2000">
          <a:solidFill>
            <a:srgbClr val="000000"/>
          </a:solidFill>
          <a:latin typeface="+mn-lt"/>
          <a:ea typeface="+mn-ea"/>
        </a:defRPr>
      </a:lvl5pPr>
      <a:lvl6pPr marL="2514600" indent="-228600" algn="l" defTabSz="449263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»"/>
        <a:defRPr sz="2000">
          <a:solidFill>
            <a:srgbClr val="000000"/>
          </a:solidFill>
          <a:latin typeface="+mn-lt"/>
          <a:ea typeface="+mn-ea"/>
        </a:defRPr>
      </a:lvl6pPr>
      <a:lvl7pPr marL="2971800" indent="-228600" algn="l" defTabSz="449263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»"/>
        <a:defRPr sz="2000">
          <a:solidFill>
            <a:srgbClr val="000000"/>
          </a:solidFill>
          <a:latin typeface="+mn-lt"/>
          <a:ea typeface="+mn-ea"/>
        </a:defRPr>
      </a:lvl7pPr>
      <a:lvl8pPr marL="3429000" indent="-228600" algn="l" defTabSz="449263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»"/>
        <a:defRPr sz="2000">
          <a:solidFill>
            <a:srgbClr val="000000"/>
          </a:solidFill>
          <a:latin typeface="+mn-lt"/>
          <a:ea typeface="+mn-ea"/>
        </a:defRPr>
      </a:lvl8pPr>
      <a:lvl9pPr marL="3886200" indent="-228600" algn="l" defTabSz="449263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»"/>
        <a:defRPr sz="20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5" Type="http://schemas.openxmlformats.org/officeDocument/2006/relationships/oleObject" Target="../embeddings/Microsoft_Office_Excel_Chart1.xls"/><Relationship Id="rId4" Type="http://schemas.openxmlformats.org/officeDocument/2006/relationships/image" Target="../media/image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5" Type="http://schemas.openxmlformats.org/officeDocument/2006/relationships/oleObject" Target="../embeddings/Microsoft_Office_Excel_Chart2.xls"/><Relationship Id="rId4" Type="http://schemas.openxmlformats.org/officeDocument/2006/relationships/image" Target="../media/image2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1.w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3.wmf"/><Relationship Id="rId4" Type="http://schemas.openxmlformats.org/officeDocument/2006/relationships/image" Target="../media/image12.w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5" Type="http://schemas.openxmlformats.org/officeDocument/2006/relationships/oleObject" Target="../embeddings/oleObject1.bin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wmf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5" Type="http://schemas.openxmlformats.org/officeDocument/2006/relationships/oleObject" Target="../embeddings/Microsoft_Office_Excel_Chart3.xls"/><Relationship Id="rId4" Type="http://schemas.openxmlformats.org/officeDocument/2006/relationships/image" Target="../media/image2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6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wmf"/><Relationship Id="rId5" Type="http://schemas.openxmlformats.org/officeDocument/2006/relationships/image" Target="../media/image7.wmf"/><Relationship Id="rId4" Type="http://schemas.openxmlformats.org/officeDocument/2006/relationships/image" Target="../media/image6.w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8466" name="Text Box 2"/>
          <p:cNvSpPr txBox="1">
            <a:spLocks noChangeArrowheads="1"/>
          </p:cNvSpPr>
          <p:nvPr/>
        </p:nvSpPr>
        <p:spPr bwMode="auto">
          <a:xfrm>
            <a:off x="3581400" y="5105400"/>
            <a:ext cx="289560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pt-BR" sz="1600">
                <a:latin typeface="Arial" pitchFamily="34" charset="0"/>
              </a:rPr>
              <a:t>Secretaria Nacional de Renda de Cidadania</a:t>
            </a:r>
          </a:p>
        </p:txBody>
      </p:sp>
      <p:sp>
        <p:nvSpPr>
          <p:cNvPr id="318467" name="Text Box 3"/>
          <p:cNvSpPr txBox="1">
            <a:spLocks noChangeArrowheads="1"/>
          </p:cNvSpPr>
          <p:nvPr/>
        </p:nvSpPr>
        <p:spPr bwMode="auto">
          <a:xfrm>
            <a:off x="5257800" y="6019800"/>
            <a:ext cx="365760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/>
            <a:r>
              <a:rPr lang="pt-BR" sz="1600">
                <a:latin typeface="Arial" pitchFamily="34" charset="0"/>
              </a:rPr>
              <a:t>Ministério do Desenvolvimento Social e Combate à Fome</a:t>
            </a:r>
          </a:p>
        </p:txBody>
      </p:sp>
      <p:sp>
        <p:nvSpPr>
          <p:cNvPr id="318468" name="Text Box 4"/>
          <p:cNvSpPr txBox="1">
            <a:spLocks noChangeArrowheads="1"/>
          </p:cNvSpPr>
          <p:nvPr/>
        </p:nvSpPr>
        <p:spPr bwMode="auto">
          <a:xfrm>
            <a:off x="228600" y="304800"/>
            <a:ext cx="541020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t-BR" sz="2800" b="1">
                <a:solidFill>
                  <a:schemeClr val="bg1"/>
                </a:solidFill>
                <a:latin typeface="Arial" pitchFamily="34" charset="0"/>
              </a:rPr>
              <a:t>RED DE POBREZA Y PROTECCI</a:t>
            </a:r>
            <a:r>
              <a:rPr lang="pt-BR" altLang="ja-JP" sz="2800" b="1">
                <a:solidFill>
                  <a:schemeClr val="bg1"/>
                </a:solidFill>
                <a:latin typeface="Arial" pitchFamily="34" charset="0"/>
                <a:ea typeface="MS PGothic" pitchFamily="34" charset="-128"/>
              </a:rPr>
              <a:t>ÓN SOCIAL</a:t>
            </a:r>
            <a:endParaRPr lang="pt-BR" sz="2800" b="1">
              <a:solidFill>
                <a:schemeClr val="bg1"/>
              </a:solidFill>
              <a:latin typeface="Arial" pitchFamily="34" charset="0"/>
            </a:endParaRPr>
          </a:p>
        </p:txBody>
      </p:sp>
      <p:sp>
        <p:nvSpPr>
          <p:cNvPr id="318469" name="Text Box 5"/>
          <p:cNvSpPr txBox="1">
            <a:spLocks noChangeArrowheads="1"/>
          </p:cNvSpPr>
          <p:nvPr/>
        </p:nvSpPr>
        <p:spPr bwMode="auto">
          <a:xfrm>
            <a:off x="1143000" y="4343400"/>
            <a:ext cx="33528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pt-BR" sz="1600" b="1">
                <a:latin typeface="Arial" pitchFamily="34" charset="0"/>
              </a:rPr>
              <a:t>Buenos Aires - Novembro 2006</a:t>
            </a:r>
          </a:p>
        </p:txBody>
      </p:sp>
      <p:sp>
        <p:nvSpPr>
          <p:cNvPr id="318470" name="Rectangle 6"/>
          <p:cNvSpPr>
            <a:spLocks noChangeArrowheads="1"/>
          </p:cNvSpPr>
          <p:nvPr/>
        </p:nvSpPr>
        <p:spPr bwMode="auto">
          <a:xfrm>
            <a:off x="3505200" y="1828800"/>
            <a:ext cx="5410200" cy="1373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t-BR" sz="2800" b="1">
                <a:solidFill>
                  <a:schemeClr val="bg1"/>
                </a:solidFill>
                <a:latin typeface="Arial Narrow" pitchFamily="34" charset="0"/>
              </a:rPr>
              <a:t>Experi</a:t>
            </a:r>
            <a:r>
              <a:rPr lang="pt-BR" altLang="ja-JP" sz="2800" b="1">
                <a:solidFill>
                  <a:schemeClr val="bg1"/>
                </a:solidFill>
                <a:latin typeface="Arial Narrow" pitchFamily="34" charset="0"/>
                <a:ea typeface="MS PGothic" pitchFamily="34" charset="-128"/>
              </a:rPr>
              <a:t>ências </a:t>
            </a:r>
            <a:r>
              <a:rPr lang="pt-BR" sz="2800" b="1">
                <a:solidFill>
                  <a:schemeClr val="bg1"/>
                </a:solidFill>
                <a:latin typeface="Arial Narrow" pitchFamily="34" charset="0"/>
              </a:rPr>
              <a:t>em focaliza</a:t>
            </a:r>
            <a:r>
              <a:rPr lang="pt-BR" altLang="ja-JP" sz="2800" b="1">
                <a:solidFill>
                  <a:schemeClr val="bg1"/>
                </a:solidFill>
                <a:latin typeface="Arial Narrow" pitchFamily="34" charset="0"/>
                <a:ea typeface="MS PGothic" pitchFamily="34" charset="-128"/>
              </a:rPr>
              <a:t>ção de Programas de TCR: o caso do</a:t>
            </a:r>
            <a:r>
              <a:rPr lang="pt-BR" sz="2800" b="1">
                <a:solidFill>
                  <a:schemeClr val="bg1"/>
                </a:solidFill>
                <a:latin typeface="Arial Narrow" pitchFamily="34" charset="0"/>
              </a:rPr>
              <a:t> Programa Bolsa Família</a:t>
            </a:r>
            <a:endParaRPr lang="pt-BR" sz="2800" b="1">
              <a:solidFill>
                <a:schemeClr val="bg1"/>
              </a:solidFill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7314" name="Text Box 2"/>
          <p:cNvSpPr txBox="1">
            <a:spLocks noChangeArrowheads="1"/>
          </p:cNvSpPr>
          <p:nvPr/>
        </p:nvSpPr>
        <p:spPr bwMode="auto">
          <a:xfrm>
            <a:off x="1752600" y="381000"/>
            <a:ext cx="571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endParaRPr lang="en-US">
              <a:latin typeface="Times New Roman" pitchFamily="18" charset="0"/>
            </a:endParaRPr>
          </a:p>
        </p:txBody>
      </p:sp>
      <p:sp>
        <p:nvSpPr>
          <p:cNvPr id="397315" name="Rectangle 3"/>
          <p:cNvSpPr>
            <a:spLocks noRot="1" noChangeArrowheads="1"/>
          </p:cNvSpPr>
          <p:nvPr/>
        </p:nvSpPr>
        <p:spPr bwMode="auto">
          <a:xfrm>
            <a:off x="0" y="404813"/>
            <a:ext cx="9144000" cy="792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defTabSz="449263"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pt-BR" sz="3200" b="1">
                <a:latin typeface="Arial Narrow" pitchFamily="34" charset="0"/>
                <a:ea typeface="MS Gothic" pitchFamily="49" charset="-128"/>
              </a:rPr>
              <a:t>Cadastro Único – n</a:t>
            </a:r>
            <a:r>
              <a:rPr lang="pt-BR" altLang="ja-JP" sz="3200" b="1">
                <a:latin typeface="Arial Narrow" pitchFamily="34" charset="0"/>
                <a:ea typeface="MS Gothic" pitchFamily="49" charset="-128"/>
              </a:rPr>
              <a:t>úcleos básicos de informações</a:t>
            </a:r>
            <a:endParaRPr lang="pt-BR" sz="3200" b="1">
              <a:latin typeface="Arial Narrow" pitchFamily="34" charset="0"/>
              <a:ea typeface="MS Gothic" pitchFamily="49" charset="-128"/>
            </a:endParaRPr>
          </a:p>
        </p:txBody>
      </p:sp>
      <p:sp>
        <p:nvSpPr>
          <p:cNvPr id="397316" name="Rectangle 4"/>
          <p:cNvSpPr>
            <a:spLocks noChangeArrowheads="1"/>
          </p:cNvSpPr>
          <p:nvPr/>
        </p:nvSpPr>
        <p:spPr bwMode="auto">
          <a:xfrm>
            <a:off x="228600" y="990600"/>
            <a:ext cx="8915400" cy="557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buFont typeface="Times" pitchFamily="1" charset="0"/>
              <a:buChar char="•"/>
            </a:pPr>
            <a:endParaRPr lang="pt-BR" sz="2000">
              <a:latin typeface="Arial Narrow" pitchFamily="34" charset="0"/>
              <a:ea typeface="MS Gothic" pitchFamily="49" charset="-128"/>
            </a:endParaRPr>
          </a:p>
          <a:p>
            <a:pPr algn="l">
              <a:buFont typeface="Times" pitchFamily="1" charset="0"/>
              <a:buChar char="•"/>
            </a:pPr>
            <a:r>
              <a:rPr lang="pt-BR" sz="2000" b="1">
                <a:latin typeface="Arial Narrow" pitchFamily="34" charset="0"/>
                <a:ea typeface="MS Gothic" pitchFamily="49" charset="-128"/>
              </a:rPr>
              <a:t> Identificação da pessoa</a:t>
            </a:r>
            <a:r>
              <a:rPr lang="pt-BR" sz="2000">
                <a:latin typeface="Arial Narrow" pitchFamily="34" charset="0"/>
                <a:ea typeface="MS Gothic" pitchFamily="49" charset="-128"/>
              </a:rPr>
              <a:t> (que geram o NIS das pessoas):</a:t>
            </a:r>
          </a:p>
          <a:p>
            <a:pPr lvl="1" algn="l">
              <a:buFont typeface="Times" pitchFamily="1" charset="0"/>
              <a:buChar char="•"/>
            </a:pPr>
            <a:r>
              <a:rPr lang="pt-BR" sz="2000">
                <a:latin typeface="Arial Narrow" pitchFamily="34" charset="0"/>
                <a:ea typeface="MS Gothic" pitchFamily="49" charset="-128"/>
              </a:rPr>
              <a:t> nome completo</a:t>
            </a:r>
          </a:p>
          <a:p>
            <a:pPr lvl="1" algn="l">
              <a:buFont typeface="Times" pitchFamily="1" charset="0"/>
              <a:buChar char="•"/>
            </a:pPr>
            <a:r>
              <a:rPr lang="pt-BR" sz="2000">
                <a:latin typeface="Arial Narrow" pitchFamily="34" charset="0"/>
                <a:ea typeface="MS Gothic" pitchFamily="49" charset="-128"/>
              </a:rPr>
              <a:t> nome da mãe</a:t>
            </a:r>
          </a:p>
          <a:p>
            <a:pPr lvl="1" algn="l">
              <a:buFont typeface="Times" pitchFamily="1" charset="0"/>
              <a:buChar char="•"/>
            </a:pPr>
            <a:r>
              <a:rPr lang="pt-BR" sz="2000">
                <a:latin typeface="Arial Narrow" pitchFamily="34" charset="0"/>
                <a:ea typeface="MS Gothic" pitchFamily="49" charset="-128"/>
              </a:rPr>
              <a:t> data de nascimento</a:t>
            </a:r>
          </a:p>
          <a:p>
            <a:pPr lvl="1" algn="l">
              <a:buFont typeface="Times" pitchFamily="1" charset="0"/>
              <a:buChar char="•"/>
            </a:pPr>
            <a:r>
              <a:rPr lang="pt-BR" sz="2000">
                <a:latin typeface="Arial Narrow" pitchFamily="34" charset="0"/>
                <a:ea typeface="MS Gothic" pitchFamily="49" charset="-128"/>
              </a:rPr>
              <a:t> município de nascimento</a:t>
            </a:r>
          </a:p>
          <a:p>
            <a:pPr lvl="1" algn="l">
              <a:buFont typeface="Times" pitchFamily="1" charset="0"/>
              <a:buChar char="•"/>
            </a:pPr>
            <a:r>
              <a:rPr lang="pt-BR" sz="2000">
                <a:latin typeface="Arial Narrow" pitchFamily="34" charset="0"/>
                <a:ea typeface="MS Gothic" pitchFamily="49" charset="-128"/>
              </a:rPr>
              <a:t> documento de identifica</a:t>
            </a:r>
            <a:r>
              <a:rPr lang="pt-BR" altLang="ja-JP" sz="2000">
                <a:latin typeface="Arial Narrow" pitchFamily="34" charset="0"/>
                <a:ea typeface="MS Gothic" pitchFamily="49" charset="-128"/>
              </a:rPr>
              <a:t>ção (preferencialmente de </a:t>
            </a:r>
            <a:r>
              <a:rPr lang="pt-BR" sz="2000">
                <a:latin typeface="Arial Narrow" pitchFamily="34" charset="0"/>
                <a:ea typeface="MS Gothic" pitchFamily="49" charset="-128"/>
              </a:rPr>
              <a:t>emissão nacional)</a:t>
            </a:r>
          </a:p>
          <a:p>
            <a:pPr lvl="1" algn="l">
              <a:buFont typeface="Times" pitchFamily="1" charset="0"/>
              <a:buChar char="•"/>
            </a:pPr>
            <a:endParaRPr lang="pt-BR" sz="2000">
              <a:latin typeface="Arial Narrow" pitchFamily="34" charset="0"/>
              <a:ea typeface="MS Gothic" pitchFamily="49" charset="-128"/>
            </a:endParaRPr>
          </a:p>
          <a:p>
            <a:pPr algn="l">
              <a:buFont typeface="Times" pitchFamily="1" charset="0"/>
              <a:buChar char="•"/>
            </a:pPr>
            <a:r>
              <a:rPr lang="pt-BR" sz="2000" b="1">
                <a:latin typeface="Arial Narrow" pitchFamily="34" charset="0"/>
                <a:ea typeface="MS Gothic" pitchFamily="49" charset="-128"/>
              </a:rPr>
              <a:t> Identificação do endereço</a:t>
            </a:r>
          </a:p>
          <a:p>
            <a:pPr algn="l">
              <a:buFont typeface="Times" pitchFamily="1" charset="0"/>
              <a:buChar char="•"/>
            </a:pPr>
            <a:endParaRPr lang="pt-BR" sz="2000" b="1">
              <a:latin typeface="Arial Narrow" pitchFamily="34" charset="0"/>
              <a:ea typeface="MS Gothic" pitchFamily="49" charset="-128"/>
            </a:endParaRPr>
          </a:p>
          <a:p>
            <a:pPr algn="l">
              <a:buFont typeface="Times" pitchFamily="1" charset="0"/>
              <a:buChar char="•"/>
            </a:pPr>
            <a:r>
              <a:rPr lang="pt-BR" sz="2000" b="1">
                <a:latin typeface="Arial Narrow" pitchFamily="34" charset="0"/>
                <a:ea typeface="MS Gothic" pitchFamily="49" charset="-128"/>
              </a:rPr>
              <a:t> Caracterização sócio-econômica:</a:t>
            </a:r>
          </a:p>
          <a:p>
            <a:pPr lvl="1" algn="l">
              <a:buFont typeface="Times" pitchFamily="1" charset="0"/>
              <a:buChar char="•"/>
            </a:pPr>
            <a:r>
              <a:rPr lang="pt-BR" sz="2000">
                <a:latin typeface="Arial Narrow" pitchFamily="34" charset="0"/>
                <a:ea typeface="MS Gothic" pitchFamily="49" charset="-128"/>
              </a:rPr>
              <a:t> composição familiar (número de membros, existência de gestantes, idosos, mães amamentando, deficientes físicos); </a:t>
            </a:r>
          </a:p>
          <a:p>
            <a:pPr lvl="1" algn="l">
              <a:buFont typeface="Times" pitchFamily="1" charset="0"/>
              <a:buChar char="•"/>
            </a:pPr>
            <a:r>
              <a:rPr lang="pt-BR" sz="2000">
                <a:latin typeface="Arial Narrow" pitchFamily="34" charset="0"/>
                <a:ea typeface="MS Gothic" pitchFamily="49" charset="-128"/>
              </a:rPr>
              <a:t> características do domicílio (número de cômodos, tipo de construção, tratamento da água, esgoto e lixo); </a:t>
            </a:r>
          </a:p>
          <a:p>
            <a:pPr lvl="1" algn="l">
              <a:buFont typeface="Times" pitchFamily="1" charset="0"/>
              <a:buChar char="•"/>
            </a:pPr>
            <a:r>
              <a:rPr lang="pt-BR" sz="2000">
                <a:latin typeface="Arial Narrow" pitchFamily="34" charset="0"/>
                <a:ea typeface="MS Gothic" pitchFamily="49" charset="-128"/>
              </a:rPr>
              <a:t> qualificação escolar dos membros da família; </a:t>
            </a:r>
          </a:p>
          <a:p>
            <a:pPr lvl="1" algn="l">
              <a:buFont typeface="Times" pitchFamily="1" charset="0"/>
              <a:buChar char="•"/>
            </a:pPr>
            <a:r>
              <a:rPr lang="pt-BR" sz="2000">
                <a:latin typeface="Arial Narrow" pitchFamily="34" charset="0"/>
                <a:ea typeface="MS Gothic" pitchFamily="49" charset="-128"/>
              </a:rPr>
              <a:t> qualificação profissional e situação no mercado de trabalho; </a:t>
            </a:r>
          </a:p>
          <a:p>
            <a:pPr lvl="1" algn="l">
              <a:buFont typeface="Times" pitchFamily="1" charset="0"/>
              <a:buChar char="•"/>
            </a:pPr>
            <a:r>
              <a:rPr lang="pt-BR" sz="2000">
                <a:latin typeface="Arial Narrow" pitchFamily="34" charset="0"/>
                <a:ea typeface="MS Gothic" pitchFamily="49" charset="-128"/>
              </a:rPr>
              <a:t> rendimentos e despesas familiares (aluguel, transporte, alimentação e outros).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4547" name="Text Box 3"/>
          <p:cNvSpPr txBox="1">
            <a:spLocks noChangeArrowheads="1"/>
          </p:cNvSpPr>
          <p:nvPr/>
        </p:nvSpPr>
        <p:spPr bwMode="auto">
          <a:xfrm>
            <a:off x="0" y="6553200"/>
            <a:ext cx="9144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sz="1400">
              <a:solidFill>
                <a:schemeClr val="bg1"/>
              </a:solidFill>
              <a:latin typeface="Arial Narrow" pitchFamily="34" charset="0"/>
            </a:endParaRPr>
          </a:p>
        </p:txBody>
      </p:sp>
      <p:sp>
        <p:nvSpPr>
          <p:cNvPr id="364548" name="Rectangle 4"/>
          <p:cNvSpPr>
            <a:spLocks noChangeArrowheads="1"/>
          </p:cNvSpPr>
          <p:nvPr/>
        </p:nvSpPr>
        <p:spPr bwMode="auto">
          <a:xfrm>
            <a:off x="152400" y="1676400"/>
            <a:ext cx="8991600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1313" indent="-341313" algn="l" defTabSz="449263">
              <a:spcBef>
                <a:spcPct val="50000"/>
              </a:spcBef>
              <a:spcAft>
                <a:spcPct val="25000"/>
              </a:spcAft>
              <a:buClr>
                <a:srgbClr val="000000"/>
              </a:buClr>
              <a:buSzPct val="100000"/>
              <a:buFont typeface="Times New Roman" pitchFamily="18" charset="0"/>
              <a:buChar char="•"/>
            </a:pPr>
            <a:r>
              <a:rPr lang="pt-BR" sz="2200">
                <a:latin typeface="Arial Narrow" pitchFamily="34" charset="0"/>
                <a:ea typeface="MS Gothic" pitchFamily="49" charset="-128"/>
              </a:rPr>
              <a:t>Realização de testes de consistência na base do Cadastro Único</a:t>
            </a:r>
          </a:p>
          <a:p>
            <a:pPr marL="341313" indent="-341313" algn="l" defTabSz="449263">
              <a:spcBef>
                <a:spcPct val="50000"/>
              </a:spcBef>
              <a:spcAft>
                <a:spcPct val="25000"/>
              </a:spcAft>
              <a:buClr>
                <a:srgbClr val="000000"/>
              </a:buClr>
              <a:buSzPct val="100000"/>
              <a:buFont typeface="Times New Roman" pitchFamily="18" charset="0"/>
              <a:buChar char="•"/>
            </a:pPr>
            <a:r>
              <a:rPr lang="pt-BR" sz="2200">
                <a:latin typeface="Arial Narrow" pitchFamily="34" charset="0"/>
                <a:ea typeface="MS Gothic" pitchFamily="49" charset="-128"/>
              </a:rPr>
              <a:t>Compara</a:t>
            </a:r>
            <a:r>
              <a:rPr lang="pt-BR" altLang="ja-JP" sz="2200">
                <a:latin typeface="Arial Narrow" pitchFamily="34" charset="0"/>
                <a:ea typeface="MS PGothic" pitchFamily="34" charset="-128"/>
              </a:rPr>
              <a:t>ção</a:t>
            </a:r>
            <a:r>
              <a:rPr lang="pt-BR" sz="2200">
                <a:latin typeface="Arial Narrow" pitchFamily="34" charset="0"/>
                <a:ea typeface="MS Gothic" pitchFamily="49" charset="-128"/>
              </a:rPr>
              <a:t> com outras bases de dados (Ex: Relação Anual de Informações Sociais - RAIS, Guia de Recolhimento Previdenciário de Pessoa Física - GEFIP e Censo Previdenciário</a:t>
            </a:r>
          </a:p>
          <a:p>
            <a:pPr marL="341313" indent="-341313" algn="l" defTabSz="449263">
              <a:spcBef>
                <a:spcPct val="50000"/>
              </a:spcBef>
              <a:spcAft>
                <a:spcPct val="25000"/>
              </a:spcAft>
              <a:buClr>
                <a:srgbClr val="000000"/>
              </a:buClr>
              <a:buSzPct val="100000"/>
              <a:buFont typeface="Times New Roman" pitchFamily="18" charset="0"/>
              <a:buChar char="•"/>
            </a:pPr>
            <a:r>
              <a:rPr lang="pt-BR" sz="2200">
                <a:latin typeface="Arial Narrow" pitchFamily="34" charset="0"/>
                <a:ea typeface="MS Gothic" pitchFamily="49" charset="-128"/>
              </a:rPr>
              <a:t>Auditorias para identificação de duplicidades</a:t>
            </a:r>
          </a:p>
          <a:p>
            <a:pPr marL="341313" indent="-341313" algn="l" defTabSz="449263">
              <a:spcBef>
                <a:spcPct val="50000"/>
              </a:spcBef>
              <a:spcAft>
                <a:spcPct val="25000"/>
              </a:spcAft>
              <a:buClr>
                <a:srgbClr val="000000"/>
              </a:buClr>
              <a:buSzPct val="100000"/>
              <a:buFont typeface="Times New Roman" pitchFamily="18" charset="0"/>
              <a:buChar char="•"/>
            </a:pPr>
            <a:r>
              <a:rPr lang="pt-BR" sz="2200">
                <a:latin typeface="Arial Narrow" pitchFamily="34" charset="0"/>
                <a:ea typeface="MS Gothic" pitchFamily="49" charset="-128"/>
              </a:rPr>
              <a:t>Desenvolvimento de versões do sistema de cadastramento com checagem da informa</a:t>
            </a:r>
            <a:r>
              <a:rPr lang="pt-BR" altLang="ja-JP" sz="2200">
                <a:latin typeface="Arial Narrow" pitchFamily="34" charset="0"/>
                <a:ea typeface="MS Gothic" pitchFamily="49" charset="-128"/>
              </a:rPr>
              <a:t>ção na entrada de dados</a:t>
            </a:r>
            <a:endParaRPr lang="pt-BR" sz="2200">
              <a:latin typeface="Arial Narrow" pitchFamily="34" charset="0"/>
              <a:ea typeface="MS Gothic" pitchFamily="49" charset="-128"/>
            </a:endParaRPr>
          </a:p>
          <a:p>
            <a:pPr marL="341313" indent="-341313" algn="l" defTabSz="449263">
              <a:spcBef>
                <a:spcPct val="50000"/>
              </a:spcBef>
              <a:spcAft>
                <a:spcPct val="25000"/>
              </a:spcAft>
              <a:buClr>
                <a:srgbClr val="000000"/>
              </a:buClr>
              <a:buSzPct val="100000"/>
              <a:buFont typeface="Times New Roman" pitchFamily="18" charset="0"/>
              <a:buChar char="•"/>
            </a:pPr>
            <a:r>
              <a:rPr lang="pt-BR" sz="2200">
                <a:latin typeface="Arial Narrow" pitchFamily="34" charset="0"/>
                <a:ea typeface="MS Gothic" pitchFamily="49" charset="-128"/>
              </a:rPr>
              <a:t>Atualização cadastral em âmbito nacional, com apoio financeiro do MDS e “validação” posterior dos dados</a:t>
            </a:r>
          </a:p>
          <a:p>
            <a:pPr marL="341313" indent="-341313" algn="l" defTabSz="449263">
              <a:spcBef>
                <a:spcPct val="50000"/>
              </a:spcBef>
              <a:buFontTx/>
              <a:buChar char="•"/>
            </a:pPr>
            <a:r>
              <a:rPr lang="pt-BR" sz="2200">
                <a:latin typeface="Arial Narrow" pitchFamily="34" charset="0"/>
                <a:ea typeface="MS Gothic" pitchFamily="49" charset="-128"/>
              </a:rPr>
              <a:t>Utilização de modelo de predição de renda para identificação de casos suspeitos para ações de fiscalização</a:t>
            </a:r>
          </a:p>
        </p:txBody>
      </p:sp>
      <p:sp>
        <p:nvSpPr>
          <p:cNvPr id="364550" name="Rectangle 6"/>
          <p:cNvSpPr>
            <a:spLocks noChangeArrowheads="1"/>
          </p:cNvSpPr>
          <p:nvPr/>
        </p:nvSpPr>
        <p:spPr bwMode="auto">
          <a:xfrm>
            <a:off x="762000" y="4572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defTabSz="449263"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pt-BR" sz="3000" b="1">
                <a:solidFill>
                  <a:srgbClr val="000000"/>
                </a:solidFill>
                <a:latin typeface="Arial Narrow" pitchFamily="34" charset="0"/>
                <a:ea typeface="MS Gothic" pitchFamily="49" charset="-128"/>
              </a:rPr>
              <a:t>Gestão do </a:t>
            </a:r>
            <a:r>
              <a:rPr lang="pt-BR" altLang="ja-JP" sz="3000" b="1">
                <a:solidFill>
                  <a:srgbClr val="000000"/>
                </a:solidFill>
                <a:latin typeface="Arial Narrow" pitchFamily="34" charset="0"/>
                <a:ea typeface="MS PGothic" pitchFamily="34" charset="-128"/>
              </a:rPr>
              <a:t>Cadastro e de benefícios - algumas estratégias de controle</a:t>
            </a:r>
            <a:endParaRPr lang="pt-BR" sz="3000" b="1">
              <a:solidFill>
                <a:srgbClr val="000000"/>
              </a:solidFill>
              <a:latin typeface="Arial Narrow" pitchFamily="34" charset="0"/>
              <a:ea typeface="MS Gothic" pitchFamily="49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4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67267" name="Object 3"/>
          <p:cNvGraphicFramePr>
            <a:graphicFrameLocks noChangeAspect="1"/>
          </p:cNvGraphicFramePr>
          <p:nvPr/>
        </p:nvGraphicFramePr>
        <p:xfrm>
          <a:off x="381000" y="1676400"/>
          <a:ext cx="8077200" cy="4121150"/>
        </p:xfrm>
        <a:graphic>
          <a:graphicData uri="http://schemas.openxmlformats.org/presentationml/2006/ole">
            <p:oleObj spid="_x0000_s267267" name="Chart" r:id="rId5" imgW="5991636" imgH="3057754" progId="Excel.Chart.8">
              <p:embed/>
            </p:oleObj>
          </a:graphicData>
        </a:graphic>
      </p:graphicFrame>
      <p:sp>
        <p:nvSpPr>
          <p:cNvPr id="267268" name="Rectangle 4"/>
          <p:cNvSpPr>
            <a:spLocks noChangeArrowheads="1"/>
          </p:cNvSpPr>
          <p:nvPr/>
        </p:nvSpPr>
        <p:spPr bwMode="auto">
          <a:xfrm>
            <a:off x="457200" y="6019800"/>
            <a:ext cx="8382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l" defTabSz="449263"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pt-BR" sz="1400" b="1">
                <a:solidFill>
                  <a:srgbClr val="000000"/>
                </a:solidFill>
                <a:latin typeface="Arial Narrow" pitchFamily="34" charset="0"/>
                <a:ea typeface="MS Gothic" pitchFamily="49" charset="-128"/>
              </a:rPr>
              <a:t>Observação</a:t>
            </a:r>
            <a:r>
              <a:rPr lang="pt-BR" sz="1400">
                <a:solidFill>
                  <a:srgbClr val="000000"/>
                </a:solidFill>
                <a:latin typeface="Arial Narrow" pitchFamily="34" charset="0"/>
                <a:ea typeface="MS Gothic" pitchFamily="49" charset="-128"/>
              </a:rPr>
              <a:t>: o conceito de cadastro “válido” foi regulamentado com o objetivo de disciplinar a liberação de recursos para apoio aos municípios e inclui exigências adicionais àquelas para a concessão de benefícios</a:t>
            </a:r>
          </a:p>
        </p:txBody>
      </p:sp>
      <p:sp>
        <p:nvSpPr>
          <p:cNvPr id="267269" name="Rectangle 5"/>
          <p:cNvSpPr>
            <a:spLocks noChangeArrowheads="1"/>
          </p:cNvSpPr>
          <p:nvPr/>
        </p:nvSpPr>
        <p:spPr bwMode="auto">
          <a:xfrm>
            <a:off x="609600" y="838200"/>
            <a:ext cx="7772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l" defTabSz="449263"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pt-BR" b="1">
                <a:solidFill>
                  <a:srgbClr val="000000"/>
                </a:solidFill>
                <a:latin typeface="Arial Narrow" pitchFamily="34" charset="0"/>
                <a:ea typeface="MS Gothic" pitchFamily="49" charset="-128"/>
              </a:rPr>
              <a:t>Cadastros Domiciliares Atualizados - março/05 a Setembro/06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4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315" name="Rectangle 3"/>
          <p:cNvSpPr>
            <a:spLocks noChangeArrowheads="1"/>
          </p:cNvSpPr>
          <p:nvPr/>
        </p:nvSpPr>
        <p:spPr bwMode="auto">
          <a:xfrm>
            <a:off x="944563" y="762000"/>
            <a:ext cx="77724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l" defTabSz="449263"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pt-BR" b="1">
                <a:solidFill>
                  <a:srgbClr val="000000"/>
                </a:solidFill>
                <a:latin typeface="Arial Narrow" pitchFamily="34" charset="0"/>
                <a:ea typeface="MS Gothic" pitchFamily="49" charset="-128"/>
              </a:rPr>
              <a:t>Cadastros Domiciliares Atualizados - março/05 a agosto/06</a:t>
            </a:r>
          </a:p>
        </p:txBody>
      </p:sp>
      <p:grpSp>
        <p:nvGrpSpPr>
          <p:cNvPr id="269316" name="Group 4"/>
          <p:cNvGrpSpPr>
            <a:grpSpLocks/>
          </p:cNvGrpSpPr>
          <p:nvPr/>
        </p:nvGrpSpPr>
        <p:grpSpPr bwMode="auto">
          <a:xfrm>
            <a:off x="944563" y="2209800"/>
            <a:ext cx="7342187" cy="9205913"/>
            <a:chOff x="432" y="1248"/>
            <a:chExt cx="4625" cy="5799"/>
          </a:xfrm>
        </p:grpSpPr>
        <p:sp>
          <p:nvSpPr>
            <p:cNvPr id="269317" name="Line 5"/>
            <p:cNvSpPr>
              <a:spLocks noChangeShapeType="1"/>
            </p:cNvSpPr>
            <p:nvPr/>
          </p:nvSpPr>
          <p:spPr bwMode="auto">
            <a:xfrm>
              <a:off x="432" y="1248"/>
              <a:ext cx="4625" cy="0"/>
            </a:xfrm>
            <a:prstGeom prst="line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69318" name="Line 6"/>
            <p:cNvSpPr>
              <a:spLocks noChangeShapeType="1"/>
            </p:cNvSpPr>
            <p:nvPr/>
          </p:nvSpPr>
          <p:spPr bwMode="auto">
            <a:xfrm>
              <a:off x="432" y="1248"/>
              <a:ext cx="0" cy="5799"/>
            </a:xfrm>
            <a:prstGeom prst="line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graphicFrame>
        <p:nvGraphicFramePr>
          <p:cNvPr id="269319" name="Object 7"/>
          <p:cNvGraphicFramePr>
            <a:graphicFrameLocks noChangeAspect="1"/>
          </p:cNvGraphicFramePr>
          <p:nvPr/>
        </p:nvGraphicFramePr>
        <p:xfrm>
          <a:off x="533400" y="1905000"/>
          <a:ext cx="8229600" cy="4235450"/>
        </p:xfrm>
        <a:graphic>
          <a:graphicData uri="http://schemas.openxmlformats.org/presentationml/2006/ole">
            <p:oleObj spid="_x0000_s269319" name="Chart" r:id="rId5" imgW="9477573" imgH="4877125" progId="Excel.Char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2978" name="Text Box 2"/>
          <p:cNvSpPr txBox="1">
            <a:spLocks noChangeArrowheads="1"/>
          </p:cNvSpPr>
          <p:nvPr/>
        </p:nvSpPr>
        <p:spPr bwMode="auto">
          <a:xfrm>
            <a:off x="0" y="6553200"/>
            <a:ext cx="9144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sz="1400">
              <a:solidFill>
                <a:schemeClr val="bg1"/>
              </a:solidFill>
              <a:latin typeface="Arial Narrow" pitchFamily="34" charset="0"/>
            </a:endParaRPr>
          </a:p>
        </p:txBody>
      </p:sp>
      <p:sp>
        <p:nvSpPr>
          <p:cNvPr id="382979" name="Rectangle 3"/>
          <p:cNvSpPr>
            <a:spLocks noRot="1" noChangeArrowheads="1"/>
          </p:cNvSpPr>
          <p:nvPr/>
        </p:nvSpPr>
        <p:spPr bwMode="auto">
          <a:xfrm>
            <a:off x="0" y="533400"/>
            <a:ext cx="9144000" cy="79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defTabSz="449263"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pt-BR" sz="3200" b="1">
                <a:latin typeface="Arial Narrow" pitchFamily="34" charset="0"/>
                <a:ea typeface="MS Gothic" pitchFamily="49" charset="-128"/>
              </a:rPr>
              <a:t>Controle Social e Rede Pública de Fiscalização</a:t>
            </a:r>
          </a:p>
        </p:txBody>
      </p:sp>
      <p:sp>
        <p:nvSpPr>
          <p:cNvPr id="382980" name="Rectangle 4"/>
          <p:cNvSpPr>
            <a:spLocks noChangeArrowheads="1"/>
          </p:cNvSpPr>
          <p:nvPr/>
        </p:nvSpPr>
        <p:spPr bwMode="auto">
          <a:xfrm>
            <a:off x="381000" y="1125538"/>
            <a:ext cx="807878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buFontTx/>
              <a:buChar char="•"/>
            </a:pPr>
            <a:endParaRPr lang="en-US" sz="2000">
              <a:latin typeface="Arial Narrow" pitchFamily="34" charset="0"/>
              <a:ea typeface="MS Gothic" pitchFamily="49" charset="-128"/>
            </a:endParaRPr>
          </a:p>
        </p:txBody>
      </p:sp>
      <p:sp>
        <p:nvSpPr>
          <p:cNvPr id="382981" name="Rectangle 5"/>
          <p:cNvSpPr>
            <a:spLocks noChangeArrowheads="1"/>
          </p:cNvSpPr>
          <p:nvPr/>
        </p:nvSpPr>
        <p:spPr bwMode="auto">
          <a:xfrm>
            <a:off x="304800" y="1828800"/>
            <a:ext cx="8458200" cy="394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  <a:buFontTx/>
              <a:buChar char="•"/>
            </a:pPr>
            <a:r>
              <a:rPr lang="pt-BR" sz="2200">
                <a:latin typeface="Arial Narrow" pitchFamily="34" charset="0"/>
                <a:ea typeface="MS Gothic" pitchFamily="49" charset="-128"/>
              </a:rPr>
              <a:t> Todo município possui uma Instância de Controle Social composta por representantes do governo e da sociedade. </a:t>
            </a:r>
          </a:p>
          <a:p>
            <a:pPr algn="l">
              <a:spcBef>
                <a:spcPct val="50000"/>
              </a:spcBef>
              <a:buFontTx/>
              <a:buChar char="•"/>
            </a:pPr>
            <a:r>
              <a:rPr lang="pt-BR" sz="2200">
                <a:latin typeface="Arial Narrow" pitchFamily="34" charset="0"/>
                <a:ea typeface="MS Gothic" pitchFamily="49" charset="-128"/>
              </a:rPr>
              <a:t> Os nomes dos benefici</a:t>
            </a:r>
            <a:r>
              <a:rPr lang="pt-BR" altLang="ja-JP" sz="2200">
                <a:latin typeface="Arial Narrow" pitchFamily="34" charset="0"/>
                <a:ea typeface="MS Gothic" pitchFamily="49" charset="-128"/>
              </a:rPr>
              <a:t>ários</a:t>
            </a:r>
            <a:r>
              <a:rPr lang="pt-BR" sz="2200">
                <a:latin typeface="Arial Narrow" pitchFamily="34" charset="0"/>
                <a:ea typeface="MS Gothic" pitchFamily="49" charset="-128"/>
              </a:rPr>
              <a:t> estão disponibilizados na internet, resguardadas as restrições de sigilo das informações pessoais</a:t>
            </a:r>
          </a:p>
          <a:p>
            <a:pPr algn="l">
              <a:spcBef>
                <a:spcPct val="50000"/>
              </a:spcBef>
              <a:buFontTx/>
              <a:buChar char="•"/>
            </a:pPr>
            <a:r>
              <a:rPr lang="pt-BR" sz="2200">
                <a:latin typeface="Arial Narrow" pitchFamily="34" charset="0"/>
                <a:ea typeface="MS Gothic" pitchFamily="49" charset="-128"/>
              </a:rPr>
              <a:t> Foi constituída uma “Rede Pública de Fiscalização” com a participação dos Ministérios Públicos Estaduais e Federal, do Tribunal de Contas da Uni</a:t>
            </a:r>
            <a:r>
              <a:rPr lang="pt-BR" altLang="ja-JP" sz="2200">
                <a:latin typeface="Arial Narrow" pitchFamily="34" charset="0"/>
                <a:ea typeface="MS Gothic" pitchFamily="49" charset="-128"/>
              </a:rPr>
              <a:t>ão e da Controladoria Geral da União</a:t>
            </a:r>
            <a:endParaRPr lang="pt-BR" sz="2200">
              <a:latin typeface="Arial Narrow" pitchFamily="34" charset="0"/>
              <a:ea typeface="MS Gothic" pitchFamily="49" charset="-128"/>
            </a:endParaRPr>
          </a:p>
          <a:p>
            <a:pPr algn="l">
              <a:spcBef>
                <a:spcPct val="50000"/>
              </a:spcBef>
              <a:buFontTx/>
              <a:buChar char="•"/>
            </a:pPr>
            <a:r>
              <a:rPr lang="pt-BR" sz="2200">
                <a:latin typeface="Arial Narrow" pitchFamily="34" charset="0"/>
                <a:ea typeface="MS Gothic" pitchFamily="49" charset="-128"/>
              </a:rPr>
              <a:t> Estão disponíveis para a população linhas 0800 (chamada gratu</a:t>
            </a:r>
            <a:r>
              <a:rPr lang="pt-BR" altLang="ja-JP" sz="2200">
                <a:latin typeface="Arial Narrow" pitchFamily="34" charset="0"/>
                <a:ea typeface="MS Gothic" pitchFamily="49" charset="-128"/>
              </a:rPr>
              <a:t>ita)</a:t>
            </a:r>
            <a:r>
              <a:rPr lang="pt-BR" sz="2200">
                <a:latin typeface="Arial Narrow" pitchFamily="34" charset="0"/>
                <a:ea typeface="MS Gothic" pitchFamily="49" charset="-128"/>
              </a:rPr>
              <a:t> para a prestação de informações à população e também para o recebimento de denúncias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1651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2286000"/>
            <a:ext cx="9144000" cy="3617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11652" name="Rectangle 4"/>
          <p:cNvSpPr>
            <a:spLocks noRot="1" noChangeArrowheads="1"/>
          </p:cNvSpPr>
          <p:nvPr/>
        </p:nvSpPr>
        <p:spPr bwMode="auto">
          <a:xfrm>
            <a:off x="0" y="762000"/>
            <a:ext cx="9144000" cy="79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defTabSz="449263"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pt-BR" sz="3200" b="1">
                <a:latin typeface="Arial Narrow" pitchFamily="34" charset="0"/>
                <a:ea typeface="MS Gothic" pitchFamily="49" charset="-128"/>
              </a:rPr>
              <a:t>Acompanhamento de frequ</a:t>
            </a:r>
            <a:r>
              <a:rPr lang="pt-BR" altLang="ja-JP" sz="3200" b="1">
                <a:latin typeface="Arial Narrow" pitchFamily="34" charset="0"/>
                <a:ea typeface="MS Gothic" pitchFamily="49" charset="-128"/>
              </a:rPr>
              <a:t>ência escolar - indicadores de vulnerabilidade</a:t>
            </a:r>
            <a:endParaRPr lang="pt-BR" sz="3200" b="1">
              <a:latin typeface="Arial Narrow" pitchFamily="34" charset="0"/>
              <a:ea typeface="MS Gothic" pitchFamily="49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411" name="Text Box 3"/>
          <p:cNvSpPr txBox="1">
            <a:spLocks noChangeArrowheads="1"/>
          </p:cNvSpPr>
          <p:nvPr/>
        </p:nvSpPr>
        <p:spPr bwMode="auto">
          <a:xfrm>
            <a:off x="228600" y="1600200"/>
            <a:ext cx="8915400" cy="497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indent="385763" algn="just">
              <a:spcBef>
                <a:spcPct val="30000"/>
              </a:spcBef>
              <a:buFontTx/>
              <a:buChar char="•"/>
            </a:pPr>
            <a:r>
              <a:rPr lang="pt-BR" sz="2200">
                <a:latin typeface="Arial Narrow" pitchFamily="34" charset="0"/>
                <a:cs typeface="Arial" pitchFamily="34" charset="0"/>
              </a:rPr>
              <a:t>Indicadores considerados:</a:t>
            </a:r>
          </a:p>
          <a:p>
            <a:pPr marL="1033463" lvl="1" indent="-457200" algn="just">
              <a:spcBef>
                <a:spcPct val="30000"/>
              </a:spcBef>
              <a:buFontTx/>
              <a:buChar char="•"/>
            </a:pPr>
            <a:r>
              <a:rPr lang="pt-BR" sz="2200">
                <a:latin typeface="Arial Narrow" pitchFamily="34" charset="0"/>
                <a:cs typeface="Arial" pitchFamily="34" charset="0"/>
              </a:rPr>
              <a:t>Qualidade das informações do CadÚnico</a:t>
            </a:r>
          </a:p>
          <a:p>
            <a:pPr marL="1033463" lvl="1" indent="-457200" algn="just">
              <a:spcBef>
                <a:spcPct val="30000"/>
              </a:spcBef>
              <a:buFontTx/>
              <a:buChar char="•"/>
            </a:pPr>
            <a:r>
              <a:rPr lang="pt-BR" sz="2200">
                <a:latin typeface="Arial Narrow" pitchFamily="34" charset="0"/>
                <a:cs typeface="Arial" pitchFamily="34" charset="0"/>
              </a:rPr>
              <a:t>Atualização da base do CadÚnico pelo menos a cada dois anos</a:t>
            </a:r>
          </a:p>
          <a:p>
            <a:pPr marL="1033463" lvl="1" indent="-457200" algn="just">
              <a:spcBef>
                <a:spcPct val="30000"/>
              </a:spcBef>
              <a:buFontTx/>
              <a:buChar char="•"/>
            </a:pPr>
            <a:r>
              <a:rPr lang="pt-BR" sz="2200">
                <a:latin typeface="Arial Narrow" pitchFamily="34" charset="0"/>
                <a:cs typeface="Times New Roman" pitchFamily="18" charset="0"/>
              </a:rPr>
              <a:t>I</a:t>
            </a:r>
            <a:r>
              <a:rPr lang="pt-BR" sz="2200">
                <a:latin typeface="Arial Narrow" pitchFamily="34" charset="0"/>
                <a:cs typeface="Arial" pitchFamily="34" charset="0"/>
              </a:rPr>
              <a:t>nformações sobre condicionalidades da área de educação</a:t>
            </a:r>
          </a:p>
          <a:p>
            <a:pPr marL="1033463" lvl="1" indent="-457200" algn="just">
              <a:spcBef>
                <a:spcPct val="30000"/>
              </a:spcBef>
              <a:buFontTx/>
              <a:buChar char="•"/>
            </a:pPr>
            <a:r>
              <a:rPr lang="pt-BR" sz="2200">
                <a:latin typeface="Arial Narrow" pitchFamily="34" charset="0"/>
                <a:cs typeface="Times New Roman" pitchFamily="18" charset="0"/>
              </a:rPr>
              <a:t>I</a:t>
            </a:r>
            <a:r>
              <a:rPr lang="pt-BR" sz="2200">
                <a:latin typeface="Arial Narrow" pitchFamily="34" charset="0"/>
                <a:cs typeface="Arial" pitchFamily="34" charset="0"/>
              </a:rPr>
              <a:t>nformações sobre condicionalidades da área de saúde</a:t>
            </a:r>
          </a:p>
          <a:p>
            <a:pPr marL="1033463" lvl="1" indent="-457200" algn="just">
              <a:lnSpc>
                <a:spcPct val="90000"/>
              </a:lnSpc>
            </a:pPr>
            <a:endParaRPr lang="pt-BR" sz="2200">
              <a:latin typeface="Arial Narrow" pitchFamily="34" charset="0"/>
              <a:cs typeface="Arial" pitchFamily="34" charset="0"/>
            </a:endParaRPr>
          </a:p>
          <a:p>
            <a:pPr indent="385763" algn="l">
              <a:spcBef>
                <a:spcPct val="30000"/>
              </a:spcBef>
              <a:buFontTx/>
              <a:buChar char="•"/>
            </a:pPr>
            <a:r>
              <a:rPr lang="pt-BR" sz="2200">
                <a:latin typeface="Arial Narrow" pitchFamily="34" charset="0"/>
                <a:cs typeface="Arial" pitchFamily="34" charset="0"/>
              </a:rPr>
              <a:t>Possibilidades de uso do recurso financeiro</a:t>
            </a:r>
          </a:p>
          <a:p>
            <a:pPr marL="1033463" lvl="1" indent="-457200" algn="l">
              <a:spcBef>
                <a:spcPct val="30000"/>
              </a:spcBef>
              <a:buFontTx/>
              <a:buChar char="•"/>
            </a:pPr>
            <a:r>
              <a:rPr lang="pt-BR" sz="2200">
                <a:latin typeface="Arial Narrow" pitchFamily="34" charset="0"/>
                <a:cs typeface="Arial" pitchFamily="34" charset="0"/>
              </a:rPr>
              <a:t>Gestão de condicionalidades</a:t>
            </a:r>
          </a:p>
          <a:p>
            <a:pPr marL="1033463" lvl="1" indent="-457200" algn="l">
              <a:spcBef>
                <a:spcPct val="30000"/>
              </a:spcBef>
              <a:buFontTx/>
              <a:buChar char="•"/>
            </a:pPr>
            <a:r>
              <a:rPr lang="pt-BR" sz="2200">
                <a:latin typeface="Arial Narrow" pitchFamily="34" charset="0"/>
                <a:cs typeface="Arial" pitchFamily="34" charset="0"/>
              </a:rPr>
              <a:t>Acompanhamento das Famílias beneficiárias, especialmente das mais vulneráveis</a:t>
            </a:r>
          </a:p>
          <a:p>
            <a:pPr marL="1033463" lvl="1" indent="-457200" algn="l">
              <a:spcBef>
                <a:spcPct val="30000"/>
              </a:spcBef>
              <a:buFontTx/>
              <a:buChar char="•"/>
            </a:pPr>
            <a:r>
              <a:rPr lang="pt-BR" sz="2200">
                <a:latin typeface="Arial Narrow" pitchFamily="34" charset="0"/>
                <a:cs typeface="Times New Roman" pitchFamily="18" charset="0"/>
              </a:rPr>
              <a:t>Cadastramento de novas famílias, atualização e revisão</a:t>
            </a:r>
          </a:p>
          <a:p>
            <a:pPr marL="1033463" lvl="1" indent="-457200" algn="l">
              <a:spcBef>
                <a:spcPct val="30000"/>
              </a:spcBef>
              <a:buFontTx/>
              <a:buChar char="•"/>
            </a:pPr>
            <a:r>
              <a:rPr lang="pt-BR" sz="2200">
                <a:latin typeface="Arial Narrow" pitchFamily="34" charset="0"/>
                <a:cs typeface="Arial" pitchFamily="34" charset="0"/>
              </a:rPr>
              <a:t>Implementação de programas complementares</a:t>
            </a:r>
          </a:p>
        </p:txBody>
      </p:sp>
      <p:sp>
        <p:nvSpPr>
          <p:cNvPr id="273412" name="Text Box 4"/>
          <p:cNvSpPr txBox="1">
            <a:spLocks noChangeArrowheads="1"/>
          </p:cNvSpPr>
          <p:nvPr/>
        </p:nvSpPr>
        <p:spPr bwMode="auto">
          <a:xfrm>
            <a:off x="533400" y="609600"/>
            <a:ext cx="830580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t-BR" sz="3000" b="1">
                <a:latin typeface="Arial Narrow" pitchFamily="34" charset="0"/>
              </a:rPr>
              <a:t>Construção de indicadores de qualidade da gestão descentralizada - IGD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459" name="Text Box 3"/>
          <p:cNvSpPr txBox="1">
            <a:spLocks noChangeArrowheads="1"/>
          </p:cNvSpPr>
          <p:nvPr/>
        </p:nvSpPr>
        <p:spPr bwMode="auto">
          <a:xfrm>
            <a:off x="304800" y="685800"/>
            <a:ext cx="8534400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t-BR" sz="3000" b="1">
                <a:latin typeface="Arial Narrow" pitchFamily="34" charset="0"/>
              </a:rPr>
              <a:t>Transferência dos Recursos</a:t>
            </a:r>
          </a:p>
        </p:txBody>
      </p:sp>
      <p:sp>
        <p:nvSpPr>
          <p:cNvPr id="275460" name="Text Box 4"/>
          <p:cNvSpPr txBox="1">
            <a:spLocks noChangeArrowheads="1"/>
          </p:cNvSpPr>
          <p:nvPr/>
        </p:nvSpPr>
        <p:spPr bwMode="auto">
          <a:xfrm>
            <a:off x="457200" y="1524000"/>
            <a:ext cx="8135938" cy="408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indent="385763" algn="just">
              <a:lnSpc>
                <a:spcPct val="95000"/>
              </a:lnSpc>
              <a:spcBef>
                <a:spcPct val="20000"/>
              </a:spcBef>
              <a:spcAft>
                <a:spcPct val="20000"/>
              </a:spcAft>
              <a:buFontTx/>
              <a:buChar char="•"/>
            </a:pPr>
            <a:r>
              <a:rPr lang="pt-BR" sz="2200">
                <a:latin typeface="Arial Narrow" pitchFamily="34" charset="0"/>
              </a:rPr>
              <a:t>Transferência mensal</a:t>
            </a:r>
          </a:p>
          <a:p>
            <a:pPr indent="385763" algn="just">
              <a:lnSpc>
                <a:spcPct val="95000"/>
              </a:lnSpc>
              <a:spcBef>
                <a:spcPct val="20000"/>
              </a:spcBef>
              <a:spcAft>
                <a:spcPct val="20000"/>
              </a:spcAft>
              <a:buFontTx/>
              <a:buChar char="•"/>
            </a:pPr>
            <a:r>
              <a:rPr lang="pt-BR" sz="2200">
                <a:latin typeface="Arial Narrow" pitchFamily="34" charset="0"/>
              </a:rPr>
              <a:t>Recursos s</a:t>
            </a:r>
            <a:r>
              <a:rPr lang="pt-BR" altLang="ja-JP" sz="2200">
                <a:latin typeface="Arial Narrow" pitchFamily="34" charset="0"/>
                <a:ea typeface="MS PGothic" pitchFamily="34" charset="-128"/>
              </a:rPr>
              <a:t>ó liberados para municípios com índice mínimo de 0,4</a:t>
            </a:r>
            <a:endParaRPr lang="pt-BR" sz="2200">
              <a:latin typeface="Arial Narrow" pitchFamily="34" charset="0"/>
            </a:endParaRPr>
          </a:p>
          <a:p>
            <a:pPr indent="385763" algn="just">
              <a:lnSpc>
                <a:spcPct val="95000"/>
              </a:lnSpc>
              <a:spcBef>
                <a:spcPct val="20000"/>
              </a:spcBef>
              <a:spcAft>
                <a:spcPct val="20000"/>
              </a:spcAft>
              <a:buFontTx/>
              <a:buChar char="•"/>
            </a:pPr>
            <a:r>
              <a:rPr lang="pt-BR" sz="2200">
                <a:latin typeface="Arial Narrow" pitchFamily="34" charset="0"/>
              </a:rPr>
              <a:t>Valor em dobro para até 200 famílias</a:t>
            </a:r>
          </a:p>
          <a:p>
            <a:pPr indent="385763" algn="just">
              <a:lnSpc>
                <a:spcPct val="95000"/>
              </a:lnSpc>
              <a:spcBef>
                <a:spcPct val="20000"/>
              </a:spcBef>
              <a:spcAft>
                <a:spcPct val="20000"/>
              </a:spcAft>
              <a:buFontTx/>
              <a:buChar char="•"/>
            </a:pPr>
            <a:r>
              <a:rPr lang="pt-BR" sz="2200">
                <a:latin typeface="Arial Narrow" pitchFamily="34" charset="0"/>
              </a:rPr>
              <a:t>Valor transferido:</a:t>
            </a:r>
          </a:p>
          <a:p>
            <a:pPr indent="385763">
              <a:lnSpc>
                <a:spcPct val="95000"/>
              </a:lnSpc>
              <a:spcBef>
                <a:spcPct val="20000"/>
              </a:spcBef>
              <a:spcAft>
                <a:spcPct val="20000"/>
              </a:spcAft>
            </a:pPr>
            <a:r>
              <a:rPr lang="pt-BR" sz="2200" b="1">
                <a:latin typeface="Arial Narrow" pitchFamily="34" charset="0"/>
              </a:rPr>
              <a:t>IGD  x  R$ 2,50  x  200 x 2 +</a:t>
            </a:r>
          </a:p>
          <a:p>
            <a:pPr indent="385763">
              <a:lnSpc>
                <a:spcPct val="95000"/>
              </a:lnSpc>
              <a:spcBef>
                <a:spcPct val="20000"/>
              </a:spcBef>
              <a:spcAft>
                <a:spcPct val="20000"/>
              </a:spcAft>
            </a:pPr>
            <a:r>
              <a:rPr lang="pt-BR" sz="2200" b="1">
                <a:latin typeface="Arial Narrow" pitchFamily="34" charset="0"/>
              </a:rPr>
              <a:t>IGD  x  R$ 2,50  x (nº de famílias - 200) </a:t>
            </a:r>
          </a:p>
          <a:p>
            <a:pPr indent="385763">
              <a:lnSpc>
                <a:spcPct val="95000"/>
              </a:lnSpc>
              <a:spcBef>
                <a:spcPct val="20000"/>
              </a:spcBef>
              <a:spcAft>
                <a:spcPct val="20000"/>
              </a:spcAft>
            </a:pPr>
            <a:endParaRPr lang="pt-BR" sz="2200" b="1">
              <a:latin typeface="Arial Narrow" pitchFamily="34" charset="0"/>
            </a:endParaRPr>
          </a:p>
          <a:p>
            <a:pPr indent="385763">
              <a:lnSpc>
                <a:spcPct val="95000"/>
              </a:lnSpc>
              <a:spcBef>
                <a:spcPct val="20000"/>
              </a:spcBef>
              <a:spcAft>
                <a:spcPct val="20000"/>
              </a:spcAft>
            </a:pPr>
            <a:r>
              <a:rPr lang="pt-BR" sz="2200">
                <a:latin typeface="Arial Narrow" pitchFamily="34" charset="0"/>
              </a:rPr>
              <a:t>Valor estimado para repasse em 2006: R$ 190 milhões</a:t>
            </a:r>
          </a:p>
          <a:p>
            <a:pPr indent="385763">
              <a:lnSpc>
                <a:spcPct val="95000"/>
              </a:lnSpc>
              <a:spcBef>
                <a:spcPct val="20000"/>
              </a:spcBef>
              <a:spcAft>
                <a:spcPct val="20000"/>
              </a:spcAft>
            </a:pPr>
            <a:r>
              <a:rPr lang="pt-BR" sz="2200">
                <a:latin typeface="Arial Narrow" pitchFamily="34" charset="0"/>
              </a:rPr>
              <a:t>IGD m</a:t>
            </a:r>
            <a:r>
              <a:rPr lang="pt-BR" altLang="ja-JP" sz="2200">
                <a:latin typeface="Arial Narrow" pitchFamily="34" charset="0"/>
                <a:ea typeface="MS PGothic" pitchFamily="34" charset="-128"/>
              </a:rPr>
              <a:t>édio nacional: 0,69</a:t>
            </a:r>
            <a:endParaRPr lang="pt-BR" sz="2200" b="1">
              <a:latin typeface="Arial Narrow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50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90600" y="1828800"/>
            <a:ext cx="2362200" cy="3048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r>
              <a:rPr lang="pt-BR" sz="1400" b="1">
                <a:latin typeface="Arial Narrow" pitchFamily="34" charset="0"/>
              </a:rPr>
              <a:t>Abril - 2006</a:t>
            </a:r>
          </a:p>
        </p:txBody>
      </p:sp>
      <p:pic>
        <p:nvPicPr>
          <p:cNvPr id="27750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2133600"/>
            <a:ext cx="4648200" cy="2741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77509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72000" y="4038600"/>
            <a:ext cx="4572000" cy="2393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77510" name="Rectangle 6"/>
          <p:cNvSpPr>
            <a:spLocks noChangeArrowheads="1"/>
          </p:cNvSpPr>
          <p:nvPr/>
        </p:nvSpPr>
        <p:spPr bwMode="auto">
          <a:xfrm>
            <a:off x="609600" y="533400"/>
            <a:ext cx="77724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defTabSz="449263"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pt-BR" b="1">
                <a:solidFill>
                  <a:srgbClr val="000000"/>
                </a:solidFill>
                <a:latin typeface="Arial Narrow" pitchFamily="34" charset="0"/>
                <a:ea typeface="MS Gothic" pitchFamily="49" charset="-128"/>
              </a:rPr>
              <a:t>Apoio a Gestão Municipal - IGD:</a:t>
            </a:r>
            <a:br>
              <a:rPr lang="pt-BR" b="1">
                <a:solidFill>
                  <a:srgbClr val="000000"/>
                </a:solidFill>
                <a:latin typeface="Arial Narrow" pitchFamily="34" charset="0"/>
                <a:ea typeface="MS Gothic" pitchFamily="49" charset="-128"/>
              </a:rPr>
            </a:br>
            <a:r>
              <a:rPr lang="pt-BR" b="1">
                <a:solidFill>
                  <a:srgbClr val="000000"/>
                </a:solidFill>
                <a:latin typeface="Arial Narrow" pitchFamily="34" charset="0"/>
                <a:ea typeface="MS Gothic" pitchFamily="49" charset="-128"/>
              </a:rPr>
              <a:t>Repasse de recursos vinculado ao desempenho</a:t>
            </a:r>
            <a:endParaRPr lang="pt-BR" sz="2800" b="1">
              <a:solidFill>
                <a:srgbClr val="000000"/>
              </a:solidFill>
              <a:latin typeface="Arial Narrow" pitchFamily="34" charset="0"/>
              <a:ea typeface="MS Gothic" pitchFamily="49" charset="-128"/>
            </a:endParaRPr>
          </a:p>
        </p:txBody>
      </p:sp>
      <p:sp>
        <p:nvSpPr>
          <p:cNvPr id="277511" name="Rectangle 7"/>
          <p:cNvSpPr>
            <a:spLocks noChangeArrowheads="1"/>
          </p:cNvSpPr>
          <p:nvPr/>
        </p:nvSpPr>
        <p:spPr bwMode="auto">
          <a:xfrm>
            <a:off x="5791200" y="3657600"/>
            <a:ext cx="2362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l" defTabSz="449263"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pt-BR" sz="1400" b="1">
                <a:solidFill>
                  <a:srgbClr val="000000"/>
                </a:solidFill>
                <a:latin typeface="Arial Narrow" pitchFamily="34" charset="0"/>
                <a:ea typeface="MS Gothic" pitchFamily="49" charset="-128"/>
              </a:rPr>
              <a:t>Setembro - 2006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4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1410" name="Text Box 2"/>
          <p:cNvSpPr txBox="1">
            <a:spLocks noChangeArrowheads="1"/>
          </p:cNvSpPr>
          <p:nvPr/>
        </p:nvSpPr>
        <p:spPr bwMode="auto">
          <a:xfrm>
            <a:off x="0" y="6553200"/>
            <a:ext cx="9144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sz="1400">
              <a:solidFill>
                <a:schemeClr val="bg1"/>
              </a:solidFill>
              <a:latin typeface="Arial Narrow" pitchFamily="34" charset="0"/>
            </a:endParaRPr>
          </a:p>
        </p:txBody>
      </p:sp>
      <p:sp>
        <p:nvSpPr>
          <p:cNvPr id="401411" name="Rectangle 3"/>
          <p:cNvSpPr>
            <a:spLocks noChangeArrowheads="1"/>
          </p:cNvSpPr>
          <p:nvPr/>
        </p:nvSpPr>
        <p:spPr bwMode="auto">
          <a:xfrm>
            <a:off x="533400" y="609600"/>
            <a:ext cx="7761288" cy="8509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defTabSz="449263"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US" sz="3200" b="1">
                <a:solidFill>
                  <a:srgbClr val="000000"/>
                </a:solidFill>
                <a:latin typeface="Arial Narrow" pitchFamily="34" charset="0"/>
                <a:ea typeface="MS Gothic" pitchFamily="49" charset="-128"/>
              </a:rPr>
              <a:t>Resultados: incidência dos programas</a:t>
            </a:r>
          </a:p>
        </p:txBody>
      </p:sp>
      <p:sp>
        <p:nvSpPr>
          <p:cNvPr id="401412" name="Rectangle 4"/>
          <p:cNvSpPr>
            <a:spLocks noChangeArrowheads="1"/>
          </p:cNvSpPr>
          <p:nvPr/>
        </p:nvSpPr>
        <p:spPr bwMode="auto">
          <a:xfrm>
            <a:off x="0" y="21050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401413" name="Object 5"/>
          <p:cNvGraphicFramePr>
            <a:graphicFrameLocks noChangeAspect="1"/>
          </p:cNvGraphicFramePr>
          <p:nvPr/>
        </p:nvGraphicFramePr>
        <p:xfrm>
          <a:off x="468313" y="1125538"/>
          <a:ext cx="8351837" cy="5543550"/>
        </p:xfrm>
        <a:graphic>
          <a:graphicData uri="http://schemas.openxmlformats.org/presentationml/2006/ole">
            <p:oleObj spid="_x0000_s401413" r:id="rId5" imgW="5991225" imgH="3752850" progId="CorelDRAW.Graphic.12">
              <p:embed/>
            </p:oleObj>
          </a:graphicData>
        </a:graphic>
      </p:graphicFrame>
      <p:sp>
        <p:nvSpPr>
          <p:cNvPr id="401414" name="Rectangle 6"/>
          <p:cNvSpPr>
            <a:spLocks noChangeArrowheads="1"/>
          </p:cNvSpPr>
          <p:nvPr/>
        </p:nvSpPr>
        <p:spPr bwMode="auto">
          <a:xfrm>
            <a:off x="609600" y="6284913"/>
            <a:ext cx="3505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l" defTabSz="449263"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pt-BR" sz="1400">
                <a:solidFill>
                  <a:srgbClr val="000000"/>
                </a:solidFill>
                <a:latin typeface="Arial Narrow" pitchFamily="34" charset="0"/>
                <a:ea typeface="MS Gothic" pitchFamily="49" charset="-128"/>
              </a:rPr>
              <a:t>Fonte: Marcelo Medeiros e S</a:t>
            </a:r>
            <a:r>
              <a:rPr lang="pt-BR" altLang="ja-JP" sz="1400">
                <a:solidFill>
                  <a:srgbClr val="000000"/>
                </a:solidFill>
                <a:latin typeface="Arial Narrow" pitchFamily="34" charset="0"/>
                <a:ea typeface="MS Gothic" pitchFamily="49" charset="-128"/>
              </a:rPr>
              <a:t>érgio Serguei - IPEA</a:t>
            </a:r>
            <a:endParaRPr lang="pt-BR" sz="1400">
              <a:solidFill>
                <a:srgbClr val="000000"/>
              </a:solidFill>
              <a:latin typeface="Arial Narrow" pitchFamily="34" charset="0"/>
              <a:ea typeface="MS Gothic" pitchFamily="49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685800" y="533400"/>
            <a:ext cx="8229600" cy="79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28398" dir="3806097" algn="ctr" rotWithShape="0">
              <a:schemeClr val="tx2">
                <a:alpha val="50000"/>
              </a:schemeClr>
            </a:outerShdw>
          </a:effectLst>
        </p:spPr>
        <p:txBody>
          <a:bodyPr anchor="ctr"/>
          <a:lstStyle/>
          <a:p>
            <a:pPr defTabSz="449263"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pt-BR" sz="3200" b="1">
                <a:solidFill>
                  <a:srgbClr val="000000"/>
                </a:solidFill>
                <a:latin typeface="Arial Narrow" pitchFamily="34" charset="0"/>
                <a:ea typeface="MS Gothic" pitchFamily="49" charset="-128"/>
              </a:rPr>
              <a:t>Brasil: Breve Panorama</a:t>
            </a:r>
          </a:p>
        </p:txBody>
      </p:sp>
      <p:sp>
        <p:nvSpPr>
          <p:cNvPr id="1027" name="Text Box 3"/>
          <p:cNvSpPr txBox="1">
            <a:spLocks noChangeArrowheads="1"/>
          </p:cNvSpPr>
          <p:nvPr/>
        </p:nvSpPr>
        <p:spPr bwMode="auto">
          <a:xfrm>
            <a:off x="4267200" y="2463800"/>
            <a:ext cx="4572000" cy="3900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ts val="1250"/>
              </a:spcBef>
              <a:buClr>
                <a:schemeClr val="tx1"/>
              </a:buClr>
              <a:buSzPct val="100000"/>
              <a:buFont typeface="Wingdings" pitchFamily="2" charset="2"/>
              <a:buChar char="§"/>
            </a:pPr>
            <a:r>
              <a:rPr lang="en-GB" sz="2200">
                <a:latin typeface="Arial Narrow" pitchFamily="34" charset="0"/>
              </a:rPr>
              <a:t> População: 184 milhões</a:t>
            </a:r>
          </a:p>
          <a:p>
            <a:pPr algn="l">
              <a:spcBef>
                <a:spcPts val="1250"/>
              </a:spcBef>
              <a:buClr>
                <a:schemeClr val="tx1"/>
              </a:buClr>
              <a:buSzPct val="100000"/>
              <a:buFont typeface="Wingdings" pitchFamily="2" charset="2"/>
              <a:buChar char="§"/>
            </a:pPr>
            <a:r>
              <a:rPr lang="en-GB" sz="2200">
                <a:latin typeface="Arial Narrow" pitchFamily="34" charset="0"/>
              </a:rPr>
              <a:t> </a:t>
            </a:r>
            <a:r>
              <a:rPr lang="es-ES" sz="2200">
                <a:latin typeface="Arial Narrow" pitchFamily="34" charset="0"/>
                <a:cs typeface="Arial" pitchFamily="34" charset="0"/>
              </a:rPr>
              <a:t>Área: 8,5 milh</a:t>
            </a:r>
            <a:r>
              <a:rPr lang="es-ES" altLang="ja-JP" sz="2200">
                <a:latin typeface="Arial Narrow" pitchFamily="34" charset="0"/>
                <a:ea typeface="MS PGothic" pitchFamily="34" charset="-128"/>
                <a:cs typeface="Arial" pitchFamily="34" charset="0"/>
              </a:rPr>
              <a:t>ões </a:t>
            </a:r>
            <a:r>
              <a:rPr lang="es-ES" sz="2200">
                <a:latin typeface="Arial Narrow" pitchFamily="34" charset="0"/>
                <a:cs typeface="Arial" pitchFamily="34" charset="0"/>
              </a:rPr>
              <a:t>km²</a:t>
            </a:r>
          </a:p>
          <a:p>
            <a:pPr algn="l">
              <a:spcBef>
                <a:spcPts val="1250"/>
              </a:spcBef>
              <a:buClr>
                <a:schemeClr val="tx1"/>
              </a:buClr>
              <a:buSzPct val="100000"/>
              <a:buFont typeface="Wingdings" pitchFamily="2" charset="2"/>
              <a:buChar char="§"/>
            </a:pPr>
            <a:r>
              <a:rPr lang="en-GB" sz="2200">
                <a:latin typeface="Arial Narrow" pitchFamily="34" charset="0"/>
              </a:rPr>
              <a:t> País federado, com 27 estados e 5.564 municípios </a:t>
            </a:r>
          </a:p>
          <a:p>
            <a:pPr algn="l">
              <a:spcBef>
                <a:spcPts val="1250"/>
              </a:spcBef>
              <a:buClr>
                <a:schemeClr val="tx1"/>
              </a:buClr>
              <a:buSzPct val="100000"/>
              <a:buFont typeface="Wingdings" pitchFamily="2" charset="2"/>
              <a:buChar char="§"/>
            </a:pPr>
            <a:r>
              <a:rPr lang="en-GB" sz="2200">
                <a:latin typeface="Arial Narrow" pitchFamily="34" charset="0"/>
              </a:rPr>
              <a:t> População pobre: 11,1 milhões de famílias (21,% da população)</a:t>
            </a:r>
          </a:p>
          <a:p>
            <a:pPr algn="l">
              <a:spcBef>
                <a:spcPts val="1250"/>
              </a:spcBef>
              <a:buClr>
                <a:schemeClr val="tx1"/>
              </a:buClr>
              <a:buSzPct val="100000"/>
              <a:buFont typeface="Wingdings" pitchFamily="2" charset="2"/>
              <a:buChar char="§"/>
            </a:pPr>
            <a:r>
              <a:rPr lang="en-GB" sz="2200">
                <a:latin typeface="Arial Narrow" pitchFamily="34" charset="0"/>
              </a:rPr>
              <a:t> População extremamente pobre: 4,2 milhões de famílias (8,2% da população)</a:t>
            </a:r>
          </a:p>
          <a:p>
            <a:pPr algn="l">
              <a:spcBef>
                <a:spcPts val="1250"/>
              </a:spcBef>
              <a:buClr>
                <a:schemeClr val="tx1"/>
              </a:buClr>
              <a:buSzPct val="100000"/>
              <a:buFont typeface="Wingdings" pitchFamily="2" charset="2"/>
              <a:buChar char="§"/>
            </a:pPr>
            <a:r>
              <a:rPr lang="en-GB" sz="2200">
                <a:latin typeface="Arial Narrow" pitchFamily="34" charset="0"/>
              </a:rPr>
              <a:t> Coeficiente de </a:t>
            </a:r>
            <a:r>
              <a:rPr lang="pt-BR" sz="2200">
                <a:latin typeface="Arial Narrow" pitchFamily="34" charset="0"/>
              </a:rPr>
              <a:t>Gini em 2005 = 0,566</a:t>
            </a:r>
          </a:p>
        </p:txBody>
      </p:sp>
      <p:pic>
        <p:nvPicPr>
          <p:cNvPr id="1028" name="Picture 4" descr="brazil_shanghai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1219200" y="1219200"/>
            <a:ext cx="7391400" cy="5207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4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3458" name="Text Box 2"/>
          <p:cNvSpPr txBox="1">
            <a:spLocks noChangeArrowheads="1"/>
          </p:cNvSpPr>
          <p:nvPr/>
        </p:nvSpPr>
        <p:spPr bwMode="auto">
          <a:xfrm>
            <a:off x="0" y="6553200"/>
            <a:ext cx="9144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sz="1400">
              <a:solidFill>
                <a:schemeClr val="bg1"/>
              </a:solidFill>
              <a:latin typeface="Arial Narrow" pitchFamily="34" charset="0"/>
            </a:endParaRPr>
          </a:p>
        </p:txBody>
      </p:sp>
      <p:graphicFrame>
        <p:nvGraphicFramePr>
          <p:cNvPr id="403459" name="Object 3"/>
          <p:cNvGraphicFramePr>
            <a:graphicFrameLocks noChangeAspect="1"/>
          </p:cNvGraphicFramePr>
          <p:nvPr/>
        </p:nvGraphicFramePr>
        <p:xfrm>
          <a:off x="1066800" y="990600"/>
          <a:ext cx="7010400" cy="5548313"/>
        </p:xfrm>
        <a:graphic>
          <a:graphicData uri="http://schemas.openxmlformats.org/presentationml/2006/ole">
            <p:oleObj spid="_x0000_s403459" name="Chart" r:id="rId5" imgW="6257849" imgH="4705502" progId="Excel.Chart.8">
              <p:embed/>
            </p:oleObj>
          </a:graphicData>
        </a:graphic>
      </p:graphicFrame>
      <p:sp>
        <p:nvSpPr>
          <p:cNvPr id="403460" name="Rectangle 4"/>
          <p:cNvSpPr>
            <a:spLocks noChangeArrowheads="1"/>
          </p:cNvSpPr>
          <p:nvPr/>
        </p:nvSpPr>
        <p:spPr bwMode="auto">
          <a:xfrm>
            <a:off x="381000" y="381000"/>
            <a:ext cx="8458200" cy="70643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l" defTabSz="449263"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pt-BR" sz="3200" b="1">
                <a:solidFill>
                  <a:srgbClr val="000000"/>
                </a:solidFill>
                <a:latin typeface="Arial Narrow" pitchFamily="34" charset="0"/>
                <a:ea typeface="MS Gothic" pitchFamily="49" charset="-128"/>
              </a:rPr>
              <a:t>Programas de transferência de renda comparados</a:t>
            </a:r>
          </a:p>
        </p:txBody>
      </p:sp>
      <p:sp>
        <p:nvSpPr>
          <p:cNvPr id="403461" name="Rectangle 5"/>
          <p:cNvSpPr>
            <a:spLocks noChangeArrowheads="1"/>
          </p:cNvSpPr>
          <p:nvPr/>
        </p:nvSpPr>
        <p:spPr bwMode="auto">
          <a:xfrm>
            <a:off x="609600" y="6284913"/>
            <a:ext cx="3505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l" defTabSz="449263"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pt-BR" sz="1400">
                <a:solidFill>
                  <a:srgbClr val="000000"/>
                </a:solidFill>
                <a:latin typeface="Arial Narrow" pitchFamily="34" charset="0"/>
                <a:ea typeface="MS Gothic" pitchFamily="49" charset="-128"/>
              </a:rPr>
              <a:t>Fonte: Marcelo Medeiros e S</a:t>
            </a:r>
            <a:r>
              <a:rPr lang="pt-BR" altLang="ja-JP" sz="1400">
                <a:solidFill>
                  <a:srgbClr val="000000"/>
                </a:solidFill>
                <a:latin typeface="Arial Narrow" pitchFamily="34" charset="0"/>
                <a:ea typeface="MS Gothic" pitchFamily="49" charset="-128"/>
              </a:rPr>
              <a:t>érgio Serguei - IPEA</a:t>
            </a:r>
            <a:endParaRPr lang="pt-BR" sz="1400">
              <a:solidFill>
                <a:srgbClr val="000000"/>
              </a:solidFill>
              <a:latin typeface="Arial Narrow" pitchFamily="34" charset="0"/>
              <a:ea typeface="MS Gothic" pitchFamily="49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602" name="Rectangle 2"/>
          <p:cNvSpPr>
            <a:spLocks noChangeArrowheads="1"/>
          </p:cNvSpPr>
          <p:nvPr/>
        </p:nvSpPr>
        <p:spPr bwMode="auto">
          <a:xfrm>
            <a:off x="609600" y="6284913"/>
            <a:ext cx="2438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l" defTabSz="449263"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pt-BR" sz="1400">
                <a:solidFill>
                  <a:srgbClr val="000000"/>
                </a:solidFill>
                <a:latin typeface="Arial Narrow" pitchFamily="34" charset="0"/>
                <a:ea typeface="MS Gothic" pitchFamily="49" charset="-128"/>
              </a:rPr>
              <a:t>Fonte: Adaptado de Lindert - BIRD</a:t>
            </a:r>
          </a:p>
        </p:txBody>
      </p:sp>
      <p:sp>
        <p:nvSpPr>
          <p:cNvPr id="281603" name="Text Box 3"/>
          <p:cNvSpPr txBox="1">
            <a:spLocks noChangeArrowheads="1"/>
          </p:cNvSpPr>
          <p:nvPr/>
        </p:nvSpPr>
        <p:spPr bwMode="auto">
          <a:xfrm>
            <a:off x="179388" y="827088"/>
            <a:ext cx="8785225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pt-BR" b="1">
                <a:latin typeface="Arial Narrow" pitchFamily="34" charset="0"/>
              </a:rPr>
              <a:t>Grau de focalização:</a:t>
            </a:r>
          </a:p>
          <a:p>
            <a:r>
              <a:rPr lang="pt-BR" b="1">
                <a:latin typeface="Arial Narrow" pitchFamily="34" charset="0"/>
              </a:rPr>
              <a:t>comparação com programas brasileiros</a:t>
            </a:r>
          </a:p>
        </p:txBody>
      </p:sp>
      <p:sp>
        <p:nvSpPr>
          <p:cNvPr id="281604" name="AutoShape 4"/>
          <p:cNvSpPr>
            <a:spLocks noChangeAspect="1" noChangeArrowheads="1" noTextEdit="1"/>
          </p:cNvSpPr>
          <p:nvPr/>
        </p:nvSpPr>
        <p:spPr bwMode="auto">
          <a:xfrm>
            <a:off x="762000" y="2093913"/>
            <a:ext cx="7848600" cy="4291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81605" name="Rectangle 5"/>
          <p:cNvSpPr>
            <a:spLocks noChangeArrowheads="1"/>
          </p:cNvSpPr>
          <p:nvPr/>
        </p:nvSpPr>
        <p:spPr bwMode="auto">
          <a:xfrm>
            <a:off x="841375" y="2173288"/>
            <a:ext cx="7673975" cy="4132262"/>
          </a:xfrm>
          <a:prstGeom prst="rect">
            <a:avLst/>
          </a:prstGeom>
          <a:solidFill>
            <a:srgbClr val="FFFFFF"/>
          </a:solidFill>
          <a:ln w="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81606" name="Rectangle 6"/>
          <p:cNvSpPr>
            <a:spLocks noChangeArrowheads="1"/>
          </p:cNvSpPr>
          <p:nvPr/>
        </p:nvSpPr>
        <p:spPr bwMode="auto">
          <a:xfrm>
            <a:off x="2514600" y="2971800"/>
            <a:ext cx="3670300" cy="2679700"/>
          </a:xfrm>
          <a:prstGeom prst="rect">
            <a:avLst/>
          </a:prstGeom>
          <a:solidFill>
            <a:srgbClr val="C0C0C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81607" name="Line 7"/>
          <p:cNvSpPr>
            <a:spLocks noChangeShapeType="1"/>
          </p:cNvSpPr>
          <p:nvPr/>
        </p:nvSpPr>
        <p:spPr bwMode="auto">
          <a:xfrm>
            <a:off x="2532063" y="5300663"/>
            <a:ext cx="3670300" cy="1587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81608" name="Line 8"/>
          <p:cNvSpPr>
            <a:spLocks noChangeShapeType="1"/>
          </p:cNvSpPr>
          <p:nvPr/>
        </p:nvSpPr>
        <p:spPr bwMode="auto">
          <a:xfrm>
            <a:off x="2532063" y="4965700"/>
            <a:ext cx="3670300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81609" name="Line 9"/>
          <p:cNvSpPr>
            <a:spLocks noChangeShapeType="1"/>
          </p:cNvSpPr>
          <p:nvPr/>
        </p:nvSpPr>
        <p:spPr bwMode="auto">
          <a:xfrm>
            <a:off x="2532063" y="4630738"/>
            <a:ext cx="3670300" cy="1587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81610" name="Line 10"/>
          <p:cNvSpPr>
            <a:spLocks noChangeShapeType="1"/>
          </p:cNvSpPr>
          <p:nvPr/>
        </p:nvSpPr>
        <p:spPr bwMode="auto">
          <a:xfrm>
            <a:off x="2532063" y="4295775"/>
            <a:ext cx="3670300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81611" name="Line 11"/>
          <p:cNvSpPr>
            <a:spLocks noChangeShapeType="1"/>
          </p:cNvSpPr>
          <p:nvPr/>
        </p:nvSpPr>
        <p:spPr bwMode="auto">
          <a:xfrm>
            <a:off x="2532063" y="3960813"/>
            <a:ext cx="3670300" cy="1587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81612" name="Line 12"/>
          <p:cNvSpPr>
            <a:spLocks noChangeShapeType="1"/>
          </p:cNvSpPr>
          <p:nvPr/>
        </p:nvSpPr>
        <p:spPr bwMode="auto">
          <a:xfrm>
            <a:off x="2532063" y="3625850"/>
            <a:ext cx="3670300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81613" name="Line 13"/>
          <p:cNvSpPr>
            <a:spLocks noChangeShapeType="1"/>
          </p:cNvSpPr>
          <p:nvPr/>
        </p:nvSpPr>
        <p:spPr bwMode="auto">
          <a:xfrm>
            <a:off x="2532063" y="3290888"/>
            <a:ext cx="3670300" cy="1587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81614" name="Line 14"/>
          <p:cNvSpPr>
            <a:spLocks noChangeShapeType="1"/>
          </p:cNvSpPr>
          <p:nvPr/>
        </p:nvSpPr>
        <p:spPr bwMode="auto">
          <a:xfrm>
            <a:off x="2532063" y="2955925"/>
            <a:ext cx="3670300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81615" name="Rectangle 15"/>
          <p:cNvSpPr>
            <a:spLocks noChangeArrowheads="1"/>
          </p:cNvSpPr>
          <p:nvPr/>
        </p:nvSpPr>
        <p:spPr bwMode="auto">
          <a:xfrm>
            <a:off x="2532063" y="2955925"/>
            <a:ext cx="3670300" cy="2679700"/>
          </a:xfrm>
          <a:prstGeom prst="rect">
            <a:avLst/>
          </a:prstGeom>
          <a:noFill/>
          <a:ln w="15875">
            <a:solidFill>
              <a:srgbClr val="80808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81616" name="Line 16"/>
          <p:cNvSpPr>
            <a:spLocks noChangeShapeType="1"/>
          </p:cNvSpPr>
          <p:nvPr/>
        </p:nvSpPr>
        <p:spPr bwMode="auto">
          <a:xfrm>
            <a:off x="2532063" y="2955925"/>
            <a:ext cx="1587" cy="2679700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81617" name="Line 17"/>
          <p:cNvSpPr>
            <a:spLocks noChangeShapeType="1"/>
          </p:cNvSpPr>
          <p:nvPr/>
        </p:nvSpPr>
        <p:spPr bwMode="auto">
          <a:xfrm>
            <a:off x="2468563" y="5635625"/>
            <a:ext cx="63500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81618" name="Line 18"/>
          <p:cNvSpPr>
            <a:spLocks noChangeShapeType="1"/>
          </p:cNvSpPr>
          <p:nvPr/>
        </p:nvSpPr>
        <p:spPr bwMode="auto">
          <a:xfrm>
            <a:off x="2468563" y="5300663"/>
            <a:ext cx="63500" cy="1587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81619" name="Line 19"/>
          <p:cNvSpPr>
            <a:spLocks noChangeShapeType="1"/>
          </p:cNvSpPr>
          <p:nvPr/>
        </p:nvSpPr>
        <p:spPr bwMode="auto">
          <a:xfrm>
            <a:off x="2468563" y="4965700"/>
            <a:ext cx="63500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81620" name="Line 20"/>
          <p:cNvSpPr>
            <a:spLocks noChangeShapeType="1"/>
          </p:cNvSpPr>
          <p:nvPr/>
        </p:nvSpPr>
        <p:spPr bwMode="auto">
          <a:xfrm>
            <a:off x="2468563" y="4630738"/>
            <a:ext cx="63500" cy="1587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81621" name="Line 21"/>
          <p:cNvSpPr>
            <a:spLocks noChangeShapeType="1"/>
          </p:cNvSpPr>
          <p:nvPr/>
        </p:nvSpPr>
        <p:spPr bwMode="auto">
          <a:xfrm>
            <a:off x="2468563" y="4295775"/>
            <a:ext cx="63500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81622" name="Line 22"/>
          <p:cNvSpPr>
            <a:spLocks noChangeShapeType="1"/>
          </p:cNvSpPr>
          <p:nvPr/>
        </p:nvSpPr>
        <p:spPr bwMode="auto">
          <a:xfrm>
            <a:off x="2468563" y="3960813"/>
            <a:ext cx="63500" cy="1587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81623" name="Line 23"/>
          <p:cNvSpPr>
            <a:spLocks noChangeShapeType="1"/>
          </p:cNvSpPr>
          <p:nvPr/>
        </p:nvSpPr>
        <p:spPr bwMode="auto">
          <a:xfrm>
            <a:off x="2468563" y="3625850"/>
            <a:ext cx="63500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81624" name="Line 24"/>
          <p:cNvSpPr>
            <a:spLocks noChangeShapeType="1"/>
          </p:cNvSpPr>
          <p:nvPr/>
        </p:nvSpPr>
        <p:spPr bwMode="auto">
          <a:xfrm>
            <a:off x="2468563" y="3290888"/>
            <a:ext cx="63500" cy="1587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81625" name="Line 25"/>
          <p:cNvSpPr>
            <a:spLocks noChangeShapeType="1"/>
          </p:cNvSpPr>
          <p:nvPr/>
        </p:nvSpPr>
        <p:spPr bwMode="auto">
          <a:xfrm>
            <a:off x="2468563" y="2955925"/>
            <a:ext cx="63500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81626" name="Line 26"/>
          <p:cNvSpPr>
            <a:spLocks noChangeShapeType="1"/>
          </p:cNvSpPr>
          <p:nvPr/>
        </p:nvSpPr>
        <p:spPr bwMode="auto">
          <a:xfrm>
            <a:off x="2532063" y="5635625"/>
            <a:ext cx="3670300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81627" name="Line 27"/>
          <p:cNvSpPr>
            <a:spLocks noChangeShapeType="1"/>
          </p:cNvSpPr>
          <p:nvPr/>
        </p:nvSpPr>
        <p:spPr bwMode="auto">
          <a:xfrm flipV="1">
            <a:off x="2532063" y="5635625"/>
            <a:ext cx="1587" cy="63500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81628" name="Line 28"/>
          <p:cNvSpPr>
            <a:spLocks noChangeShapeType="1"/>
          </p:cNvSpPr>
          <p:nvPr/>
        </p:nvSpPr>
        <p:spPr bwMode="auto">
          <a:xfrm flipV="1">
            <a:off x="3267075" y="5635625"/>
            <a:ext cx="1588" cy="63500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81629" name="Line 29"/>
          <p:cNvSpPr>
            <a:spLocks noChangeShapeType="1"/>
          </p:cNvSpPr>
          <p:nvPr/>
        </p:nvSpPr>
        <p:spPr bwMode="auto">
          <a:xfrm flipV="1">
            <a:off x="4000500" y="5635625"/>
            <a:ext cx="1588" cy="63500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81630" name="Line 30"/>
          <p:cNvSpPr>
            <a:spLocks noChangeShapeType="1"/>
          </p:cNvSpPr>
          <p:nvPr/>
        </p:nvSpPr>
        <p:spPr bwMode="auto">
          <a:xfrm flipV="1">
            <a:off x="4733925" y="5635625"/>
            <a:ext cx="1588" cy="63500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81631" name="Line 31"/>
          <p:cNvSpPr>
            <a:spLocks noChangeShapeType="1"/>
          </p:cNvSpPr>
          <p:nvPr/>
        </p:nvSpPr>
        <p:spPr bwMode="auto">
          <a:xfrm flipV="1">
            <a:off x="5467350" y="5635625"/>
            <a:ext cx="1588" cy="63500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81632" name="Line 32"/>
          <p:cNvSpPr>
            <a:spLocks noChangeShapeType="1"/>
          </p:cNvSpPr>
          <p:nvPr/>
        </p:nvSpPr>
        <p:spPr bwMode="auto">
          <a:xfrm flipV="1">
            <a:off x="6202363" y="5635625"/>
            <a:ext cx="1587" cy="63500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81633" name="Line 33"/>
          <p:cNvSpPr>
            <a:spLocks noChangeShapeType="1"/>
          </p:cNvSpPr>
          <p:nvPr/>
        </p:nvSpPr>
        <p:spPr bwMode="auto">
          <a:xfrm>
            <a:off x="2900363" y="3625850"/>
            <a:ext cx="733425" cy="1084263"/>
          </a:xfrm>
          <a:prstGeom prst="line">
            <a:avLst/>
          </a:prstGeom>
          <a:noFill/>
          <a:ln w="15875">
            <a:solidFill>
              <a:srgbClr val="00008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81634" name="Line 34"/>
          <p:cNvSpPr>
            <a:spLocks noChangeShapeType="1"/>
          </p:cNvSpPr>
          <p:nvPr/>
        </p:nvSpPr>
        <p:spPr bwMode="auto">
          <a:xfrm>
            <a:off x="3633788" y="4710113"/>
            <a:ext cx="733425" cy="606425"/>
          </a:xfrm>
          <a:prstGeom prst="line">
            <a:avLst/>
          </a:prstGeom>
          <a:noFill/>
          <a:ln w="15875">
            <a:solidFill>
              <a:srgbClr val="00008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81635" name="Line 35"/>
          <p:cNvSpPr>
            <a:spLocks noChangeShapeType="1"/>
          </p:cNvSpPr>
          <p:nvPr/>
        </p:nvSpPr>
        <p:spPr bwMode="auto">
          <a:xfrm>
            <a:off x="4367213" y="5316538"/>
            <a:ext cx="733425" cy="238125"/>
          </a:xfrm>
          <a:prstGeom prst="line">
            <a:avLst/>
          </a:prstGeom>
          <a:noFill/>
          <a:ln w="15875">
            <a:solidFill>
              <a:srgbClr val="00008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81636" name="Line 36"/>
          <p:cNvSpPr>
            <a:spLocks noChangeShapeType="1"/>
          </p:cNvSpPr>
          <p:nvPr/>
        </p:nvSpPr>
        <p:spPr bwMode="auto">
          <a:xfrm>
            <a:off x="5100638" y="5554663"/>
            <a:ext cx="735012" cy="65087"/>
          </a:xfrm>
          <a:prstGeom prst="line">
            <a:avLst/>
          </a:prstGeom>
          <a:noFill/>
          <a:ln w="15875">
            <a:solidFill>
              <a:srgbClr val="00008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81637" name="Line 37"/>
          <p:cNvSpPr>
            <a:spLocks noChangeShapeType="1"/>
          </p:cNvSpPr>
          <p:nvPr/>
        </p:nvSpPr>
        <p:spPr bwMode="auto">
          <a:xfrm>
            <a:off x="5100638" y="5253038"/>
            <a:ext cx="735012" cy="254000"/>
          </a:xfrm>
          <a:prstGeom prst="line">
            <a:avLst/>
          </a:prstGeom>
          <a:noFill/>
          <a:ln w="15875">
            <a:solidFill>
              <a:srgbClr val="FF00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81638" name="Line 38"/>
          <p:cNvSpPr>
            <a:spLocks noChangeShapeType="1"/>
          </p:cNvSpPr>
          <p:nvPr/>
        </p:nvSpPr>
        <p:spPr bwMode="auto">
          <a:xfrm>
            <a:off x="2900363" y="3816350"/>
            <a:ext cx="733425" cy="798513"/>
          </a:xfrm>
          <a:prstGeom prst="line">
            <a:avLst/>
          </a:prstGeom>
          <a:noFill/>
          <a:ln w="15875">
            <a:solidFill>
              <a:srgbClr val="FFFF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81639" name="Line 39"/>
          <p:cNvSpPr>
            <a:spLocks noChangeShapeType="1"/>
          </p:cNvSpPr>
          <p:nvPr/>
        </p:nvSpPr>
        <p:spPr bwMode="auto">
          <a:xfrm>
            <a:off x="3633788" y="4614863"/>
            <a:ext cx="733425" cy="638175"/>
          </a:xfrm>
          <a:prstGeom prst="line">
            <a:avLst/>
          </a:prstGeom>
          <a:noFill/>
          <a:ln w="15875">
            <a:solidFill>
              <a:srgbClr val="FFFF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81640" name="Line 40"/>
          <p:cNvSpPr>
            <a:spLocks noChangeShapeType="1"/>
          </p:cNvSpPr>
          <p:nvPr/>
        </p:nvSpPr>
        <p:spPr bwMode="auto">
          <a:xfrm>
            <a:off x="4367213" y="5253038"/>
            <a:ext cx="733425" cy="269875"/>
          </a:xfrm>
          <a:prstGeom prst="line">
            <a:avLst/>
          </a:prstGeom>
          <a:noFill/>
          <a:ln w="15875">
            <a:solidFill>
              <a:srgbClr val="FFFF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81641" name="Line 41"/>
          <p:cNvSpPr>
            <a:spLocks noChangeShapeType="1"/>
          </p:cNvSpPr>
          <p:nvPr/>
        </p:nvSpPr>
        <p:spPr bwMode="auto">
          <a:xfrm>
            <a:off x="5100638" y="5522913"/>
            <a:ext cx="735012" cy="96837"/>
          </a:xfrm>
          <a:prstGeom prst="line">
            <a:avLst/>
          </a:prstGeom>
          <a:noFill/>
          <a:ln w="15875">
            <a:solidFill>
              <a:srgbClr val="FFFF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81642" name="Line 42"/>
          <p:cNvSpPr>
            <a:spLocks noChangeShapeType="1"/>
          </p:cNvSpPr>
          <p:nvPr/>
        </p:nvSpPr>
        <p:spPr bwMode="auto">
          <a:xfrm>
            <a:off x="2900363" y="3194050"/>
            <a:ext cx="733425" cy="1739900"/>
          </a:xfrm>
          <a:prstGeom prst="line">
            <a:avLst/>
          </a:prstGeom>
          <a:noFill/>
          <a:ln w="15875">
            <a:solidFill>
              <a:srgbClr val="00FF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81643" name="Line 43"/>
          <p:cNvSpPr>
            <a:spLocks noChangeShapeType="1"/>
          </p:cNvSpPr>
          <p:nvPr/>
        </p:nvSpPr>
        <p:spPr bwMode="auto">
          <a:xfrm>
            <a:off x="3633788" y="4933950"/>
            <a:ext cx="733425" cy="541338"/>
          </a:xfrm>
          <a:prstGeom prst="line">
            <a:avLst/>
          </a:prstGeom>
          <a:noFill/>
          <a:ln w="15875">
            <a:solidFill>
              <a:srgbClr val="00FF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81644" name="Line 44"/>
          <p:cNvSpPr>
            <a:spLocks noChangeShapeType="1"/>
          </p:cNvSpPr>
          <p:nvPr/>
        </p:nvSpPr>
        <p:spPr bwMode="auto">
          <a:xfrm>
            <a:off x="4367213" y="5475288"/>
            <a:ext cx="733425" cy="128587"/>
          </a:xfrm>
          <a:prstGeom prst="line">
            <a:avLst/>
          </a:prstGeom>
          <a:noFill/>
          <a:ln w="15875">
            <a:solidFill>
              <a:srgbClr val="00FF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81645" name="Line 45"/>
          <p:cNvSpPr>
            <a:spLocks noChangeShapeType="1"/>
          </p:cNvSpPr>
          <p:nvPr/>
        </p:nvSpPr>
        <p:spPr bwMode="auto">
          <a:xfrm>
            <a:off x="5100638" y="5603875"/>
            <a:ext cx="735012" cy="31750"/>
          </a:xfrm>
          <a:prstGeom prst="line">
            <a:avLst/>
          </a:prstGeom>
          <a:noFill/>
          <a:ln w="15875">
            <a:solidFill>
              <a:srgbClr val="00FF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81646" name="Line 46"/>
          <p:cNvSpPr>
            <a:spLocks noChangeShapeType="1"/>
          </p:cNvSpPr>
          <p:nvPr/>
        </p:nvSpPr>
        <p:spPr bwMode="auto">
          <a:xfrm>
            <a:off x="2900363" y="3960813"/>
            <a:ext cx="733425" cy="541337"/>
          </a:xfrm>
          <a:prstGeom prst="line">
            <a:avLst/>
          </a:prstGeom>
          <a:noFill/>
          <a:ln w="15875">
            <a:solidFill>
              <a:srgbClr val="80008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81647" name="Line 47"/>
          <p:cNvSpPr>
            <a:spLocks noChangeShapeType="1"/>
          </p:cNvSpPr>
          <p:nvPr/>
        </p:nvSpPr>
        <p:spPr bwMode="auto">
          <a:xfrm>
            <a:off x="3633788" y="4502150"/>
            <a:ext cx="733425" cy="750888"/>
          </a:xfrm>
          <a:prstGeom prst="line">
            <a:avLst/>
          </a:prstGeom>
          <a:noFill/>
          <a:ln w="15875">
            <a:solidFill>
              <a:srgbClr val="80008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81648" name="Line 48"/>
          <p:cNvSpPr>
            <a:spLocks noChangeShapeType="1"/>
          </p:cNvSpPr>
          <p:nvPr/>
        </p:nvSpPr>
        <p:spPr bwMode="auto">
          <a:xfrm>
            <a:off x="4367213" y="5253038"/>
            <a:ext cx="733425" cy="285750"/>
          </a:xfrm>
          <a:prstGeom prst="line">
            <a:avLst/>
          </a:prstGeom>
          <a:noFill/>
          <a:ln w="15875">
            <a:solidFill>
              <a:srgbClr val="80008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81649" name="Line 49"/>
          <p:cNvSpPr>
            <a:spLocks noChangeShapeType="1"/>
          </p:cNvSpPr>
          <p:nvPr/>
        </p:nvSpPr>
        <p:spPr bwMode="auto">
          <a:xfrm>
            <a:off x="5100638" y="5538788"/>
            <a:ext cx="735012" cy="33337"/>
          </a:xfrm>
          <a:prstGeom prst="line">
            <a:avLst/>
          </a:prstGeom>
          <a:noFill/>
          <a:ln w="15875">
            <a:solidFill>
              <a:srgbClr val="80008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81650" name="Line 50"/>
          <p:cNvSpPr>
            <a:spLocks noChangeShapeType="1"/>
          </p:cNvSpPr>
          <p:nvPr/>
        </p:nvSpPr>
        <p:spPr bwMode="auto">
          <a:xfrm>
            <a:off x="2900363" y="4343400"/>
            <a:ext cx="733425" cy="366713"/>
          </a:xfrm>
          <a:prstGeom prst="line">
            <a:avLst/>
          </a:prstGeom>
          <a:noFill/>
          <a:ln w="15875">
            <a:solidFill>
              <a:srgbClr val="8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81651" name="Line 51"/>
          <p:cNvSpPr>
            <a:spLocks noChangeShapeType="1"/>
          </p:cNvSpPr>
          <p:nvPr/>
        </p:nvSpPr>
        <p:spPr bwMode="auto">
          <a:xfrm>
            <a:off x="3633788" y="4710113"/>
            <a:ext cx="733425" cy="334962"/>
          </a:xfrm>
          <a:prstGeom prst="line">
            <a:avLst/>
          </a:prstGeom>
          <a:noFill/>
          <a:ln w="15875">
            <a:solidFill>
              <a:srgbClr val="8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81652" name="Line 52"/>
          <p:cNvSpPr>
            <a:spLocks noChangeShapeType="1"/>
          </p:cNvSpPr>
          <p:nvPr/>
        </p:nvSpPr>
        <p:spPr bwMode="auto">
          <a:xfrm>
            <a:off x="4367213" y="5045075"/>
            <a:ext cx="733425" cy="207963"/>
          </a:xfrm>
          <a:prstGeom prst="line">
            <a:avLst/>
          </a:prstGeom>
          <a:noFill/>
          <a:ln w="15875">
            <a:solidFill>
              <a:srgbClr val="8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81653" name="Line 53"/>
          <p:cNvSpPr>
            <a:spLocks noChangeShapeType="1"/>
          </p:cNvSpPr>
          <p:nvPr/>
        </p:nvSpPr>
        <p:spPr bwMode="auto">
          <a:xfrm>
            <a:off x="5100638" y="5253038"/>
            <a:ext cx="735012" cy="238125"/>
          </a:xfrm>
          <a:prstGeom prst="line">
            <a:avLst/>
          </a:prstGeom>
          <a:noFill/>
          <a:ln w="15875">
            <a:solidFill>
              <a:srgbClr val="8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81654" name="Freeform 54"/>
          <p:cNvSpPr>
            <a:spLocks/>
          </p:cNvSpPr>
          <p:nvPr/>
        </p:nvSpPr>
        <p:spPr bwMode="auto">
          <a:xfrm>
            <a:off x="2851150" y="3576638"/>
            <a:ext cx="96838" cy="96837"/>
          </a:xfrm>
          <a:custGeom>
            <a:avLst/>
            <a:gdLst/>
            <a:ahLst/>
            <a:cxnLst>
              <a:cxn ang="0">
                <a:pos x="31" y="0"/>
              </a:cxn>
              <a:cxn ang="0">
                <a:pos x="61" y="31"/>
              </a:cxn>
              <a:cxn ang="0">
                <a:pos x="31" y="61"/>
              </a:cxn>
              <a:cxn ang="0">
                <a:pos x="0" y="31"/>
              </a:cxn>
              <a:cxn ang="0">
                <a:pos x="31" y="0"/>
              </a:cxn>
            </a:cxnLst>
            <a:rect l="0" t="0" r="r" b="b"/>
            <a:pathLst>
              <a:path w="61" h="61">
                <a:moveTo>
                  <a:pt x="31" y="0"/>
                </a:moveTo>
                <a:lnTo>
                  <a:pt x="61" y="31"/>
                </a:lnTo>
                <a:lnTo>
                  <a:pt x="31" y="61"/>
                </a:lnTo>
                <a:lnTo>
                  <a:pt x="0" y="31"/>
                </a:lnTo>
                <a:lnTo>
                  <a:pt x="31" y="0"/>
                </a:lnTo>
                <a:close/>
              </a:path>
            </a:pathLst>
          </a:custGeom>
          <a:solidFill>
            <a:srgbClr val="000080"/>
          </a:solidFill>
          <a:ln w="15875">
            <a:solidFill>
              <a:srgbClr val="00008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81655" name="Freeform 55"/>
          <p:cNvSpPr>
            <a:spLocks/>
          </p:cNvSpPr>
          <p:nvPr/>
        </p:nvSpPr>
        <p:spPr bwMode="auto">
          <a:xfrm>
            <a:off x="3586163" y="4662488"/>
            <a:ext cx="95250" cy="95250"/>
          </a:xfrm>
          <a:custGeom>
            <a:avLst/>
            <a:gdLst/>
            <a:ahLst/>
            <a:cxnLst>
              <a:cxn ang="0">
                <a:pos x="30" y="0"/>
              </a:cxn>
              <a:cxn ang="0">
                <a:pos x="60" y="30"/>
              </a:cxn>
              <a:cxn ang="0">
                <a:pos x="30" y="60"/>
              </a:cxn>
              <a:cxn ang="0">
                <a:pos x="0" y="30"/>
              </a:cxn>
              <a:cxn ang="0">
                <a:pos x="30" y="0"/>
              </a:cxn>
            </a:cxnLst>
            <a:rect l="0" t="0" r="r" b="b"/>
            <a:pathLst>
              <a:path w="60" h="60">
                <a:moveTo>
                  <a:pt x="30" y="0"/>
                </a:moveTo>
                <a:lnTo>
                  <a:pt x="60" y="30"/>
                </a:lnTo>
                <a:lnTo>
                  <a:pt x="30" y="60"/>
                </a:lnTo>
                <a:lnTo>
                  <a:pt x="0" y="30"/>
                </a:lnTo>
                <a:lnTo>
                  <a:pt x="30" y="0"/>
                </a:lnTo>
                <a:close/>
              </a:path>
            </a:pathLst>
          </a:custGeom>
          <a:solidFill>
            <a:srgbClr val="000080"/>
          </a:solidFill>
          <a:ln w="15875">
            <a:solidFill>
              <a:srgbClr val="00008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81656" name="Freeform 56"/>
          <p:cNvSpPr>
            <a:spLocks/>
          </p:cNvSpPr>
          <p:nvPr/>
        </p:nvSpPr>
        <p:spPr bwMode="auto">
          <a:xfrm>
            <a:off x="4319588" y="5268913"/>
            <a:ext cx="95250" cy="95250"/>
          </a:xfrm>
          <a:custGeom>
            <a:avLst/>
            <a:gdLst/>
            <a:ahLst/>
            <a:cxnLst>
              <a:cxn ang="0">
                <a:pos x="30" y="0"/>
              </a:cxn>
              <a:cxn ang="0">
                <a:pos x="60" y="30"/>
              </a:cxn>
              <a:cxn ang="0">
                <a:pos x="30" y="60"/>
              </a:cxn>
              <a:cxn ang="0">
                <a:pos x="0" y="30"/>
              </a:cxn>
              <a:cxn ang="0">
                <a:pos x="30" y="0"/>
              </a:cxn>
            </a:cxnLst>
            <a:rect l="0" t="0" r="r" b="b"/>
            <a:pathLst>
              <a:path w="60" h="60">
                <a:moveTo>
                  <a:pt x="30" y="0"/>
                </a:moveTo>
                <a:lnTo>
                  <a:pt x="60" y="30"/>
                </a:lnTo>
                <a:lnTo>
                  <a:pt x="30" y="60"/>
                </a:lnTo>
                <a:lnTo>
                  <a:pt x="0" y="30"/>
                </a:lnTo>
                <a:lnTo>
                  <a:pt x="30" y="0"/>
                </a:lnTo>
                <a:close/>
              </a:path>
            </a:pathLst>
          </a:custGeom>
          <a:solidFill>
            <a:srgbClr val="000080"/>
          </a:solidFill>
          <a:ln w="15875">
            <a:solidFill>
              <a:srgbClr val="00008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81657" name="Freeform 57"/>
          <p:cNvSpPr>
            <a:spLocks/>
          </p:cNvSpPr>
          <p:nvPr/>
        </p:nvSpPr>
        <p:spPr bwMode="auto">
          <a:xfrm>
            <a:off x="5053013" y="5507038"/>
            <a:ext cx="95250" cy="96837"/>
          </a:xfrm>
          <a:custGeom>
            <a:avLst/>
            <a:gdLst/>
            <a:ahLst/>
            <a:cxnLst>
              <a:cxn ang="0">
                <a:pos x="30" y="0"/>
              </a:cxn>
              <a:cxn ang="0">
                <a:pos x="60" y="30"/>
              </a:cxn>
              <a:cxn ang="0">
                <a:pos x="30" y="61"/>
              </a:cxn>
              <a:cxn ang="0">
                <a:pos x="0" y="30"/>
              </a:cxn>
              <a:cxn ang="0">
                <a:pos x="30" y="0"/>
              </a:cxn>
            </a:cxnLst>
            <a:rect l="0" t="0" r="r" b="b"/>
            <a:pathLst>
              <a:path w="60" h="61">
                <a:moveTo>
                  <a:pt x="30" y="0"/>
                </a:moveTo>
                <a:lnTo>
                  <a:pt x="60" y="30"/>
                </a:lnTo>
                <a:lnTo>
                  <a:pt x="30" y="61"/>
                </a:lnTo>
                <a:lnTo>
                  <a:pt x="0" y="30"/>
                </a:lnTo>
                <a:lnTo>
                  <a:pt x="30" y="0"/>
                </a:lnTo>
                <a:close/>
              </a:path>
            </a:pathLst>
          </a:custGeom>
          <a:solidFill>
            <a:srgbClr val="000080"/>
          </a:solidFill>
          <a:ln w="15875">
            <a:solidFill>
              <a:srgbClr val="00008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81658" name="Freeform 58"/>
          <p:cNvSpPr>
            <a:spLocks/>
          </p:cNvSpPr>
          <p:nvPr/>
        </p:nvSpPr>
        <p:spPr bwMode="auto">
          <a:xfrm>
            <a:off x="5786438" y="5572125"/>
            <a:ext cx="96837" cy="95250"/>
          </a:xfrm>
          <a:custGeom>
            <a:avLst/>
            <a:gdLst/>
            <a:ahLst/>
            <a:cxnLst>
              <a:cxn ang="0">
                <a:pos x="31" y="0"/>
              </a:cxn>
              <a:cxn ang="0">
                <a:pos x="61" y="30"/>
              </a:cxn>
              <a:cxn ang="0">
                <a:pos x="31" y="60"/>
              </a:cxn>
              <a:cxn ang="0">
                <a:pos x="0" y="30"/>
              </a:cxn>
              <a:cxn ang="0">
                <a:pos x="31" y="0"/>
              </a:cxn>
            </a:cxnLst>
            <a:rect l="0" t="0" r="r" b="b"/>
            <a:pathLst>
              <a:path w="61" h="60">
                <a:moveTo>
                  <a:pt x="31" y="0"/>
                </a:moveTo>
                <a:lnTo>
                  <a:pt x="61" y="30"/>
                </a:lnTo>
                <a:lnTo>
                  <a:pt x="31" y="60"/>
                </a:lnTo>
                <a:lnTo>
                  <a:pt x="0" y="30"/>
                </a:lnTo>
                <a:lnTo>
                  <a:pt x="31" y="0"/>
                </a:lnTo>
                <a:close/>
              </a:path>
            </a:pathLst>
          </a:custGeom>
          <a:solidFill>
            <a:srgbClr val="000080"/>
          </a:solidFill>
          <a:ln w="15875">
            <a:solidFill>
              <a:srgbClr val="00008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81659" name="Rectangle 59"/>
          <p:cNvSpPr>
            <a:spLocks noChangeArrowheads="1"/>
          </p:cNvSpPr>
          <p:nvPr/>
        </p:nvSpPr>
        <p:spPr bwMode="auto">
          <a:xfrm>
            <a:off x="5053013" y="5203825"/>
            <a:ext cx="95250" cy="96838"/>
          </a:xfrm>
          <a:prstGeom prst="rect">
            <a:avLst/>
          </a:prstGeom>
          <a:solidFill>
            <a:srgbClr val="FF00FF"/>
          </a:solidFill>
          <a:ln w="15875">
            <a:solidFill>
              <a:srgbClr val="FF00FF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81660" name="Rectangle 60"/>
          <p:cNvSpPr>
            <a:spLocks noChangeArrowheads="1"/>
          </p:cNvSpPr>
          <p:nvPr/>
        </p:nvSpPr>
        <p:spPr bwMode="auto">
          <a:xfrm>
            <a:off x="5786438" y="5459413"/>
            <a:ext cx="96837" cy="95250"/>
          </a:xfrm>
          <a:prstGeom prst="rect">
            <a:avLst/>
          </a:prstGeom>
          <a:solidFill>
            <a:srgbClr val="FF00FF"/>
          </a:solidFill>
          <a:ln w="15875">
            <a:solidFill>
              <a:srgbClr val="FF00FF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81661" name="Freeform 61"/>
          <p:cNvSpPr>
            <a:spLocks/>
          </p:cNvSpPr>
          <p:nvPr/>
        </p:nvSpPr>
        <p:spPr bwMode="auto">
          <a:xfrm>
            <a:off x="2851150" y="3768725"/>
            <a:ext cx="96838" cy="95250"/>
          </a:xfrm>
          <a:custGeom>
            <a:avLst/>
            <a:gdLst/>
            <a:ahLst/>
            <a:cxnLst>
              <a:cxn ang="0">
                <a:pos x="31" y="0"/>
              </a:cxn>
              <a:cxn ang="0">
                <a:pos x="61" y="60"/>
              </a:cxn>
              <a:cxn ang="0">
                <a:pos x="0" y="60"/>
              </a:cxn>
              <a:cxn ang="0">
                <a:pos x="31" y="0"/>
              </a:cxn>
            </a:cxnLst>
            <a:rect l="0" t="0" r="r" b="b"/>
            <a:pathLst>
              <a:path w="61" h="60">
                <a:moveTo>
                  <a:pt x="31" y="0"/>
                </a:moveTo>
                <a:lnTo>
                  <a:pt x="61" y="60"/>
                </a:lnTo>
                <a:lnTo>
                  <a:pt x="0" y="60"/>
                </a:lnTo>
                <a:lnTo>
                  <a:pt x="31" y="0"/>
                </a:lnTo>
                <a:close/>
              </a:path>
            </a:pathLst>
          </a:custGeom>
          <a:solidFill>
            <a:srgbClr val="FFFF00"/>
          </a:solidFill>
          <a:ln w="15875">
            <a:solidFill>
              <a:srgbClr val="FFFF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81662" name="Freeform 62"/>
          <p:cNvSpPr>
            <a:spLocks/>
          </p:cNvSpPr>
          <p:nvPr/>
        </p:nvSpPr>
        <p:spPr bwMode="auto">
          <a:xfrm>
            <a:off x="3586163" y="4565650"/>
            <a:ext cx="95250" cy="96838"/>
          </a:xfrm>
          <a:custGeom>
            <a:avLst/>
            <a:gdLst/>
            <a:ahLst/>
            <a:cxnLst>
              <a:cxn ang="0">
                <a:pos x="30" y="0"/>
              </a:cxn>
              <a:cxn ang="0">
                <a:pos x="60" y="61"/>
              </a:cxn>
              <a:cxn ang="0">
                <a:pos x="0" y="61"/>
              </a:cxn>
              <a:cxn ang="0">
                <a:pos x="30" y="0"/>
              </a:cxn>
            </a:cxnLst>
            <a:rect l="0" t="0" r="r" b="b"/>
            <a:pathLst>
              <a:path w="60" h="61">
                <a:moveTo>
                  <a:pt x="30" y="0"/>
                </a:moveTo>
                <a:lnTo>
                  <a:pt x="60" y="61"/>
                </a:lnTo>
                <a:lnTo>
                  <a:pt x="0" y="61"/>
                </a:lnTo>
                <a:lnTo>
                  <a:pt x="30" y="0"/>
                </a:lnTo>
                <a:close/>
              </a:path>
            </a:pathLst>
          </a:custGeom>
          <a:solidFill>
            <a:srgbClr val="FFFF00"/>
          </a:solidFill>
          <a:ln w="15875">
            <a:solidFill>
              <a:srgbClr val="FFFF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81663" name="Freeform 63"/>
          <p:cNvSpPr>
            <a:spLocks/>
          </p:cNvSpPr>
          <p:nvPr/>
        </p:nvSpPr>
        <p:spPr bwMode="auto">
          <a:xfrm>
            <a:off x="4319588" y="5203825"/>
            <a:ext cx="95250" cy="96838"/>
          </a:xfrm>
          <a:custGeom>
            <a:avLst/>
            <a:gdLst/>
            <a:ahLst/>
            <a:cxnLst>
              <a:cxn ang="0">
                <a:pos x="30" y="0"/>
              </a:cxn>
              <a:cxn ang="0">
                <a:pos x="60" y="61"/>
              </a:cxn>
              <a:cxn ang="0">
                <a:pos x="0" y="61"/>
              </a:cxn>
              <a:cxn ang="0">
                <a:pos x="30" y="0"/>
              </a:cxn>
            </a:cxnLst>
            <a:rect l="0" t="0" r="r" b="b"/>
            <a:pathLst>
              <a:path w="60" h="61">
                <a:moveTo>
                  <a:pt x="30" y="0"/>
                </a:moveTo>
                <a:lnTo>
                  <a:pt x="60" y="61"/>
                </a:lnTo>
                <a:lnTo>
                  <a:pt x="0" y="61"/>
                </a:lnTo>
                <a:lnTo>
                  <a:pt x="30" y="0"/>
                </a:lnTo>
                <a:close/>
              </a:path>
            </a:pathLst>
          </a:custGeom>
          <a:solidFill>
            <a:srgbClr val="FFFF00"/>
          </a:solidFill>
          <a:ln w="15875">
            <a:solidFill>
              <a:srgbClr val="FFFF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81664" name="Freeform 64"/>
          <p:cNvSpPr>
            <a:spLocks/>
          </p:cNvSpPr>
          <p:nvPr/>
        </p:nvSpPr>
        <p:spPr bwMode="auto">
          <a:xfrm>
            <a:off x="5053013" y="5475288"/>
            <a:ext cx="95250" cy="96837"/>
          </a:xfrm>
          <a:custGeom>
            <a:avLst/>
            <a:gdLst/>
            <a:ahLst/>
            <a:cxnLst>
              <a:cxn ang="0">
                <a:pos x="30" y="0"/>
              </a:cxn>
              <a:cxn ang="0">
                <a:pos x="60" y="61"/>
              </a:cxn>
              <a:cxn ang="0">
                <a:pos x="0" y="61"/>
              </a:cxn>
              <a:cxn ang="0">
                <a:pos x="30" y="0"/>
              </a:cxn>
            </a:cxnLst>
            <a:rect l="0" t="0" r="r" b="b"/>
            <a:pathLst>
              <a:path w="60" h="61">
                <a:moveTo>
                  <a:pt x="30" y="0"/>
                </a:moveTo>
                <a:lnTo>
                  <a:pt x="60" y="61"/>
                </a:lnTo>
                <a:lnTo>
                  <a:pt x="0" y="61"/>
                </a:lnTo>
                <a:lnTo>
                  <a:pt x="30" y="0"/>
                </a:lnTo>
                <a:close/>
              </a:path>
            </a:pathLst>
          </a:custGeom>
          <a:solidFill>
            <a:srgbClr val="FFFF00"/>
          </a:solidFill>
          <a:ln w="15875">
            <a:solidFill>
              <a:srgbClr val="FFFF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81665" name="Freeform 65"/>
          <p:cNvSpPr>
            <a:spLocks/>
          </p:cNvSpPr>
          <p:nvPr/>
        </p:nvSpPr>
        <p:spPr bwMode="auto">
          <a:xfrm>
            <a:off x="5786438" y="5572125"/>
            <a:ext cx="96837" cy="95250"/>
          </a:xfrm>
          <a:custGeom>
            <a:avLst/>
            <a:gdLst/>
            <a:ahLst/>
            <a:cxnLst>
              <a:cxn ang="0">
                <a:pos x="31" y="0"/>
              </a:cxn>
              <a:cxn ang="0">
                <a:pos x="61" y="60"/>
              </a:cxn>
              <a:cxn ang="0">
                <a:pos x="0" y="60"/>
              </a:cxn>
              <a:cxn ang="0">
                <a:pos x="31" y="0"/>
              </a:cxn>
            </a:cxnLst>
            <a:rect l="0" t="0" r="r" b="b"/>
            <a:pathLst>
              <a:path w="61" h="60">
                <a:moveTo>
                  <a:pt x="31" y="0"/>
                </a:moveTo>
                <a:lnTo>
                  <a:pt x="61" y="60"/>
                </a:lnTo>
                <a:lnTo>
                  <a:pt x="0" y="60"/>
                </a:lnTo>
                <a:lnTo>
                  <a:pt x="31" y="0"/>
                </a:lnTo>
                <a:close/>
              </a:path>
            </a:pathLst>
          </a:custGeom>
          <a:solidFill>
            <a:srgbClr val="FFFF00"/>
          </a:solidFill>
          <a:ln w="15875">
            <a:solidFill>
              <a:srgbClr val="FFFF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81666" name="Rectangle 66"/>
          <p:cNvSpPr>
            <a:spLocks noChangeArrowheads="1"/>
          </p:cNvSpPr>
          <p:nvPr/>
        </p:nvSpPr>
        <p:spPr bwMode="auto">
          <a:xfrm>
            <a:off x="2835275" y="3130550"/>
            <a:ext cx="160338" cy="160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81667" name="Line 67"/>
          <p:cNvSpPr>
            <a:spLocks noChangeShapeType="1"/>
          </p:cNvSpPr>
          <p:nvPr/>
        </p:nvSpPr>
        <p:spPr bwMode="auto">
          <a:xfrm flipH="1" flipV="1">
            <a:off x="2851150" y="3146425"/>
            <a:ext cx="49213" cy="47625"/>
          </a:xfrm>
          <a:prstGeom prst="line">
            <a:avLst/>
          </a:prstGeom>
          <a:noFill/>
          <a:ln w="15875">
            <a:solidFill>
              <a:srgbClr val="00FF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81668" name="Line 68"/>
          <p:cNvSpPr>
            <a:spLocks noChangeShapeType="1"/>
          </p:cNvSpPr>
          <p:nvPr/>
        </p:nvSpPr>
        <p:spPr bwMode="auto">
          <a:xfrm>
            <a:off x="2900363" y="3194050"/>
            <a:ext cx="47625" cy="47625"/>
          </a:xfrm>
          <a:prstGeom prst="line">
            <a:avLst/>
          </a:prstGeom>
          <a:noFill/>
          <a:ln w="15875">
            <a:solidFill>
              <a:srgbClr val="00FF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81669" name="Line 69"/>
          <p:cNvSpPr>
            <a:spLocks noChangeShapeType="1"/>
          </p:cNvSpPr>
          <p:nvPr/>
        </p:nvSpPr>
        <p:spPr bwMode="auto">
          <a:xfrm flipH="1">
            <a:off x="2851150" y="3194050"/>
            <a:ext cx="49213" cy="47625"/>
          </a:xfrm>
          <a:prstGeom prst="line">
            <a:avLst/>
          </a:prstGeom>
          <a:noFill/>
          <a:ln w="15875">
            <a:solidFill>
              <a:srgbClr val="00FF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81670" name="Line 70"/>
          <p:cNvSpPr>
            <a:spLocks noChangeShapeType="1"/>
          </p:cNvSpPr>
          <p:nvPr/>
        </p:nvSpPr>
        <p:spPr bwMode="auto">
          <a:xfrm flipV="1">
            <a:off x="2900363" y="3146425"/>
            <a:ext cx="47625" cy="47625"/>
          </a:xfrm>
          <a:prstGeom prst="line">
            <a:avLst/>
          </a:prstGeom>
          <a:noFill/>
          <a:ln w="15875">
            <a:solidFill>
              <a:srgbClr val="00FF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81671" name="Rectangle 71"/>
          <p:cNvSpPr>
            <a:spLocks noChangeArrowheads="1"/>
          </p:cNvSpPr>
          <p:nvPr/>
        </p:nvSpPr>
        <p:spPr bwMode="auto">
          <a:xfrm>
            <a:off x="3570288" y="4868863"/>
            <a:ext cx="158750" cy="160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81672" name="Line 72"/>
          <p:cNvSpPr>
            <a:spLocks noChangeShapeType="1"/>
          </p:cNvSpPr>
          <p:nvPr/>
        </p:nvSpPr>
        <p:spPr bwMode="auto">
          <a:xfrm flipH="1" flipV="1">
            <a:off x="3586163" y="4884738"/>
            <a:ext cx="47625" cy="49212"/>
          </a:xfrm>
          <a:prstGeom prst="line">
            <a:avLst/>
          </a:prstGeom>
          <a:noFill/>
          <a:ln w="15875">
            <a:solidFill>
              <a:srgbClr val="00FF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81673" name="Line 73"/>
          <p:cNvSpPr>
            <a:spLocks noChangeShapeType="1"/>
          </p:cNvSpPr>
          <p:nvPr/>
        </p:nvSpPr>
        <p:spPr bwMode="auto">
          <a:xfrm>
            <a:off x="3633788" y="4933950"/>
            <a:ext cx="47625" cy="47625"/>
          </a:xfrm>
          <a:prstGeom prst="line">
            <a:avLst/>
          </a:prstGeom>
          <a:noFill/>
          <a:ln w="15875">
            <a:solidFill>
              <a:srgbClr val="00FF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81674" name="Line 74"/>
          <p:cNvSpPr>
            <a:spLocks noChangeShapeType="1"/>
          </p:cNvSpPr>
          <p:nvPr/>
        </p:nvSpPr>
        <p:spPr bwMode="auto">
          <a:xfrm flipH="1">
            <a:off x="3586163" y="4933950"/>
            <a:ext cx="47625" cy="47625"/>
          </a:xfrm>
          <a:prstGeom prst="line">
            <a:avLst/>
          </a:prstGeom>
          <a:noFill/>
          <a:ln w="15875">
            <a:solidFill>
              <a:srgbClr val="00FF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81675" name="Line 75"/>
          <p:cNvSpPr>
            <a:spLocks noChangeShapeType="1"/>
          </p:cNvSpPr>
          <p:nvPr/>
        </p:nvSpPr>
        <p:spPr bwMode="auto">
          <a:xfrm flipV="1">
            <a:off x="3633788" y="4884738"/>
            <a:ext cx="47625" cy="49212"/>
          </a:xfrm>
          <a:prstGeom prst="line">
            <a:avLst/>
          </a:prstGeom>
          <a:noFill/>
          <a:ln w="15875">
            <a:solidFill>
              <a:srgbClr val="00FF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81676" name="Rectangle 76"/>
          <p:cNvSpPr>
            <a:spLocks noChangeArrowheads="1"/>
          </p:cNvSpPr>
          <p:nvPr/>
        </p:nvSpPr>
        <p:spPr bwMode="auto">
          <a:xfrm>
            <a:off x="4303713" y="5411788"/>
            <a:ext cx="158750" cy="160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81677" name="Line 77"/>
          <p:cNvSpPr>
            <a:spLocks noChangeShapeType="1"/>
          </p:cNvSpPr>
          <p:nvPr/>
        </p:nvSpPr>
        <p:spPr bwMode="auto">
          <a:xfrm flipH="1" flipV="1">
            <a:off x="4319588" y="5427663"/>
            <a:ext cx="47625" cy="47625"/>
          </a:xfrm>
          <a:prstGeom prst="line">
            <a:avLst/>
          </a:prstGeom>
          <a:noFill/>
          <a:ln w="15875">
            <a:solidFill>
              <a:srgbClr val="00FF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81678" name="Line 78"/>
          <p:cNvSpPr>
            <a:spLocks noChangeShapeType="1"/>
          </p:cNvSpPr>
          <p:nvPr/>
        </p:nvSpPr>
        <p:spPr bwMode="auto">
          <a:xfrm>
            <a:off x="4367213" y="5475288"/>
            <a:ext cx="47625" cy="47625"/>
          </a:xfrm>
          <a:prstGeom prst="line">
            <a:avLst/>
          </a:prstGeom>
          <a:noFill/>
          <a:ln w="15875">
            <a:solidFill>
              <a:srgbClr val="00FF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81679" name="Line 79"/>
          <p:cNvSpPr>
            <a:spLocks noChangeShapeType="1"/>
          </p:cNvSpPr>
          <p:nvPr/>
        </p:nvSpPr>
        <p:spPr bwMode="auto">
          <a:xfrm flipH="1">
            <a:off x="4319588" y="5475288"/>
            <a:ext cx="47625" cy="47625"/>
          </a:xfrm>
          <a:prstGeom prst="line">
            <a:avLst/>
          </a:prstGeom>
          <a:noFill/>
          <a:ln w="15875">
            <a:solidFill>
              <a:srgbClr val="00FF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81680" name="Line 80"/>
          <p:cNvSpPr>
            <a:spLocks noChangeShapeType="1"/>
          </p:cNvSpPr>
          <p:nvPr/>
        </p:nvSpPr>
        <p:spPr bwMode="auto">
          <a:xfrm flipV="1">
            <a:off x="4367213" y="5427663"/>
            <a:ext cx="47625" cy="47625"/>
          </a:xfrm>
          <a:prstGeom prst="line">
            <a:avLst/>
          </a:prstGeom>
          <a:noFill/>
          <a:ln w="15875">
            <a:solidFill>
              <a:srgbClr val="00FF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81681" name="Rectangle 81"/>
          <p:cNvSpPr>
            <a:spLocks noChangeArrowheads="1"/>
          </p:cNvSpPr>
          <p:nvPr/>
        </p:nvSpPr>
        <p:spPr bwMode="auto">
          <a:xfrm>
            <a:off x="5037138" y="5538788"/>
            <a:ext cx="160337" cy="160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81682" name="Line 82"/>
          <p:cNvSpPr>
            <a:spLocks noChangeShapeType="1"/>
          </p:cNvSpPr>
          <p:nvPr/>
        </p:nvSpPr>
        <p:spPr bwMode="auto">
          <a:xfrm flipH="1" flipV="1">
            <a:off x="5053013" y="5554663"/>
            <a:ext cx="47625" cy="49212"/>
          </a:xfrm>
          <a:prstGeom prst="line">
            <a:avLst/>
          </a:prstGeom>
          <a:noFill/>
          <a:ln w="15875">
            <a:solidFill>
              <a:srgbClr val="00FF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81683" name="Line 83"/>
          <p:cNvSpPr>
            <a:spLocks noChangeShapeType="1"/>
          </p:cNvSpPr>
          <p:nvPr/>
        </p:nvSpPr>
        <p:spPr bwMode="auto">
          <a:xfrm>
            <a:off x="5100638" y="5603875"/>
            <a:ext cx="47625" cy="47625"/>
          </a:xfrm>
          <a:prstGeom prst="line">
            <a:avLst/>
          </a:prstGeom>
          <a:noFill/>
          <a:ln w="15875">
            <a:solidFill>
              <a:srgbClr val="00FF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81684" name="Line 84"/>
          <p:cNvSpPr>
            <a:spLocks noChangeShapeType="1"/>
          </p:cNvSpPr>
          <p:nvPr/>
        </p:nvSpPr>
        <p:spPr bwMode="auto">
          <a:xfrm flipH="1">
            <a:off x="5053013" y="5603875"/>
            <a:ext cx="47625" cy="47625"/>
          </a:xfrm>
          <a:prstGeom prst="line">
            <a:avLst/>
          </a:prstGeom>
          <a:noFill/>
          <a:ln w="15875">
            <a:solidFill>
              <a:srgbClr val="00FF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81685" name="Line 85"/>
          <p:cNvSpPr>
            <a:spLocks noChangeShapeType="1"/>
          </p:cNvSpPr>
          <p:nvPr/>
        </p:nvSpPr>
        <p:spPr bwMode="auto">
          <a:xfrm flipV="1">
            <a:off x="5100638" y="5554663"/>
            <a:ext cx="47625" cy="49212"/>
          </a:xfrm>
          <a:prstGeom prst="line">
            <a:avLst/>
          </a:prstGeom>
          <a:noFill/>
          <a:ln w="15875">
            <a:solidFill>
              <a:srgbClr val="00FF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81686" name="Rectangle 86"/>
          <p:cNvSpPr>
            <a:spLocks noChangeArrowheads="1"/>
          </p:cNvSpPr>
          <p:nvPr/>
        </p:nvSpPr>
        <p:spPr bwMode="auto">
          <a:xfrm>
            <a:off x="5770563" y="5572125"/>
            <a:ext cx="160337" cy="15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81687" name="Line 87"/>
          <p:cNvSpPr>
            <a:spLocks noChangeShapeType="1"/>
          </p:cNvSpPr>
          <p:nvPr/>
        </p:nvSpPr>
        <p:spPr bwMode="auto">
          <a:xfrm flipH="1" flipV="1">
            <a:off x="5786438" y="5588000"/>
            <a:ext cx="49212" cy="47625"/>
          </a:xfrm>
          <a:prstGeom prst="line">
            <a:avLst/>
          </a:prstGeom>
          <a:noFill/>
          <a:ln w="15875">
            <a:solidFill>
              <a:srgbClr val="00FF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81688" name="Line 88"/>
          <p:cNvSpPr>
            <a:spLocks noChangeShapeType="1"/>
          </p:cNvSpPr>
          <p:nvPr/>
        </p:nvSpPr>
        <p:spPr bwMode="auto">
          <a:xfrm>
            <a:off x="5835650" y="5635625"/>
            <a:ext cx="47625" cy="47625"/>
          </a:xfrm>
          <a:prstGeom prst="line">
            <a:avLst/>
          </a:prstGeom>
          <a:noFill/>
          <a:ln w="15875">
            <a:solidFill>
              <a:srgbClr val="00FF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81689" name="Line 89"/>
          <p:cNvSpPr>
            <a:spLocks noChangeShapeType="1"/>
          </p:cNvSpPr>
          <p:nvPr/>
        </p:nvSpPr>
        <p:spPr bwMode="auto">
          <a:xfrm flipH="1">
            <a:off x="5786438" y="5635625"/>
            <a:ext cx="49212" cy="47625"/>
          </a:xfrm>
          <a:prstGeom prst="line">
            <a:avLst/>
          </a:prstGeom>
          <a:noFill/>
          <a:ln w="15875">
            <a:solidFill>
              <a:srgbClr val="00FF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81690" name="Line 90"/>
          <p:cNvSpPr>
            <a:spLocks noChangeShapeType="1"/>
          </p:cNvSpPr>
          <p:nvPr/>
        </p:nvSpPr>
        <p:spPr bwMode="auto">
          <a:xfrm flipV="1">
            <a:off x="5835650" y="5588000"/>
            <a:ext cx="47625" cy="47625"/>
          </a:xfrm>
          <a:prstGeom prst="line">
            <a:avLst/>
          </a:prstGeom>
          <a:noFill/>
          <a:ln w="15875">
            <a:solidFill>
              <a:srgbClr val="00FF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81691" name="Rectangle 91"/>
          <p:cNvSpPr>
            <a:spLocks noChangeArrowheads="1"/>
          </p:cNvSpPr>
          <p:nvPr/>
        </p:nvSpPr>
        <p:spPr bwMode="auto">
          <a:xfrm>
            <a:off x="2835275" y="3895725"/>
            <a:ext cx="160338" cy="160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81692" name="Line 92"/>
          <p:cNvSpPr>
            <a:spLocks noChangeShapeType="1"/>
          </p:cNvSpPr>
          <p:nvPr/>
        </p:nvSpPr>
        <p:spPr bwMode="auto">
          <a:xfrm flipH="1" flipV="1">
            <a:off x="2851150" y="3913188"/>
            <a:ext cx="49213" cy="47625"/>
          </a:xfrm>
          <a:prstGeom prst="line">
            <a:avLst/>
          </a:prstGeom>
          <a:noFill/>
          <a:ln w="15875">
            <a:solidFill>
              <a:srgbClr val="80008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81693" name="Line 93"/>
          <p:cNvSpPr>
            <a:spLocks noChangeShapeType="1"/>
          </p:cNvSpPr>
          <p:nvPr/>
        </p:nvSpPr>
        <p:spPr bwMode="auto">
          <a:xfrm>
            <a:off x="2900363" y="3960813"/>
            <a:ext cx="47625" cy="47625"/>
          </a:xfrm>
          <a:prstGeom prst="line">
            <a:avLst/>
          </a:prstGeom>
          <a:noFill/>
          <a:ln w="15875">
            <a:solidFill>
              <a:srgbClr val="80008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81694" name="Line 94"/>
          <p:cNvSpPr>
            <a:spLocks noChangeShapeType="1"/>
          </p:cNvSpPr>
          <p:nvPr/>
        </p:nvSpPr>
        <p:spPr bwMode="auto">
          <a:xfrm flipH="1">
            <a:off x="2851150" y="3960813"/>
            <a:ext cx="49213" cy="47625"/>
          </a:xfrm>
          <a:prstGeom prst="line">
            <a:avLst/>
          </a:prstGeom>
          <a:noFill/>
          <a:ln w="15875">
            <a:solidFill>
              <a:srgbClr val="80008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81695" name="Line 95"/>
          <p:cNvSpPr>
            <a:spLocks noChangeShapeType="1"/>
          </p:cNvSpPr>
          <p:nvPr/>
        </p:nvSpPr>
        <p:spPr bwMode="auto">
          <a:xfrm flipV="1">
            <a:off x="2900363" y="3913188"/>
            <a:ext cx="47625" cy="47625"/>
          </a:xfrm>
          <a:prstGeom prst="line">
            <a:avLst/>
          </a:prstGeom>
          <a:noFill/>
          <a:ln w="15875">
            <a:solidFill>
              <a:srgbClr val="80008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81696" name="Line 96"/>
          <p:cNvSpPr>
            <a:spLocks noChangeShapeType="1"/>
          </p:cNvSpPr>
          <p:nvPr/>
        </p:nvSpPr>
        <p:spPr bwMode="auto">
          <a:xfrm flipV="1">
            <a:off x="2900363" y="3913188"/>
            <a:ext cx="1587" cy="47625"/>
          </a:xfrm>
          <a:prstGeom prst="line">
            <a:avLst/>
          </a:prstGeom>
          <a:noFill/>
          <a:ln w="15875">
            <a:solidFill>
              <a:srgbClr val="80008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81697" name="Line 97"/>
          <p:cNvSpPr>
            <a:spLocks noChangeShapeType="1"/>
          </p:cNvSpPr>
          <p:nvPr/>
        </p:nvSpPr>
        <p:spPr bwMode="auto">
          <a:xfrm>
            <a:off x="2900363" y="3960813"/>
            <a:ext cx="1587" cy="47625"/>
          </a:xfrm>
          <a:prstGeom prst="line">
            <a:avLst/>
          </a:prstGeom>
          <a:noFill/>
          <a:ln w="15875">
            <a:solidFill>
              <a:srgbClr val="80008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81698" name="Rectangle 98"/>
          <p:cNvSpPr>
            <a:spLocks noChangeArrowheads="1"/>
          </p:cNvSpPr>
          <p:nvPr/>
        </p:nvSpPr>
        <p:spPr bwMode="auto">
          <a:xfrm>
            <a:off x="3570288" y="4438650"/>
            <a:ext cx="158750" cy="160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81699" name="Line 99"/>
          <p:cNvSpPr>
            <a:spLocks noChangeShapeType="1"/>
          </p:cNvSpPr>
          <p:nvPr/>
        </p:nvSpPr>
        <p:spPr bwMode="auto">
          <a:xfrm flipH="1" flipV="1">
            <a:off x="3586163" y="4454525"/>
            <a:ext cx="47625" cy="47625"/>
          </a:xfrm>
          <a:prstGeom prst="line">
            <a:avLst/>
          </a:prstGeom>
          <a:noFill/>
          <a:ln w="15875">
            <a:solidFill>
              <a:srgbClr val="80008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81700" name="Line 100"/>
          <p:cNvSpPr>
            <a:spLocks noChangeShapeType="1"/>
          </p:cNvSpPr>
          <p:nvPr/>
        </p:nvSpPr>
        <p:spPr bwMode="auto">
          <a:xfrm>
            <a:off x="3633788" y="4502150"/>
            <a:ext cx="47625" cy="47625"/>
          </a:xfrm>
          <a:prstGeom prst="line">
            <a:avLst/>
          </a:prstGeom>
          <a:noFill/>
          <a:ln w="15875">
            <a:solidFill>
              <a:srgbClr val="80008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81701" name="Line 101"/>
          <p:cNvSpPr>
            <a:spLocks noChangeShapeType="1"/>
          </p:cNvSpPr>
          <p:nvPr/>
        </p:nvSpPr>
        <p:spPr bwMode="auto">
          <a:xfrm flipH="1">
            <a:off x="3586163" y="4502150"/>
            <a:ext cx="47625" cy="47625"/>
          </a:xfrm>
          <a:prstGeom prst="line">
            <a:avLst/>
          </a:prstGeom>
          <a:noFill/>
          <a:ln w="15875">
            <a:solidFill>
              <a:srgbClr val="80008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81702" name="Line 102"/>
          <p:cNvSpPr>
            <a:spLocks noChangeShapeType="1"/>
          </p:cNvSpPr>
          <p:nvPr/>
        </p:nvSpPr>
        <p:spPr bwMode="auto">
          <a:xfrm flipV="1">
            <a:off x="3633788" y="4454525"/>
            <a:ext cx="47625" cy="47625"/>
          </a:xfrm>
          <a:prstGeom prst="line">
            <a:avLst/>
          </a:prstGeom>
          <a:noFill/>
          <a:ln w="15875">
            <a:solidFill>
              <a:srgbClr val="80008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81703" name="Line 103"/>
          <p:cNvSpPr>
            <a:spLocks noChangeShapeType="1"/>
          </p:cNvSpPr>
          <p:nvPr/>
        </p:nvSpPr>
        <p:spPr bwMode="auto">
          <a:xfrm flipV="1">
            <a:off x="3633788" y="4454525"/>
            <a:ext cx="1587" cy="47625"/>
          </a:xfrm>
          <a:prstGeom prst="line">
            <a:avLst/>
          </a:prstGeom>
          <a:noFill/>
          <a:ln w="15875">
            <a:solidFill>
              <a:srgbClr val="80008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81704" name="Line 104"/>
          <p:cNvSpPr>
            <a:spLocks noChangeShapeType="1"/>
          </p:cNvSpPr>
          <p:nvPr/>
        </p:nvSpPr>
        <p:spPr bwMode="auto">
          <a:xfrm>
            <a:off x="3633788" y="4502150"/>
            <a:ext cx="1587" cy="47625"/>
          </a:xfrm>
          <a:prstGeom prst="line">
            <a:avLst/>
          </a:prstGeom>
          <a:noFill/>
          <a:ln w="15875">
            <a:solidFill>
              <a:srgbClr val="80008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81705" name="Rectangle 105"/>
          <p:cNvSpPr>
            <a:spLocks noChangeArrowheads="1"/>
          </p:cNvSpPr>
          <p:nvPr/>
        </p:nvSpPr>
        <p:spPr bwMode="auto">
          <a:xfrm>
            <a:off x="4303713" y="5187950"/>
            <a:ext cx="158750" cy="160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81706" name="Line 106"/>
          <p:cNvSpPr>
            <a:spLocks noChangeShapeType="1"/>
          </p:cNvSpPr>
          <p:nvPr/>
        </p:nvSpPr>
        <p:spPr bwMode="auto">
          <a:xfrm flipH="1" flipV="1">
            <a:off x="4319588" y="5203825"/>
            <a:ext cx="47625" cy="49213"/>
          </a:xfrm>
          <a:prstGeom prst="line">
            <a:avLst/>
          </a:prstGeom>
          <a:noFill/>
          <a:ln w="15875">
            <a:solidFill>
              <a:srgbClr val="80008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81707" name="Line 107"/>
          <p:cNvSpPr>
            <a:spLocks noChangeShapeType="1"/>
          </p:cNvSpPr>
          <p:nvPr/>
        </p:nvSpPr>
        <p:spPr bwMode="auto">
          <a:xfrm>
            <a:off x="4367213" y="5253038"/>
            <a:ext cx="47625" cy="47625"/>
          </a:xfrm>
          <a:prstGeom prst="line">
            <a:avLst/>
          </a:prstGeom>
          <a:noFill/>
          <a:ln w="15875">
            <a:solidFill>
              <a:srgbClr val="80008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81708" name="Line 108"/>
          <p:cNvSpPr>
            <a:spLocks noChangeShapeType="1"/>
          </p:cNvSpPr>
          <p:nvPr/>
        </p:nvSpPr>
        <p:spPr bwMode="auto">
          <a:xfrm flipH="1">
            <a:off x="4319588" y="5253038"/>
            <a:ext cx="47625" cy="47625"/>
          </a:xfrm>
          <a:prstGeom prst="line">
            <a:avLst/>
          </a:prstGeom>
          <a:noFill/>
          <a:ln w="15875">
            <a:solidFill>
              <a:srgbClr val="80008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81709" name="Line 109"/>
          <p:cNvSpPr>
            <a:spLocks noChangeShapeType="1"/>
          </p:cNvSpPr>
          <p:nvPr/>
        </p:nvSpPr>
        <p:spPr bwMode="auto">
          <a:xfrm flipV="1">
            <a:off x="4367213" y="5203825"/>
            <a:ext cx="47625" cy="49213"/>
          </a:xfrm>
          <a:prstGeom prst="line">
            <a:avLst/>
          </a:prstGeom>
          <a:noFill/>
          <a:ln w="15875">
            <a:solidFill>
              <a:srgbClr val="80008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81710" name="Line 110"/>
          <p:cNvSpPr>
            <a:spLocks noChangeShapeType="1"/>
          </p:cNvSpPr>
          <p:nvPr/>
        </p:nvSpPr>
        <p:spPr bwMode="auto">
          <a:xfrm flipV="1">
            <a:off x="4367213" y="5203825"/>
            <a:ext cx="1587" cy="49213"/>
          </a:xfrm>
          <a:prstGeom prst="line">
            <a:avLst/>
          </a:prstGeom>
          <a:noFill/>
          <a:ln w="15875">
            <a:solidFill>
              <a:srgbClr val="80008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81711" name="Line 111"/>
          <p:cNvSpPr>
            <a:spLocks noChangeShapeType="1"/>
          </p:cNvSpPr>
          <p:nvPr/>
        </p:nvSpPr>
        <p:spPr bwMode="auto">
          <a:xfrm>
            <a:off x="4367213" y="5253038"/>
            <a:ext cx="1587" cy="47625"/>
          </a:xfrm>
          <a:prstGeom prst="line">
            <a:avLst/>
          </a:prstGeom>
          <a:noFill/>
          <a:ln w="15875">
            <a:solidFill>
              <a:srgbClr val="80008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81712" name="Rectangle 112"/>
          <p:cNvSpPr>
            <a:spLocks noChangeArrowheads="1"/>
          </p:cNvSpPr>
          <p:nvPr/>
        </p:nvSpPr>
        <p:spPr bwMode="auto">
          <a:xfrm>
            <a:off x="5037138" y="5475288"/>
            <a:ext cx="160337" cy="160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81713" name="Line 113"/>
          <p:cNvSpPr>
            <a:spLocks noChangeShapeType="1"/>
          </p:cNvSpPr>
          <p:nvPr/>
        </p:nvSpPr>
        <p:spPr bwMode="auto">
          <a:xfrm flipH="1" flipV="1">
            <a:off x="5053013" y="5491163"/>
            <a:ext cx="47625" cy="47625"/>
          </a:xfrm>
          <a:prstGeom prst="line">
            <a:avLst/>
          </a:prstGeom>
          <a:noFill/>
          <a:ln w="15875">
            <a:solidFill>
              <a:srgbClr val="80008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81714" name="Line 114"/>
          <p:cNvSpPr>
            <a:spLocks noChangeShapeType="1"/>
          </p:cNvSpPr>
          <p:nvPr/>
        </p:nvSpPr>
        <p:spPr bwMode="auto">
          <a:xfrm>
            <a:off x="5100638" y="5538788"/>
            <a:ext cx="47625" cy="49212"/>
          </a:xfrm>
          <a:prstGeom prst="line">
            <a:avLst/>
          </a:prstGeom>
          <a:noFill/>
          <a:ln w="15875">
            <a:solidFill>
              <a:srgbClr val="80008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81715" name="Line 115"/>
          <p:cNvSpPr>
            <a:spLocks noChangeShapeType="1"/>
          </p:cNvSpPr>
          <p:nvPr/>
        </p:nvSpPr>
        <p:spPr bwMode="auto">
          <a:xfrm flipH="1">
            <a:off x="5053013" y="5538788"/>
            <a:ext cx="47625" cy="49212"/>
          </a:xfrm>
          <a:prstGeom prst="line">
            <a:avLst/>
          </a:prstGeom>
          <a:noFill/>
          <a:ln w="15875">
            <a:solidFill>
              <a:srgbClr val="80008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81716" name="Line 116"/>
          <p:cNvSpPr>
            <a:spLocks noChangeShapeType="1"/>
          </p:cNvSpPr>
          <p:nvPr/>
        </p:nvSpPr>
        <p:spPr bwMode="auto">
          <a:xfrm flipV="1">
            <a:off x="5100638" y="5491163"/>
            <a:ext cx="47625" cy="47625"/>
          </a:xfrm>
          <a:prstGeom prst="line">
            <a:avLst/>
          </a:prstGeom>
          <a:noFill/>
          <a:ln w="15875">
            <a:solidFill>
              <a:srgbClr val="80008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81717" name="Line 117"/>
          <p:cNvSpPr>
            <a:spLocks noChangeShapeType="1"/>
          </p:cNvSpPr>
          <p:nvPr/>
        </p:nvSpPr>
        <p:spPr bwMode="auto">
          <a:xfrm flipV="1">
            <a:off x="5100638" y="5491163"/>
            <a:ext cx="1587" cy="47625"/>
          </a:xfrm>
          <a:prstGeom prst="line">
            <a:avLst/>
          </a:prstGeom>
          <a:noFill/>
          <a:ln w="15875">
            <a:solidFill>
              <a:srgbClr val="80008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81718" name="Line 118"/>
          <p:cNvSpPr>
            <a:spLocks noChangeShapeType="1"/>
          </p:cNvSpPr>
          <p:nvPr/>
        </p:nvSpPr>
        <p:spPr bwMode="auto">
          <a:xfrm>
            <a:off x="5100638" y="5538788"/>
            <a:ext cx="1587" cy="49212"/>
          </a:xfrm>
          <a:prstGeom prst="line">
            <a:avLst/>
          </a:prstGeom>
          <a:noFill/>
          <a:ln w="15875">
            <a:solidFill>
              <a:srgbClr val="80008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81719" name="Rectangle 119"/>
          <p:cNvSpPr>
            <a:spLocks noChangeArrowheads="1"/>
          </p:cNvSpPr>
          <p:nvPr/>
        </p:nvSpPr>
        <p:spPr bwMode="auto">
          <a:xfrm>
            <a:off x="5770563" y="5507038"/>
            <a:ext cx="160337" cy="160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81720" name="Line 120"/>
          <p:cNvSpPr>
            <a:spLocks noChangeShapeType="1"/>
          </p:cNvSpPr>
          <p:nvPr/>
        </p:nvSpPr>
        <p:spPr bwMode="auto">
          <a:xfrm flipH="1" flipV="1">
            <a:off x="5786438" y="5522913"/>
            <a:ext cx="49212" cy="49212"/>
          </a:xfrm>
          <a:prstGeom prst="line">
            <a:avLst/>
          </a:prstGeom>
          <a:noFill/>
          <a:ln w="15875">
            <a:solidFill>
              <a:srgbClr val="80008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81721" name="Line 121"/>
          <p:cNvSpPr>
            <a:spLocks noChangeShapeType="1"/>
          </p:cNvSpPr>
          <p:nvPr/>
        </p:nvSpPr>
        <p:spPr bwMode="auto">
          <a:xfrm>
            <a:off x="5835650" y="5572125"/>
            <a:ext cx="47625" cy="47625"/>
          </a:xfrm>
          <a:prstGeom prst="line">
            <a:avLst/>
          </a:prstGeom>
          <a:noFill/>
          <a:ln w="15875">
            <a:solidFill>
              <a:srgbClr val="80008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81722" name="Line 122"/>
          <p:cNvSpPr>
            <a:spLocks noChangeShapeType="1"/>
          </p:cNvSpPr>
          <p:nvPr/>
        </p:nvSpPr>
        <p:spPr bwMode="auto">
          <a:xfrm flipH="1">
            <a:off x="5786438" y="5572125"/>
            <a:ext cx="49212" cy="47625"/>
          </a:xfrm>
          <a:prstGeom prst="line">
            <a:avLst/>
          </a:prstGeom>
          <a:noFill/>
          <a:ln w="15875">
            <a:solidFill>
              <a:srgbClr val="80008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81723" name="Line 123"/>
          <p:cNvSpPr>
            <a:spLocks noChangeShapeType="1"/>
          </p:cNvSpPr>
          <p:nvPr/>
        </p:nvSpPr>
        <p:spPr bwMode="auto">
          <a:xfrm flipV="1">
            <a:off x="5835650" y="5522913"/>
            <a:ext cx="47625" cy="49212"/>
          </a:xfrm>
          <a:prstGeom prst="line">
            <a:avLst/>
          </a:prstGeom>
          <a:noFill/>
          <a:ln w="15875">
            <a:solidFill>
              <a:srgbClr val="80008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81724" name="Line 124"/>
          <p:cNvSpPr>
            <a:spLocks noChangeShapeType="1"/>
          </p:cNvSpPr>
          <p:nvPr/>
        </p:nvSpPr>
        <p:spPr bwMode="auto">
          <a:xfrm flipV="1">
            <a:off x="5835650" y="5522913"/>
            <a:ext cx="1588" cy="49212"/>
          </a:xfrm>
          <a:prstGeom prst="line">
            <a:avLst/>
          </a:prstGeom>
          <a:noFill/>
          <a:ln w="15875">
            <a:solidFill>
              <a:srgbClr val="80008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81725" name="Line 125"/>
          <p:cNvSpPr>
            <a:spLocks noChangeShapeType="1"/>
          </p:cNvSpPr>
          <p:nvPr/>
        </p:nvSpPr>
        <p:spPr bwMode="auto">
          <a:xfrm>
            <a:off x="5835650" y="5572125"/>
            <a:ext cx="1588" cy="47625"/>
          </a:xfrm>
          <a:prstGeom prst="line">
            <a:avLst/>
          </a:prstGeom>
          <a:noFill/>
          <a:ln w="15875">
            <a:solidFill>
              <a:srgbClr val="80008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81726" name="Oval 126"/>
          <p:cNvSpPr>
            <a:spLocks noChangeArrowheads="1"/>
          </p:cNvSpPr>
          <p:nvPr/>
        </p:nvSpPr>
        <p:spPr bwMode="auto">
          <a:xfrm>
            <a:off x="2851150" y="4295775"/>
            <a:ext cx="96838" cy="95250"/>
          </a:xfrm>
          <a:prstGeom prst="ellipse">
            <a:avLst/>
          </a:prstGeom>
          <a:solidFill>
            <a:srgbClr val="800000"/>
          </a:solidFill>
          <a:ln w="15875">
            <a:solidFill>
              <a:srgbClr val="8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81727" name="Oval 127"/>
          <p:cNvSpPr>
            <a:spLocks noChangeArrowheads="1"/>
          </p:cNvSpPr>
          <p:nvPr/>
        </p:nvSpPr>
        <p:spPr bwMode="auto">
          <a:xfrm>
            <a:off x="3586163" y="4662488"/>
            <a:ext cx="95250" cy="95250"/>
          </a:xfrm>
          <a:prstGeom prst="ellipse">
            <a:avLst/>
          </a:prstGeom>
          <a:solidFill>
            <a:srgbClr val="800000"/>
          </a:solidFill>
          <a:ln w="15875">
            <a:solidFill>
              <a:srgbClr val="8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81728" name="Oval 128"/>
          <p:cNvSpPr>
            <a:spLocks noChangeArrowheads="1"/>
          </p:cNvSpPr>
          <p:nvPr/>
        </p:nvSpPr>
        <p:spPr bwMode="auto">
          <a:xfrm>
            <a:off x="4319588" y="4997450"/>
            <a:ext cx="95250" cy="95250"/>
          </a:xfrm>
          <a:prstGeom prst="ellipse">
            <a:avLst/>
          </a:prstGeom>
          <a:solidFill>
            <a:srgbClr val="800000"/>
          </a:solidFill>
          <a:ln w="15875">
            <a:solidFill>
              <a:srgbClr val="8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81729" name="Oval 129"/>
          <p:cNvSpPr>
            <a:spLocks noChangeArrowheads="1"/>
          </p:cNvSpPr>
          <p:nvPr/>
        </p:nvSpPr>
        <p:spPr bwMode="auto">
          <a:xfrm>
            <a:off x="5053013" y="5203825"/>
            <a:ext cx="95250" cy="96838"/>
          </a:xfrm>
          <a:prstGeom prst="ellipse">
            <a:avLst/>
          </a:prstGeom>
          <a:solidFill>
            <a:srgbClr val="800000"/>
          </a:solidFill>
          <a:ln w="15875">
            <a:solidFill>
              <a:srgbClr val="8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81730" name="Oval 130"/>
          <p:cNvSpPr>
            <a:spLocks noChangeArrowheads="1"/>
          </p:cNvSpPr>
          <p:nvPr/>
        </p:nvSpPr>
        <p:spPr bwMode="auto">
          <a:xfrm>
            <a:off x="5786438" y="5443538"/>
            <a:ext cx="96837" cy="95250"/>
          </a:xfrm>
          <a:prstGeom prst="ellipse">
            <a:avLst/>
          </a:prstGeom>
          <a:solidFill>
            <a:srgbClr val="800000"/>
          </a:solidFill>
          <a:ln w="15875">
            <a:solidFill>
              <a:srgbClr val="8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81731" name="Rectangle 131"/>
          <p:cNvSpPr>
            <a:spLocks noChangeArrowheads="1"/>
          </p:cNvSpPr>
          <p:nvPr/>
        </p:nvSpPr>
        <p:spPr bwMode="auto">
          <a:xfrm>
            <a:off x="2420938" y="2333625"/>
            <a:ext cx="32639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pt-BR" sz="2000" b="1">
                <a:solidFill>
                  <a:srgbClr val="000000"/>
                </a:solidFill>
                <a:latin typeface="Arial Narrow" pitchFamily="34" charset="0"/>
              </a:rPr>
              <a:t>Incidência Absoluta - PNAD 2004</a:t>
            </a:r>
            <a:endParaRPr lang="pt-BR">
              <a:latin typeface="Arial Narrow" pitchFamily="34" charset="0"/>
            </a:endParaRPr>
          </a:p>
        </p:txBody>
      </p:sp>
      <p:sp>
        <p:nvSpPr>
          <p:cNvPr id="281732" name="Rectangle 132"/>
          <p:cNvSpPr>
            <a:spLocks noChangeArrowheads="1"/>
          </p:cNvSpPr>
          <p:nvPr/>
        </p:nvSpPr>
        <p:spPr bwMode="auto">
          <a:xfrm>
            <a:off x="2070100" y="5507038"/>
            <a:ext cx="2413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pt-BR" sz="1600">
                <a:solidFill>
                  <a:srgbClr val="000000"/>
                </a:solidFill>
                <a:latin typeface="Arial Narrow" pitchFamily="34" charset="0"/>
              </a:rPr>
              <a:t>0%</a:t>
            </a:r>
            <a:endParaRPr lang="pt-BR">
              <a:latin typeface="Arial Narrow" pitchFamily="34" charset="0"/>
            </a:endParaRPr>
          </a:p>
        </p:txBody>
      </p:sp>
      <p:sp>
        <p:nvSpPr>
          <p:cNvPr id="281733" name="Rectangle 133"/>
          <p:cNvSpPr>
            <a:spLocks noChangeArrowheads="1"/>
          </p:cNvSpPr>
          <p:nvPr/>
        </p:nvSpPr>
        <p:spPr bwMode="auto">
          <a:xfrm>
            <a:off x="1958975" y="5172075"/>
            <a:ext cx="33337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pt-BR" sz="1600">
                <a:solidFill>
                  <a:srgbClr val="000000"/>
                </a:solidFill>
                <a:latin typeface="Arial Narrow" pitchFamily="34" charset="0"/>
              </a:rPr>
              <a:t>10%</a:t>
            </a:r>
            <a:endParaRPr lang="pt-BR">
              <a:latin typeface="Arial Narrow" pitchFamily="34" charset="0"/>
            </a:endParaRPr>
          </a:p>
        </p:txBody>
      </p:sp>
      <p:sp>
        <p:nvSpPr>
          <p:cNvPr id="281734" name="Rectangle 134"/>
          <p:cNvSpPr>
            <a:spLocks noChangeArrowheads="1"/>
          </p:cNvSpPr>
          <p:nvPr/>
        </p:nvSpPr>
        <p:spPr bwMode="auto">
          <a:xfrm>
            <a:off x="1958975" y="4837113"/>
            <a:ext cx="33337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pt-BR" sz="1600">
                <a:solidFill>
                  <a:srgbClr val="000000"/>
                </a:solidFill>
                <a:latin typeface="Arial Narrow" pitchFamily="34" charset="0"/>
              </a:rPr>
              <a:t>20%</a:t>
            </a:r>
            <a:endParaRPr lang="pt-BR">
              <a:latin typeface="Arial Narrow" pitchFamily="34" charset="0"/>
            </a:endParaRPr>
          </a:p>
        </p:txBody>
      </p:sp>
      <p:sp>
        <p:nvSpPr>
          <p:cNvPr id="281735" name="Rectangle 135"/>
          <p:cNvSpPr>
            <a:spLocks noChangeArrowheads="1"/>
          </p:cNvSpPr>
          <p:nvPr/>
        </p:nvSpPr>
        <p:spPr bwMode="auto">
          <a:xfrm>
            <a:off x="1958975" y="4502150"/>
            <a:ext cx="33337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pt-BR" sz="1600">
                <a:solidFill>
                  <a:srgbClr val="000000"/>
                </a:solidFill>
                <a:latin typeface="Arial Narrow" pitchFamily="34" charset="0"/>
              </a:rPr>
              <a:t>30%</a:t>
            </a:r>
            <a:endParaRPr lang="pt-BR">
              <a:latin typeface="Arial Narrow" pitchFamily="34" charset="0"/>
            </a:endParaRPr>
          </a:p>
        </p:txBody>
      </p:sp>
      <p:sp>
        <p:nvSpPr>
          <p:cNvPr id="281736" name="Rectangle 136"/>
          <p:cNvSpPr>
            <a:spLocks noChangeArrowheads="1"/>
          </p:cNvSpPr>
          <p:nvPr/>
        </p:nvSpPr>
        <p:spPr bwMode="auto">
          <a:xfrm>
            <a:off x="1958975" y="4167188"/>
            <a:ext cx="33337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pt-BR" sz="1600">
                <a:solidFill>
                  <a:srgbClr val="000000"/>
                </a:solidFill>
                <a:latin typeface="Arial Narrow" pitchFamily="34" charset="0"/>
              </a:rPr>
              <a:t>40%</a:t>
            </a:r>
            <a:endParaRPr lang="pt-BR">
              <a:latin typeface="Arial Narrow" pitchFamily="34" charset="0"/>
            </a:endParaRPr>
          </a:p>
        </p:txBody>
      </p:sp>
      <p:sp>
        <p:nvSpPr>
          <p:cNvPr id="281737" name="Rectangle 137"/>
          <p:cNvSpPr>
            <a:spLocks noChangeArrowheads="1"/>
          </p:cNvSpPr>
          <p:nvPr/>
        </p:nvSpPr>
        <p:spPr bwMode="auto">
          <a:xfrm>
            <a:off x="1958975" y="3832225"/>
            <a:ext cx="33337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pt-BR" sz="1600">
                <a:solidFill>
                  <a:srgbClr val="000000"/>
                </a:solidFill>
                <a:latin typeface="Arial Narrow" pitchFamily="34" charset="0"/>
              </a:rPr>
              <a:t>50%</a:t>
            </a:r>
            <a:endParaRPr lang="pt-BR">
              <a:latin typeface="Arial Narrow" pitchFamily="34" charset="0"/>
            </a:endParaRPr>
          </a:p>
        </p:txBody>
      </p:sp>
      <p:sp>
        <p:nvSpPr>
          <p:cNvPr id="281738" name="Rectangle 138"/>
          <p:cNvSpPr>
            <a:spLocks noChangeArrowheads="1"/>
          </p:cNvSpPr>
          <p:nvPr/>
        </p:nvSpPr>
        <p:spPr bwMode="auto">
          <a:xfrm>
            <a:off x="1958975" y="3497263"/>
            <a:ext cx="33337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pt-BR" sz="1600">
                <a:solidFill>
                  <a:srgbClr val="000000"/>
                </a:solidFill>
                <a:latin typeface="Arial Narrow" pitchFamily="34" charset="0"/>
              </a:rPr>
              <a:t>60%</a:t>
            </a:r>
            <a:endParaRPr lang="pt-BR">
              <a:latin typeface="Arial Narrow" pitchFamily="34" charset="0"/>
            </a:endParaRPr>
          </a:p>
        </p:txBody>
      </p:sp>
      <p:sp>
        <p:nvSpPr>
          <p:cNvPr id="281739" name="Rectangle 139"/>
          <p:cNvSpPr>
            <a:spLocks noChangeArrowheads="1"/>
          </p:cNvSpPr>
          <p:nvPr/>
        </p:nvSpPr>
        <p:spPr bwMode="auto">
          <a:xfrm>
            <a:off x="1958975" y="3162300"/>
            <a:ext cx="33337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pt-BR" sz="1600">
                <a:solidFill>
                  <a:srgbClr val="000000"/>
                </a:solidFill>
                <a:latin typeface="Arial Narrow" pitchFamily="34" charset="0"/>
              </a:rPr>
              <a:t>70%</a:t>
            </a:r>
            <a:endParaRPr lang="pt-BR">
              <a:latin typeface="Arial Narrow" pitchFamily="34" charset="0"/>
            </a:endParaRPr>
          </a:p>
        </p:txBody>
      </p:sp>
      <p:sp>
        <p:nvSpPr>
          <p:cNvPr id="281740" name="Rectangle 140"/>
          <p:cNvSpPr>
            <a:spLocks noChangeArrowheads="1"/>
          </p:cNvSpPr>
          <p:nvPr/>
        </p:nvSpPr>
        <p:spPr bwMode="auto">
          <a:xfrm>
            <a:off x="1958975" y="2827338"/>
            <a:ext cx="33337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pt-BR" sz="1600">
                <a:solidFill>
                  <a:srgbClr val="000000"/>
                </a:solidFill>
                <a:latin typeface="Arial Narrow" pitchFamily="34" charset="0"/>
              </a:rPr>
              <a:t>80%</a:t>
            </a:r>
            <a:endParaRPr lang="pt-BR">
              <a:latin typeface="Arial Narrow" pitchFamily="34" charset="0"/>
            </a:endParaRPr>
          </a:p>
        </p:txBody>
      </p:sp>
      <p:sp>
        <p:nvSpPr>
          <p:cNvPr id="281741" name="Rectangle 141"/>
          <p:cNvSpPr>
            <a:spLocks noChangeArrowheads="1"/>
          </p:cNvSpPr>
          <p:nvPr/>
        </p:nvSpPr>
        <p:spPr bwMode="auto">
          <a:xfrm>
            <a:off x="2771775" y="5810250"/>
            <a:ext cx="22225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pt-BR" sz="1600">
                <a:solidFill>
                  <a:srgbClr val="000000"/>
                </a:solidFill>
                <a:latin typeface="Arial Narrow" pitchFamily="34" charset="0"/>
              </a:rPr>
              <a:t>Q1</a:t>
            </a:r>
            <a:endParaRPr lang="pt-BR">
              <a:latin typeface="Arial Narrow" pitchFamily="34" charset="0"/>
            </a:endParaRPr>
          </a:p>
        </p:txBody>
      </p:sp>
      <p:sp>
        <p:nvSpPr>
          <p:cNvPr id="281742" name="Rectangle 142"/>
          <p:cNvSpPr>
            <a:spLocks noChangeArrowheads="1"/>
          </p:cNvSpPr>
          <p:nvPr/>
        </p:nvSpPr>
        <p:spPr bwMode="auto">
          <a:xfrm>
            <a:off x="3505200" y="5810250"/>
            <a:ext cx="22225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pt-BR" sz="1600">
                <a:solidFill>
                  <a:srgbClr val="000000"/>
                </a:solidFill>
                <a:latin typeface="Arial Narrow" pitchFamily="34" charset="0"/>
              </a:rPr>
              <a:t>Q2</a:t>
            </a:r>
            <a:endParaRPr lang="pt-BR">
              <a:latin typeface="Arial Narrow" pitchFamily="34" charset="0"/>
            </a:endParaRPr>
          </a:p>
        </p:txBody>
      </p:sp>
      <p:sp>
        <p:nvSpPr>
          <p:cNvPr id="281743" name="Rectangle 143"/>
          <p:cNvSpPr>
            <a:spLocks noChangeArrowheads="1"/>
          </p:cNvSpPr>
          <p:nvPr/>
        </p:nvSpPr>
        <p:spPr bwMode="auto">
          <a:xfrm>
            <a:off x="4240213" y="5810250"/>
            <a:ext cx="22225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pt-BR" sz="1600">
                <a:solidFill>
                  <a:srgbClr val="000000"/>
                </a:solidFill>
                <a:latin typeface="Arial Narrow" pitchFamily="34" charset="0"/>
              </a:rPr>
              <a:t>Q3</a:t>
            </a:r>
            <a:endParaRPr lang="pt-BR">
              <a:latin typeface="Arial Narrow" pitchFamily="34" charset="0"/>
            </a:endParaRPr>
          </a:p>
        </p:txBody>
      </p:sp>
      <p:sp>
        <p:nvSpPr>
          <p:cNvPr id="281744" name="Rectangle 144"/>
          <p:cNvSpPr>
            <a:spLocks noChangeArrowheads="1"/>
          </p:cNvSpPr>
          <p:nvPr/>
        </p:nvSpPr>
        <p:spPr bwMode="auto">
          <a:xfrm>
            <a:off x="4973638" y="5810250"/>
            <a:ext cx="22225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pt-BR" sz="1600">
                <a:solidFill>
                  <a:srgbClr val="000000"/>
                </a:solidFill>
                <a:latin typeface="Arial Narrow" pitchFamily="34" charset="0"/>
              </a:rPr>
              <a:t>Q4</a:t>
            </a:r>
            <a:endParaRPr lang="pt-BR">
              <a:latin typeface="Arial Narrow" pitchFamily="34" charset="0"/>
            </a:endParaRPr>
          </a:p>
        </p:txBody>
      </p:sp>
      <p:sp>
        <p:nvSpPr>
          <p:cNvPr id="281745" name="Rectangle 145"/>
          <p:cNvSpPr>
            <a:spLocks noChangeArrowheads="1"/>
          </p:cNvSpPr>
          <p:nvPr/>
        </p:nvSpPr>
        <p:spPr bwMode="auto">
          <a:xfrm>
            <a:off x="5707063" y="5810250"/>
            <a:ext cx="22225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pt-BR" sz="1600">
                <a:solidFill>
                  <a:srgbClr val="000000"/>
                </a:solidFill>
                <a:latin typeface="Arial Narrow" pitchFamily="34" charset="0"/>
              </a:rPr>
              <a:t>Q5</a:t>
            </a:r>
            <a:endParaRPr lang="pt-BR">
              <a:latin typeface="Arial Narrow" pitchFamily="34" charset="0"/>
            </a:endParaRPr>
          </a:p>
        </p:txBody>
      </p:sp>
      <p:sp>
        <p:nvSpPr>
          <p:cNvPr id="281746" name="Rectangle 146"/>
          <p:cNvSpPr>
            <a:spLocks noChangeArrowheads="1"/>
          </p:cNvSpPr>
          <p:nvPr/>
        </p:nvSpPr>
        <p:spPr bwMode="auto">
          <a:xfrm rot="16200000">
            <a:off x="-232568" y="4323556"/>
            <a:ext cx="2843212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pt-BR" sz="1600" b="1">
                <a:solidFill>
                  <a:srgbClr val="000000"/>
                </a:solidFill>
                <a:latin typeface="Arial Narrow" pitchFamily="34" charset="0"/>
              </a:rPr>
              <a:t>% dos benefícios de cada programa</a:t>
            </a:r>
            <a:endParaRPr lang="pt-BR">
              <a:latin typeface="Arial Narrow" pitchFamily="34" charset="0"/>
            </a:endParaRPr>
          </a:p>
        </p:txBody>
      </p:sp>
      <p:sp>
        <p:nvSpPr>
          <p:cNvPr id="281747" name="Rectangle 147"/>
          <p:cNvSpPr>
            <a:spLocks noChangeArrowheads="1"/>
          </p:cNvSpPr>
          <p:nvPr/>
        </p:nvSpPr>
        <p:spPr bwMode="auto">
          <a:xfrm rot="16200000">
            <a:off x="419894" y="4807744"/>
            <a:ext cx="2074863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pt-BR" sz="1600" b="1">
                <a:solidFill>
                  <a:srgbClr val="000000"/>
                </a:solidFill>
                <a:latin typeface="Arial Narrow" pitchFamily="34" charset="0"/>
              </a:rPr>
              <a:t>recebidos por cada quintil</a:t>
            </a:r>
            <a:endParaRPr lang="pt-BR">
              <a:latin typeface="Arial Narrow" pitchFamily="34" charset="0"/>
            </a:endParaRPr>
          </a:p>
        </p:txBody>
      </p:sp>
      <p:sp>
        <p:nvSpPr>
          <p:cNvPr id="281748" name="Rectangle 148"/>
          <p:cNvSpPr>
            <a:spLocks noChangeArrowheads="1"/>
          </p:cNvSpPr>
          <p:nvPr/>
        </p:nvSpPr>
        <p:spPr bwMode="auto">
          <a:xfrm>
            <a:off x="6477000" y="3124200"/>
            <a:ext cx="1922463" cy="3195638"/>
          </a:xfrm>
          <a:prstGeom prst="rect">
            <a:avLst/>
          </a:prstGeom>
          <a:solidFill>
            <a:srgbClr val="FFFFFF"/>
          </a:solidFill>
          <a:ln w="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81749" name="Line 149"/>
          <p:cNvSpPr>
            <a:spLocks noChangeShapeType="1"/>
          </p:cNvSpPr>
          <p:nvPr/>
        </p:nvSpPr>
        <p:spPr bwMode="auto">
          <a:xfrm>
            <a:off x="6477000" y="3581400"/>
            <a:ext cx="431800" cy="1588"/>
          </a:xfrm>
          <a:prstGeom prst="line">
            <a:avLst/>
          </a:prstGeom>
          <a:noFill/>
          <a:ln w="15875">
            <a:solidFill>
              <a:srgbClr val="00008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81750" name="Freeform 150"/>
          <p:cNvSpPr>
            <a:spLocks/>
          </p:cNvSpPr>
          <p:nvPr/>
        </p:nvSpPr>
        <p:spPr bwMode="auto">
          <a:xfrm>
            <a:off x="6629400" y="3581400"/>
            <a:ext cx="95250" cy="96838"/>
          </a:xfrm>
          <a:custGeom>
            <a:avLst/>
            <a:gdLst/>
            <a:ahLst/>
            <a:cxnLst>
              <a:cxn ang="0">
                <a:pos x="30" y="0"/>
              </a:cxn>
              <a:cxn ang="0">
                <a:pos x="60" y="31"/>
              </a:cxn>
              <a:cxn ang="0">
                <a:pos x="30" y="61"/>
              </a:cxn>
              <a:cxn ang="0">
                <a:pos x="0" y="31"/>
              </a:cxn>
              <a:cxn ang="0">
                <a:pos x="30" y="0"/>
              </a:cxn>
            </a:cxnLst>
            <a:rect l="0" t="0" r="r" b="b"/>
            <a:pathLst>
              <a:path w="60" h="61">
                <a:moveTo>
                  <a:pt x="30" y="0"/>
                </a:moveTo>
                <a:lnTo>
                  <a:pt x="60" y="31"/>
                </a:lnTo>
                <a:lnTo>
                  <a:pt x="30" y="61"/>
                </a:lnTo>
                <a:lnTo>
                  <a:pt x="0" y="31"/>
                </a:lnTo>
                <a:lnTo>
                  <a:pt x="30" y="0"/>
                </a:lnTo>
                <a:close/>
              </a:path>
            </a:pathLst>
          </a:custGeom>
          <a:solidFill>
            <a:srgbClr val="000080"/>
          </a:solidFill>
          <a:ln w="15875">
            <a:solidFill>
              <a:srgbClr val="00008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81751" name="Rectangle 151"/>
          <p:cNvSpPr>
            <a:spLocks noChangeArrowheads="1"/>
          </p:cNvSpPr>
          <p:nvPr/>
        </p:nvSpPr>
        <p:spPr bwMode="auto">
          <a:xfrm>
            <a:off x="7010400" y="3429000"/>
            <a:ext cx="86042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pt-BR" sz="1600">
                <a:solidFill>
                  <a:srgbClr val="000000"/>
                </a:solidFill>
                <a:latin typeface="Arial Narrow" pitchFamily="34" charset="0"/>
              </a:rPr>
              <a:t>TRC-PNAD</a:t>
            </a:r>
            <a:endParaRPr lang="pt-BR">
              <a:latin typeface="Arial Narrow" pitchFamily="34" charset="0"/>
            </a:endParaRPr>
          </a:p>
        </p:txBody>
      </p:sp>
      <p:sp>
        <p:nvSpPr>
          <p:cNvPr id="281752" name="Line 152"/>
          <p:cNvSpPr>
            <a:spLocks noChangeShapeType="1"/>
          </p:cNvSpPr>
          <p:nvPr/>
        </p:nvSpPr>
        <p:spPr bwMode="auto">
          <a:xfrm>
            <a:off x="6477000" y="4114800"/>
            <a:ext cx="431800" cy="1588"/>
          </a:xfrm>
          <a:prstGeom prst="line">
            <a:avLst/>
          </a:prstGeom>
          <a:noFill/>
          <a:ln w="15875">
            <a:solidFill>
              <a:srgbClr val="FFFF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81753" name="Freeform 153"/>
          <p:cNvSpPr>
            <a:spLocks/>
          </p:cNvSpPr>
          <p:nvPr/>
        </p:nvSpPr>
        <p:spPr bwMode="auto">
          <a:xfrm>
            <a:off x="6616700" y="4071938"/>
            <a:ext cx="95250" cy="95250"/>
          </a:xfrm>
          <a:custGeom>
            <a:avLst/>
            <a:gdLst/>
            <a:ahLst/>
            <a:cxnLst>
              <a:cxn ang="0">
                <a:pos x="30" y="0"/>
              </a:cxn>
              <a:cxn ang="0">
                <a:pos x="60" y="60"/>
              </a:cxn>
              <a:cxn ang="0">
                <a:pos x="0" y="60"/>
              </a:cxn>
              <a:cxn ang="0">
                <a:pos x="30" y="0"/>
              </a:cxn>
            </a:cxnLst>
            <a:rect l="0" t="0" r="r" b="b"/>
            <a:pathLst>
              <a:path w="60" h="60">
                <a:moveTo>
                  <a:pt x="30" y="0"/>
                </a:moveTo>
                <a:lnTo>
                  <a:pt x="60" y="60"/>
                </a:lnTo>
                <a:lnTo>
                  <a:pt x="0" y="60"/>
                </a:lnTo>
                <a:lnTo>
                  <a:pt x="30" y="0"/>
                </a:lnTo>
                <a:close/>
              </a:path>
            </a:pathLst>
          </a:custGeom>
          <a:solidFill>
            <a:srgbClr val="FFFF00"/>
          </a:solidFill>
          <a:ln w="15875">
            <a:solidFill>
              <a:srgbClr val="FFFF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81754" name="Rectangle 154"/>
          <p:cNvSpPr>
            <a:spLocks noChangeArrowheads="1"/>
          </p:cNvSpPr>
          <p:nvPr/>
        </p:nvSpPr>
        <p:spPr bwMode="auto">
          <a:xfrm>
            <a:off x="6935788" y="3976688"/>
            <a:ext cx="1157287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pt-BR" sz="1600">
                <a:solidFill>
                  <a:srgbClr val="000000"/>
                </a:solidFill>
                <a:latin typeface="Arial Narrow" pitchFamily="34" charset="0"/>
              </a:rPr>
              <a:t>Pre-BFP-PNAD</a:t>
            </a:r>
            <a:endParaRPr lang="pt-BR">
              <a:latin typeface="Arial Narrow" pitchFamily="34" charset="0"/>
            </a:endParaRPr>
          </a:p>
        </p:txBody>
      </p:sp>
      <p:sp>
        <p:nvSpPr>
          <p:cNvPr id="281755" name="Line 155"/>
          <p:cNvSpPr>
            <a:spLocks noChangeShapeType="1"/>
          </p:cNvSpPr>
          <p:nvPr/>
        </p:nvSpPr>
        <p:spPr bwMode="auto">
          <a:xfrm>
            <a:off x="6456363" y="4710113"/>
            <a:ext cx="431800" cy="1587"/>
          </a:xfrm>
          <a:prstGeom prst="line">
            <a:avLst/>
          </a:prstGeom>
          <a:noFill/>
          <a:ln w="15875">
            <a:solidFill>
              <a:srgbClr val="00FF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81756" name="Rectangle 156"/>
          <p:cNvSpPr>
            <a:spLocks noChangeArrowheads="1"/>
          </p:cNvSpPr>
          <p:nvPr/>
        </p:nvSpPr>
        <p:spPr bwMode="auto">
          <a:xfrm>
            <a:off x="6600825" y="4646613"/>
            <a:ext cx="158750" cy="15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81757" name="Line 157"/>
          <p:cNvSpPr>
            <a:spLocks noChangeShapeType="1"/>
          </p:cNvSpPr>
          <p:nvPr/>
        </p:nvSpPr>
        <p:spPr bwMode="auto">
          <a:xfrm flipH="1" flipV="1">
            <a:off x="6616700" y="4662488"/>
            <a:ext cx="47625" cy="47625"/>
          </a:xfrm>
          <a:prstGeom prst="line">
            <a:avLst/>
          </a:prstGeom>
          <a:noFill/>
          <a:ln w="15875">
            <a:solidFill>
              <a:srgbClr val="00FF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81758" name="Line 158"/>
          <p:cNvSpPr>
            <a:spLocks noChangeShapeType="1"/>
          </p:cNvSpPr>
          <p:nvPr/>
        </p:nvSpPr>
        <p:spPr bwMode="auto">
          <a:xfrm>
            <a:off x="6664325" y="4710113"/>
            <a:ext cx="47625" cy="47625"/>
          </a:xfrm>
          <a:prstGeom prst="line">
            <a:avLst/>
          </a:prstGeom>
          <a:noFill/>
          <a:ln w="15875">
            <a:solidFill>
              <a:srgbClr val="00FF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81759" name="Line 159"/>
          <p:cNvSpPr>
            <a:spLocks noChangeShapeType="1"/>
          </p:cNvSpPr>
          <p:nvPr/>
        </p:nvSpPr>
        <p:spPr bwMode="auto">
          <a:xfrm flipH="1">
            <a:off x="6616700" y="4710113"/>
            <a:ext cx="47625" cy="47625"/>
          </a:xfrm>
          <a:prstGeom prst="line">
            <a:avLst/>
          </a:prstGeom>
          <a:noFill/>
          <a:ln w="15875">
            <a:solidFill>
              <a:srgbClr val="00FF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81760" name="Line 160"/>
          <p:cNvSpPr>
            <a:spLocks noChangeShapeType="1"/>
          </p:cNvSpPr>
          <p:nvPr/>
        </p:nvSpPr>
        <p:spPr bwMode="auto">
          <a:xfrm flipV="1">
            <a:off x="6664325" y="4662488"/>
            <a:ext cx="47625" cy="47625"/>
          </a:xfrm>
          <a:prstGeom prst="line">
            <a:avLst/>
          </a:prstGeom>
          <a:noFill/>
          <a:ln w="15875">
            <a:solidFill>
              <a:srgbClr val="00FF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81761" name="Rectangle 161"/>
          <p:cNvSpPr>
            <a:spLocks noChangeArrowheads="1"/>
          </p:cNvSpPr>
          <p:nvPr/>
        </p:nvSpPr>
        <p:spPr bwMode="auto">
          <a:xfrm>
            <a:off x="6935788" y="4565650"/>
            <a:ext cx="842962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pt-BR" sz="1600">
                <a:solidFill>
                  <a:srgbClr val="000000"/>
                </a:solidFill>
                <a:latin typeface="Arial Narrow" pitchFamily="34" charset="0"/>
              </a:rPr>
              <a:t>BFP-PNAD</a:t>
            </a:r>
            <a:endParaRPr lang="pt-BR">
              <a:latin typeface="Arial Narrow" pitchFamily="34" charset="0"/>
            </a:endParaRPr>
          </a:p>
        </p:txBody>
      </p:sp>
      <p:sp>
        <p:nvSpPr>
          <p:cNvPr id="281762" name="Line 162"/>
          <p:cNvSpPr>
            <a:spLocks noChangeShapeType="1"/>
          </p:cNvSpPr>
          <p:nvPr/>
        </p:nvSpPr>
        <p:spPr bwMode="auto">
          <a:xfrm>
            <a:off x="6456363" y="5300663"/>
            <a:ext cx="431800" cy="1587"/>
          </a:xfrm>
          <a:prstGeom prst="line">
            <a:avLst/>
          </a:prstGeom>
          <a:noFill/>
          <a:ln w="15875">
            <a:solidFill>
              <a:srgbClr val="80008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81763" name="Rectangle 163"/>
          <p:cNvSpPr>
            <a:spLocks noChangeArrowheads="1"/>
          </p:cNvSpPr>
          <p:nvPr/>
        </p:nvSpPr>
        <p:spPr bwMode="auto">
          <a:xfrm>
            <a:off x="6600825" y="5237163"/>
            <a:ext cx="158750" cy="15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81764" name="Line 164"/>
          <p:cNvSpPr>
            <a:spLocks noChangeShapeType="1"/>
          </p:cNvSpPr>
          <p:nvPr/>
        </p:nvSpPr>
        <p:spPr bwMode="auto">
          <a:xfrm flipH="1" flipV="1">
            <a:off x="6616700" y="5253038"/>
            <a:ext cx="47625" cy="47625"/>
          </a:xfrm>
          <a:prstGeom prst="line">
            <a:avLst/>
          </a:prstGeom>
          <a:noFill/>
          <a:ln w="15875">
            <a:solidFill>
              <a:srgbClr val="80008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81765" name="Line 165"/>
          <p:cNvSpPr>
            <a:spLocks noChangeShapeType="1"/>
          </p:cNvSpPr>
          <p:nvPr/>
        </p:nvSpPr>
        <p:spPr bwMode="auto">
          <a:xfrm>
            <a:off x="6664325" y="5300663"/>
            <a:ext cx="47625" cy="47625"/>
          </a:xfrm>
          <a:prstGeom prst="line">
            <a:avLst/>
          </a:prstGeom>
          <a:noFill/>
          <a:ln w="15875">
            <a:solidFill>
              <a:srgbClr val="80008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81766" name="Line 166"/>
          <p:cNvSpPr>
            <a:spLocks noChangeShapeType="1"/>
          </p:cNvSpPr>
          <p:nvPr/>
        </p:nvSpPr>
        <p:spPr bwMode="auto">
          <a:xfrm flipH="1">
            <a:off x="6616700" y="5300663"/>
            <a:ext cx="47625" cy="47625"/>
          </a:xfrm>
          <a:prstGeom prst="line">
            <a:avLst/>
          </a:prstGeom>
          <a:noFill/>
          <a:ln w="15875">
            <a:solidFill>
              <a:srgbClr val="80008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81767" name="Line 167"/>
          <p:cNvSpPr>
            <a:spLocks noChangeShapeType="1"/>
          </p:cNvSpPr>
          <p:nvPr/>
        </p:nvSpPr>
        <p:spPr bwMode="auto">
          <a:xfrm flipV="1">
            <a:off x="6664325" y="5253038"/>
            <a:ext cx="47625" cy="47625"/>
          </a:xfrm>
          <a:prstGeom prst="line">
            <a:avLst/>
          </a:prstGeom>
          <a:noFill/>
          <a:ln w="15875">
            <a:solidFill>
              <a:srgbClr val="80008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81768" name="Line 168"/>
          <p:cNvSpPr>
            <a:spLocks noChangeShapeType="1"/>
          </p:cNvSpPr>
          <p:nvPr/>
        </p:nvSpPr>
        <p:spPr bwMode="auto">
          <a:xfrm flipV="1">
            <a:off x="6664325" y="5253038"/>
            <a:ext cx="1588" cy="47625"/>
          </a:xfrm>
          <a:prstGeom prst="line">
            <a:avLst/>
          </a:prstGeom>
          <a:noFill/>
          <a:ln w="15875">
            <a:solidFill>
              <a:srgbClr val="80008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81769" name="Line 169"/>
          <p:cNvSpPr>
            <a:spLocks noChangeShapeType="1"/>
          </p:cNvSpPr>
          <p:nvPr/>
        </p:nvSpPr>
        <p:spPr bwMode="auto">
          <a:xfrm>
            <a:off x="6664325" y="5300663"/>
            <a:ext cx="1588" cy="47625"/>
          </a:xfrm>
          <a:prstGeom prst="line">
            <a:avLst/>
          </a:prstGeom>
          <a:noFill/>
          <a:ln w="15875">
            <a:solidFill>
              <a:srgbClr val="80008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81770" name="Rectangle 170"/>
          <p:cNvSpPr>
            <a:spLocks noChangeArrowheads="1"/>
          </p:cNvSpPr>
          <p:nvPr/>
        </p:nvSpPr>
        <p:spPr bwMode="auto">
          <a:xfrm>
            <a:off x="6935788" y="5156200"/>
            <a:ext cx="8890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pt-BR" sz="1600">
                <a:solidFill>
                  <a:srgbClr val="000000"/>
                </a:solidFill>
                <a:latin typeface="Arial Narrow" pitchFamily="34" charset="0"/>
              </a:rPr>
              <a:t>PETI-PNAD</a:t>
            </a:r>
            <a:endParaRPr lang="pt-BR">
              <a:latin typeface="Arial Narrow" pitchFamily="34" charset="0"/>
            </a:endParaRPr>
          </a:p>
        </p:txBody>
      </p:sp>
      <p:sp>
        <p:nvSpPr>
          <p:cNvPr id="281771" name="Line 171"/>
          <p:cNvSpPr>
            <a:spLocks noChangeShapeType="1"/>
          </p:cNvSpPr>
          <p:nvPr/>
        </p:nvSpPr>
        <p:spPr bwMode="auto">
          <a:xfrm>
            <a:off x="6456363" y="5891213"/>
            <a:ext cx="431800" cy="1587"/>
          </a:xfrm>
          <a:prstGeom prst="line">
            <a:avLst/>
          </a:prstGeom>
          <a:noFill/>
          <a:ln w="15875">
            <a:solidFill>
              <a:srgbClr val="8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81772" name="Oval 172"/>
          <p:cNvSpPr>
            <a:spLocks noChangeArrowheads="1"/>
          </p:cNvSpPr>
          <p:nvPr/>
        </p:nvSpPr>
        <p:spPr bwMode="auto">
          <a:xfrm>
            <a:off x="6616700" y="5842000"/>
            <a:ext cx="95250" cy="96838"/>
          </a:xfrm>
          <a:prstGeom prst="ellipse">
            <a:avLst/>
          </a:prstGeom>
          <a:solidFill>
            <a:srgbClr val="800000"/>
          </a:solidFill>
          <a:ln w="15875">
            <a:solidFill>
              <a:srgbClr val="8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81773" name="Rectangle 173"/>
          <p:cNvSpPr>
            <a:spLocks noChangeArrowheads="1"/>
          </p:cNvSpPr>
          <p:nvPr/>
        </p:nvSpPr>
        <p:spPr bwMode="auto">
          <a:xfrm>
            <a:off x="6935788" y="5746750"/>
            <a:ext cx="120332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pt-BR" sz="1600">
                <a:solidFill>
                  <a:srgbClr val="000000"/>
                </a:solidFill>
                <a:latin typeface="Arial Narrow" pitchFamily="34" charset="0"/>
              </a:rPr>
              <a:t>Merenda (7-15)-</a:t>
            </a:r>
            <a:endParaRPr lang="pt-BR">
              <a:latin typeface="Arial Narrow" pitchFamily="34" charset="0"/>
            </a:endParaRPr>
          </a:p>
        </p:txBody>
      </p:sp>
      <p:sp>
        <p:nvSpPr>
          <p:cNvPr id="281774" name="Rectangle 174"/>
          <p:cNvSpPr>
            <a:spLocks noChangeArrowheads="1"/>
          </p:cNvSpPr>
          <p:nvPr/>
        </p:nvSpPr>
        <p:spPr bwMode="auto">
          <a:xfrm>
            <a:off x="6935788" y="6002338"/>
            <a:ext cx="46355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pt-BR" sz="1600">
                <a:solidFill>
                  <a:srgbClr val="000000"/>
                </a:solidFill>
                <a:latin typeface="Arial Narrow" pitchFamily="34" charset="0"/>
              </a:rPr>
              <a:t>PNAD</a:t>
            </a:r>
            <a:endParaRPr lang="pt-BR">
              <a:latin typeface="Arial Narrow" pitchFamily="34" charset="0"/>
            </a:endParaRPr>
          </a:p>
        </p:txBody>
      </p:sp>
      <p:sp>
        <p:nvSpPr>
          <p:cNvPr id="281775" name="Rectangle 175"/>
          <p:cNvSpPr>
            <a:spLocks noChangeArrowheads="1"/>
          </p:cNvSpPr>
          <p:nvPr/>
        </p:nvSpPr>
        <p:spPr bwMode="auto">
          <a:xfrm>
            <a:off x="841375" y="2173288"/>
            <a:ext cx="7673975" cy="4132262"/>
          </a:xfrm>
          <a:prstGeom prst="rect">
            <a:avLst/>
          </a:prstGeom>
          <a:noFill/>
          <a:ln w="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651" name="Rectangle 3"/>
          <p:cNvSpPr>
            <a:spLocks noChangeArrowheads="1"/>
          </p:cNvSpPr>
          <p:nvPr/>
        </p:nvSpPr>
        <p:spPr bwMode="auto">
          <a:xfrm>
            <a:off x="914400" y="63246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l" defTabSz="449263"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pt-BR" sz="1400">
                <a:solidFill>
                  <a:srgbClr val="000000"/>
                </a:solidFill>
                <a:latin typeface="Arial Narrow" pitchFamily="34" charset="0"/>
                <a:ea typeface="MS Gothic" pitchFamily="49" charset="-128"/>
              </a:rPr>
              <a:t>Fonte: Lindert - BIRD</a:t>
            </a:r>
          </a:p>
        </p:txBody>
      </p:sp>
      <p:sp>
        <p:nvSpPr>
          <p:cNvPr id="283652" name="Text Box 4"/>
          <p:cNvSpPr txBox="1">
            <a:spLocks noChangeArrowheads="1"/>
          </p:cNvSpPr>
          <p:nvPr/>
        </p:nvSpPr>
        <p:spPr bwMode="auto">
          <a:xfrm>
            <a:off x="611188" y="839788"/>
            <a:ext cx="7921625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pt-BR" b="1">
                <a:latin typeface="Arial Narrow" pitchFamily="34" charset="0"/>
              </a:rPr>
              <a:t>Grau de focalização:</a:t>
            </a:r>
          </a:p>
          <a:p>
            <a:r>
              <a:rPr lang="pt-BR" b="1">
                <a:latin typeface="Arial Narrow" pitchFamily="34" charset="0"/>
              </a:rPr>
              <a:t>comparação com programas de transferência de renda com condicionalidades na América Latina</a:t>
            </a:r>
          </a:p>
        </p:txBody>
      </p:sp>
      <p:sp>
        <p:nvSpPr>
          <p:cNvPr id="283653" name="AutoShape 5"/>
          <p:cNvSpPr>
            <a:spLocks noChangeAspect="1" noChangeArrowheads="1" noTextEdit="1"/>
          </p:cNvSpPr>
          <p:nvPr/>
        </p:nvSpPr>
        <p:spPr bwMode="auto">
          <a:xfrm>
            <a:off x="827088" y="2286000"/>
            <a:ext cx="7620000" cy="4167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83654" name="Rectangle 6"/>
          <p:cNvSpPr>
            <a:spLocks noChangeArrowheads="1"/>
          </p:cNvSpPr>
          <p:nvPr/>
        </p:nvSpPr>
        <p:spPr bwMode="auto">
          <a:xfrm>
            <a:off x="904875" y="2363788"/>
            <a:ext cx="7448550" cy="4011612"/>
          </a:xfrm>
          <a:prstGeom prst="rect">
            <a:avLst/>
          </a:prstGeom>
          <a:solidFill>
            <a:srgbClr val="FFFFFF"/>
          </a:solidFill>
          <a:ln w="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83655" name="Rectangle 7"/>
          <p:cNvSpPr>
            <a:spLocks noChangeArrowheads="1"/>
          </p:cNvSpPr>
          <p:nvPr/>
        </p:nvSpPr>
        <p:spPr bwMode="auto">
          <a:xfrm>
            <a:off x="1647825" y="3617913"/>
            <a:ext cx="4089400" cy="2106612"/>
          </a:xfrm>
          <a:prstGeom prst="rect">
            <a:avLst/>
          </a:prstGeom>
          <a:solidFill>
            <a:srgbClr val="C0C0C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83656" name="Line 8"/>
          <p:cNvSpPr>
            <a:spLocks noChangeShapeType="1"/>
          </p:cNvSpPr>
          <p:nvPr/>
        </p:nvSpPr>
        <p:spPr bwMode="auto">
          <a:xfrm>
            <a:off x="1647825" y="5461000"/>
            <a:ext cx="4089400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83657" name="Line 9"/>
          <p:cNvSpPr>
            <a:spLocks noChangeShapeType="1"/>
          </p:cNvSpPr>
          <p:nvPr/>
        </p:nvSpPr>
        <p:spPr bwMode="auto">
          <a:xfrm>
            <a:off x="1647825" y="5199063"/>
            <a:ext cx="4089400" cy="1587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83658" name="Line 10"/>
          <p:cNvSpPr>
            <a:spLocks noChangeShapeType="1"/>
          </p:cNvSpPr>
          <p:nvPr/>
        </p:nvSpPr>
        <p:spPr bwMode="auto">
          <a:xfrm>
            <a:off x="1647825" y="4935538"/>
            <a:ext cx="4089400" cy="1587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83659" name="Line 11"/>
          <p:cNvSpPr>
            <a:spLocks noChangeShapeType="1"/>
          </p:cNvSpPr>
          <p:nvPr/>
        </p:nvSpPr>
        <p:spPr bwMode="auto">
          <a:xfrm>
            <a:off x="1647825" y="4672013"/>
            <a:ext cx="4089400" cy="1587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83660" name="Line 12"/>
          <p:cNvSpPr>
            <a:spLocks noChangeShapeType="1"/>
          </p:cNvSpPr>
          <p:nvPr/>
        </p:nvSpPr>
        <p:spPr bwMode="auto">
          <a:xfrm>
            <a:off x="1647825" y="4408488"/>
            <a:ext cx="4089400" cy="1587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83661" name="Line 13"/>
          <p:cNvSpPr>
            <a:spLocks noChangeShapeType="1"/>
          </p:cNvSpPr>
          <p:nvPr/>
        </p:nvSpPr>
        <p:spPr bwMode="auto">
          <a:xfrm>
            <a:off x="1647825" y="4144963"/>
            <a:ext cx="4089400" cy="1587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83662" name="Line 14"/>
          <p:cNvSpPr>
            <a:spLocks noChangeShapeType="1"/>
          </p:cNvSpPr>
          <p:nvPr/>
        </p:nvSpPr>
        <p:spPr bwMode="auto">
          <a:xfrm>
            <a:off x="1647825" y="3881438"/>
            <a:ext cx="4089400" cy="1587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83663" name="Line 15"/>
          <p:cNvSpPr>
            <a:spLocks noChangeShapeType="1"/>
          </p:cNvSpPr>
          <p:nvPr/>
        </p:nvSpPr>
        <p:spPr bwMode="auto">
          <a:xfrm>
            <a:off x="1647825" y="3617913"/>
            <a:ext cx="4089400" cy="1587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83664" name="Rectangle 16"/>
          <p:cNvSpPr>
            <a:spLocks noChangeArrowheads="1"/>
          </p:cNvSpPr>
          <p:nvPr/>
        </p:nvSpPr>
        <p:spPr bwMode="auto">
          <a:xfrm>
            <a:off x="1647825" y="3617913"/>
            <a:ext cx="4089400" cy="2106612"/>
          </a:xfrm>
          <a:prstGeom prst="rect">
            <a:avLst/>
          </a:prstGeom>
          <a:noFill/>
          <a:ln w="15875">
            <a:solidFill>
              <a:srgbClr val="80808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83665" name="Line 17"/>
          <p:cNvSpPr>
            <a:spLocks noChangeShapeType="1"/>
          </p:cNvSpPr>
          <p:nvPr/>
        </p:nvSpPr>
        <p:spPr bwMode="auto">
          <a:xfrm>
            <a:off x="1647825" y="3617913"/>
            <a:ext cx="1588" cy="2106612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83666" name="Line 18"/>
          <p:cNvSpPr>
            <a:spLocks noChangeShapeType="1"/>
          </p:cNvSpPr>
          <p:nvPr/>
        </p:nvSpPr>
        <p:spPr bwMode="auto">
          <a:xfrm>
            <a:off x="1585913" y="5724525"/>
            <a:ext cx="61912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83667" name="Line 19"/>
          <p:cNvSpPr>
            <a:spLocks noChangeShapeType="1"/>
          </p:cNvSpPr>
          <p:nvPr/>
        </p:nvSpPr>
        <p:spPr bwMode="auto">
          <a:xfrm>
            <a:off x="1585913" y="5461000"/>
            <a:ext cx="61912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83668" name="Line 20"/>
          <p:cNvSpPr>
            <a:spLocks noChangeShapeType="1"/>
          </p:cNvSpPr>
          <p:nvPr/>
        </p:nvSpPr>
        <p:spPr bwMode="auto">
          <a:xfrm>
            <a:off x="1585913" y="5199063"/>
            <a:ext cx="61912" cy="1587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83669" name="Line 21"/>
          <p:cNvSpPr>
            <a:spLocks noChangeShapeType="1"/>
          </p:cNvSpPr>
          <p:nvPr/>
        </p:nvSpPr>
        <p:spPr bwMode="auto">
          <a:xfrm>
            <a:off x="1585913" y="4935538"/>
            <a:ext cx="61912" cy="1587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83670" name="Line 22"/>
          <p:cNvSpPr>
            <a:spLocks noChangeShapeType="1"/>
          </p:cNvSpPr>
          <p:nvPr/>
        </p:nvSpPr>
        <p:spPr bwMode="auto">
          <a:xfrm>
            <a:off x="1585913" y="4672013"/>
            <a:ext cx="61912" cy="1587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83671" name="Line 23"/>
          <p:cNvSpPr>
            <a:spLocks noChangeShapeType="1"/>
          </p:cNvSpPr>
          <p:nvPr/>
        </p:nvSpPr>
        <p:spPr bwMode="auto">
          <a:xfrm>
            <a:off x="1585913" y="4408488"/>
            <a:ext cx="61912" cy="1587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83672" name="Line 24"/>
          <p:cNvSpPr>
            <a:spLocks noChangeShapeType="1"/>
          </p:cNvSpPr>
          <p:nvPr/>
        </p:nvSpPr>
        <p:spPr bwMode="auto">
          <a:xfrm>
            <a:off x="1585913" y="4144963"/>
            <a:ext cx="61912" cy="1587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83673" name="Line 25"/>
          <p:cNvSpPr>
            <a:spLocks noChangeShapeType="1"/>
          </p:cNvSpPr>
          <p:nvPr/>
        </p:nvSpPr>
        <p:spPr bwMode="auto">
          <a:xfrm>
            <a:off x="1585913" y="3881438"/>
            <a:ext cx="61912" cy="1587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83674" name="Line 26"/>
          <p:cNvSpPr>
            <a:spLocks noChangeShapeType="1"/>
          </p:cNvSpPr>
          <p:nvPr/>
        </p:nvSpPr>
        <p:spPr bwMode="auto">
          <a:xfrm>
            <a:off x="1585913" y="3617913"/>
            <a:ext cx="61912" cy="1587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83675" name="Line 27"/>
          <p:cNvSpPr>
            <a:spLocks noChangeShapeType="1"/>
          </p:cNvSpPr>
          <p:nvPr/>
        </p:nvSpPr>
        <p:spPr bwMode="auto">
          <a:xfrm>
            <a:off x="1647825" y="5724525"/>
            <a:ext cx="4089400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83676" name="Line 28"/>
          <p:cNvSpPr>
            <a:spLocks noChangeShapeType="1"/>
          </p:cNvSpPr>
          <p:nvPr/>
        </p:nvSpPr>
        <p:spPr bwMode="auto">
          <a:xfrm flipV="1">
            <a:off x="1647825" y="5724525"/>
            <a:ext cx="1588" cy="61913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83677" name="Line 29"/>
          <p:cNvSpPr>
            <a:spLocks noChangeShapeType="1"/>
          </p:cNvSpPr>
          <p:nvPr/>
        </p:nvSpPr>
        <p:spPr bwMode="auto">
          <a:xfrm flipV="1">
            <a:off x="2468563" y="5724525"/>
            <a:ext cx="1587" cy="61913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83678" name="Line 30"/>
          <p:cNvSpPr>
            <a:spLocks noChangeShapeType="1"/>
          </p:cNvSpPr>
          <p:nvPr/>
        </p:nvSpPr>
        <p:spPr bwMode="auto">
          <a:xfrm flipV="1">
            <a:off x="3289300" y="5724525"/>
            <a:ext cx="1588" cy="61913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83679" name="Line 31"/>
          <p:cNvSpPr>
            <a:spLocks noChangeShapeType="1"/>
          </p:cNvSpPr>
          <p:nvPr/>
        </p:nvSpPr>
        <p:spPr bwMode="auto">
          <a:xfrm flipV="1">
            <a:off x="4095750" y="5724525"/>
            <a:ext cx="1588" cy="61913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83680" name="Line 32"/>
          <p:cNvSpPr>
            <a:spLocks noChangeShapeType="1"/>
          </p:cNvSpPr>
          <p:nvPr/>
        </p:nvSpPr>
        <p:spPr bwMode="auto">
          <a:xfrm flipV="1">
            <a:off x="4916488" y="5724525"/>
            <a:ext cx="1587" cy="61913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83681" name="Line 33"/>
          <p:cNvSpPr>
            <a:spLocks noChangeShapeType="1"/>
          </p:cNvSpPr>
          <p:nvPr/>
        </p:nvSpPr>
        <p:spPr bwMode="auto">
          <a:xfrm flipV="1">
            <a:off x="5737225" y="5724525"/>
            <a:ext cx="1588" cy="61913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83682" name="Line 34"/>
          <p:cNvSpPr>
            <a:spLocks noChangeShapeType="1"/>
          </p:cNvSpPr>
          <p:nvPr/>
        </p:nvSpPr>
        <p:spPr bwMode="auto">
          <a:xfrm>
            <a:off x="2051050" y="3803650"/>
            <a:ext cx="820738" cy="1363663"/>
          </a:xfrm>
          <a:prstGeom prst="line">
            <a:avLst/>
          </a:prstGeom>
          <a:noFill/>
          <a:ln w="15875">
            <a:solidFill>
              <a:srgbClr val="00008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83683" name="Line 35"/>
          <p:cNvSpPr>
            <a:spLocks noChangeShapeType="1"/>
          </p:cNvSpPr>
          <p:nvPr/>
        </p:nvSpPr>
        <p:spPr bwMode="auto">
          <a:xfrm>
            <a:off x="2871788" y="5167313"/>
            <a:ext cx="820737" cy="433387"/>
          </a:xfrm>
          <a:prstGeom prst="line">
            <a:avLst/>
          </a:prstGeom>
          <a:noFill/>
          <a:ln w="15875">
            <a:solidFill>
              <a:srgbClr val="00008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83684" name="Line 36"/>
          <p:cNvSpPr>
            <a:spLocks noChangeShapeType="1"/>
          </p:cNvSpPr>
          <p:nvPr/>
        </p:nvSpPr>
        <p:spPr bwMode="auto">
          <a:xfrm>
            <a:off x="3692525" y="5600700"/>
            <a:ext cx="820738" cy="93663"/>
          </a:xfrm>
          <a:prstGeom prst="line">
            <a:avLst/>
          </a:prstGeom>
          <a:noFill/>
          <a:ln w="15875">
            <a:solidFill>
              <a:srgbClr val="00008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83685" name="Line 37"/>
          <p:cNvSpPr>
            <a:spLocks noChangeShapeType="1"/>
          </p:cNvSpPr>
          <p:nvPr/>
        </p:nvSpPr>
        <p:spPr bwMode="auto">
          <a:xfrm>
            <a:off x="4513263" y="5694363"/>
            <a:ext cx="820737" cy="30162"/>
          </a:xfrm>
          <a:prstGeom prst="line">
            <a:avLst/>
          </a:prstGeom>
          <a:noFill/>
          <a:ln w="15875">
            <a:solidFill>
              <a:srgbClr val="00008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83686" name="Line 38"/>
          <p:cNvSpPr>
            <a:spLocks noChangeShapeType="1"/>
          </p:cNvSpPr>
          <p:nvPr/>
        </p:nvSpPr>
        <p:spPr bwMode="auto">
          <a:xfrm>
            <a:off x="2051050" y="4144963"/>
            <a:ext cx="820738" cy="852487"/>
          </a:xfrm>
          <a:prstGeom prst="line">
            <a:avLst/>
          </a:prstGeom>
          <a:noFill/>
          <a:ln w="15875">
            <a:solidFill>
              <a:srgbClr val="FF00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83687" name="Line 39"/>
          <p:cNvSpPr>
            <a:spLocks noChangeShapeType="1"/>
          </p:cNvSpPr>
          <p:nvPr/>
        </p:nvSpPr>
        <p:spPr bwMode="auto">
          <a:xfrm>
            <a:off x="2871788" y="4997450"/>
            <a:ext cx="820737" cy="479425"/>
          </a:xfrm>
          <a:prstGeom prst="line">
            <a:avLst/>
          </a:prstGeom>
          <a:noFill/>
          <a:ln w="15875">
            <a:solidFill>
              <a:srgbClr val="FF00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83688" name="Line 40"/>
          <p:cNvSpPr>
            <a:spLocks noChangeShapeType="1"/>
          </p:cNvSpPr>
          <p:nvPr/>
        </p:nvSpPr>
        <p:spPr bwMode="auto">
          <a:xfrm>
            <a:off x="3692525" y="5476875"/>
            <a:ext cx="820738" cy="185738"/>
          </a:xfrm>
          <a:prstGeom prst="line">
            <a:avLst/>
          </a:prstGeom>
          <a:noFill/>
          <a:ln w="15875">
            <a:solidFill>
              <a:srgbClr val="FF00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83689" name="Line 41"/>
          <p:cNvSpPr>
            <a:spLocks noChangeShapeType="1"/>
          </p:cNvSpPr>
          <p:nvPr/>
        </p:nvSpPr>
        <p:spPr bwMode="auto">
          <a:xfrm>
            <a:off x="4513263" y="5662613"/>
            <a:ext cx="820737" cy="47625"/>
          </a:xfrm>
          <a:prstGeom prst="line">
            <a:avLst/>
          </a:prstGeom>
          <a:noFill/>
          <a:ln w="15875">
            <a:solidFill>
              <a:srgbClr val="FF00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83690" name="Line 42"/>
          <p:cNvSpPr>
            <a:spLocks noChangeShapeType="1"/>
          </p:cNvSpPr>
          <p:nvPr/>
        </p:nvSpPr>
        <p:spPr bwMode="auto">
          <a:xfrm>
            <a:off x="2051050" y="4206875"/>
            <a:ext cx="820738" cy="868363"/>
          </a:xfrm>
          <a:prstGeom prst="line">
            <a:avLst/>
          </a:prstGeom>
          <a:noFill/>
          <a:ln w="15875">
            <a:solidFill>
              <a:srgbClr val="FFFF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83691" name="Line 43"/>
          <p:cNvSpPr>
            <a:spLocks noChangeShapeType="1"/>
          </p:cNvSpPr>
          <p:nvPr/>
        </p:nvSpPr>
        <p:spPr bwMode="auto">
          <a:xfrm>
            <a:off x="2871788" y="5075238"/>
            <a:ext cx="820737" cy="355600"/>
          </a:xfrm>
          <a:prstGeom prst="line">
            <a:avLst/>
          </a:prstGeom>
          <a:noFill/>
          <a:ln w="15875">
            <a:solidFill>
              <a:srgbClr val="FFFF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83692" name="Line 44"/>
          <p:cNvSpPr>
            <a:spLocks noChangeShapeType="1"/>
          </p:cNvSpPr>
          <p:nvPr/>
        </p:nvSpPr>
        <p:spPr bwMode="auto">
          <a:xfrm>
            <a:off x="3692525" y="5430838"/>
            <a:ext cx="820738" cy="155575"/>
          </a:xfrm>
          <a:prstGeom prst="line">
            <a:avLst/>
          </a:prstGeom>
          <a:noFill/>
          <a:ln w="15875">
            <a:solidFill>
              <a:srgbClr val="FFFF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83693" name="Line 45"/>
          <p:cNvSpPr>
            <a:spLocks noChangeShapeType="1"/>
          </p:cNvSpPr>
          <p:nvPr/>
        </p:nvSpPr>
        <p:spPr bwMode="auto">
          <a:xfrm>
            <a:off x="4513263" y="5586413"/>
            <a:ext cx="820737" cy="107950"/>
          </a:xfrm>
          <a:prstGeom prst="line">
            <a:avLst/>
          </a:prstGeom>
          <a:noFill/>
          <a:ln w="15875">
            <a:solidFill>
              <a:srgbClr val="FFFF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83694" name="Line 46"/>
          <p:cNvSpPr>
            <a:spLocks noChangeShapeType="1"/>
          </p:cNvSpPr>
          <p:nvPr/>
        </p:nvSpPr>
        <p:spPr bwMode="auto">
          <a:xfrm>
            <a:off x="2051050" y="4811713"/>
            <a:ext cx="820738" cy="277812"/>
          </a:xfrm>
          <a:prstGeom prst="line">
            <a:avLst/>
          </a:prstGeom>
          <a:noFill/>
          <a:ln w="15875">
            <a:solidFill>
              <a:srgbClr val="00FF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83695" name="Line 47"/>
          <p:cNvSpPr>
            <a:spLocks noChangeShapeType="1"/>
          </p:cNvSpPr>
          <p:nvPr/>
        </p:nvSpPr>
        <p:spPr bwMode="auto">
          <a:xfrm>
            <a:off x="2871788" y="5089525"/>
            <a:ext cx="820737" cy="123825"/>
          </a:xfrm>
          <a:prstGeom prst="line">
            <a:avLst/>
          </a:prstGeom>
          <a:noFill/>
          <a:ln w="15875">
            <a:solidFill>
              <a:srgbClr val="00FF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83696" name="Line 48"/>
          <p:cNvSpPr>
            <a:spLocks noChangeShapeType="1"/>
          </p:cNvSpPr>
          <p:nvPr/>
        </p:nvSpPr>
        <p:spPr bwMode="auto">
          <a:xfrm>
            <a:off x="3692525" y="5213350"/>
            <a:ext cx="820738" cy="123825"/>
          </a:xfrm>
          <a:prstGeom prst="line">
            <a:avLst/>
          </a:prstGeom>
          <a:noFill/>
          <a:ln w="15875">
            <a:solidFill>
              <a:srgbClr val="00FF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83697" name="Line 49"/>
          <p:cNvSpPr>
            <a:spLocks noChangeShapeType="1"/>
          </p:cNvSpPr>
          <p:nvPr/>
        </p:nvSpPr>
        <p:spPr bwMode="auto">
          <a:xfrm>
            <a:off x="4513263" y="5337175"/>
            <a:ext cx="820737" cy="217488"/>
          </a:xfrm>
          <a:prstGeom prst="line">
            <a:avLst/>
          </a:prstGeom>
          <a:noFill/>
          <a:ln w="15875">
            <a:solidFill>
              <a:srgbClr val="00FF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83698" name="Line 50"/>
          <p:cNvSpPr>
            <a:spLocks noChangeShapeType="1"/>
          </p:cNvSpPr>
          <p:nvPr/>
        </p:nvSpPr>
        <p:spPr bwMode="auto">
          <a:xfrm>
            <a:off x="2051050" y="4811713"/>
            <a:ext cx="820738" cy="169862"/>
          </a:xfrm>
          <a:prstGeom prst="line">
            <a:avLst/>
          </a:prstGeom>
          <a:noFill/>
          <a:ln w="15875">
            <a:solidFill>
              <a:srgbClr val="80008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83699" name="Line 51"/>
          <p:cNvSpPr>
            <a:spLocks noChangeShapeType="1"/>
          </p:cNvSpPr>
          <p:nvPr/>
        </p:nvSpPr>
        <p:spPr bwMode="auto">
          <a:xfrm>
            <a:off x="2871788" y="4981575"/>
            <a:ext cx="820737" cy="107950"/>
          </a:xfrm>
          <a:prstGeom prst="line">
            <a:avLst/>
          </a:prstGeom>
          <a:noFill/>
          <a:ln w="15875">
            <a:solidFill>
              <a:srgbClr val="80008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83700" name="Line 52"/>
          <p:cNvSpPr>
            <a:spLocks noChangeShapeType="1"/>
          </p:cNvSpPr>
          <p:nvPr/>
        </p:nvSpPr>
        <p:spPr bwMode="auto">
          <a:xfrm>
            <a:off x="3692525" y="5089525"/>
            <a:ext cx="820738" cy="403225"/>
          </a:xfrm>
          <a:prstGeom prst="line">
            <a:avLst/>
          </a:prstGeom>
          <a:noFill/>
          <a:ln w="15875">
            <a:solidFill>
              <a:srgbClr val="80008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83701" name="Line 53"/>
          <p:cNvSpPr>
            <a:spLocks noChangeShapeType="1"/>
          </p:cNvSpPr>
          <p:nvPr/>
        </p:nvSpPr>
        <p:spPr bwMode="auto">
          <a:xfrm>
            <a:off x="4513263" y="5492750"/>
            <a:ext cx="820737" cy="139700"/>
          </a:xfrm>
          <a:prstGeom prst="line">
            <a:avLst/>
          </a:prstGeom>
          <a:noFill/>
          <a:ln w="15875">
            <a:solidFill>
              <a:srgbClr val="80008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83702" name="Line 54"/>
          <p:cNvSpPr>
            <a:spLocks noChangeShapeType="1"/>
          </p:cNvSpPr>
          <p:nvPr/>
        </p:nvSpPr>
        <p:spPr bwMode="auto">
          <a:xfrm flipV="1">
            <a:off x="2051050" y="4672013"/>
            <a:ext cx="820738" cy="215900"/>
          </a:xfrm>
          <a:prstGeom prst="line">
            <a:avLst/>
          </a:prstGeom>
          <a:noFill/>
          <a:ln w="15875">
            <a:solidFill>
              <a:srgbClr val="8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83703" name="Line 55"/>
          <p:cNvSpPr>
            <a:spLocks noChangeShapeType="1"/>
          </p:cNvSpPr>
          <p:nvPr/>
        </p:nvSpPr>
        <p:spPr bwMode="auto">
          <a:xfrm>
            <a:off x="2871788" y="4672013"/>
            <a:ext cx="820737" cy="527050"/>
          </a:xfrm>
          <a:prstGeom prst="line">
            <a:avLst/>
          </a:prstGeom>
          <a:noFill/>
          <a:ln w="15875">
            <a:solidFill>
              <a:srgbClr val="8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83704" name="Line 56"/>
          <p:cNvSpPr>
            <a:spLocks noChangeShapeType="1"/>
          </p:cNvSpPr>
          <p:nvPr/>
        </p:nvSpPr>
        <p:spPr bwMode="auto">
          <a:xfrm>
            <a:off x="3692525" y="5199063"/>
            <a:ext cx="820738" cy="355600"/>
          </a:xfrm>
          <a:prstGeom prst="line">
            <a:avLst/>
          </a:prstGeom>
          <a:noFill/>
          <a:ln w="15875">
            <a:solidFill>
              <a:srgbClr val="8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83705" name="Line 57"/>
          <p:cNvSpPr>
            <a:spLocks noChangeShapeType="1"/>
          </p:cNvSpPr>
          <p:nvPr/>
        </p:nvSpPr>
        <p:spPr bwMode="auto">
          <a:xfrm>
            <a:off x="4513263" y="5554663"/>
            <a:ext cx="820737" cy="139700"/>
          </a:xfrm>
          <a:prstGeom prst="line">
            <a:avLst/>
          </a:prstGeom>
          <a:noFill/>
          <a:ln w="15875">
            <a:solidFill>
              <a:srgbClr val="8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83706" name="Freeform 58"/>
          <p:cNvSpPr>
            <a:spLocks/>
          </p:cNvSpPr>
          <p:nvPr/>
        </p:nvSpPr>
        <p:spPr bwMode="auto">
          <a:xfrm>
            <a:off x="2003425" y="3757613"/>
            <a:ext cx="93663" cy="93662"/>
          </a:xfrm>
          <a:custGeom>
            <a:avLst/>
            <a:gdLst/>
            <a:ahLst/>
            <a:cxnLst>
              <a:cxn ang="0">
                <a:pos x="30" y="0"/>
              </a:cxn>
              <a:cxn ang="0">
                <a:pos x="59" y="29"/>
              </a:cxn>
              <a:cxn ang="0">
                <a:pos x="30" y="59"/>
              </a:cxn>
              <a:cxn ang="0">
                <a:pos x="0" y="29"/>
              </a:cxn>
              <a:cxn ang="0">
                <a:pos x="30" y="0"/>
              </a:cxn>
            </a:cxnLst>
            <a:rect l="0" t="0" r="r" b="b"/>
            <a:pathLst>
              <a:path w="59" h="59">
                <a:moveTo>
                  <a:pt x="30" y="0"/>
                </a:moveTo>
                <a:lnTo>
                  <a:pt x="59" y="29"/>
                </a:lnTo>
                <a:lnTo>
                  <a:pt x="30" y="59"/>
                </a:lnTo>
                <a:lnTo>
                  <a:pt x="0" y="29"/>
                </a:lnTo>
                <a:lnTo>
                  <a:pt x="30" y="0"/>
                </a:lnTo>
                <a:close/>
              </a:path>
            </a:pathLst>
          </a:custGeom>
          <a:solidFill>
            <a:srgbClr val="000080"/>
          </a:solidFill>
          <a:ln w="15875">
            <a:solidFill>
              <a:srgbClr val="00008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83707" name="Freeform 59"/>
          <p:cNvSpPr>
            <a:spLocks/>
          </p:cNvSpPr>
          <p:nvPr/>
        </p:nvSpPr>
        <p:spPr bwMode="auto">
          <a:xfrm>
            <a:off x="2825750" y="5121275"/>
            <a:ext cx="92075" cy="92075"/>
          </a:xfrm>
          <a:custGeom>
            <a:avLst/>
            <a:gdLst/>
            <a:ahLst/>
            <a:cxnLst>
              <a:cxn ang="0">
                <a:pos x="29" y="0"/>
              </a:cxn>
              <a:cxn ang="0">
                <a:pos x="58" y="29"/>
              </a:cxn>
              <a:cxn ang="0">
                <a:pos x="29" y="58"/>
              </a:cxn>
              <a:cxn ang="0">
                <a:pos x="0" y="29"/>
              </a:cxn>
              <a:cxn ang="0">
                <a:pos x="29" y="0"/>
              </a:cxn>
            </a:cxnLst>
            <a:rect l="0" t="0" r="r" b="b"/>
            <a:pathLst>
              <a:path w="58" h="58">
                <a:moveTo>
                  <a:pt x="29" y="0"/>
                </a:moveTo>
                <a:lnTo>
                  <a:pt x="58" y="29"/>
                </a:lnTo>
                <a:lnTo>
                  <a:pt x="29" y="58"/>
                </a:lnTo>
                <a:lnTo>
                  <a:pt x="0" y="29"/>
                </a:lnTo>
                <a:lnTo>
                  <a:pt x="29" y="0"/>
                </a:lnTo>
                <a:close/>
              </a:path>
            </a:pathLst>
          </a:custGeom>
          <a:solidFill>
            <a:srgbClr val="000080"/>
          </a:solidFill>
          <a:ln w="15875">
            <a:solidFill>
              <a:srgbClr val="00008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83708" name="Freeform 60"/>
          <p:cNvSpPr>
            <a:spLocks/>
          </p:cNvSpPr>
          <p:nvPr/>
        </p:nvSpPr>
        <p:spPr bwMode="auto">
          <a:xfrm>
            <a:off x="3646488" y="5554663"/>
            <a:ext cx="92075" cy="93662"/>
          </a:xfrm>
          <a:custGeom>
            <a:avLst/>
            <a:gdLst/>
            <a:ahLst/>
            <a:cxnLst>
              <a:cxn ang="0">
                <a:pos x="29" y="0"/>
              </a:cxn>
              <a:cxn ang="0">
                <a:pos x="58" y="29"/>
              </a:cxn>
              <a:cxn ang="0">
                <a:pos x="29" y="59"/>
              </a:cxn>
              <a:cxn ang="0">
                <a:pos x="0" y="29"/>
              </a:cxn>
              <a:cxn ang="0">
                <a:pos x="29" y="0"/>
              </a:cxn>
            </a:cxnLst>
            <a:rect l="0" t="0" r="r" b="b"/>
            <a:pathLst>
              <a:path w="58" h="59">
                <a:moveTo>
                  <a:pt x="29" y="0"/>
                </a:moveTo>
                <a:lnTo>
                  <a:pt x="58" y="29"/>
                </a:lnTo>
                <a:lnTo>
                  <a:pt x="29" y="59"/>
                </a:lnTo>
                <a:lnTo>
                  <a:pt x="0" y="29"/>
                </a:lnTo>
                <a:lnTo>
                  <a:pt x="29" y="0"/>
                </a:lnTo>
                <a:close/>
              </a:path>
            </a:pathLst>
          </a:custGeom>
          <a:solidFill>
            <a:srgbClr val="000080"/>
          </a:solidFill>
          <a:ln w="15875">
            <a:solidFill>
              <a:srgbClr val="00008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83709" name="Freeform 61"/>
          <p:cNvSpPr>
            <a:spLocks/>
          </p:cNvSpPr>
          <p:nvPr/>
        </p:nvSpPr>
        <p:spPr bwMode="auto">
          <a:xfrm>
            <a:off x="4467225" y="5648325"/>
            <a:ext cx="92075" cy="92075"/>
          </a:xfrm>
          <a:custGeom>
            <a:avLst/>
            <a:gdLst/>
            <a:ahLst/>
            <a:cxnLst>
              <a:cxn ang="0">
                <a:pos x="29" y="0"/>
              </a:cxn>
              <a:cxn ang="0">
                <a:pos x="58" y="29"/>
              </a:cxn>
              <a:cxn ang="0">
                <a:pos x="29" y="58"/>
              </a:cxn>
              <a:cxn ang="0">
                <a:pos x="0" y="29"/>
              </a:cxn>
              <a:cxn ang="0">
                <a:pos x="29" y="0"/>
              </a:cxn>
            </a:cxnLst>
            <a:rect l="0" t="0" r="r" b="b"/>
            <a:pathLst>
              <a:path w="58" h="58">
                <a:moveTo>
                  <a:pt x="29" y="0"/>
                </a:moveTo>
                <a:lnTo>
                  <a:pt x="58" y="29"/>
                </a:lnTo>
                <a:lnTo>
                  <a:pt x="29" y="58"/>
                </a:lnTo>
                <a:lnTo>
                  <a:pt x="0" y="29"/>
                </a:lnTo>
                <a:lnTo>
                  <a:pt x="29" y="0"/>
                </a:lnTo>
                <a:close/>
              </a:path>
            </a:pathLst>
          </a:custGeom>
          <a:solidFill>
            <a:srgbClr val="000080"/>
          </a:solidFill>
          <a:ln w="15875">
            <a:solidFill>
              <a:srgbClr val="00008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83710" name="Freeform 62"/>
          <p:cNvSpPr>
            <a:spLocks/>
          </p:cNvSpPr>
          <p:nvPr/>
        </p:nvSpPr>
        <p:spPr bwMode="auto">
          <a:xfrm>
            <a:off x="5287963" y="5678488"/>
            <a:ext cx="92075" cy="93662"/>
          </a:xfrm>
          <a:custGeom>
            <a:avLst/>
            <a:gdLst/>
            <a:ahLst/>
            <a:cxnLst>
              <a:cxn ang="0">
                <a:pos x="29" y="0"/>
              </a:cxn>
              <a:cxn ang="0">
                <a:pos x="58" y="29"/>
              </a:cxn>
              <a:cxn ang="0">
                <a:pos x="29" y="59"/>
              </a:cxn>
              <a:cxn ang="0">
                <a:pos x="0" y="29"/>
              </a:cxn>
              <a:cxn ang="0">
                <a:pos x="29" y="0"/>
              </a:cxn>
            </a:cxnLst>
            <a:rect l="0" t="0" r="r" b="b"/>
            <a:pathLst>
              <a:path w="58" h="59">
                <a:moveTo>
                  <a:pt x="29" y="0"/>
                </a:moveTo>
                <a:lnTo>
                  <a:pt x="58" y="29"/>
                </a:lnTo>
                <a:lnTo>
                  <a:pt x="29" y="59"/>
                </a:lnTo>
                <a:lnTo>
                  <a:pt x="0" y="29"/>
                </a:lnTo>
                <a:lnTo>
                  <a:pt x="29" y="0"/>
                </a:lnTo>
                <a:close/>
              </a:path>
            </a:pathLst>
          </a:custGeom>
          <a:solidFill>
            <a:srgbClr val="000080"/>
          </a:solidFill>
          <a:ln w="15875">
            <a:solidFill>
              <a:srgbClr val="00008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83711" name="Rectangle 63"/>
          <p:cNvSpPr>
            <a:spLocks noChangeArrowheads="1"/>
          </p:cNvSpPr>
          <p:nvPr/>
        </p:nvSpPr>
        <p:spPr bwMode="auto">
          <a:xfrm>
            <a:off x="2003425" y="4098925"/>
            <a:ext cx="93663" cy="92075"/>
          </a:xfrm>
          <a:prstGeom prst="rect">
            <a:avLst/>
          </a:prstGeom>
          <a:solidFill>
            <a:srgbClr val="FF00FF"/>
          </a:solidFill>
          <a:ln w="15875">
            <a:solidFill>
              <a:srgbClr val="FF00FF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83712" name="Rectangle 64"/>
          <p:cNvSpPr>
            <a:spLocks noChangeArrowheads="1"/>
          </p:cNvSpPr>
          <p:nvPr/>
        </p:nvSpPr>
        <p:spPr bwMode="auto">
          <a:xfrm>
            <a:off x="2825750" y="4949825"/>
            <a:ext cx="92075" cy="93663"/>
          </a:xfrm>
          <a:prstGeom prst="rect">
            <a:avLst/>
          </a:prstGeom>
          <a:solidFill>
            <a:srgbClr val="FF00FF"/>
          </a:solidFill>
          <a:ln w="15875">
            <a:solidFill>
              <a:srgbClr val="FF00FF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83713" name="Rectangle 65"/>
          <p:cNvSpPr>
            <a:spLocks noChangeArrowheads="1"/>
          </p:cNvSpPr>
          <p:nvPr/>
        </p:nvSpPr>
        <p:spPr bwMode="auto">
          <a:xfrm>
            <a:off x="3646488" y="5430838"/>
            <a:ext cx="92075" cy="92075"/>
          </a:xfrm>
          <a:prstGeom prst="rect">
            <a:avLst/>
          </a:prstGeom>
          <a:solidFill>
            <a:srgbClr val="FF00FF"/>
          </a:solidFill>
          <a:ln w="15875">
            <a:solidFill>
              <a:srgbClr val="FF00FF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83714" name="Rectangle 66"/>
          <p:cNvSpPr>
            <a:spLocks noChangeArrowheads="1"/>
          </p:cNvSpPr>
          <p:nvPr/>
        </p:nvSpPr>
        <p:spPr bwMode="auto">
          <a:xfrm>
            <a:off x="4467225" y="5616575"/>
            <a:ext cx="92075" cy="93663"/>
          </a:xfrm>
          <a:prstGeom prst="rect">
            <a:avLst/>
          </a:prstGeom>
          <a:solidFill>
            <a:srgbClr val="FF00FF"/>
          </a:solidFill>
          <a:ln w="15875">
            <a:solidFill>
              <a:srgbClr val="FF00FF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83715" name="Rectangle 67"/>
          <p:cNvSpPr>
            <a:spLocks noChangeArrowheads="1"/>
          </p:cNvSpPr>
          <p:nvPr/>
        </p:nvSpPr>
        <p:spPr bwMode="auto">
          <a:xfrm>
            <a:off x="5287963" y="5662613"/>
            <a:ext cx="92075" cy="93662"/>
          </a:xfrm>
          <a:prstGeom prst="rect">
            <a:avLst/>
          </a:prstGeom>
          <a:solidFill>
            <a:srgbClr val="FF00FF"/>
          </a:solidFill>
          <a:ln w="15875">
            <a:solidFill>
              <a:srgbClr val="FF00FF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83716" name="Freeform 68"/>
          <p:cNvSpPr>
            <a:spLocks/>
          </p:cNvSpPr>
          <p:nvPr/>
        </p:nvSpPr>
        <p:spPr bwMode="auto">
          <a:xfrm>
            <a:off x="2003425" y="4160838"/>
            <a:ext cx="93663" cy="92075"/>
          </a:xfrm>
          <a:custGeom>
            <a:avLst/>
            <a:gdLst/>
            <a:ahLst/>
            <a:cxnLst>
              <a:cxn ang="0">
                <a:pos x="30" y="0"/>
              </a:cxn>
              <a:cxn ang="0">
                <a:pos x="59" y="58"/>
              </a:cxn>
              <a:cxn ang="0">
                <a:pos x="0" y="58"/>
              </a:cxn>
              <a:cxn ang="0">
                <a:pos x="30" y="0"/>
              </a:cxn>
            </a:cxnLst>
            <a:rect l="0" t="0" r="r" b="b"/>
            <a:pathLst>
              <a:path w="59" h="58">
                <a:moveTo>
                  <a:pt x="30" y="0"/>
                </a:moveTo>
                <a:lnTo>
                  <a:pt x="59" y="58"/>
                </a:lnTo>
                <a:lnTo>
                  <a:pt x="0" y="58"/>
                </a:lnTo>
                <a:lnTo>
                  <a:pt x="30" y="0"/>
                </a:lnTo>
                <a:close/>
              </a:path>
            </a:pathLst>
          </a:custGeom>
          <a:solidFill>
            <a:srgbClr val="FFFF00"/>
          </a:solidFill>
          <a:ln w="15875">
            <a:solidFill>
              <a:srgbClr val="FFFF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83717" name="Freeform 69"/>
          <p:cNvSpPr>
            <a:spLocks/>
          </p:cNvSpPr>
          <p:nvPr/>
        </p:nvSpPr>
        <p:spPr bwMode="auto">
          <a:xfrm>
            <a:off x="2825750" y="5027613"/>
            <a:ext cx="92075" cy="93662"/>
          </a:xfrm>
          <a:custGeom>
            <a:avLst/>
            <a:gdLst/>
            <a:ahLst/>
            <a:cxnLst>
              <a:cxn ang="0">
                <a:pos x="29" y="0"/>
              </a:cxn>
              <a:cxn ang="0">
                <a:pos x="58" y="59"/>
              </a:cxn>
              <a:cxn ang="0">
                <a:pos x="0" y="59"/>
              </a:cxn>
              <a:cxn ang="0">
                <a:pos x="29" y="0"/>
              </a:cxn>
            </a:cxnLst>
            <a:rect l="0" t="0" r="r" b="b"/>
            <a:pathLst>
              <a:path w="58" h="59">
                <a:moveTo>
                  <a:pt x="29" y="0"/>
                </a:moveTo>
                <a:lnTo>
                  <a:pt x="58" y="59"/>
                </a:lnTo>
                <a:lnTo>
                  <a:pt x="0" y="59"/>
                </a:lnTo>
                <a:lnTo>
                  <a:pt x="29" y="0"/>
                </a:lnTo>
                <a:close/>
              </a:path>
            </a:pathLst>
          </a:custGeom>
          <a:solidFill>
            <a:srgbClr val="FFFF00"/>
          </a:solidFill>
          <a:ln w="15875">
            <a:solidFill>
              <a:srgbClr val="FFFF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83718" name="Freeform 70"/>
          <p:cNvSpPr>
            <a:spLocks/>
          </p:cNvSpPr>
          <p:nvPr/>
        </p:nvSpPr>
        <p:spPr bwMode="auto">
          <a:xfrm>
            <a:off x="3646488" y="5384800"/>
            <a:ext cx="92075" cy="92075"/>
          </a:xfrm>
          <a:custGeom>
            <a:avLst/>
            <a:gdLst/>
            <a:ahLst/>
            <a:cxnLst>
              <a:cxn ang="0">
                <a:pos x="29" y="0"/>
              </a:cxn>
              <a:cxn ang="0">
                <a:pos x="58" y="58"/>
              </a:cxn>
              <a:cxn ang="0">
                <a:pos x="0" y="58"/>
              </a:cxn>
              <a:cxn ang="0">
                <a:pos x="29" y="0"/>
              </a:cxn>
            </a:cxnLst>
            <a:rect l="0" t="0" r="r" b="b"/>
            <a:pathLst>
              <a:path w="58" h="58">
                <a:moveTo>
                  <a:pt x="29" y="0"/>
                </a:moveTo>
                <a:lnTo>
                  <a:pt x="58" y="58"/>
                </a:lnTo>
                <a:lnTo>
                  <a:pt x="0" y="58"/>
                </a:lnTo>
                <a:lnTo>
                  <a:pt x="29" y="0"/>
                </a:lnTo>
                <a:close/>
              </a:path>
            </a:pathLst>
          </a:custGeom>
          <a:solidFill>
            <a:srgbClr val="FFFF00"/>
          </a:solidFill>
          <a:ln w="15875">
            <a:solidFill>
              <a:srgbClr val="FFFF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83719" name="Freeform 71"/>
          <p:cNvSpPr>
            <a:spLocks/>
          </p:cNvSpPr>
          <p:nvPr/>
        </p:nvSpPr>
        <p:spPr bwMode="auto">
          <a:xfrm>
            <a:off x="4467225" y="5538788"/>
            <a:ext cx="92075" cy="93662"/>
          </a:xfrm>
          <a:custGeom>
            <a:avLst/>
            <a:gdLst/>
            <a:ahLst/>
            <a:cxnLst>
              <a:cxn ang="0">
                <a:pos x="29" y="0"/>
              </a:cxn>
              <a:cxn ang="0">
                <a:pos x="58" y="59"/>
              </a:cxn>
              <a:cxn ang="0">
                <a:pos x="0" y="59"/>
              </a:cxn>
              <a:cxn ang="0">
                <a:pos x="29" y="0"/>
              </a:cxn>
            </a:cxnLst>
            <a:rect l="0" t="0" r="r" b="b"/>
            <a:pathLst>
              <a:path w="58" h="59">
                <a:moveTo>
                  <a:pt x="29" y="0"/>
                </a:moveTo>
                <a:lnTo>
                  <a:pt x="58" y="59"/>
                </a:lnTo>
                <a:lnTo>
                  <a:pt x="0" y="59"/>
                </a:lnTo>
                <a:lnTo>
                  <a:pt x="29" y="0"/>
                </a:lnTo>
                <a:close/>
              </a:path>
            </a:pathLst>
          </a:custGeom>
          <a:solidFill>
            <a:srgbClr val="FFFF00"/>
          </a:solidFill>
          <a:ln w="15875">
            <a:solidFill>
              <a:srgbClr val="FFFF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83720" name="Freeform 72"/>
          <p:cNvSpPr>
            <a:spLocks/>
          </p:cNvSpPr>
          <p:nvPr/>
        </p:nvSpPr>
        <p:spPr bwMode="auto">
          <a:xfrm>
            <a:off x="5287963" y="5648325"/>
            <a:ext cx="92075" cy="92075"/>
          </a:xfrm>
          <a:custGeom>
            <a:avLst/>
            <a:gdLst/>
            <a:ahLst/>
            <a:cxnLst>
              <a:cxn ang="0">
                <a:pos x="29" y="0"/>
              </a:cxn>
              <a:cxn ang="0">
                <a:pos x="58" y="58"/>
              </a:cxn>
              <a:cxn ang="0">
                <a:pos x="0" y="58"/>
              </a:cxn>
              <a:cxn ang="0">
                <a:pos x="29" y="0"/>
              </a:cxn>
            </a:cxnLst>
            <a:rect l="0" t="0" r="r" b="b"/>
            <a:pathLst>
              <a:path w="58" h="58">
                <a:moveTo>
                  <a:pt x="29" y="0"/>
                </a:moveTo>
                <a:lnTo>
                  <a:pt x="58" y="58"/>
                </a:lnTo>
                <a:lnTo>
                  <a:pt x="0" y="58"/>
                </a:lnTo>
                <a:lnTo>
                  <a:pt x="29" y="0"/>
                </a:lnTo>
                <a:close/>
              </a:path>
            </a:pathLst>
          </a:custGeom>
          <a:solidFill>
            <a:srgbClr val="FFFF00"/>
          </a:solidFill>
          <a:ln w="15875">
            <a:solidFill>
              <a:srgbClr val="FFFF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83721" name="Rectangle 73"/>
          <p:cNvSpPr>
            <a:spLocks noChangeArrowheads="1"/>
          </p:cNvSpPr>
          <p:nvPr/>
        </p:nvSpPr>
        <p:spPr bwMode="auto">
          <a:xfrm>
            <a:off x="1989138" y="4749800"/>
            <a:ext cx="153987" cy="153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83722" name="Line 74"/>
          <p:cNvSpPr>
            <a:spLocks noChangeShapeType="1"/>
          </p:cNvSpPr>
          <p:nvPr/>
        </p:nvSpPr>
        <p:spPr bwMode="auto">
          <a:xfrm flipH="1" flipV="1">
            <a:off x="2003425" y="4764088"/>
            <a:ext cx="47625" cy="47625"/>
          </a:xfrm>
          <a:prstGeom prst="line">
            <a:avLst/>
          </a:prstGeom>
          <a:noFill/>
          <a:ln w="15875">
            <a:solidFill>
              <a:srgbClr val="00FF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83723" name="Line 75"/>
          <p:cNvSpPr>
            <a:spLocks noChangeShapeType="1"/>
          </p:cNvSpPr>
          <p:nvPr/>
        </p:nvSpPr>
        <p:spPr bwMode="auto">
          <a:xfrm>
            <a:off x="2051050" y="4811713"/>
            <a:ext cx="46038" cy="46037"/>
          </a:xfrm>
          <a:prstGeom prst="line">
            <a:avLst/>
          </a:prstGeom>
          <a:noFill/>
          <a:ln w="15875">
            <a:solidFill>
              <a:srgbClr val="00FF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83724" name="Line 76"/>
          <p:cNvSpPr>
            <a:spLocks noChangeShapeType="1"/>
          </p:cNvSpPr>
          <p:nvPr/>
        </p:nvSpPr>
        <p:spPr bwMode="auto">
          <a:xfrm flipH="1">
            <a:off x="2003425" y="4811713"/>
            <a:ext cx="47625" cy="46037"/>
          </a:xfrm>
          <a:prstGeom prst="line">
            <a:avLst/>
          </a:prstGeom>
          <a:noFill/>
          <a:ln w="15875">
            <a:solidFill>
              <a:srgbClr val="00FF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83725" name="Line 77"/>
          <p:cNvSpPr>
            <a:spLocks noChangeShapeType="1"/>
          </p:cNvSpPr>
          <p:nvPr/>
        </p:nvSpPr>
        <p:spPr bwMode="auto">
          <a:xfrm flipV="1">
            <a:off x="2051050" y="4764088"/>
            <a:ext cx="46038" cy="47625"/>
          </a:xfrm>
          <a:prstGeom prst="line">
            <a:avLst/>
          </a:prstGeom>
          <a:noFill/>
          <a:ln w="15875">
            <a:solidFill>
              <a:srgbClr val="00FF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83726" name="Rectangle 78"/>
          <p:cNvSpPr>
            <a:spLocks noChangeArrowheads="1"/>
          </p:cNvSpPr>
          <p:nvPr/>
        </p:nvSpPr>
        <p:spPr bwMode="auto">
          <a:xfrm>
            <a:off x="2809875" y="5027613"/>
            <a:ext cx="153988" cy="155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83727" name="Line 79"/>
          <p:cNvSpPr>
            <a:spLocks noChangeShapeType="1"/>
          </p:cNvSpPr>
          <p:nvPr/>
        </p:nvSpPr>
        <p:spPr bwMode="auto">
          <a:xfrm flipH="1" flipV="1">
            <a:off x="2825750" y="5043488"/>
            <a:ext cx="46038" cy="46037"/>
          </a:xfrm>
          <a:prstGeom prst="line">
            <a:avLst/>
          </a:prstGeom>
          <a:noFill/>
          <a:ln w="15875">
            <a:solidFill>
              <a:srgbClr val="00FF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83728" name="Line 80"/>
          <p:cNvSpPr>
            <a:spLocks noChangeShapeType="1"/>
          </p:cNvSpPr>
          <p:nvPr/>
        </p:nvSpPr>
        <p:spPr bwMode="auto">
          <a:xfrm>
            <a:off x="2871788" y="5089525"/>
            <a:ext cx="46037" cy="47625"/>
          </a:xfrm>
          <a:prstGeom prst="line">
            <a:avLst/>
          </a:prstGeom>
          <a:noFill/>
          <a:ln w="15875">
            <a:solidFill>
              <a:srgbClr val="00FF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83729" name="Line 81"/>
          <p:cNvSpPr>
            <a:spLocks noChangeShapeType="1"/>
          </p:cNvSpPr>
          <p:nvPr/>
        </p:nvSpPr>
        <p:spPr bwMode="auto">
          <a:xfrm flipH="1">
            <a:off x="2825750" y="5089525"/>
            <a:ext cx="46038" cy="47625"/>
          </a:xfrm>
          <a:prstGeom prst="line">
            <a:avLst/>
          </a:prstGeom>
          <a:noFill/>
          <a:ln w="15875">
            <a:solidFill>
              <a:srgbClr val="00FF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83730" name="Line 82"/>
          <p:cNvSpPr>
            <a:spLocks noChangeShapeType="1"/>
          </p:cNvSpPr>
          <p:nvPr/>
        </p:nvSpPr>
        <p:spPr bwMode="auto">
          <a:xfrm flipV="1">
            <a:off x="2871788" y="5043488"/>
            <a:ext cx="46037" cy="46037"/>
          </a:xfrm>
          <a:prstGeom prst="line">
            <a:avLst/>
          </a:prstGeom>
          <a:noFill/>
          <a:ln w="15875">
            <a:solidFill>
              <a:srgbClr val="00FF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83731" name="Rectangle 83"/>
          <p:cNvSpPr>
            <a:spLocks noChangeArrowheads="1"/>
          </p:cNvSpPr>
          <p:nvPr/>
        </p:nvSpPr>
        <p:spPr bwMode="auto">
          <a:xfrm>
            <a:off x="3630613" y="5151438"/>
            <a:ext cx="153987" cy="155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83732" name="Line 84"/>
          <p:cNvSpPr>
            <a:spLocks noChangeShapeType="1"/>
          </p:cNvSpPr>
          <p:nvPr/>
        </p:nvSpPr>
        <p:spPr bwMode="auto">
          <a:xfrm flipH="1" flipV="1">
            <a:off x="3646488" y="5167313"/>
            <a:ext cx="46037" cy="46037"/>
          </a:xfrm>
          <a:prstGeom prst="line">
            <a:avLst/>
          </a:prstGeom>
          <a:noFill/>
          <a:ln w="15875">
            <a:solidFill>
              <a:srgbClr val="00FF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83733" name="Line 85"/>
          <p:cNvSpPr>
            <a:spLocks noChangeShapeType="1"/>
          </p:cNvSpPr>
          <p:nvPr/>
        </p:nvSpPr>
        <p:spPr bwMode="auto">
          <a:xfrm>
            <a:off x="3692525" y="5213350"/>
            <a:ext cx="46038" cy="47625"/>
          </a:xfrm>
          <a:prstGeom prst="line">
            <a:avLst/>
          </a:prstGeom>
          <a:noFill/>
          <a:ln w="15875">
            <a:solidFill>
              <a:srgbClr val="00FF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83734" name="Line 86"/>
          <p:cNvSpPr>
            <a:spLocks noChangeShapeType="1"/>
          </p:cNvSpPr>
          <p:nvPr/>
        </p:nvSpPr>
        <p:spPr bwMode="auto">
          <a:xfrm flipH="1">
            <a:off x="3646488" y="5213350"/>
            <a:ext cx="46037" cy="47625"/>
          </a:xfrm>
          <a:prstGeom prst="line">
            <a:avLst/>
          </a:prstGeom>
          <a:noFill/>
          <a:ln w="15875">
            <a:solidFill>
              <a:srgbClr val="00FF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83735" name="Line 87"/>
          <p:cNvSpPr>
            <a:spLocks noChangeShapeType="1"/>
          </p:cNvSpPr>
          <p:nvPr/>
        </p:nvSpPr>
        <p:spPr bwMode="auto">
          <a:xfrm flipV="1">
            <a:off x="3692525" y="5167313"/>
            <a:ext cx="46038" cy="46037"/>
          </a:xfrm>
          <a:prstGeom prst="line">
            <a:avLst/>
          </a:prstGeom>
          <a:noFill/>
          <a:ln w="15875">
            <a:solidFill>
              <a:srgbClr val="00FF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83736" name="Rectangle 88"/>
          <p:cNvSpPr>
            <a:spLocks noChangeArrowheads="1"/>
          </p:cNvSpPr>
          <p:nvPr/>
        </p:nvSpPr>
        <p:spPr bwMode="auto">
          <a:xfrm>
            <a:off x="4451350" y="5275263"/>
            <a:ext cx="153988" cy="155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83737" name="Line 89"/>
          <p:cNvSpPr>
            <a:spLocks noChangeShapeType="1"/>
          </p:cNvSpPr>
          <p:nvPr/>
        </p:nvSpPr>
        <p:spPr bwMode="auto">
          <a:xfrm flipH="1" flipV="1">
            <a:off x="4467225" y="5291138"/>
            <a:ext cx="46038" cy="46037"/>
          </a:xfrm>
          <a:prstGeom prst="line">
            <a:avLst/>
          </a:prstGeom>
          <a:noFill/>
          <a:ln w="15875">
            <a:solidFill>
              <a:srgbClr val="00FF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83738" name="Line 90"/>
          <p:cNvSpPr>
            <a:spLocks noChangeShapeType="1"/>
          </p:cNvSpPr>
          <p:nvPr/>
        </p:nvSpPr>
        <p:spPr bwMode="auto">
          <a:xfrm>
            <a:off x="4513263" y="5337175"/>
            <a:ext cx="46037" cy="47625"/>
          </a:xfrm>
          <a:prstGeom prst="line">
            <a:avLst/>
          </a:prstGeom>
          <a:noFill/>
          <a:ln w="15875">
            <a:solidFill>
              <a:srgbClr val="00FF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83739" name="Line 91"/>
          <p:cNvSpPr>
            <a:spLocks noChangeShapeType="1"/>
          </p:cNvSpPr>
          <p:nvPr/>
        </p:nvSpPr>
        <p:spPr bwMode="auto">
          <a:xfrm flipH="1">
            <a:off x="4467225" y="5337175"/>
            <a:ext cx="46038" cy="47625"/>
          </a:xfrm>
          <a:prstGeom prst="line">
            <a:avLst/>
          </a:prstGeom>
          <a:noFill/>
          <a:ln w="15875">
            <a:solidFill>
              <a:srgbClr val="00FF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83740" name="Line 92"/>
          <p:cNvSpPr>
            <a:spLocks noChangeShapeType="1"/>
          </p:cNvSpPr>
          <p:nvPr/>
        </p:nvSpPr>
        <p:spPr bwMode="auto">
          <a:xfrm flipV="1">
            <a:off x="4513263" y="5291138"/>
            <a:ext cx="46037" cy="46037"/>
          </a:xfrm>
          <a:prstGeom prst="line">
            <a:avLst/>
          </a:prstGeom>
          <a:noFill/>
          <a:ln w="15875">
            <a:solidFill>
              <a:srgbClr val="00FF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83741" name="Rectangle 93"/>
          <p:cNvSpPr>
            <a:spLocks noChangeArrowheads="1"/>
          </p:cNvSpPr>
          <p:nvPr/>
        </p:nvSpPr>
        <p:spPr bwMode="auto">
          <a:xfrm>
            <a:off x="5272088" y="5492750"/>
            <a:ext cx="155575" cy="155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83742" name="Line 94"/>
          <p:cNvSpPr>
            <a:spLocks noChangeShapeType="1"/>
          </p:cNvSpPr>
          <p:nvPr/>
        </p:nvSpPr>
        <p:spPr bwMode="auto">
          <a:xfrm flipH="1" flipV="1">
            <a:off x="5287963" y="5508625"/>
            <a:ext cx="46037" cy="46038"/>
          </a:xfrm>
          <a:prstGeom prst="line">
            <a:avLst/>
          </a:prstGeom>
          <a:noFill/>
          <a:ln w="15875">
            <a:solidFill>
              <a:srgbClr val="00FF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83743" name="Line 95"/>
          <p:cNvSpPr>
            <a:spLocks noChangeShapeType="1"/>
          </p:cNvSpPr>
          <p:nvPr/>
        </p:nvSpPr>
        <p:spPr bwMode="auto">
          <a:xfrm>
            <a:off x="5334000" y="5554663"/>
            <a:ext cx="46038" cy="46037"/>
          </a:xfrm>
          <a:prstGeom prst="line">
            <a:avLst/>
          </a:prstGeom>
          <a:noFill/>
          <a:ln w="15875">
            <a:solidFill>
              <a:srgbClr val="00FF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83744" name="Line 96"/>
          <p:cNvSpPr>
            <a:spLocks noChangeShapeType="1"/>
          </p:cNvSpPr>
          <p:nvPr/>
        </p:nvSpPr>
        <p:spPr bwMode="auto">
          <a:xfrm flipH="1">
            <a:off x="5287963" y="5554663"/>
            <a:ext cx="46037" cy="46037"/>
          </a:xfrm>
          <a:prstGeom prst="line">
            <a:avLst/>
          </a:prstGeom>
          <a:noFill/>
          <a:ln w="15875">
            <a:solidFill>
              <a:srgbClr val="00FF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83745" name="Line 97"/>
          <p:cNvSpPr>
            <a:spLocks noChangeShapeType="1"/>
          </p:cNvSpPr>
          <p:nvPr/>
        </p:nvSpPr>
        <p:spPr bwMode="auto">
          <a:xfrm flipV="1">
            <a:off x="5334000" y="5508625"/>
            <a:ext cx="46038" cy="46038"/>
          </a:xfrm>
          <a:prstGeom prst="line">
            <a:avLst/>
          </a:prstGeom>
          <a:noFill/>
          <a:ln w="15875">
            <a:solidFill>
              <a:srgbClr val="00FF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83746" name="Rectangle 98"/>
          <p:cNvSpPr>
            <a:spLocks noChangeArrowheads="1"/>
          </p:cNvSpPr>
          <p:nvPr/>
        </p:nvSpPr>
        <p:spPr bwMode="auto">
          <a:xfrm>
            <a:off x="1989138" y="4749800"/>
            <a:ext cx="153987" cy="153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83747" name="Line 99"/>
          <p:cNvSpPr>
            <a:spLocks noChangeShapeType="1"/>
          </p:cNvSpPr>
          <p:nvPr/>
        </p:nvSpPr>
        <p:spPr bwMode="auto">
          <a:xfrm flipH="1" flipV="1">
            <a:off x="2003425" y="4764088"/>
            <a:ext cx="47625" cy="47625"/>
          </a:xfrm>
          <a:prstGeom prst="line">
            <a:avLst/>
          </a:prstGeom>
          <a:noFill/>
          <a:ln w="15875">
            <a:solidFill>
              <a:srgbClr val="80008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83748" name="Line 100"/>
          <p:cNvSpPr>
            <a:spLocks noChangeShapeType="1"/>
          </p:cNvSpPr>
          <p:nvPr/>
        </p:nvSpPr>
        <p:spPr bwMode="auto">
          <a:xfrm>
            <a:off x="2051050" y="4811713"/>
            <a:ext cx="46038" cy="46037"/>
          </a:xfrm>
          <a:prstGeom prst="line">
            <a:avLst/>
          </a:prstGeom>
          <a:noFill/>
          <a:ln w="15875">
            <a:solidFill>
              <a:srgbClr val="80008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83749" name="Line 101"/>
          <p:cNvSpPr>
            <a:spLocks noChangeShapeType="1"/>
          </p:cNvSpPr>
          <p:nvPr/>
        </p:nvSpPr>
        <p:spPr bwMode="auto">
          <a:xfrm flipH="1">
            <a:off x="2003425" y="4811713"/>
            <a:ext cx="47625" cy="46037"/>
          </a:xfrm>
          <a:prstGeom prst="line">
            <a:avLst/>
          </a:prstGeom>
          <a:noFill/>
          <a:ln w="15875">
            <a:solidFill>
              <a:srgbClr val="80008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83750" name="Line 102"/>
          <p:cNvSpPr>
            <a:spLocks noChangeShapeType="1"/>
          </p:cNvSpPr>
          <p:nvPr/>
        </p:nvSpPr>
        <p:spPr bwMode="auto">
          <a:xfrm flipV="1">
            <a:off x="2051050" y="4764088"/>
            <a:ext cx="46038" cy="47625"/>
          </a:xfrm>
          <a:prstGeom prst="line">
            <a:avLst/>
          </a:prstGeom>
          <a:noFill/>
          <a:ln w="15875">
            <a:solidFill>
              <a:srgbClr val="80008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83751" name="Line 103"/>
          <p:cNvSpPr>
            <a:spLocks noChangeShapeType="1"/>
          </p:cNvSpPr>
          <p:nvPr/>
        </p:nvSpPr>
        <p:spPr bwMode="auto">
          <a:xfrm flipV="1">
            <a:off x="2051050" y="4764088"/>
            <a:ext cx="1588" cy="47625"/>
          </a:xfrm>
          <a:prstGeom prst="line">
            <a:avLst/>
          </a:prstGeom>
          <a:noFill/>
          <a:ln w="15875">
            <a:solidFill>
              <a:srgbClr val="80008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83752" name="Line 104"/>
          <p:cNvSpPr>
            <a:spLocks noChangeShapeType="1"/>
          </p:cNvSpPr>
          <p:nvPr/>
        </p:nvSpPr>
        <p:spPr bwMode="auto">
          <a:xfrm>
            <a:off x="2051050" y="4811713"/>
            <a:ext cx="1588" cy="46037"/>
          </a:xfrm>
          <a:prstGeom prst="line">
            <a:avLst/>
          </a:prstGeom>
          <a:noFill/>
          <a:ln w="15875">
            <a:solidFill>
              <a:srgbClr val="80008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83753" name="Rectangle 105"/>
          <p:cNvSpPr>
            <a:spLocks noChangeArrowheads="1"/>
          </p:cNvSpPr>
          <p:nvPr/>
        </p:nvSpPr>
        <p:spPr bwMode="auto">
          <a:xfrm>
            <a:off x="2809875" y="4919663"/>
            <a:ext cx="153988" cy="155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83754" name="Line 106"/>
          <p:cNvSpPr>
            <a:spLocks noChangeShapeType="1"/>
          </p:cNvSpPr>
          <p:nvPr/>
        </p:nvSpPr>
        <p:spPr bwMode="auto">
          <a:xfrm flipH="1" flipV="1">
            <a:off x="2825750" y="4935538"/>
            <a:ext cx="46038" cy="46037"/>
          </a:xfrm>
          <a:prstGeom prst="line">
            <a:avLst/>
          </a:prstGeom>
          <a:noFill/>
          <a:ln w="15875">
            <a:solidFill>
              <a:srgbClr val="80008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83755" name="Line 107"/>
          <p:cNvSpPr>
            <a:spLocks noChangeShapeType="1"/>
          </p:cNvSpPr>
          <p:nvPr/>
        </p:nvSpPr>
        <p:spPr bwMode="auto">
          <a:xfrm>
            <a:off x="2871788" y="4981575"/>
            <a:ext cx="46037" cy="46038"/>
          </a:xfrm>
          <a:prstGeom prst="line">
            <a:avLst/>
          </a:prstGeom>
          <a:noFill/>
          <a:ln w="15875">
            <a:solidFill>
              <a:srgbClr val="80008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83756" name="Line 108"/>
          <p:cNvSpPr>
            <a:spLocks noChangeShapeType="1"/>
          </p:cNvSpPr>
          <p:nvPr/>
        </p:nvSpPr>
        <p:spPr bwMode="auto">
          <a:xfrm flipH="1">
            <a:off x="2825750" y="4981575"/>
            <a:ext cx="46038" cy="46038"/>
          </a:xfrm>
          <a:prstGeom prst="line">
            <a:avLst/>
          </a:prstGeom>
          <a:noFill/>
          <a:ln w="15875">
            <a:solidFill>
              <a:srgbClr val="80008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83757" name="Line 109"/>
          <p:cNvSpPr>
            <a:spLocks noChangeShapeType="1"/>
          </p:cNvSpPr>
          <p:nvPr/>
        </p:nvSpPr>
        <p:spPr bwMode="auto">
          <a:xfrm flipV="1">
            <a:off x="2871788" y="4935538"/>
            <a:ext cx="46037" cy="46037"/>
          </a:xfrm>
          <a:prstGeom prst="line">
            <a:avLst/>
          </a:prstGeom>
          <a:noFill/>
          <a:ln w="15875">
            <a:solidFill>
              <a:srgbClr val="80008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83758" name="Line 110"/>
          <p:cNvSpPr>
            <a:spLocks noChangeShapeType="1"/>
          </p:cNvSpPr>
          <p:nvPr/>
        </p:nvSpPr>
        <p:spPr bwMode="auto">
          <a:xfrm flipV="1">
            <a:off x="2871788" y="4935538"/>
            <a:ext cx="1587" cy="46037"/>
          </a:xfrm>
          <a:prstGeom prst="line">
            <a:avLst/>
          </a:prstGeom>
          <a:noFill/>
          <a:ln w="15875">
            <a:solidFill>
              <a:srgbClr val="80008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83759" name="Line 111"/>
          <p:cNvSpPr>
            <a:spLocks noChangeShapeType="1"/>
          </p:cNvSpPr>
          <p:nvPr/>
        </p:nvSpPr>
        <p:spPr bwMode="auto">
          <a:xfrm>
            <a:off x="2871788" y="4981575"/>
            <a:ext cx="1587" cy="46038"/>
          </a:xfrm>
          <a:prstGeom prst="line">
            <a:avLst/>
          </a:prstGeom>
          <a:noFill/>
          <a:ln w="15875">
            <a:solidFill>
              <a:srgbClr val="80008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83760" name="Rectangle 112"/>
          <p:cNvSpPr>
            <a:spLocks noChangeArrowheads="1"/>
          </p:cNvSpPr>
          <p:nvPr/>
        </p:nvSpPr>
        <p:spPr bwMode="auto">
          <a:xfrm>
            <a:off x="3630613" y="5027613"/>
            <a:ext cx="153987" cy="155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83761" name="Line 113"/>
          <p:cNvSpPr>
            <a:spLocks noChangeShapeType="1"/>
          </p:cNvSpPr>
          <p:nvPr/>
        </p:nvSpPr>
        <p:spPr bwMode="auto">
          <a:xfrm flipH="1" flipV="1">
            <a:off x="3646488" y="5043488"/>
            <a:ext cx="46037" cy="46037"/>
          </a:xfrm>
          <a:prstGeom prst="line">
            <a:avLst/>
          </a:prstGeom>
          <a:noFill/>
          <a:ln w="15875">
            <a:solidFill>
              <a:srgbClr val="80008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83762" name="Line 114"/>
          <p:cNvSpPr>
            <a:spLocks noChangeShapeType="1"/>
          </p:cNvSpPr>
          <p:nvPr/>
        </p:nvSpPr>
        <p:spPr bwMode="auto">
          <a:xfrm>
            <a:off x="3692525" y="5089525"/>
            <a:ext cx="46038" cy="47625"/>
          </a:xfrm>
          <a:prstGeom prst="line">
            <a:avLst/>
          </a:prstGeom>
          <a:noFill/>
          <a:ln w="15875">
            <a:solidFill>
              <a:srgbClr val="80008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83763" name="Line 115"/>
          <p:cNvSpPr>
            <a:spLocks noChangeShapeType="1"/>
          </p:cNvSpPr>
          <p:nvPr/>
        </p:nvSpPr>
        <p:spPr bwMode="auto">
          <a:xfrm flipH="1">
            <a:off x="3646488" y="5089525"/>
            <a:ext cx="46037" cy="47625"/>
          </a:xfrm>
          <a:prstGeom prst="line">
            <a:avLst/>
          </a:prstGeom>
          <a:noFill/>
          <a:ln w="15875">
            <a:solidFill>
              <a:srgbClr val="80008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83764" name="Line 116"/>
          <p:cNvSpPr>
            <a:spLocks noChangeShapeType="1"/>
          </p:cNvSpPr>
          <p:nvPr/>
        </p:nvSpPr>
        <p:spPr bwMode="auto">
          <a:xfrm flipV="1">
            <a:off x="3692525" y="5043488"/>
            <a:ext cx="46038" cy="46037"/>
          </a:xfrm>
          <a:prstGeom prst="line">
            <a:avLst/>
          </a:prstGeom>
          <a:noFill/>
          <a:ln w="15875">
            <a:solidFill>
              <a:srgbClr val="80008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83765" name="Line 117"/>
          <p:cNvSpPr>
            <a:spLocks noChangeShapeType="1"/>
          </p:cNvSpPr>
          <p:nvPr/>
        </p:nvSpPr>
        <p:spPr bwMode="auto">
          <a:xfrm flipV="1">
            <a:off x="3692525" y="5043488"/>
            <a:ext cx="1588" cy="46037"/>
          </a:xfrm>
          <a:prstGeom prst="line">
            <a:avLst/>
          </a:prstGeom>
          <a:noFill/>
          <a:ln w="15875">
            <a:solidFill>
              <a:srgbClr val="80008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83766" name="Line 118"/>
          <p:cNvSpPr>
            <a:spLocks noChangeShapeType="1"/>
          </p:cNvSpPr>
          <p:nvPr/>
        </p:nvSpPr>
        <p:spPr bwMode="auto">
          <a:xfrm>
            <a:off x="3692525" y="5089525"/>
            <a:ext cx="1588" cy="47625"/>
          </a:xfrm>
          <a:prstGeom prst="line">
            <a:avLst/>
          </a:prstGeom>
          <a:noFill/>
          <a:ln w="15875">
            <a:solidFill>
              <a:srgbClr val="80008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83767" name="Rectangle 119"/>
          <p:cNvSpPr>
            <a:spLocks noChangeArrowheads="1"/>
          </p:cNvSpPr>
          <p:nvPr/>
        </p:nvSpPr>
        <p:spPr bwMode="auto">
          <a:xfrm>
            <a:off x="4451350" y="5430838"/>
            <a:ext cx="153988" cy="155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83768" name="Line 120"/>
          <p:cNvSpPr>
            <a:spLocks noChangeShapeType="1"/>
          </p:cNvSpPr>
          <p:nvPr/>
        </p:nvSpPr>
        <p:spPr bwMode="auto">
          <a:xfrm flipH="1" flipV="1">
            <a:off x="4467225" y="5446713"/>
            <a:ext cx="46038" cy="46037"/>
          </a:xfrm>
          <a:prstGeom prst="line">
            <a:avLst/>
          </a:prstGeom>
          <a:noFill/>
          <a:ln w="15875">
            <a:solidFill>
              <a:srgbClr val="80008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83769" name="Line 121"/>
          <p:cNvSpPr>
            <a:spLocks noChangeShapeType="1"/>
          </p:cNvSpPr>
          <p:nvPr/>
        </p:nvSpPr>
        <p:spPr bwMode="auto">
          <a:xfrm>
            <a:off x="4513263" y="5492750"/>
            <a:ext cx="46037" cy="46038"/>
          </a:xfrm>
          <a:prstGeom prst="line">
            <a:avLst/>
          </a:prstGeom>
          <a:noFill/>
          <a:ln w="15875">
            <a:solidFill>
              <a:srgbClr val="80008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83770" name="Line 122"/>
          <p:cNvSpPr>
            <a:spLocks noChangeShapeType="1"/>
          </p:cNvSpPr>
          <p:nvPr/>
        </p:nvSpPr>
        <p:spPr bwMode="auto">
          <a:xfrm flipH="1">
            <a:off x="4467225" y="5492750"/>
            <a:ext cx="46038" cy="46038"/>
          </a:xfrm>
          <a:prstGeom prst="line">
            <a:avLst/>
          </a:prstGeom>
          <a:noFill/>
          <a:ln w="15875">
            <a:solidFill>
              <a:srgbClr val="80008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83771" name="Line 123"/>
          <p:cNvSpPr>
            <a:spLocks noChangeShapeType="1"/>
          </p:cNvSpPr>
          <p:nvPr/>
        </p:nvSpPr>
        <p:spPr bwMode="auto">
          <a:xfrm flipV="1">
            <a:off x="4513263" y="5446713"/>
            <a:ext cx="46037" cy="46037"/>
          </a:xfrm>
          <a:prstGeom prst="line">
            <a:avLst/>
          </a:prstGeom>
          <a:noFill/>
          <a:ln w="15875">
            <a:solidFill>
              <a:srgbClr val="80008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83772" name="Line 124"/>
          <p:cNvSpPr>
            <a:spLocks noChangeShapeType="1"/>
          </p:cNvSpPr>
          <p:nvPr/>
        </p:nvSpPr>
        <p:spPr bwMode="auto">
          <a:xfrm flipV="1">
            <a:off x="4513263" y="5446713"/>
            <a:ext cx="1587" cy="46037"/>
          </a:xfrm>
          <a:prstGeom prst="line">
            <a:avLst/>
          </a:prstGeom>
          <a:noFill/>
          <a:ln w="15875">
            <a:solidFill>
              <a:srgbClr val="80008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83773" name="Line 125"/>
          <p:cNvSpPr>
            <a:spLocks noChangeShapeType="1"/>
          </p:cNvSpPr>
          <p:nvPr/>
        </p:nvSpPr>
        <p:spPr bwMode="auto">
          <a:xfrm>
            <a:off x="4513263" y="5492750"/>
            <a:ext cx="1587" cy="46038"/>
          </a:xfrm>
          <a:prstGeom prst="line">
            <a:avLst/>
          </a:prstGeom>
          <a:noFill/>
          <a:ln w="15875">
            <a:solidFill>
              <a:srgbClr val="80008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83774" name="Rectangle 126"/>
          <p:cNvSpPr>
            <a:spLocks noChangeArrowheads="1"/>
          </p:cNvSpPr>
          <p:nvPr/>
        </p:nvSpPr>
        <p:spPr bwMode="auto">
          <a:xfrm>
            <a:off x="5272088" y="5570538"/>
            <a:ext cx="155575" cy="153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83775" name="Line 127"/>
          <p:cNvSpPr>
            <a:spLocks noChangeShapeType="1"/>
          </p:cNvSpPr>
          <p:nvPr/>
        </p:nvSpPr>
        <p:spPr bwMode="auto">
          <a:xfrm flipH="1" flipV="1">
            <a:off x="5287963" y="5586413"/>
            <a:ext cx="46037" cy="46037"/>
          </a:xfrm>
          <a:prstGeom prst="line">
            <a:avLst/>
          </a:prstGeom>
          <a:noFill/>
          <a:ln w="15875">
            <a:solidFill>
              <a:srgbClr val="80008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83776" name="Line 128"/>
          <p:cNvSpPr>
            <a:spLocks noChangeShapeType="1"/>
          </p:cNvSpPr>
          <p:nvPr/>
        </p:nvSpPr>
        <p:spPr bwMode="auto">
          <a:xfrm>
            <a:off x="5334000" y="5632450"/>
            <a:ext cx="46038" cy="46038"/>
          </a:xfrm>
          <a:prstGeom prst="line">
            <a:avLst/>
          </a:prstGeom>
          <a:noFill/>
          <a:ln w="15875">
            <a:solidFill>
              <a:srgbClr val="80008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83777" name="Line 129"/>
          <p:cNvSpPr>
            <a:spLocks noChangeShapeType="1"/>
          </p:cNvSpPr>
          <p:nvPr/>
        </p:nvSpPr>
        <p:spPr bwMode="auto">
          <a:xfrm flipH="1">
            <a:off x="5287963" y="5632450"/>
            <a:ext cx="46037" cy="46038"/>
          </a:xfrm>
          <a:prstGeom prst="line">
            <a:avLst/>
          </a:prstGeom>
          <a:noFill/>
          <a:ln w="15875">
            <a:solidFill>
              <a:srgbClr val="80008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83778" name="Line 130"/>
          <p:cNvSpPr>
            <a:spLocks noChangeShapeType="1"/>
          </p:cNvSpPr>
          <p:nvPr/>
        </p:nvSpPr>
        <p:spPr bwMode="auto">
          <a:xfrm flipV="1">
            <a:off x="5334000" y="5586413"/>
            <a:ext cx="46038" cy="46037"/>
          </a:xfrm>
          <a:prstGeom prst="line">
            <a:avLst/>
          </a:prstGeom>
          <a:noFill/>
          <a:ln w="15875">
            <a:solidFill>
              <a:srgbClr val="80008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83779" name="Line 131"/>
          <p:cNvSpPr>
            <a:spLocks noChangeShapeType="1"/>
          </p:cNvSpPr>
          <p:nvPr/>
        </p:nvSpPr>
        <p:spPr bwMode="auto">
          <a:xfrm flipV="1">
            <a:off x="5334000" y="5586413"/>
            <a:ext cx="1588" cy="46037"/>
          </a:xfrm>
          <a:prstGeom prst="line">
            <a:avLst/>
          </a:prstGeom>
          <a:noFill/>
          <a:ln w="15875">
            <a:solidFill>
              <a:srgbClr val="80008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83780" name="Line 132"/>
          <p:cNvSpPr>
            <a:spLocks noChangeShapeType="1"/>
          </p:cNvSpPr>
          <p:nvPr/>
        </p:nvSpPr>
        <p:spPr bwMode="auto">
          <a:xfrm>
            <a:off x="5334000" y="5632450"/>
            <a:ext cx="1588" cy="46038"/>
          </a:xfrm>
          <a:prstGeom prst="line">
            <a:avLst/>
          </a:prstGeom>
          <a:noFill/>
          <a:ln w="15875">
            <a:solidFill>
              <a:srgbClr val="80008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83781" name="Oval 133"/>
          <p:cNvSpPr>
            <a:spLocks noChangeArrowheads="1"/>
          </p:cNvSpPr>
          <p:nvPr/>
        </p:nvSpPr>
        <p:spPr bwMode="auto">
          <a:xfrm>
            <a:off x="2003425" y="4841875"/>
            <a:ext cx="93663" cy="93663"/>
          </a:xfrm>
          <a:prstGeom prst="ellipse">
            <a:avLst/>
          </a:prstGeom>
          <a:solidFill>
            <a:srgbClr val="800000"/>
          </a:solidFill>
          <a:ln w="15875">
            <a:solidFill>
              <a:srgbClr val="8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83782" name="Oval 134"/>
          <p:cNvSpPr>
            <a:spLocks noChangeArrowheads="1"/>
          </p:cNvSpPr>
          <p:nvPr/>
        </p:nvSpPr>
        <p:spPr bwMode="auto">
          <a:xfrm>
            <a:off x="2825750" y="4625975"/>
            <a:ext cx="92075" cy="92075"/>
          </a:xfrm>
          <a:prstGeom prst="ellipse">
            <a:avLst/>
          </a:prstGeom>
          <a:solidFill>
            <a:srgbClr val="800000"/>
          </a:solidFill>
          <a:ln w="15875">
            <a:solidFill>
              <a:srgbClr val="8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83783" name="Oval 135"/>
          <p:cNvSpPr>
            <a:spLocks noChangeArrowheads="1"/>
          </p:cNvSpPr>
          <p:nvPr/>
        </p:nvSpPr>
        <p:spPr bwMode="auto">
          <a:xfrm>
            <a:off x="3646488" y="5151438"/>
            <a:ext cx="92075" cy="93662"/>
          </a:xfrm>
          <a:prstGeom prst="ellipse">
            <a:avLst/>
          </a:prstGeom>
          <a:solidFill>
            <a:srgbClr val="800000"/>
          </a:solidFill>
          <a:ln w="15875">
            <a:solidFill>
              <a:srgbClr val="8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83784" name="Oval 136"/>
          <p:cNvSpPr>
            <a:spLocks noChangeArrowheads="1"/>
          </p:cNvSpPr>
          <p:nvPr/>
        </p:nvSpPr>
        <p:spPr bwMode="auto">
          <a:xfrm>
            <a:off x="4467225" y="5508625"/>
            <a:ext cx="92075" cy="92075"/>
          </a:xfrm>
          <a:prstGeom prst="ellipse">
            <a:avLst/>
          </a:prstGeom>
          <a:solidFill>
            <a:srgbClr val="800000"/>
          </a:solidFill>
          <a:ln w="15875">
            <a:solidFill>
              <a:srgbClr val="8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83785" name="Oval 137"/>
          <p:cNvSpPr>
            <a:spLocks noChangeArrowheads="1"/>
          </p:cNvSpPr>
          <p:nvPr/>
        </p:nvSpPr>
        <p:spPr bwMode="auto">
          <a:xfrm>
            <a:off x="5287963" y="5648325"/>
            <a:ext cx="92075" cy="92075"/>
          </a:xfrm>
          <a:prstGeom prst="ellipse">
            <a:avLst/>
          </a:prstGeom>
          <a:solidFill>
            <a:srgbClr val="800000"/>
          </a:solidFill>
          <a:ln w="15875">
            <a:solidFill>
              <a:srgbClr val="8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83786" name="Rectangle 138"/>
          <p:cNvSpPr>
            <a:spLocks noChangeArrowheads="1"/>
          </p:cNvSpPr>
          <p:nvPr/>
        </p:nvSpPr>
        <p:spPr bwMode="auto">
          <a:xfrm>
            <a:off x="1701800" y="2517775"/>
            <a:ext cx="4732338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pt-BR" sz="1600" b="1">
                <a:solidFill>
                  <a:srgbClr val="000000"/>
                </a:solidFill>
                <a:latin typeface="Arial Narrow" pitchFamily="34" charset="0"/>
              </a:rPr>
              <a:t>Incidência Absoluta: comparação entre o PBF e programas </a:t>
            </a:r>
            <a:endParaRPr lang="pt-BR" sz="1600" b="1">
              <a:latin typeface="Arial Narrow" pitchFamily="34" charset="0"/>
            </a:endParaRPr>
          </a:p>
        </p:txBody>
      </p:sp>
      <p:sp>
        <p:nvSpPr>
          <p:cNvPr id="283787" name="Rectangle 139"/>
          <p:cNvSpPr>
            <a:spLocks noChangeArrowheads="1"/>
          </p:cNvSpPr>
          <p:nvPr/>
        </p:nvSpPr>
        <p:spPr bwMode="auto">
          <a:xfrm>
            <a:off x="1300163" y="2954338"/>
            <a:ext cx="5389562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pt-BR" sz="1600" b="1">
                <a:latin typeface="Arial Narrow" pitchFamily="34" charset="0"/>
              </a:rPr>
              <a:t>latino-americanos de transferência de renda com condicionalidades</a:t>
            </a:r>
          </a:p>
        </p:txBody>
      </p:sp>
      <p:sp>
        <p:nvSpPr>
          <p:cNvPr id="283788" name="Rectangle 140"/>
          <p:cNvSpPr>
            <a:spLocks noChangeArrowheads="1"/>
          </p:cNvSpPr>
          <p:nvPr/>
        </p:nvSpPr>
        <p:spPr bwMode="auto">
          <a:xfrm>
            <a:off x="1198563" y="5600700"/>
            <a:ext cx="2413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pt-BR" sz="1600">
                <a:solidFill>
                  <a:srgbClr val="000000"/>
                </a:solidFill>
                <a:latin typeface="Arial Narrow" pitchFamily="34" charset="0"/>
              </a:rPr>
              <a:t>0%</a:t>
            </a:r>
            <a:endParaRPr lang="pt-BR">
              <a:latin typeface="Arial Narrow" pitchFamily="34" charset="0"/>
            </a:endParaRPr>
          </a:p>
        </p:txBody>
      </p:sp>
      <p:sp>
        <p:nvSpPr>
          <p:cNvPr id="283789" name="Rectangle 141"/>
          <p:cNvSpPr>
            <a:spLocks noChangeArrowheads="1"/>
          </p:cNvSpPr>
          <p:nvPr/>
        </p:nvSpPr>
        <p:spPr bwMode="auto">
          <a:xfrm>
            <a:off x="1090613" y="5337175"/>
            <a:ext cx="33337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pt-BR" sz="1600">
                <a:solidFill>
                  <a:srgbClr val="000000"/>
                </a:solidFill>
                <a:latin typeface="Arial Narrow" pitchFamily="34" charset="0"/>
              </a:rPr>
              <a:t>10%</a:t>
            </a:r>
            <a:endParaRPr lang="pt-BR">
              <a:latin typeface="Arial Narrow" pitchFamily="34" charset="0"/>
            </a:endParaRPr>
          </a:p>
        </p:txBody>
      </p:sp>
      <p:sp>
        <p:nvSpPr>
          <p:cNvPr id="283790" name="Rectangle 142"/>
          <p:cNvSpPr>
            <a:spLocks noChangeArrowheads="1"/>
          </p:cNvSpPr>
          <p:nvPr/>
        </p:nvSpPr>
        <p:spPr bwMode="auto">
          <a:xfrm>
            <a:off x="1090613" y="5075238"/>
            <a:ext cx="33337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pt-BR" sz="1600">
                <a:solidFill>
                  <a:srgbClr val="000000"/>
                </a:solidFill>
                <a:latin typeface="Arial Narrow" pitchFamily="34" charset="0"/>
              </a:rPr>
              <a:t>20%</a:t>
            </a:r>
            <a:endParaRPr lang="pt-BR">
              <a:latin typeface="Arial Narrow" pitchFamily="34" charset="0"/>
            </a:endParaRPr>
          </a:p>
        </p:txBody>
      </p:sp>
      <p:sp>
        <p:nvSpPr>
          <p:cNvPr id="283791" name="Rectangle 143"/>
          <p:cNvSpPr>
            <a:spLocks noChangeArrowheads="1"/>
          </p:cNvSpPr>
          <p:nvPr/>
        </p:nvSpPr>
        <p:spPr bwMode="auto">
          <a:xfrm>
            <a:off x="1090613" y="4811713"/>
            <a:ext cx="33337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pt-BR" sz="1600">
                <a:solidFill>
                  <a:srgbClr val="000000"/>
                </a:solidFill>
                <a:latin typeface="Arial Narrow" pitchFamily="34" charset="0"/>
              </a:rPr>
              <a:t>30%</a:t>
            </a:r>
            <a:endParaRPr lang="pt-BR">
              <a:latin typeface="Arial Narrow" pitchFamily="34" charset="0"/>
            </a:endParaRPr>
          </a:p>
        </p:txBody>
      </p:sp>
      <p:sp>
        <p:nvSpPr>
          <p:cNvPr id="283792" name="Rectangle 144"/>
          <p:cNvSpPr>
            <a:spLocks noChangeArrowheads="1"/>
          </p:cNvSpPr>
          <p:nvPr/>
        </p:nvSpPr>
        <p:spPr bwMode="auto">
          <a:xfrm>
            <a:off x="1090613" y="4548188"/>
            <a:ext cx="33337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pt-BR" sz="1600">
                <a:solidFill>
                  <a:srgbClr val="000000"/>
                </a:solidFill>
                <a:latin typeface="Arial Narrow" pitchFamily="34" charset="0"/>
              </a:rPr>
              <a:t>40%</a:t>
            </a:r>
            <a:endParaRPr lang="pt-BR">
              <a:latin typeface="Arial Narrow" pitchFamily="34" charset="0"/>
            </a:endParaRPr>
          </a:p>
        </p:txBody>
      </p:sp>
      <p:sp>
        <p:nvSpPr>
          <p:cNvPr id="283793" name="Rectangle 145"/>
          <p:cNvSpPr>
            <a:spLocks noChangeArrowheads="1"/>
          </p:cNvSpPr>
          <p:nvPr/>
        </p:nvSpPr>
        <p:spPr bwMode="auto">
          <a:xfrm>
            <a:off x="1090613" y="4284663"/>
            <a:ext cx="33337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pt-BR" sz="1600">
                <a:solidFill>
                  <a:srgbClr val="000000"/>
                </a:solidFill>
                <a:latin typeface="Arial Narrow" pitchFamily="34" charset="0"/>
              </a:rPr>
              <a:t>50%</a:t>
            </a:r>
            <a:endParaRPr lang="pt-BR">
              <a:latin typeface="Arial Narrow" pitchFamily="34" charset="0"/>
            </a:endParaRPr>
          </a:p>
        </p:txBody>
      </p:sp>
      <p:sp>
        <p:nvSpPr>
          <p:cNvPr id="283794" name="Rectangle 146"/>
          <p:cNvSpPr>
            <a:spLocks noChangeArrowheads="1"/>
          </p:cNvSpPr>
          <p:nvPr/>
        </p:nvSpPr>
        <p:spPr bwMode="auto">
          <a:xfrm>
            <a:off x="1090613" y="4021138"/>
            <a:ext cx="33337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pt-BR" sz="1600">
                <a:solidFill>
                  <a:srgbClr val="000000"/>
                </a:solidFill>
                <a:latin typeface="Arial Narrow" pitchFamily="34" charset="0"/>
              </a:rPr>
              <a:t>60%</a:t>
            </a:r>
            <a:endParaRPr lang="pt-BR">
              <a:latin typeface="Arial Narrow" pitchFamily="34" charset="0"/>
            </a:endParaRPr>
          </a:p>
        </p:txBody>
      </p:sp>
      <p:sp>
        <p:nvSpPr>
          <p:cNvPr id="283795" name="Rectangle 147"/>
          <p:cNvSpPr>
            <a:spLocks noChangeArrowheads="1"/>
          </p:cNvSpPr>
          <p:nvPr/>
        </p:nvSpPr>
        <p:spPr bwMode="auto">
          <a:xfrm>
            <a:off x="1090613" y="3757613"/>
            <a:ext cx="33337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pt-BR" sz="1600">
                <a:solidFill>
                  <a:srgbClr val="000000"/>
                </a:solidFill>
                <a:latin typeface="Arial Narrow" pitchFamily="34" charset="0"/>
              </a:rPr>
              <a:t>70%</a:t>
            </a:r>
            <a:endParaRPr lang="pt-BR">
              <a:latin typeface="Arial Narrow" pitchFamily="34" charset="0"/>
            </a:endParaRPr>
          </a:p>
        </p:txBody>
      </p:sp>
      <p:sp>
        <p:nvSpPr>
          <p:cNvPr id="283796" name="Rectangle 148"/>
          <p:cNvSpPr>
            <a:spLocks noChangeArrowheads="1"/>
          </p:cNvSpPr>
          <p:nvPr/>
        </p:nvSpPr>
        <p:spPr bwMode="auto">
          <a:xfrm>
            <a:off x="1090613" y="3494088"/>
            <a:ext cx="33337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pt-BR" sz="1600">
                <a:solidFill>
                  <a:srgbClr val="000000"/>
                </a:solidFill>
                <a:latin typeface="Arial Narrow" pitchFamily="34" charset="0"/>
              </a:rPr>
              <a:t>80%</a:t>
            </a:r>
            <a:endParaRPr lang="pt-BR">
              <a:latin typeface="Arial Narrow" pitchFamily="34" charset="0"/>
            </a:endParaRPr>
          </a:p>
        </p:txBody>
      </p:sp>
      <p:sp>
        <p:nvSpPr>
          <p:cNvPr id="283797" name="Rectangle 149"/>
          <p:cNvSpPr>
            <a:spLocks noChangeArrowheads="1"/>
          </p:cNvSpPr>
          <p:nvPr/>
        </p:nvSpPr>
        <p:spPr bwMode="auto">
          <a:xfrm>
            <a:off x="1927225" y="5895975"/>
            <a:ext cx="22225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pt-BR" sz="1600">
                <a:solidFill>
                  <a:srgbClr val="000000"/>
                </a:solidFill>
                <a:latin typeface="Arial Narrow" pitchFamily="34" charset="0"/>
              </a:rPr>
              <a:t>Q1</a:t>
            </a:r>
            <a:endParaRPr lang="pt-BR">
              <a:latin typeface="Arial Narrow" pitchFamily="34" charset="0"/>
            </a:endParaRPr>
          </a:p>
        </p:txBody>
      </p:sp>
      <p:sp>
        <p:nvSpPr>
          <p:cNvPr id="283798" name="Rectangle 150"/>
          <p:cNvSpPr>
            <a:spLocks noChangeArrowheads="1"/>
          </p:cNvSpPr>
          <p:nvPr/>
        </p:nvSpPr>
        <p:spPr bwMode="auto">
          <a:xfrm>
            <a:off x="2747963" y="5895975"/>
            <a:ext cx="22225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pt-BR" sz="1600">
                <a:solidFill>
                  <a:srgbClr val="000000"/>
                </a:solidFill>
                <a:latin typeface="Arial Narrow" pitchFamily="34" charset="0"/>
              </a:rPr>
              <a:t>Q2</a:t>
            </a:r>
            <a:endParaRPr lang="pt-BR">
              <a:latin typeface="Arial Narrow" pitchFamily="34" charset="0"/>
            </a:endParaRPr>
          </a:p>
        </p:txBody>
      </p:sp>
      <p:sp>
        <p:nvSpPr>
          <p:cNvPr id="283799" name="Rectangle 151"/>
          <p:cNvSpPr>
            <a:spLocks noChangeArrowheads="1"/>
          </p:cNvSpPr>
          <p:nvPr/>
        </p:nvSpPr>
        <p:spPr bwMode="auto">
          <a:xfrm>
            <a:off x="3568700" y="5895975"/>
            <a:ext cx="22225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pt-BR" sz="1600">
                <a:solidFill>
                  <a:srgbClr val="000000"/>
                </a:solidFill>
                <a:latin typeface="Arial Narrow" pitchFamily="34" charset="0"/>
              </a:rPr>
              <a:t>Q3</a:t>
            </a:r>
            <a:endParaRPr lang="pt-BR">
              <a:latin typeface="Arial Narrow" pitchFamily="34" charset="0"/>
            </a:endParaRPr>
          </a:p>
        </p:txBody>
      </p:sp>
      <p:sp>
        <p:nvSpPr>
          <p:cNvPr id="283800" name="Rectangle 152"/>
          <p:cNvSpPr>
            <a:spLocks noChangeArrowheads="1"/>
          </p:cNvSpPr>
          <p:nvPr/>
        </p:nvSpPr>
        <p:spPr bwMode="auto">
          <a:xfrm>
            <a:off x="4389438" y="5895975"/>
            <a:ext cx="22225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pt-BR" sz="1600">
                <a:solidFill>
                  <a:srgbClr val="000000"/>
                </a:solidFill>
                <a:latin typeface="Arial Narrow" pitchFamily="34" charset="0"/>
              </a:rPr>
              <a:t>Q4</a:t>
            </a:r>
            <a:endParaRPr lang="pt-BR">
              <a:latin typeface="Arial Narrow" pitchFamily="34" charset="0"/>
            </a:endParaRPr>
          </a:p>
        </p:txBody>
      </p:sp>
      <p:sp>
        <p:nvSpPr>
          <p:cNvPr id="283801" name="Rectangle 153"/>
          <p:cNvSpPr>
            <a:spLocks noChangeArrowheads="1"/>
          </p:cNvSpPr>
          <p:nvPr/>
        </p:nvSpPr>
        <p:spPr bwMode="auto">
          <a:xfrm>
            <a:off x="5210175" y="5895975"/>
            <a:ext cx="22225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pt-BR" sz="1600">
                <a:solidFill>
                  <a:srgbClr val="000000"/>
                </a:solidFill>
                <a:latin typeface="Arial Narrow" pitchFamily="34" charset="0"/>
              </a:rPr>
              <a:t>Q5</a:t>
            </a:r>
            <a:endParaRPr lang="pt-BR">
              <a:latin typeface="Arial Narrow" pitchFamily="34" charset="0"/>
            </a:endParaRPr>
          </a:p>
        </p:txBody>
      </p:sp>
      <p:sp>
        <p:nvSpPr>
          <p:cNvPr id="283802" name="Rectangle 154"/>
          <p:cNvSpPr>
            <a:spLocks noChangeArrowheads="1"/>
          </p:cNvSpPr>
          <p:nvPr/>
        </p:nvSpPr>
        <p:spPr bwMode="auto">
          <a:xfrm>
            <a:off x="5907088" y="3695700"/>
            <a:ext cx="2384425" cy="1966913"/>
          </a:xfrm>
          <a:prstGeom prst="rect">
            <a:avLst/>
          </a:prstGeom>
          <a:solidFill>
            <a:srgbClr val="FFFFFF"/>
          </a:solidFill>
          <a:ln w="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83803" name="Line 155"/>
          <p:cNvSpPr>
            <a:spLocks noChangeShapeType="1"/>
          </p:cNvSpPr>
          <p:nvPr/>
        </p:nvSpPr>
        <p:spPr bwMode="auto">
          <a:xfrm>
            <a:off x="5984875" y="3881438"/>
            <a:ext cx="417513" cy="1587"/>
          </a:xfrm>
          <a:prstGeom prst="line">
            <a:avLst/>
          </a:prstGeom>
          <a:noFill/>
          <a:ln w="15875">
            <a:solidFill>
              <a:srgbClr val="00008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83804" name="Freeform 156"/>
          <p:cNvSpPr>
            <a:spLocks/>
          </p:cNvSpPr>
          <p:nvPr/>
        </p:nvSpPr>
        <p:spPr bwMode="auto">
          <a:xfrm>
            <a:off x="6138863" y="3835400"/>
            <a:ext cx="93662" cy="92075"/>
          </a:xfrm>
          <a:custGeom>
            <a:avLst/>
            <a:gdLst/>
            <a:ahLst/>
            <a:cxnLst>
              <a:cxn ang="0">
                <a:pos x="30" y="0"/>
              </a:cxn>
              <a:cxn ang="0">
                <a:pos x="59" y="29"/>
              </a:cxn>
              <a:cxn ang="0">
                <a:pos x="30" y="58"/>
              </a:cxn>
              <a:cxn ang="0">
                <a:pos x="0" y="29"/>
              </a:cxn>
              <a:cxn ang="0">
                <a:pos x="30" y="0"/>
              </a:cxn>
            </a:cxnLst>
            <a:rect l="0" t="0" r="r" b="b"/>
            <a:pathLst>
              <a:path w="59" h="58">
                <a:moveTo>
                  <a:pt x="30" y="0"/>
                </a:moveTo>
                <a:lnTo>
                  <a:pt x="59" y="29"/>
                </a:lnTo>
                <a:lnTo>
                  <a:pt x="30" y="58"/>
                </a:lnTo>
                <a:lnTo>
                  <a:pt x="0" y="29"/>
                </a:lnTo>
                <a:lnTo>
                  <a:pt x="30" y="0"/>
                </a:lnTo>
                <a:close/>
              </a:path>
            </a:pathLst>
          </a:custGeom>
          <a:solidFill>
            <a:srgbClr val="000080"/>
          </a:solidFill>
          <a:ln w="15875">
            <a:solidFill>
              <a:srgbClr val="00008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83805" name="Rectangle 157"/>
          <p:cNvSpPr>
            <a:spLocks noChangeArrowheads="1"/>
          </p:cNvSpPr>
          <p:nvPr/>
        </p:nvSpPr>
        <p:spPr bwMode="auto">
          <a:xfrm>
            <a:off x="6448425" y="3741738"/>
            <a:ext cx="1239838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pt-BR" sz="1600">
                <a:solidFill>
                  <a:srgbClr val="000000"/>
                </a:solidFill>
                <a:latin typeface="Arial Narrow" pitchFamily="34" charset="0"/>
              </a:rPr>
              <a:t>BRA-BFP-PNAD</a:t>
            </a:r>
            <a:endParaRPr lang="pt-BR">
              <a:latin typeface="Arial Narrow" pitchFamily="34" charset="0"/>
            </a:endParaRPr>
          </a:p>
        </p:txBody>
      </p:sp>
      <p:sp>
        <p:nvSpPr>
          <p:cNvPr id="283806" name="Line 158"/>
          <p:cNvSpPr>
            <a:spLocks noChangeShapeType="1"/>
          </p:cNvSpPr>
          <p:nvPr/>
        </p:nvSpPr>
        <p:spPr bwMode="auto">
          <a:xfrm>
            <a:off x="5984875" y="4206875"/>
            <a:ext cx="417513" cy="1588"/>
          </a:xfrm>
          <a:prstGeom prst="line">
            <a:avLst/>
          </a:prstGeom>
          <a:noFill/>
          <a:ln w="15875">
            <a:solidFill>
              <a:srgbClr val="FF00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83807" name="Rectangle 159"/>
          <p:cNvSpPr>
            <a:spLocks noChangeArrowheads="1"/>
          </p:cNvSpPr>
          <p:nvPr/>
        </p:nvSpPr>
        <p:spPr bwMode="auto">
          <a:xfrm>
            <a:off x="6138863" y="4160838"/>
            <a:ext cx="93662" cy="92075"/>
          </a:xfrm>
          <a:prstGeom prst="rect">
            <a:avLst/>
          </a:prstGeom>
          <a:solidFill>
            <a:srgbClr val="FF00FF"/>
          </a:solidFill>
          <a:ln w="15875">
            <a:solidFill>
              <a:srgbClr val="FF00FF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83808" name="Rectangle 160"/>
          <p:cNvSpPr>
            <a:spLocks noChangeArrowheads="1"/>
          </p:cNvSpPr>
          <p:nvPr/>
        </p:nvSpPr>
        <p:spPr bwMode="auto">
          <a:xfrm>
            <a:off x="6448425" y="4067175"/>
            <a:ext cx="1258888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pt-BR" sz="1600">
                <a:solidFill>
                  <a:srgbClr val="000000"/>
                </a:solidFill>
                <a:latin typeface="Arial Narrow" pitchFamily="34" charset="0"/>
              </a:rPr>
              <a:t>BRA-TRC-PNAD</a:t>
            </a:r>
            <a:endParaRPr lang="pt-BR">
              <a:latin typeface="Arial Narrow" pitchFamily="34" charset="0"/>
            </a:endParaRPr>
          </a:p>
        </p:txBody>
      </p:sp>
      <p:sp>
        <p:nvSpPr>
          <p:cNvPr id="283809" name="Line 161"/>
          <p:cNvSpPr>
            <a:spLocks noChangeShapeType="1"/>
          </p:cNvSpPr>
          <p:nvPr/>
        </p:nvSpPr>
        <p:spPr bwMode="auto">
          <a:xfrm>
            <a:off x="5984875" y="4532313"/>
            <a:ext cx="417513" cy="1587"/>
          </a:xfrm>
          <a:prstGeom prst="line">
            <a:avLst/>
          </a:prstGeom>
          <a:noFill/>
          <a:ln w="15875">
            <a:solidFill>
              <a:srgbClr val="FFFF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83810" name="Freeform 162"/>
          <p:cNvSpPr>
            <a:spLocks/>
          </p:cNvSpPr>
          <p:nvPr/>
        </p:nvSpPr>
        <p:spPr bwMode="auto">
          <a:xfrm>
            <a:off x="6138863" y="4486275"/>
            <a:ext cx="93662" cy="92075"/>
          </a:xfrm>
          <a:custGeom>
            <a:avLst/>
            <a:gdLst/>
            <a:ahLst/>
            <a:cxnLst>
              <a:cxn ang="0">
                <a:pos x="30" y="0"/>
              </a:cxn>
              <a:cxn ang="0">
                <a:pos x="59" y="58"/>
              </a:cxn>
              <a:cxn ang="0">
                <a:pos x="0" y="58"/>
              </a:cxn>
              <a:cxn ang="0">
                <a:pos x="30" y="0"/>
              </a:cxn>
            </a:cxnLst>
            <a:rect l="0" t="0" r="r" b="b"/>
            <a:pathLst>
              <a:path w="59" h="58">
                <a:moveTo>
                  <a:pt x="30" y="0"/>
                </a:moveTo>
                <a:lnTo>
                  <a:pt x="59" y="58"/>
                </a:lnTo>
                <a:lnTo>
                  <a:pt x="0" y="58"/>
                </a:lnTo>
                <a:lnTo>
                  <a:pt x="30" y="0"/>
                </a:lnTo>
                <a:close/>
              </a:path>
            </a:pathLst>
          </a:custGeom>
          <a:solidFill>
            <a:srgbClr val="FFFF00"/>
          </a:solidFill>
          <a:ln w="15875">
            <a:solidFill>
              <a:srgbClr val="FFFF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83811" name="Rectangle 163"/>
          <p:cNvSpPr>
            <a:spLocks noChangeArrowheads="1"/>
          </p:cNvSpPr>
          <p:nvPr/>
        </p:nvSpPr>
        <p:spPr bwMode="auto">
          <a:xfrm>
            <a:off x="6448425" y="4392613"/>
            <a:ext cx="141605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pt-BR" sz="1600">
                <a:solidFill>
                  <a:srgbClr val="000000"/>
                </a:solidFill>
                <a:latin typeface="Arial Narrow" pitchFamily="34" charset="0"/>
              </a:rPr>
              <a:t>CHL-SUF/Solidario</a:t>
            </a:r>
            <a:endParaRPr lang="pt-BR">
              <a:latin typeface="Arial Narrow" pitchFamily="34" charset="0"/>
            </a:endParaRPr>
          </a:p>
        </p:txBody>
      </p:sp>
      <p:sp>
        <p:nvSpPr>
          <p:cNvPr id="283812" name="Line 164"/>
          <p:cNvSpPr>
            <a:spLocks noChangeShapeType="1"/>
          </p:cNvSpPr>
          <p:nvPr/>
        </p:nvSpPr>
        <p:spPr bwMode="auto">
          <a:xfrm>
            <a:off x="5984875" y="4857750"/>
            <a:ext cx="417513" cy="1588"/>
          </a:xfrm>
          <a:prstGeom prst="line">
            <a:avLst/>
          </a:prstGeom>
          <a:noFill/>
          <a:ln w="15875">
            <a:solidFill>
              <a:srgbClr val="00FF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83813" name="Rectangle 165"/>
          <p:cNvSpPr>
            <a:spLocks noChangeArrowheads="1"/>
          </p:cNvSpPr>
          <p:nvPr/>
        </p:nvSpPr>
        <p:spPr bwMode="auto">
          <a:xfrm>
            <a:off x="6124575" y="4795838"/>
            <a:ext cx="153988" cy="153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83814" name="Line 166"/>
          <p:cNvSpPr>
            <a:spLocks noChangeShapeType="1"/>
          </p:cNvSpPr>
          <p:nvPr/>
        </p:nvSpPr>
        <p:spPr bwMode="auto">
          <a:xfrm flipH="1" flipV="1">
            <a:off x="6138863" y="4811713"/>
            <a:ext cx="47625" cy="46037"/>
          </a:xfrm>
          <a:prstGeom prst="line">
            <a:avLst/>
          </a:prstGeom>
          <a:noFill/>
          <a:ln w="15875">
            <a:solidFill>
              <a:srgbClr val="00FF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83815" name="Line 167"/>
          <p:cNvSpPr>
            <a:spLocks noChangeShapeType="1"/>
          </p:cNvSpPr>
          <p:nvPr/>
        </p:nvSpPr>
        <p:spPr bwMode="auto">
          <a:xfrm>
            <a:off x="6186488" y="4857750"/>
            <a:ext cx="46037" cy="46038"/>
          </a:xfrm>
          <a:prstGeom prst="line">
            <a:avLst/>
          </a:prstGeom>
          <a:noFill/>
          <a:ln w="15875">
            <a:solidFill>
              <a:srgbClr val="00FF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83816" name="Line 168"/>
          <p:cNvSpPr>
            <a:spLocks noChangeShapeType="1"/>
          </p:cNvSpPr>
          <p:nvPr/>
        </p:nvSpPr>
        <p:spPr bwMode="auto">
          <a:xfrm flipH="1">
            <a:off x="6138863" y="4857750"/>
            <a:ext cx="47625" cy="46038"/>
          </a:xfrm>
          <a:prstGeom prst="line">
            <a:avLst/>
          </a:prstGeom>
          <a:noFill/>
          <a:ln w="15875">
            <a:solidFill>
              <a:srgbClr val="00FF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83817" name="Line 169"/>
          <p:cNvSpPr>
            <a:spLocks noChangeShapeType="1"/>
          </p:cNvSpPr>
          <p:nvPr/>
        </p:nvSpPr>
        <p:spPr bwMode="auto">
          <a:xfrm flipV="1">
            <a:off x="6186488" y="4811713"/>
            <a:ext cx="46037" cy="46037"/>
          </a:xfrm>
          <a:prstGeom prst="line">
            <a:avLst/>
          </a:prstGeom>
          <a:noFill/>
          <a:ln w="15875">
            <a:solidFill>
              <a:srgbClr val="00FF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83818" name="Rectangle 170"/>
          <p:cNvSpPr>
            <a:spLocks noChangeArrowheads="1"/>
          </p:cNvSpPr>
          <p:nvPr/>
        </p:nvSpPr>
        <p:spPr bwMode="auto">
          <a:xfrm>
            <a:off x="6448425" y="4718050"/>
            <a:ext cx="11303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pt-BR" sz="1600">
                <a:solidFill>
                  <a:srgbClr val="000000"/>
                </a:solidFill>
                <a:latin typeface="Arial Narrow" pitchFamily="34" charset="0"/>
              </a:rPr>
              <a:t>Rep. Dom-TAE</a:t>
            </a:r>
            <a:endParaRPr lang="pt-BR">
              <a:latin typeface="Arial Narrow" pitchFamily="34" charset="0"/>
            </a:endParaRPr>
          </a:p>
        </p:txBody>
      </p:sp>
      <p:sp>
        <p:nvSpPr>
          <p:cNvPr id="283819" name="Line 171"/>
          <p:cNvSpPr>
            <a:spLocks noChangeShapeType="1"/>
          </p:cNvSpPr>
          <p:nvPr/>
        </p:nvSpPr>
        <p:spPr bwMode="auto">
          <a:xfrm>
            <a:off x="5984875" y="5183188"/>
            <a:ext cx="417513" cy="1587"/>
          </a:xfrm>
          <a:prstGeom prst="line">
            <a:avLst/>
          </a:prstGeom>
          <a:noFill/>
          <a:ln w="15875">
            <a:solidFill>
              <a:srgbClr val="80008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83820" name="Rectangle 172"/>
          <p:cNvSpPr>
            <a:spLocks noChangeArrowheads="1"/>
          </p:cNvSpPr>
          <p:nvPr/>
        </p:nvSpPr>
        <p:spPr bwMode="auto">
          <a:xfrm>
            <a:off x="6124575" y="5121275"/>
            <a:ext cx="153988" cy="153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83821" name="Line 173"/>
          <p:cNvSpPr>
            <a:spLocks noChangeShapeType="1"/>
          </p:cNvSpPr>
          <p:nvPr/>
        </p:nvSpPr>
        <p:spPr bwMode="auto">
          <a:xfrm flipH="1" flipV="1">
            <a:off x="6138863" y="5137150"/>
            <a:ext cx="47625" cy="46038"/>
          </a:xfrm>
          <a:prstGeom prst="line">
            <a:avLst/>
          </a:prstGeom>
          <a:noFill/>
          <a:ln w="15875">
            <a:solidFill>
              <a:srgbClr val="80008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83822" name="Line 174"/>
          <p:cNvSpPr>
            <a:spLocks noChangeShapeType="1"/>
          </p:cNvSpPr>
          <p:nvPr/>
        </p:nvSpPr>
        <p:spPr bwMode="auto">
          <a:xfrm>
            <a:off x="6186488" y="5183188"/>
            <a:ext cx="46037" cy="46037"/>
          </a:xfrm>
          <a:prstGeom prst="line">
            <a:avLst/>
          </a:prstGeom>
          <a:noFill/>
          <a:ln w="15875">
            <a:solidFill>
              <a:srgbClr val="80008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83823" name="Line 175"/>
          <p:cNvSpPr>
            <a:spLocks noChangeShapeType="1"/>
          </p:cNvSpPr>
          <p:nvPr/>
        </p:nvSpPr>
        <p:spPr bwMode="auto">
          <a:xfrm flipH="1">
            <a:off x="6138863" y="5183188"/>
            <a:ext cx="47625" cy="46037"/>
          </a:xfrm>
          <a:prstGeom prst="line">
            <a:avLst/>
          </a:prstGeom>
          <a:noFill/>
          <a:ln w="15875">
            <a:solidFill>
              <a:srgbClr val="80008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83824" name="Line 176"/>
          <p:cNvSpPr>
            <a:spLocks noChangeShapeType="1"/>
          </p:cNvSpPr>
          <p:nvPr/>
        </p:nvSpPr>
        <p:spPr bwMode="auto">
          <a:xfrm flipV="1">
            <a:off x="6186488" y="5137150"/>
            <a:ext cx="46037" cy="46038"/>
          </a:xfrm>
          <a:prstGeom prst="line">
            <a:avLst/>
          </a:prstGeom>
          <a:noFill/>
          <a:ln w="15875">
            <a:solidFill>
              <a:srgbClr val="80008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83825" name="Line 177"/>
          <p:cNvSpPr>
            <a:spLocks noChangeShapeType="1"/>
          </p:cNvSpPr>
          <p:nvPr/>
        </p:nvSpPr>
        <p:spPr bwMode="auto">
          <a:xfrm flipV="1">
            <a:off x="6186488" y="5137150"/>
            <a:ext cx="1587" cy="46038"/>
          </a:xfrm>
          <a:prstGeom prst="line">
            <a:avLst/>
          </a:prstGeom>
          <a:noFill/>
          <a:ln w="15875">
            <a:solidFill>
              <a:srgbClr val="80008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83826" name="Line 178"/>
          <p:cNvSpPr>
            <a:spLocks noChangeShapeType="1"/>
          </p:cNvSpPr>
          <p:nvPr/>
        </p:nvSpPr>
        <p:spPr bwMode="auto">
          <a:xfrm>
            <a:off x="6186488" y="5183188"/>
            <a:ext cx="1587" cy="46037"/>
          </a:xfrm>
          <a:prstGeom prst="line">
            <a:avLst/>
          </a:prstGeom>
          <a:noFill/>
          <a:ln w="15875">
            <a:solidFill>
              <a:srgbClr val="80008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83827" name="Rectangle 179"/>
          <p:cNvSpPr>
            <a:spLocks noChangeArrowheads="1"/>
          </p:cNvSpPr>
          <p:nvPr/>
        </p:nvSpPr>
        <p:spPr bwMode="auto">
          <a:xfrm>
            <a:off x="6448425" y="5043488"/>
            <a:ext cx="1509713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pt-BR" sz="1600">
                <a:solidFill>
                  <a:srgbClr val="000000"/>
                </a:solidFill>
                <a:latin typeface="Arial Narrow" pitchFamily="34" charset="0"/>
              </a:rPr>
              <a:t>MEX-Oportunidades</a:t>
            </a:r>
            <a:endParaRPr lang="pt-BR">
              <a:latin typeface="Arial Narrow" pitchFamily="34" charset="0"/>
            </a:endParaRPr>
          </a:p>
        </p:txBody>
      </p:sp>
      <p:sp>
        <p:nvSpPr>
          <p:cNvPr id="283828" name="Line 180"/>
          <p:cNvSpPr>
            <a:spLocks noChangeShapeType="1"/>
          </p:cNvSpPr>
          <p:nvPr/>
        </p:nvSpPr>
        <p:spPr bwMode="auto">
          <a:xfrm>
            <a:off x="5984875" y="5508625"/>
            <a:ext cx="417513" cy="1588"/>
          </a:xfrm>
          <a:prstGeom prst="line">
            <a:avLst/>
          </a:prstGeom>
          <a:noFill/>
          <a:ln w="15875">
            <a:solidFill>
              <a:srgbClr val="8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83829" name="Oval 181"/>
          <p:cNvSpPr>
            <a:spLocks noChangeArrowheads="1"/>
          </p:cNvSpPr>
          <p:nvPr/>
        </p:nvSpPr>
        <p:spPr bwMode="auto">
          <a:xfrm>
            <a:off x="6138863" y="5461000"/>
            <a:ext cx="93662" cy="93663"/>
          </a:xfrm>
          <a:prstGeom prst="ellipse">
            <a:avLst/>
          </a:prstGeom>
          <a:solidFill>
            <a:srgbClr val="800000"/>
          </a:solidFill>
          <a:ln w="15875">
            <a:solidFill>
              <a:srgbClr val="8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83830" name="Rectangle 182"/>
          <p:cNvSpPr>
            <a:spLocks noChangeArrowheads="1"/>
          </p:cNvSpPr>
          <p:nvPr/>
        </p:nvSpPr>
        <p:spPr bwMode="auto">
          <a:xfrm>
            <a:off x="6448425" y="5368925"/>
            <a:ext cx="814388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/>
            <a:r>
              <a:rPr lang="pt-BR" sz="1600">
                <a:solidFill>
                  <a:srgbClr val="000000"/>
                </a:solidFill>
                <a:latin typeface="Arial Narrow" pitchFamily="34" charset="0"/>
              </a:rPr>
              <a:t>ARG-Jefes</a:t>
            </a:r>
            <a:endParaRPr lang="pt-BR">
              <a:latin typeface="Arial Narrow" pitchFamily="34" charset="0"/>
            </a:endParaRPr>
          </a:p>
        </p:txBody>
      </p:sp>
      <p:sp>
        <p:nvSpPr>
          <p:cNvPr id="283831" name="Rectangle 183"/>
          <p:cNvSpPr>
            <a:spLocks noChangeArrowheads="1"/>
          </p:cNvSpPr>
          <p:nvPr/>
        </p:nvSpPr>
        <p:spPr bwMode="auto">
          <a:xfrm>
            <a:off x="904875" y="2363788"/>
            <a:ext cx="7448550" cy="4011612"/>
          </a:xfrm>
          <a:prstGeom prst="rect">
            <a:avLst/>
          </a:prstGeom>
          <a:noFill/>
          <a:ln w="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62" name="Text Box 2"/>
          <p:cNvSpPr txBox="1">
            <a:spLocks noChangeArrowheads="1"/>
          </p:cNvSpPr>
          <p:nvPr/>
        </p:nvSpPr>
        <p:spPr bwMode="auto">
          <a:xfrm>
            <a:off x="1752600" y="381000"/>
            <a:ext cx="571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endParaRPr lang="en-US">
              <a:latin typeface="Times New Roman" pitchFamily="18" charset="0"/>
            </a:endParaRPr>
          </a:p>
        </p:txBody>
      </p:sp>
      <p:sp>
        <p:nvSpPr>
          <p:cNvPr id="399363" name="Rectangle 3"/>
          <p:cNvSpPr>
            <a:spLocks noChangeArrowheads="1"/>
          </p:cNvSpPr>
          <p:nvPr/>
        </p:nvSpPr>
        <p:spPr bwMode="auto">
          <a:xfrm>
            <a:off x="381000" y="1371600"/>
            <a:ext cx="807878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buFontTx/>
              <a:buChar char="•"/>
            </a:pPr>
            <a:endParaRPr lang="en-US" sz="2000">
              <a:solidFill>
                <a:schemeClr val="accent2"/>
              </a:solidFill>
              <a:latin typeface="Arial" pitchFamily="34" charset="0"/>
              <a:ea typeface="MS Gothic" pitchFamily="49" charset="-128"/>
            </a:endParaRPr>
          </a:p>
        </p:txBody>
      </p:sp>
      <p:sp>
        <p:nvSpPr>
          <p:cNvPr id="399364" name="Rectangle 4"/>
          <p:cNvSpPr>
            <a:spLocks noChangeArrowheads="1"/>
          </p:cNvSpPr>
          <p:nvPr/>
        </p:nvSpPr>
        <p:spPr bwMode="auto">
          <a:xfrm>
            <a:off x="0" y="914400"/>
            <a:ext cx="8915400" cy="5619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30000"/>
              </a:spcBef>
              <a:buFont typeface="Times" pitchFamily="1" charset="0"/>
              <a:buChar char="•"/>
            </a:pPr>
            <a:r>
              <a:rPr lang="pt-BR" sz="2100">
                <a:latin typeface="Arial Narrow" pitchFamily="34" charset="0"/>
                <a:ea typeface="MS Gothic" pitchFamily="49" charset="-128"/>
              </a:rPr>
              <a:t> Aperfei</a:t>
            </a:r>
            <a:r>
              <a:rPr lang="pt-BR" altLang="ja-JP" sz="2100">
                <a:latin typeface="Arial Narrow" pitchFamily="34" charset="0"/>
                <a:ea typeface="MS Gothic" pitchFamily="49" charset="-128"/>
              </a:rPr>
              <a:t>çoamento de desenho do Programa</a:t>
            </a:r>
          </a:p>
          <a:p>
            <a:pPr algn="l">
              <a:spcBef>
                <a:spcPct val="30000"/>
              </a:spcBef>
              <a:buFont typeface="Times" pitchFamily="1" charset="0"/>
              <a:buChar char="•"/>
            </a:pPr>
            <a:r>
              <a:rPr lang="pt-BR" altLang="ja-JP" sz="2100">
                <a:latin typeface="Arial Narrow" pitchFamily="34" charset="0"/>
                <a:ea typeface="MS Gothic" pitchFamily="49" charset="-128"/>
              </a:rPr>
              <a:t> </a:t>
            </a:r>
            <a:r>
              <a:rPr lang="pt-BR" sz="2100">
                <a:latin typeface="Arial Narrow" pitchFamily="34" charset="0"/>
                <a:ea typeface="MS Gothic" pitchFamily="49" charset="-128"/>
              </a:rPr>
              <a:t>Revis</a:t>
            </a:r>
            <a:r>
              <a:rPr lang="pt-BR" altLang="ja-JP" sz="2100">
                <a:latin typeface="Arial Narrow" pitchFamily="34" charset="0"/>
                <a:ea typeface="MS Gothic" pitchFamily="49" charset="-128"/>
              </a:rPr>
              <a:t>ão do formulário do cadastramento</a:t>
            </a:r>
          </a:p>
          <a:p>
            <a:pPr algn="l">
              <a:spcBef>
                <a:spcPct val="30000"/>
              </a:spcBef>
              <a:buFont typeface="Times" pitchFamily="1" charset="0"/>
              <a:buChar char="•"/>
            </a:pPr>
            <a:r>
              <a:rPr lang="pt-BR" altLang="ja-JP" sz="2100">
                <a:latin typeface="Arial Narrow" pitchFamily="34" charset="0"/>
                <a:ea typeface="MS Gothic" pitchFamily="49" charset="-128"/>
              </a:rPr>
              <a:t> Aperfeiçoamento das estratégias de busca ativa e de atendimento dos mais excluídos</a:t>
            </a:r>
          </a:p>
          <a:p>
            <a:pPr algn="l">
              <a:spcBef>
                <a:spcPct val="30000"/>
              </a:spcBef>
              <a:buFont typeface="Times" pitchFamily="1" charset="0"/>
              <a:buChar char="•"/>
            </a:pPr>
            <a:r>
              <a:rPr lang="pt-BR" altLang="ja-JP" sz="2100">
                <a:latin typeface="Arial Narrow" pitchFamily="34" charset="0"/>
                <a:ea typeface="MS PGothic" pitchFamily="34" charset="-128"/>
                <a:cs typeface="Times New Roman" pitchFamily="18" charset="0"/>
              </a:rPr>
              <a:t> Disponibilização de</a:t>
            </a:r>
            <a:r>
              <a:rPr lang="pt-BR" sz="2100">
                <a:latin typeface="Arial Narrow" pitchFamily="34" charset="0"/>
                <a:cs typeface="Times New Roman" pitchFamily="18" charset="0"/>
              </a:rPr>
              <a:t> </a:t>
            </a:r>
            <a:r>
              <a:rPr lang="pt-BR" sz="2100">
                <a:latin typeface="Arial Narrow" pitchFamily="34" charset="0"/>
                <a:ea typeface="MS Gothic" pitchFamily="49" charset="-128"/>
              </a:rPr>
              <a:t>mapas de pobreza por setores censitários para os munic</a:t>
            </a:r>
            <a:r>
              <a:rPr lang="pt-BR" altLang="ja-JP" sz="2100">
                <a:latin typeface="Arial Narrow" pitchFamily="34" charset="0"/>
                <a:ea typeface="MS Gothic" pitchFamily="49" charset="-128"/>
              </a:rPr>
              <a:t>ípios</a:t>
            </a:r>
          </a:p>
          <a:p>
            <a:pPr algn="l">
              <a:spcBef>
                <a:spcPct val="30000"/>
              </a:spcBef>
              <a:buFont typeface="Times" pitchFamily="1" charset="0"/>
              <a:buChar char="•"/>
            </a:pPr>
            <a:r>
              <a:rPr lang="pt-BR" altLang="ja-JP" sz="2100">
                <a:latin typeface="Arial Narrow" pitchFamily="34" charset="0"/>
                <a:ea typeface="MS Gothic" pitchFamily="49" charset="-128"/>
              </a:rPr>
              <a:t> Incorporação de variável de focalização para repasse de recursos aos municípios </a:t>
            </a:r>
          </a:p>
          <a:p>
            <a:pPr algn="l">
              <a:spcBef>
                <a:spcPct val="30000"/>
              </a:spcBef>
              <a:buFont typeface="Times" pitchFamily="1" charset="0"/>
              <a:buChar char="•"/>
            </a:pPr>
            <a:r>
              <a:rPr lang="pt-BR" altLang="ja-JP" sz="2100">
                <a:latin typeface="Arial Narrow" pitchFamily="34" charset="0"/>
                <a:ea typeface="MS Gothic" pitchFamily="49" charset="-128"/>
              </a:rPr>
              <a:t> Ampliação do uso do Cadastro Único por outras políticas sociais</a:t>
            </a:r>
            <a:endParaRPr lang="pt-BR" sz="2100">
              <a:latin typeface="Arial Narrow" pitchFamily="34" charset="0"/>
              <a:ea typeface="MS Gothic" pitchFamily="49" charset="-128"/>
            </a:endParaRPr>
          </a:p>
          <a:p>
            <a:pPr algn="l">
              <a:spcBef>
                <a:spcPct val="30000"/>
              </a:spcBef>
              <a:buFont typeface="Times" pitchFamily="1" charset="0"/>
              <a:buChar char="•"/>
            </a:pPr>
            <a:r>
              <a:rPr lang="pt-BR" sz="2100">
                <a:latin typeface="Arial Narrow" pitchFamily="34" charset="0"/>
                <a:ea typeface="MS Gothic" pitchFamily="49" charset="-128"/>
              </a:rPr>
              <a:t> </a:t>
            </a:r>
            <a:r>
              <a:rPr lang="pt-BR" sz="2100">
                <a:latin typeface="Arial Narrow" pitchFamily="34" charset="0"/>
                <a:cs typeface="Times New Roman" pitchFamily="18" charset="0"/>
              </a:rPr>
              <a:t>Constru</a:t>
            </a:r>
            <a:r>
              <a:rPr lang="pt-BR" altLang="ja-JP" sz="2100">
                <a:latin typeface="Arial Narrow" pitchFamily="34" charset="0"/>
                <a:ea typeface="MS PGothic" pitchFamily="34" charset="-128"/>
                <a:cs typeface="Times New Roman" pitchFamily="18" charset="0"/>
              </a:rPr>
              <a:t>ção de </a:t>
            </a:r>
            <a:r>
              <a:rPr lang="pt-BR" sz="2100">
                <a:latin typeface="Arial Narrow" pitchFamily="34" charset="0"/>
                <a:cs typeface="Times New Roman" pitchFamily="18" charset="0"/>
              </a:rPr>
              <a:t>medida multidimensional de pobreza </a:t>
            </a:r>
            <a:r>
              <a:rPr lang="pt-BR" altLang="ja-JP" sz="2100">
                <a:latin typeface="Arial Narrow" pitchFamily="34" charset="0"/>
                <a:ea typeface="MS PGothic" pitchFamily="34" charset="-128"/>
                <a:cs typeface="Times New Roman" pitchFamily="18" charset="0"/>
              </a:rPr>
              <a:t>- Índice de Desenvolvimento das Famílias - IDF. V</a:t>
            </a:r>
            <a:r>
              <a:rPr lang="pt-BR" sz="2100">
                <a:latin typeface="Arial Narrow" pitchFamily="34" charset="0"/>
                <a:ea typeface="MS Gothic" pitchFamily="49" charset="-128"/>
              </a:rPr>
              <a:t>ariáveis disponíveis no Cadastro </a:t>
            </a:r>
            <a:r>
              <a:rPr lang="pt-BR" altLang="ja-JP" sz="2100">
                <a:latin typeface="Arial Narrow" pitchFamily="34" charset="0"/>
                <a:ea typeface="MS Gothic" pitchFamily="49" charset="-128"/>
              </a:rPr>
              <a:t>Único</a:t>
            </a:r>
            <a:r>
              <a:rPr lang="pt-BR" sz="2100">
                <a:latin typeface="Arial Narrow" pitchFamily="34" charset="0"/>
                <a:ea typeface="MS Gothic" pitchFamily="49" charset="-128"/>
              </a:rPr>
              <a:t> agrupadas em dimensões:</a:t>
            </a:r>
          </a:p>
          <a:p>
            <a:pPr lvl="1" algn="l">
              <a:spcBef>
                <a:spcPct val="30000"/>
              </a:spcBef>
              <a:buFont typeface="Times" pitchFamily="1" charset="0"/>
              <a:buChar char="•"/>
            </a:pPr>
            <a:r>
              <a:rPr lang="pt-BR" sz="2000">
                <a:latin typeface="Arial Narrow" pitchFamily="34" charset="0"/>
                <a:ea typeface="MS Gothic" pitchFamily="49" charset="-128"/>
              </a:rPr>
              <a:t>Vulnerabilidade (V)</a:t>
            </a:r>
          </a:p>
          <a:p>
            <a:pPr lvl="1" algn="l">
              <a:spcBef>
                <a:spcPct val="30000"/>
              </a:spcBef>
              <a:buFont typeface="Times" pitchFamily="1" charset="0"/>
              <a:buChar char="•"/>
            </a:pPr>
            <a:r>
              <a:rPr lang="pt-BR" sz="2000">
                <a:latin typeface="Arial Narrow" pitchFamily="34" charset="0"/>
                <a:ea typeface="MS Gothic" pitchFamily="49" charset="-128"/>
              </a:rPr>
              <a:t>Acesso ao conhecimento (C)</a:t>
            </a:r>
          </a:p>
          <a:p>
            <a:pPr lvl="1" algn="l">
              <a:spcBef>
                <a:spcPct val="30000"/>
              </a:spcBef>
              <a:buFont typeface="Times" pitchFamily="1" charset="0"/>
              <a:buChar char="•"/>
            </a:pPr>
            <a:r>
              <a:rPr lang="pt-BR" sz="2000">
                <a:latin typeface="Arial Narrow" pitchFamily="34" charset="0"/>
                <a:ea typeface="MS Gothic" pitchFamily="49" charset="-128"/>
              </a:rPr>
              <a:t>Acesso ao trabalho (T)</a:t>
            </a:r>
          </a:p>
          <a:p>
            <a:pPr lvl="1" algn="l">
              <a:spcBef>
                <a:spcPct val="30000"/>
              </a:spcBef>
              <a:buFont typeface="Times" pitchFamily="1" charset="0"/>
              <a:buChar char="•"/>
            </a:pPr>
            <a:r>
              <a:rPr lang="pt-BR" sz="2000">
                <a:latin typeface="Arial Narrow" pitchFamily="34" charset="0"/>
                <a:ea typeface="MS Gothic" pitchFamily="49" charset="-128"/>
              </a:rPr>
              <a:t>Disponibilidade de recursos (R)</a:t>
            </a:r>
          </a:p>
          <a:p>
            <a:pPr lvl="1" algn="l">
              <a:spcBef>
                <a:spcPct val="30000"/>
              </a:spcBef>
              <a:buFont typeface="Times" pitchFamily="1" charset="0"/>
              <a:buChar char="•"/>
            </a:pPr>
            <a:r>
              <a:rPr lang="pt-BR" sz="2000">
                <a:latin typeface="Arial Narrow" pitchFamily="34" charset="0"/>
                <a:ea typeface="MS Gothic" pitchFamily="49" charset="-128"/>
              </a:rPr>
              <a:t>Desenvolvimento infantil (D)</a:t>
            </a:r>
          </a:p>
          <a:p>
            <a:pPr lvl="1" algn="l">
              <a:spcBef>
                <a:spcPct val="30000"/>
              </a:spcBef>
              <a:buFont typeface="Times" pitchFamily="1" charset="0"/>
              <a:buChar char="•"/>
            </a:pPr>
            <a:r>
              <a:rPr lang="pt-BR" sz="2000">
                <a:latin typeface="Arial Narrow" pitchFamily="34" charset="0"/>
                <a:ea typeface="MS Gothic" pitchFamily="49" charset="-128"/>
              </a:rPr>
              <a:t>Condições habitacionais (H)</a:t>
            </a:r>
          </a:p>
        </p:txBody>
      </p:sp>
      <p:sp>
        <p:nvSpPr>
          <p:cNvPr id="399365" name="Rectangle 5"/>
          <p:cNvSpPr>
            <a:spLocks noRot="1" noChangeArrowheads="1"/>
          </p:cNvSpPr>
          <p:nvPr/>
        </p:nvSpPr>
        <p:spPr bwMode="auto">
          <a:xfrm>
            <a:off x="0" y="228600"/>
            <a:ext cx="9144000" cy="79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defTabSz="449263"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pt-BR" sz="3200" b="1">
                <a:latin typeface="Times New Roman" pitchFamily="18" charset="0"/>
                <a:ea typeface="MS Gothic" pitchFamily="49" charset="-128"/>
              </a:rPr>
              <a:t>Focaliza</a:t>
            </a:r>
            <a:r>
              <a:rPr lang="pt-BR" altLang="ja-JP" sz="3200" b="1">
                <a:latin typeface="Times New Roman" pitchFamily="18" charset="0"/>
                <a:ea typeface="MS Gothic" pitchFamily="49" charset="-128"/>
              </a:rPr>
              <a:t>ção: propostas em estudo</a:t>
            </a:r>
            <a:endParaRPr lang="pt-BR" sz="3200" b="1">
              <a:latin typeface="Times New Roman" pitchFamily="18" charset="0"/>
              <a:ea typeface="MS Gothic" pitchFamily="49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22" name="Text Box 2"/>
          <p:cNvSpPr txBox="1">
            <a:spLocks noChangeArrowheads="1"/>
          </p:cNvSpPr>
          <p:nvPr/>
        </p:nvSpPr>
        <p:spPr bwMode="auto">
          <a:xfrm>
            <a:off x="1752600" y="381000"/>
            <a:ext cx="571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endParaRPr lang="en-US">
              <a:latin typeface="Times New Roman" pitchFamily="18" charset="0"/>
            </a:endParaRPr>
          </a:p>
        </p:txBody>
      </p:sp>
      <p:pic>
        <p:nvPicPr>
          <p:cNvPr id="389123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1000" y="1295400"/>
            <a:ext cx="8534400" cy="529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89124" name="Text Box 4"/>
          <p:cNvSpPr txBox="1">
            <a:spLocks noChangeArrowheads="1"/>
          </p:cNvSpPr>
          <p:nvPr/>
        </p:nvSpPr>
        <p:spPr bwMode="auto">
          <a:xfrm>
            <a:off x="304800" y="762000"/>
            <a:ext cx="8458200" cy="433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70000"/>
              </a:lnSpc>
              <a:spcBef>
                <a:spcPct val="40000"/>
              </a:spcBef>
            </a:pPr>
            <a:r>
              <a:rPr lang="pt-BR" sz="3200" b="1">
                <a:latin typeface="Arial Narrow" pitchFamily="34" charset="0"/>
              </a:rPr>
              <a:t>Redução no grau de desigualdade de renda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2"/>
          <p:cNvSpPr>
            <a:spLocks noChangeArrowheads="1"/>
          </p:cNvSpPr>
          <p:nvPr/>
        </p:nvSpPr>
        <p:spPr bwMode="auto">
          <a:xfrm>
            <a:off x="179388" y="4876800"/>
            <a:ext cx="8856662" cy="1368425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marL="419100" indent="-419100">
              <a:lnSpc>
                <a:spcPct val="90000"/>
              </a:lnSpc>
              <a:spcBef>
                <a:spcPct val="15000"/>
              </a:spcBef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pt-BR">
                <a:latin typeface="Arial Narrow" pitchFamily="34" charset="0"/>
                <a:ea typeface="MS Gothic" pitchFamily="49" charset="-128"/>
              </a:rPr>
              <a:t>Alívio imediato da pobreza (renda)</a:t>
            </a:r>
          </a:p>
          <a:p>
            <a:pPr marL="419100" indent="-419100">
              <a:lnSpc>
                <a:spcPct val="90000"/>
              </a:lnSpc>
              <a:spcBef>
                <a:spcPct val="15000"/>
              </a:spcBef>
              <a:buClr>
                <a:srgbClr val="000000"/>
              </a:buClr>
              <a:buSzPct val="100000"/>
              <a:buFont typeface="Wingdings" pitchFamily="2" charset="2"/>
              <a:buNone/>
            </a:pPr>
            <a:r>
              <a:rPr lang="pt-BR">
                <a:latin typeface="Arial Narrow" pitchFamily="34" charset="0"/>
                <a:ea typeface="MS Gothic" pitchFamily="49" charset="-128"/>
              </a:rPr>
              <a:t>Ruptura do ciclo intergeracional da pobreza (condicionalidades)</a:t>
            </a:r>
          </a:p>
          <a:p>
            <a:pPr marL="419100" indent="-419100">
              <a:lnSpc>
                <a:spcPct val="90000"/>
              </a:lnSpc>
              <a:spcBef>
                <a:spcPct val="15000"/>
              </a:spcBef>
              <a:buClr>
                <a:srgbClr val="000000"/>
              </a:buClr>
              <a:buSzPct val="100000"/>
              <a:buFont typeface="Wingdings" pitchFamily="2" charset="2"/>
              <a:buNone/>
            </a:pPr>
            <a:r>
              <a:rPr lang="pt-BR">
                <a:latin typeface="Arial Narrow" pitchFamily="34" charset="0"/>
                <a:ea typeface="MS Gothic" pitchFamily="49" charset="-128"/>
              </a:rPr>
              <a:t>Desenvolvimento das famílias (ações complementares)</a:t>
            </a:r>
          </a:p>
        </p:txBody>
      </p:sp>
      <p:sp>
        <p:nvSpPr>
          <p:cNvPr id="101379" name="AutoShape 3"/>
          <p:cNvSpPr>
            <a:spLocks noChangeArrowheads="1"/>
          </p:cNvSpPr>
          <p:nvPr/>
        </p:nvSpPr>
        <p:spPr bwMode="auto">
          <a:xfrm>
            <a:off x="4284663" y="3357563"/>
            <a:ext cx="485775" cy="976312"/>
          </a:xfrm>
          <a:prstGeom prst="downArrow">
            <a:avLst>
              <a:gd name="adj1" fmla="val 50000"/>
              <a:gd name="adj2" fmla="val 50245"/>
            </a:avLst>
          </a:prstGeom>
          <a:gradFill rotWithShape="1">
            <a:gsLst>
              <a:gs pos="0">
                <a:srgbClr val="FFFF99"/>
              </a:gs>
              <a:gs pos="100000">
                <a:srgbClr val="B2B2B2"/>
              </a:gs>
            </a:gsLst>
            <a:lin ang="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1380" name="Rectangle 4"/>
          <p:cNvSpPr>
            <a:spLocks noRot="1" noChangeArrowheads="1"/>
          </p:cNvSpPr>
          <p:nvPr/>
        </p:nvSpPr>
        <p:spPr bwMode="auto">
          <a:xfrm>
            <a:off x="0" y="404813"/>
            <a:ext cx="9144000" cy="792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defTabSz="449263"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pt-BR" sz="3200" b="1">
                <a:latin typeface="Arial Narrow" pitchFamily="34" charset="0"/>
                <a:ea typeface="MS Gothic" pitchFamily="49" charset="-128"/>
              </a:rPr>
              <a:t>Programa Bolsa Família</a:t>
            </a:r>
          </a:p>
        </p:txBody>
      </p:sp>
      <p:sp>
        <p:nvSpPr>
          <p:cNvPr id="101381" name="Text Box 5"/>
          <p:cNvSpPr txBox="1">
            <a:spLocks noChangeArrowheads="1"/>
          </p:cNvSpPr>
          <p:nvPr/>
        </p:nvSpPr>
        <p:spPr bwMode="auto">
          <a:xfrm>
            <a:off x="971550" y="1773238"/>
            <a:ext cx="2305050" cy="831850"/>
          </a:xfrm>
          <a:prstGeom prst="rect">
            <a:avLst/>
          </a:prstGeom>
          <a:solidFill>
            <a:schemeClr val="accent2"/>
          </a:solidFill>
          <a:ln w="9525">
            <a:solidFill>
              <a:srgbClr val="003399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pt-BR">
                <a:solidFill>
                  <a:schemeClr val="bg1"/>
                </a:solidFill>
              </a:rPr>
              <a:t>Transferência de renda</a:t>
            </a:r>
          </a:p>
        </p:txBody>
      </p:sp>
      <p:sp>
        <p:nvSpPr>
          <p:cNvPr id="101382" name="AutoShape 6"/>
          <p:cNvSpPr>
            <a:spLocks noChangeArrowheads="1"/>
          </p:cNvSpPr>
          <p:nvPr/>
        </p:nvSpPr>
        <p:spPr bwMode="auto">
          <a:xfrm rot="16200000">
            <a:off x="3809206" y="1670845"/>
            <a:ext cx="485775" cy="976312"/>
          </a:xfrm>
          <a:prstGeom prst="downArrow">
            <a:avLst>
              <a:gd name="adj1" fmla="val 50000"/>
              <a:gd name="adj2" fmla="val 50245"/>
            </a:avLst>
          </a:prstGeom>
          <a:gradFill rotWithShape="1">
            <a:gsLst>
              <a:gs pos="0">
                <a:srgbClr val="FFFF99"/>
              </a:gs>
              <a:gs pos="100000">
                <a:srgbClr val="B2B2B2"/>
              </a:gs>
            </a:gsLst>
            <a:lin ang="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1383" name="Text Box 7"/>
          <p:cNvSpPr txBox="1">
            <a:spLocks noChangeArrowheads="1"/>
          </p:cNvSpPr>
          <p:nvPr/>
        </p:nvSpPr>
        <p:spPr bwMode="auto">
          <a:xfrm>
            <a:off x="5003800" y="1563688"/>
            <a:ext cx="2278063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buFont typeface="Times" pitchFamily="1" charset="0"/>
              <a:buChar char="•"/>
            </a:pPr>
            <a:r>
              <a:rPr lang="pt-BR">
                <a:latin typeface="Arial Narrow" pitchFamily="34" charset="0"/>
              </a:rPr>
              <a:t> focalizado</a:t>
            </a:r>
          </a:p>
          <a:p>
            <a:pPr algn="l">
              <a:buFont typeface="Times" pitchFamily="1" charset="0"/>
              <a:buChar char="•"/>
            </a:pPr>
            <a:r>
              <a:rPr lang="pt-BR">
                <a:latin typeface="Arial Narrow" pitchFamily="34" charset="0"/>
              </a:rPr>
              <a:t> condicionado</a:t>
            </a:r>
          </a:p>
          <a:p>
            <a:pPr algn="l">
              <a:buFont typeface="Times" pitchFamily="1" charset="0"/>
              <a:buChar char="•"/>
            </a:pPr>
            <a:r>
              <a:rPr lang="pt-BR">
                <a:latin typeface="Arial Narrow" pitchFamily="34" charset="0"/>
              </a:rPr>
              <a:t> de livre utilização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177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68313" y="549275"/>
            <a:ext cx="8229600" cy="792163"/>
          </a:xfrm>
          <a:noFill/>
          <a:ln>
            <a:miter lim="800000"/>
            <a:headEnd/>
            <a:tailEnd/>
          </a:ln>
          <a:effectLst>
            <a:outerShdw dist="28398" dir="3806097" algn="ctr" rotWithShape="0">
              <a:schemeClr val="tx2">
                <a:alpha val="50000"/>
              </a:schemeClr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pt-BR" sz="3200" b="1">
                <a:latin typeface="Arial Narrow" pitchFamily="34" charset="0"/>
              </a:rPr>
              <a:t>Critérios de elegibilidade</a:t>
            </a:r>
          </a:p>
        </p:txBody>
      </p:sp>
      <p:graphicFrame>
        <p:nvGraphicFramePr>
          <p:cNvPr id="331779" name="Group 3"/>
          <p:cNvGraphicFramePr>
            <a:graphicFrameLocks noGrp="1"/>
          </p:cNvGraphicFramePr>
          <p:nvPr/>
        </p:nvGraphicFramePr>
        <p:xfrm>
          <a:off x="304800" y="1371600"/>
          <a:ext cx="8521700" cy="5008247"/>
        </p:xfrm>
        <a:graphic>
          <a:graphicData uri="http://schemas.openxmlformats.org/drawingml/2006/table">
            <a:tbl>
              <a:tblPr/>
              <a:tblGrid>
                <a:gridCol w="1295400"/>
                <a:gridCol w="1630363"/>
                <a:gridCol w="2257425"/>
                <a:gridCol w="2112962"/>
                <a:gridCol w="1225550"/>
              </a:tblGrid>
              <a:tr h="10779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r>
                        <a:rPr kumimoji="0" lang="pt-B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ea typeface="MS Gothic" pitchFamily="49" charset="-128"/>
                        </a:rPr>
                        <a:t>Situação da família</a:t>
                      </a:r>
                    </a:p>
                  </a:txBody>
                  <a:tcPr anchor="ctr" horzOverflow="overflow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r>
                        <a:rPr kumimoji="0" lang="pt-B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ea typeface="MS Gothic" pitchFamily="49" charset="-128"/>
                        </a:rPr>
                        <a:t>Renda mensal </a:t>
                      </a:r>
                      <a:r>
                        <a:rPr kumimoji="0" lang="pt-BR" sz="18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ea typeface="MS Gothic" pitchFamily="49" charset="-128"/>
                        </a:rPr>
                        <a:t>per capita</a:t>
                      </a:r>
                      <a:endParaRPr kumimoji="0" lang="pt-B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itchFamily="34" charset="0"/>
                        <a:ea typeface="MS Gothic" pitchFamily="49" charset="-128"/>
                      </a:endParaRPr>
                    </a:p>
                  </a:txBody>
                  <a:tcPr anchor="ctr" horzOverflow="overflow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r>
                        <a:rPr kumimoji="0" lang="pt-B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ea typeface="MS Gothic" pitchFamily="49" charset="-128"/>
                          <a:cs typeface="Times New Roman" pitchFamily="18" charset="0"/>
                        </a:rPr>
                        <a:t>Ocorrência de crianças / adolescentes, gestantes e nutriz</a:t>
                      </a:r>
                      <a:endParaRPr kumimoji="0" lang="pt-B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itchFamily="34" charset="0"/>
                        <a:ea typeface="MS Gothic" pitchFamily="49" charset="-128"/>
                      </a:endParaRPr>
                    </a:p>
                  </a:txBody>
                  <a:tcPr anchor="ctr" horzOverflow="overflow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r>
                        <a:rPr kumimoji="0" lang="pt-B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ea typeface="MS Gothic" pitchFamily="49" charset="-128"/>
                          <a:cs typeface="Times New Roman" pitchFamily="18" charset="0"/>
                        </a:rPr>
                        <a:t>Quantidade e tipo de benefícios</a:t>
                      </a:r>
                      <a:endParaRPr kumimoji="0" lang="pt-B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itchFamily="34" charset="0"/>
                        <a:ea typeface="MS Gothic" pitchFamily="49" charset="-128"/>
                      </a:endParaRPr>
                    </a:p>
                  </a:txBody>
                  <a:tcPr anchor="ctr" horzOverflow="overflow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r>
                        <a:rPr kumimoji="0" lang="pt-B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ea typeface="MS Gothic" pitchFamily="49" charset="-128"/>
                          <a:cs typeface="Times New Roman" pitchFamily="18" charset="0"/>
                        </a:rPr>
                        <a:t>Valor do benefício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r>
                        <a:rPr kumimoji="0" lang="pt-B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ea typeface="MS Gothic" pitchFamily="49" charset="-128"/>
                          <a:cs typeface="Times New Roman" pitchFamily="18" charset="0"/>
                        </a:rPr>
                        <a:t>(em R$)</a:t>
                      </a:r>
                      <a:endParaRPr kumimoji="0" lang="pt-B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itchFamily="34" charset="0"/>
                        <a:ea typeface="MS Gothic" pitchFamily="49" charset="-128"/>
                      </a:endParaRPr>
                    </a:p>
                  </a:txBody>
                  <a:tcPr anchor="ctr" horzOverflow="overflow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FF"/>
                    </a:solidFill>
                  </a:tcPr>
                </a:tc>
              </a:tr>
              <a:tr h="536575">
                <a:tc row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r>
                        <a:rPr kumimoji="0" lang="pt-B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MS Gothic" pitchFamily="49" charset="-128"/>
                        </a:rPr>
                        <a:t>Pobreza</a:t>
                      </a:r>
                    </a:p>
                  </a:txBody>
                  <a:tcPr anchor="ctr" horzOverflow="overflow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endParaRPr kumimoji="0" lang="pt-BR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MS Gothic" pitchFamily="49" charset="-128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r>
                        <a:rPr kumimoji="0" lang="pt-B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MS Gothic" pitchFamily="49" charset="-128"/>
                        </a:rPr>
                        <a:t>De R$ 60,01 a R$ 120,00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endParaRPr kumimoji="0" lang="pt-BR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MS Gothic" pitchFamily="49" charset="-128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r>
                        <a:rPr kumimoji="0" lang="pt-B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MS Gothic" pitchFamily="49" charset="-128"/>
                        </a:rPr>
                        <a:t>(US$ 27,00 a US$ 54,00)</a:t>
                      </a:r>
                    </a:p>
                  </a:txBody>
                  <a:tcPr anchor="ctr" horzOverflow="overflow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4508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r>
                        <a:rPr kumimoji="0" lang="pt-B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MS Gothic" pitchFamily="49" charset="-128"/>
                        </a:rPr>
                        <a:t>    1 membro</a:t>
                      </a:r>
                    </a:p>
                  </a:txBody>
                  <a:tcPr anchor="ctr" horzOverflow="overflow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r>
                        <a:rPr kumimoji="0" lang="pt-B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MS Gothic" pitchFamily="49" charset="-128"/>
                        </a:rPr>
                        <a:t>(1) Variável</a:t>
                      </a:r>
                    </a:p>
                  </a:txBody>
                  <a:tcPr anchor="ctr" horzOverflow="overflow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r>
                        <a:rPr kumimoji="0" lang="pt-B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MS Gothic" pitchFamily="49" charset="-128"/>
                        </a:rPr>
                        <a:t>15,00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r>
                        <a:rPr kumimoji="0" lang="pt-B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MS Gothic" pitchFamily="49" charset="-128"/>
                        </a:rPr>
                        <a:t>(us$ 7,00)</a:t>
                      </a:r>
                    </a:p>
                  </a:txBody>
                  <a:tcPr anchor="ctr" horzOverflow="overflow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53816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r>
                        <a:rPr kumimoji="0" lang="pt-B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MS Gothic" pitchFamily="49" charset="-128"/>
                        </a:rPr>
                        <a:t>2 membros</a:t>
                      </a:r>
                    </a:p>
                  </a:txBody>
                  <a:tcPr anchor="ctr" horzOverflow="overflow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r>
                        <a:rPr kumimoji="0" lang="pt-B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MS Gothic" pitchFamily="49" charset="-128"/>
                        </a:rPr>
                        <a:t>(2) Variável</a:t>
                      </a:r>
                    </a:p>
                  </a:txBody>
                  <a:tcPr anchor="ctr" horzOverflow="overflow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r>
                        <a:rPr kumimoji="0" lang="pt-B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MS Gothic" pitchFamily="49" charset="-128"/>
                        </a:rPr>
                        <a:t>30,00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r>
                        <a:rPr kumimoji="0" lang="pt-B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MS Gothic" pitchFamily="49" charset="-128"/>
                        </a:rPr>
                        <a:t>(us$ 14,00)</a:t>
                      </a:r>
                    </a:p>
                  </a:txBody>
                  <a:tcPr anchor="ctr" horzOverflow="overflow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53657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r>
                        <a:rPr kumimoji="0" lang="pt-B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MS Gothic" pitchFamily="49" charset="-128"/>
                        </a:rPr>
                        <a:t>3 ou + membros</a:t>
                      </a:r>
                    </a:p>
                  </a:txBody>
                  <a:tcPr anchor="ctr" horzOverflow="overflow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r>
                        <a:rPr kumimoji="0" lang="pt-B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MS Gothic" pitchFamily="49" charset="-128"/>
                        </a:rPr>
                        <a:t>(3) Variável</a:t>
                      </a:r>
                    </a:p>
                  </a:txBody>
                  <a:tcPr anchor="ctr" horzOverflow="overflow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r>
                        <a:rPr kumimoji="0" lang="pt-B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MS Gothic" pitchFamily="49" charset="-128"/>
                        </a:rPr>
                        <a:t>45,00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r>
                        <a:rPr kumimoji="0" lang="pt-B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MS Gothic" pitchFamily="49" charset="-128"/>
                        </a:rPr>
                        <a:t>(us$ 21,00)</a:t>
                      </a:r>
                    </a:p>
                  </a:txBody>
                  <a:tcPr anchor="ctr" horzOverflow="overflow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534988">
                <a:tc rowSpan="4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r>
                        <a:rPr kumimoji="0" lang="pt-B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MS Gothic" pitchFamily="49" charset="-128"/>
                        </a:rPr>
                        <a:t>Extrema Pobreza</a:t>
                      </a:r>
                    </a:p>
                  </a:txBody>
                  <a:tcPr anchor="ctr" horzOverflow="overflow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4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endParaRPr kumimoji="0" lang="pt-BR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MS Gothic" pitchFamily="49" charset="-128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r>
                        <a:rPr kumimoji="0" lang="pt-B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MS Gothic" pitchFamily="49" charset="-128"/>
                        </a:rPr>
                        <a:t>Até R$ 60,00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endParaRPr kumimoji="0" lang="pt-BR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MS Gothic" pitchFamily="49" charset="-128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r>
                        <a:rPr kumimoji="0" lang="pt-B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MS Gothic" pitchFamily="49" charset="-128"/>
                        </a:rPr>
                        <a:t>(US$ 27,00)</a:t>
                      </a:r>
                    </a:p>
                  </a:txBody>
                  <a:tcPr anchor="ctr" horzOverflow="overflow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r>
                        <a:rPr kumimoji="0" lang="pt-B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MS Gothic" pitchFamily="49" charset="-128"/>
                        </a:rPr>
                        <a:t>Sem ocorrência</a:t>
                      </a:r>
                    </a:p>
                  </a:txBody>
                  <a:tcPr anchor="ctr" horzOverflow="overflow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r>
                        <a:rPr kumimoji="0" lang="pt-B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MS Gothic" pitchFamily="49" charset="-128"/>
                        </a:rPr>
                        <a:t>Básico</a:t>
                      </a:r>
                    </a:p>
                  </a:txBody>
                  <a:tcPr anchor="ctr" horzOverflow="overflow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r>
                        <a:rPr kumimoji="0" lang="pt-B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MS Gothic" pitchFamily="49" charset="-128"/>
                        </a:rPr>
                        <a:t>50,00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r>
                        <a:rPr kumimoji="0" lang="pt-B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MS Gothic" pitchFamily="49" charset="-128"/>
                        </a:rPr>
                        <a:t>(us$ 22,00)</a:t>
                      </a:r>
                    </a:p>
                  </a:txBody>
                  <a:tcPr anchor="ctr" horzOverflow="overflow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53816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r>
                        <a:rPr kumimoji="0" lang="pt-B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MS Gothic" pitchFamily="49" charset="-128"/>
                        </a:rPr>
                        <a:t>1 membro</a:t>
                      </a:r>
                    </a:p>
                  </a:txBody>
                  <a:tcPr anchor="ctr" horzOverflow="overflow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r>
                        <a:rPr kumimoji="0" lang="pt-B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MS Gothic" pitchFamily="49" charset="-128"/>
                        </a:rPr>
                        <a:t>Básico + (1) Variável</a:t>
                      </a:r>
                    </a:p>
                  </a:txBody>
                  <a:tcPr anchor="ctr" horzOverflow="overflow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r>
                        <a:rPr kumimoji="0" lang="pt-B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MS Gothic" pitchFamily="49" charset="-128"/>
                        </a:rPr>
                        <a:t>65,00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r>
                        <a:rPr kumimoji="0" lang="pt-B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MS Gothic" pitchFamily="49" charset="-128"/>
                        </a:rPr>
                        <a:t>(us$ 29,00)</a:t>
                      </a:r>
                    </a:p>
                  </a:txBody>
                  <a:tcPr anchor="ctr" horzOverflow="overflow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53657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r>
                        <a:rPr kumimoji="0" lang="pt-B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MS Gothic" pitchFamily="49" charset="-128"/>
                        </a:rPr>
                        <a:t>2 membros</a:t>
                      </a:r>
                    </a:p>
                  </a:txBody>
                  <a:tcPr anchor="ctr" horzOverflow="overflow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r>
                        <a:rPr kumimoji="0" lang="pt-B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MS Gothic" pitchFamily="49" charset="-128"/>
                        </a:rPr>
                        <a:t>Básico + (2) Variável</a:t>
                      </a:r>
                    </a:p>
                  </a:txBody>
                  <a:tcPr anchor="ctr" horzOverflow="overflow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r>
                        <a:rPr kumimoji="0" lang="pt-B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MS Gothic" pitchFamily="49" charset="-128"/>
                        </a:rPr>
                        <a:t>80,00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r>
                        <a:rPr kumimoji="0" lang="pt-B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MS Gothic" pitchFamily="49" charset="-128"/>
                        </a:rPr>
                        <a:t>(us$ 36,00)</a:t>
                      </a:r>
                    </a:p>
                  </a:txBody>
                  <a:tcPr anchor="ctr" horzOverflow="overflow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59848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r>
                        <a:rPr kumimoji="0" lang="pt-B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MS Gothic" pitchFamily="49" charset="-128"/>
                        </a:rPr>
                        <a:t>3 ou + membros</a:t>
                      </a:r>
                    </a:p>
                  </a:txBody>
                  <a:tcPr anchor="ctr" horzOverflow="overflow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r>
                        <a:rPr kumimoji="0" lang="pt-B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MS Gothic" pitchFamily="49" charset="-128"/>
                        </a:rPr>
                        <a:t>Básico + (3) Variável</a:t>
                      </a:r>
                    </a:p>
                  </a:txBody>
                  <a:tcPr anchor="ctr" horzOverflow="overflow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r>
                        <a:rPr kumimoji="0" lang="pt-B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MS Gothic" pitchFamily="49" charset="-128"/>
                        </a:rPr>
                        <a:t>95,00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r>
                        <a:rPr kumimoji="0" lang="pt-B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MS Gothic" pitchFamily="49" charset="-128"/>
                        </a:rPr>
                        <a:t>(us$ 43,00)</a:t>
                      </a:r>
                    </a:p>
                  </a:txBody>
                  <a:tcPr anchor="ctr" horzOverflow="overflow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682" name="Picture 2" descr="cob_set_0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10163" y="1052513"/>
            <a:ext cx="3422650" cy="4840287"/>
          </a:xfrm>
          <a:prstGeom prst="rect">
            <a:avLst/>
          </a:prstGeom>
          <a:noFill/>
        </p:spPr>
      </p:pic>
      <p:sp>
        <p:nvSpPr>
          <p:cNvPr id="327683" name="Text Box 3"/>
          <p:cNvSpPr txBox="1">
            <a:spLocks noChangeArrowheads="1"/>
          </p:cNvSpPr>
          <p:nvPr/>
        </p:nvSpPr>
        <p:spPr bwMode="auto">
          <a:xfrm>
            <a:off x="3106738" y="6545263"/>
            <a:ext cx="2932112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pt-BR" sz="1400" b="1">
                <a:solidFill>
                  <a:schemeClr val="bg1"/>
                </a:solidFill>
                <a:latin typeface="Arial Narrow" pitchFamily="34" charset="0"/>
              </a:rPr>
              <a:t>w   w   w   .   m   d   s   .   g   o   v   .   b   r</a:t>
            </a:r>
          </a:p>
        </p:txBody>
      </p:sp>
      <p:sp>
        <p:nvSpPr>
          <p:cNvPr id="327684" name="Text Box 4"/>
          <p:cNvSpPr txBox="1">
            <a:spLocks noChangeArrowheads="1"/>
          </p:cNvSpPr>
          <p:nvPr/>
        </p:nvSpPr>
        <p:spPr bwMode="auto">
          <a:xfrm>
            <a:off x="107950" y="692150"/>
            <a:ext cx="89281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t-BR" sz="3400" b="1">
                <a:latin typeface="Arial Narrow" pitchFamily="34" charset="0"/>
              </a:rPr>
              <a:t>Cobertura do Programa Bolsa Família</a:t>
            </a:r>
          </a:p>
        </p:txBody>
      </p:sp>
      <p:pic>
        <p:nvPicPr>
          <p:cNvPr id="327685" name="Picture 5" descr="cob_nov_0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19125" y="1052513"/>
            <a:ext cx="3419475" cy="4838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7686" name="Line 6"/>
          <p:cNvSpPr>
            <a:spLocks noChangeShapeType="1"/>
          </p:cNvSpPr>
          <p:nvPr/>
        </p:nvSpPr>
        <p:spPr bwMode="auto">
          <a:xfrm>
            <a:off x="4572000" y="1268413"/>
            <a:ext cx="0" cy="5589587"/>
          </a:xfrm>
          <a:prstGeom prst="line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27687" name="Line 7"/>
          <p:cNvSpPr>
            <a:spLocks noChangeShapeType="1"/>
          </p:cNvSpPr>
          <p:nvPr/>
        </p:nvSpPr>
        <p:spPr bwMode="auto">
          <a:xfrm>
            <a:off x="2359025" y="1557338"/>
            <a:ext cx="2212975" cy="0"/>
          </a:xfrm>
          <a:prstGeom prst="line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27688" name="Line 8"/>
          <p:cNvSpPr>
            <a:spLocks noChangeShapeType="1"/>
          </p:cNvSpPr>
          <p:nvPr/>
        </p:nvSpPr>
        <p:spPr bwMode="auto">
          <a:xfrm flipV="1">
            <a:off x="2339975" y="1125538"/>
            <a:ext cx="0" cy="1079500"/>
          </a:xfrm>
          <a:prstGeom prst="line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27689" name="Text Box 9"/>
          <p:cNvSpPr txBox="1">
            <a:spLocks noChangeArrowheads="1"/>
          </p:cNvSpPr>
          <p:nvPr/>
        </p:nvSpPr>
        <p:spPr bwMode="auto">
          <a:xfrm>
            <a:off x="581025" y="1341438"/>
            <a:ext cx="34575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t-BR">
                <a:latin typeface="Arial Narrow" pitchFamily="34" charset="0"/>
              </a:rPr>
              <a:t>Novembro de 2003</a:t>
            </a:r>
          </a:p>
        </p:txBody>
      </p:sp>
      <p:sp>
        <p:nvSpPr>
          <p:cNvPr id="327690" name="Text Box 10"/>
          <p:cNvSpPr txBox="1">
            <a:spLocks noChangeArrowheads="1"/>
          </p:cNvSpPr>
          <p:nvPr/>
        </p:nvSpPr>
        <p:spPr bwMode="auto">
          <a:xfrm>
            <a:off x="5060950" y="1330325"/>
            <a:ext cx="34575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t-BR">
                <a:latin typeface="Arial Narrow" pitchFamily="34" charset="0"/>
              </a:rPr>
              <a:t>Setembro de 2006</a:t>
            </a:r>
          </a:p>
        </p:txBody>
      </p:sp>
      <p:sp>
        <p:nvSpPr>
          <p:cNvPr id="327691" name="Text Box 11"/>
          <p:cNvSpPr txBox="1">
            <a:spLocks noChangeArrowheads="1"/>
          </p:cNvSpPr>
          <p:nvPr/>
        </p:nvSpPr>
        <p:spPr bwMode="auto">
          <a:xfrm>
            <a:off x="25400" y="5022850"/>
            <a:ext cx="4546600" cy="531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>
            <a:spAutoFit/>
          </a:bodyPr>
          <a:lstStyle/>
          <a:p>
            <a:pPr>
              <a:spcBef>
                <a:spcPct val="50000"/>
              </a:spcBef>
            </a:pPr>
            <a:r>
              <a:rPr lang="pt-BR" sz="1400">
                <a:latin typeface="Arial Narrow" pitchFamily="34" charset="0"/>
              </a:rPr>
              <a:t>3,6 milhões de benefícios pagos em novembro de 2003</a:t>
            </a:r>
          </a:p>
          <a:p>
            <a:pPr>
              <a:spcBef>
                <a:spcPct val="50000"/>
              </a:spcBef>
            </a:pPr>
            <a:r>
              <a:rPr lang="pt-BR" sz="1400">
                <a:latin typeface="Arial Narrow" pitchFamily="34" charset="0"/>
              </a:rPr>
              <a:t>Estimativa de Famílias Pobres em 2003 – 11,2 milhões</a:t>
            </a:r>
          </a:p>
        </p:txBody>
      </p:sp>
      <p:sp>
        <p:nvSpPr>
          <p:cNvPr id="327692" name="Text Box 12"/>
          <p:cNvSpPr txBox="1">
            <a:spLocks noChangeArrowheads="1"/>
          </p:cNvSpPr>
          <p:nvPr/>
        </p:nvSpPr>
        <p:spPr bwMode="auto">
          <a:xfrm>
            <a:off x="4591050" y="5022850"/>
            <a:ext cx="4546600" cy="531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>
            <a:spAutoFit/>
          </a:bodyPr>
          <a:lstStyle/>
          <a:p>
            <a:pPr>
              <a:spcBef>
                <a:spcPct val="50000"/>
              </a:spcBef>
            </a:pPr>
            <a:r>
              <a:rPr lang="pt-BR" sz="1400">
                <a:latin typeface="Arial Narrow" pitchFamily="34" charset="0"/>
              </a:rPr>
              <a:t>11,1 milhões de benefícios pagos em julho de 2006</a:t>
            </a:r>
          </a:p>
          <a:p>
            <a:pPr>
              <a:spcBef>
                <a:spcPct val="50000"/>
              </a:spcBef>
            </a:pPr>
            <a:r>
              <a:rPr lang="pt-BR" sz="1400">
                <a:latin typeface="Arial Narrow" pitchFamily="34" charset="0"/>
              </a:rPr>
              <a:t>Estimativa de Famílias Pobres em 2006 – 11,1 milhões</a:t>
            </a:r>
          </a:p>
        </p:txBody>
      </p:sp>
      <p:pic>
        <p:nvPicPr>
          <p:cNvPr id="327693" name="Picture 13" descr="layout"/>
          <p:cNvPicPr>
            <a:picLocks noChangeAspect="1" noChangeArrowheads="1"/>
          </p:cNvPicPr>
          <p:nvPr/>
        </p:nvPicPr>
        <p:blipFill>
          <a:blip r:embed="rId6" cstate="print"/>
          <a:srcRect t="82086" r="46196"/>
          <a:stretch>
            <a:fillRect/>
          </a:stretch>
        </p:blipFill>
        <p:spPr bwMode="auto">
          <a:xfrm>
            <a:off x="3886200" y="5791200"/>
            <a:ext cx="2155825" cy="882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7694" name="Text Box 14"/>
          <p:cNvSpPr txBox="1">
            <a:spLocks noChangeArrowheads="1"/>
          </p:cNvSpPr>
          <p:nvPr/>
        </p:nvSpPr>
        <p:spPr bwMode="auto">
          <a:xfrm>
            <a:off x="7677150" y="6410325"/>
            <a:ext cx="140335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>
            <a:spAutoFit/>
          </a:bodyPr>
          <a:lstStyle/>
          <a:p>
            <a:pPr algn="r">
              <a:spcBef>
                <a:spcPct val="50000"/>
              </a:spcBef>
            </a:pPr>
            <a:r>
              <a:rPr lang="pt-BR" sz="1000" b="1">
                <a:latin typeface="Arial Narrow" pitchFamily="34" charset="0"/>
              </a:rPr>
              <a:t>Fonte: MDS/IBGE/IPEA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02" name="Text Box 2"/>
          <p:cNvSpPr txBox="1">
            <a:spLocks noChangeArrowheads="1"/>
          </p:cNvSpPr>
          <p:nvPr/>
        </p:nvSpPr>
        <p:spPr bwMode="auto">
          <a:xfrm>
            <a:off x="0" y="6553200"/>
            <a:ext cx="9144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sz="1400">
              <a:solidFill>
                <a:schemeClr val="bg1"/>
              </a:solidFill>
              <a:latin typeface="Arial Narrow" pitchFamily="34" charset="0"/>
            </a:endParaRPr>
          </a:p>
        </p:txBody>
      </p:sp>
      <p:sp>
        <p:nvSpPr>
          <p:cNvPr id="409603" name="Rectangle 3"/>
          <p:cNvSpPr>
            <a:spLocks noRot="1" noChangeArrowheads="1"/>
          </p:cNvSpPr>
          <p:nvPr/>
        </p:nvSpPr>
        <p:spPr bwMode="auto">
          <a:xfrm>
            <a:off x="0" y="533400"/>
            <a:ext cx="9144000" cy="79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defTabSz="449263"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pt-BR" sz="3200" b="1">
                <a:latin typeface="Arial Narrow" pitchFamily="34" charset="0"/>
                <a:ea typeface="MS Gothic" pitchFamily="49" charset="-128"/>
              </a:rPr>
              <a:t>Focaliza</a:t>
            </a:r>
            <a:r>
              <a:rPr lang="pt-BR" altLang="ja-JP" sz="3200" b="1">
                <a:latin typeface="Arial Narrow" pitchFamily="34" charset="0"/>
                <a:ea typeface="MS Gothic" pitchFamily="49" charset="-128"/>
              </a:rPr>
              <a:t>ção: capacidade para</a:t>
            </a:r>
            <a:endParaRPr lang="pt-BR" sz="3200" b="1">
              <a:latin typeface="Arial Narrow" pitchFamily="34" charset="0"/>
              <a:ea typeface="MS Gothic" pitchFamily="49" charset="-128"/>
            </a:endParaRPr>
          </a:p>
        </p:txBody>
      </p:sp>
      <p:sp>
        <p:nvSpPr>
          <p:cNvPr id="409604" name="Rectangle 4"/>
          <p:cNvSpPr>
            <a:spLocks noChangeArrowheads="1"/>
          </p:cNvSpPr>
          <p:nvPr/>
        </p:nvSpPr>
        <p:spPr bwMode="auto">
          <a:xfrm>
            <a:off x="381000" y="1125538"/>
            <a:ext cx="807878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buFontTx/>
              <a:buChar char="•"/>
            </a:pPr>
            <a:endParaRPr lang="en-US" sz="2000">
              <a:latin typeface="Arial Narrow" pitchFamily="34" charset="0"/>
              <a:ea typeface="MS Gothic" pitchFamily="49" charset="-128"/>
            </a:endParaRPr>
          </a:p>
        </p:txBody>
      </p:sp>
      <p:sp>
        <p:nvSpPr>
          <p:cNvPr id="409605" name="Rectangle 5"/>
          <p:cNvSpPr>
            <a:spLocks noChangeArrowheads="1"/>
          </p:cNvSpPr>
          <p:nvPr/>
        </p:nvSpPr>
        <p:spPr bwMode="auto">
          <a:xfrm>
            <a:off x="381000" y="1524000"/>
            <a:ext cx="8534400" cy="2606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  <a:buFontTx/>
              <a:buChar char="•"/>
            </a:pPr>
            <a:r>
              <a:rPr lang="pt-BR" sz="2200">
                <a:latin typeface="Arial Narrow" pitchFamily="34" charset="0"/>
                <a:ea typeface="MS Gothic" pitchFamily="49" charset="-128"/>
              </a:rPr>
              <a:t> Selecionar: definir quem tem e quem n</a:t>
            </a:r>
            <a:r>
              <a:rPr lang="pt-BR" altLang="ja-JP" sz="2200">
                <a:latin typeface="Arial Narrow" pitchFamily="34" charset="0"/>
                <a:ea typeface="MS Gothic" pitchFamily="49" charset="-128"/>
              </a:rPr>
              <a:t>ão tem direito ao Bolsa Família</a:t>
            </a:r>
          </a:p>
          <a:p>
            <a:pPr algn="l">
              <a:spcBef>
                <a:spcPct val="50000"/>
              </a:spcBef>
              <a:buFontTx/>
              <a:buChar char="•"/>
            </a:pPr>
            <a:r>
              <a:rPr lang="pt-BR" altLang="ja-JP" sz="2200">
                <a:latin typeface="Arial Narrow" pitchFamily="34" charset="0"/>
                <a:ea typeface="MS Gothic" pitchFamily="49" charset="-128"/>
              </a:rPr>
              <a:t>  Incluir: busca ativa das famílias mais excluídas</a:t>
            </a:r>
          </a:p>
          <a:p>
            <a:pPr algn="l">
              <a:spcBef>
                <a:spcPct val="50000"/>
              </a:spcBef>
              <a:buFontTx/>
              <a:buChar char="•"/>
            </a:pPr>
            <a:r>
              <a:rPr lang="pt-BR" altLang="ja-JP" sz="2200">
                <a:latin typeface="Arial Narrow" pitchFamily="34" charset="0"/>
                <a:ea typeface="MS Gothic" pitchFamily="49" charset="-128"/>
              </a:rPr>
              <a:t> Identificar atributos que permitam direcionamento de políticas que desenvolvam capacidades das famílias</a:t>
            </a:r>
          </a:p>
          <a:p>
            <a:pPr algn="l">
              <a:spcBef>
                <a:spcPct val="50000"/>
              </a:spcBef>
              <a:buFontTx/>
              <a:buChar char="•"/>
            </a:pPr>
            <a:r>
              <a:rPr lang="pt-BR" altLang="ja-JP" sz="2200">
                <a:latin typeface="Arial Narrow" pitchFamily="34" charset="0"/>
                <a:ea typeface="MS Gothic" pitchFamily="49" charset="-128"/>
              </a:rPr>
              <a:t> Identificar, dentre os mais beneficiários, os mais vulneráveis que devem ser priorizados pelos serviços e políticas de acompanhamento familiar </a:t>
            </a:r>
            <a:endParaRPr lang="pt-BR" sz="2200">
              <a:latin typeface="Arial Narrow" pitchFamily="34" charset="0"/>
              <a:ea typeface="MS Gothic" pitchFamily="49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5506" name="Text Box 2"/>
          <p:cNvSpPr txBox="1">
            <a:spLocks noChangeArrowheads="1"/>
          </p:cNvSpPr>
          <p:nvPr/>
        </p:nvSpPr>
        <p:spPr bwMode="auto">
          <a:xfrm>
            <a:off x="0" y="6553200"/>
            <a:ext cx="9144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sz="1400">
              <a:solidFill>
                <a:schemeClr val="bg1"/>
              </a:solidFill>
              <a:latin typeface="Arial Narrow" pitchFamily="34" charset="0"/>
            </a:endParaRPr>
          </a:p>
        </p:txBody>
      </p:sp>
      <p:sp>
        <p:nvSpPr>
          <p:cNvPr id="405507" name="Rectangle 3"/>
          <p:cNvSpPr>
            <a:spLocks noRot="1" noChangeArrowheads="1"/>
          </p:cNvSpPr>
          <p:nvPr/>
        </p:nvSpPr>
        <p:spPr bwMode="auto">
          <a:xfrm>
            <a:off x="0" y="381000"/>
            <a:ext cx="9144000" cy="79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defTabSz="449263"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pt-BR" sz="3200" b="1">
                <a:latin typeface="Arial Narrow" pitchFamily="34" charset="0"/>
                <a:ea typeface="MS Gothic" pitchFamily="49" charset="-128"/>
              </a:rPr>
              <a:t>Principais Desafios</a:t>
            </a:r>
          </a:p>
        </p:txBody>
      </p:sp>
      <p:sp>
        <p:nvSpPr>
          <p:cNvPr id="405508" name="Rectangle 4"/>
          <p:cNvSpPr>
            <a:spLocks noChangeArrowheads="1"/>
          </p:cNvSpPr>
          <p:nvPr/>
        </p:nvSpPr>
        <p:spPr bwMode="auto">
          <a:xfrm>
            <a:off x="381000" y="1125538"/>
            <a:ext cx="807878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buFontTx/>
              <a:buChar char="•"/>
            </a:pPr>
            <a:endParaRPr lang="en-US" sz="2000">
              <a:latin typeface="Arial Narrow" pitchFamily="34" charset="0"/>
              <a:ea typeface="MS Gothic" pitchFamily="49" charset="-128"/>
            </a:endParaRPr>
          </a:p>
        </p:txBody>
      </p:sp>
      <p:sp>
        <p:nvSpPr>
          <p:cNvPr id="405509" name="Rectangle 5"/>
          <p:cNvSpPr>
            <a:spLocks noChangeArrowheads="1"/>
          </p:cNvSpPr>
          <p:nvPr/>
        </p:nvSpPr>
        <p:spPr bwMode="auto">
          <a:xfrm>
            <a:off x="381000" y="1143000"/>
            <a:ext cx="8763000" cy="5289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  <a:buFontTx/>
              <a:buChar char="•"/>
            </a:pPr>
            <a:r>
              <a:rPr lang="pt-BR" sz="2200">
                <a:latin typeface="Arial Narrow" pitchFamily="34" charset="0"/>
                <a:ea typeface="MS Gothic" pitchFamily="49" charset="-128"/>
              </a:rPr>
              <a:t> </a:t>
            </a:r>
            <a:r>
              <a:rPr lang="pt-BR" altLang="ja-JP" sz="2200">
                <a:latin typeface="Arial Narrow" pitchFamily="34" charset="0"/>
                <a:ea typeface="MS Gothic" pitchFamily="49" charset="-128"/>
              </a:rPr>
              <a:t>Escala e meta governamental de “tempo” para implementação do Bolsa Família</a:t>
            </a:r>
            <a:endParaRPr lang="pt-BR" sz="2200">
              <a:latin typeface="Arial Narrow" pitchFamily="34" charset="0"/>
              <a:ea typeface="MS Gothic" pitchFamily="49" charset="-128"/>
            </a:endParaRPr>
          </a:p>
          <a:p>
            <a:pPr algn="l">
              <a:spcBef>
                <a:spcPct val="50000"/>
              </a:spcBef>
              <a:buFontTx/>
              <a:buChar char="•"/>
            </a:pPr>
            <a:r>
              <a:rPr lang="pt-BR" sz="2200">
                <a:latin typeface="Arial Narrow" pitchFamily="34" charset="0"/>
                <a:ea typeface="MS Gothic" pitchFamily="49" charset="-128"/>
              </a:rPr>
              <a:t> Construir capacidade para dizer quem tem e quem n</a:t>
            </a:r>
            <a:r>
              <a:rPr lang="pt-BR" altLang="ja-JP" sz="2200">
                <a:latin typeface="Arial Narrow" pitchFamily="34" charset="0"/>
                <a:ea typeface="MS Gothic" pitchFamily="49" charset="-128"/>
              </a:rPr>
              <a:t>ão tem direito ao Bolsa Família de forma clara e fácil de ser entendida e implementada</a:t>
            </a:r>
          </a:p>
          <a:p>
            <a:pPr algn="l">
              <a:spcBef>
                <a:spcPct val="50000"/>
              </a:spcBef>
              <a:buFontTx/>
              <a:buChar char="•"/>
            </a:pPr>
            <a:r>
              <a:rPr lang="pt-BR" altLang="ja-JP" sz="2200">
                <a:latin typeface="Arial Narrow" pitchFamily="34" charset="0"/>
                <a:ea typeface="MS Gothic" pitchFamily="49" charset="-128"/>
              </a:rPr>
              <a:t> Visibilidade do Programa e cobrança de “erro zero” de focalização pela sociedade</a:t>
            </a:r>
          </a:p>
          <a:p>
            <a:pPr algn="l">
              <a:spcBef>
                <a:spcPct val="50000"/>
              </a:spcBef>
              <a:buFontTx/>
              <a:buChar char="•"/>
            </a:pPr>
            <a:r>
              <a:rPr lang="pt-BR" sz="2200">
                <a:latin typeface="Arial Narrow" pitchFamily="34" charset="0"/>
                <a:ea typeface="MS Gothic" pitchFamily="49" charset="-128"/>
              </a:rPr>
              <a:t> Desigualdade e diversidade regional do Pa</a:t>
            </a:r>
            <a:r>
              <a:rPr lang="pt-BR" altLang="ja-JP" sz="2200">
                <a:latin typeface="Arial Narrow" pitchFamily="34" charset="0"/>
                <a:ea typeface="MS Gothic" pitchFamily="49" charset="-128"/>
              </a:rPr>
              <a:t>ís</a:t>
            </a:r>
          </a:p>
          <a:p>
            <a:pPr algn="l">
              <a:spcBef>
                <a:spcPct val="50000"/>
              </a:spcBef>
              <a:buFontTx/>
              <a:buChar char="•"/>
            </a:pPr>
            <a:r>
              <a:rPr lang="pt-BR" altLang="ja-JP" sz="2200">
                <a:latin typeface="Arial Narrow" pitchFamily="34" charset="0"/>
                <a:ea typeface="MS Gothic" pitchFamily="49" charset="-128"/>
              </a:rPr>
              <a:t> Forte demanda por coordenação inter e intragovernamental</a:t>
            </a:r>
          </a:p>
          <a:p>
            <a:pPr algn="l">
              <a:spcBef>
                <a:spcPct val="50000"/>
              </a:spcBef>
              <a:buFontTx/>
              <a:buChar char="•"/>
            </a:pPr>
            <a:r>
              <a:rPr lang="pt-BR" altLang="ja-JP" sz="2200">
                <a:latin typeface="Arial Narrow" pitchFamily="34" charset="0"/>
                <a:ea typeface="MS Gothic" pitchFamily="49" charset="-128"/>
              </a:rPr>
              <a:t> Instabilidade da situação de vida das famílias mais pobres e dificuldade para identificação dos “limites” entre os pobres, os extremamente pobres e os não pobres</a:t>
            </a:r>
          </a:p>
          <a:p>
            <a:pPr algn="l">
              <a:spcBef>
                <a:spcPct val="50000"/>
              </a:spcBef>
              <a:buFontTx/>
              <a:buChar char="•"/>
            </a:pPr>
            <a:r>
              <a:rPr lang="pt-BR" altLang="ja-JP" sz="2200">
                <a:latin typeface="Arial Narrow" pitchFamily="34" charset="0"/>
                <a:ea typeface="MS Gothic" pitchFamily="49" charset="-128"/>
              </a:rPr>
              <a:t> Fragilidade e mutabilidade das informações que caracterizam a situação de pobreza</a:t>
            </a:r>
          </a:p>
          <a:p>
            <a:pPr algn="l">
              <a:spcBef>
                <a:spcPct val="50000"/>
              </a:spcBef>
              <a:buFontTx/>
              <a:buChar char="•"/>
            </a:pPr>
            <a:r>
              <a:rPr lang="pt-BR" altLang="ja-JP" sz="2200">
                <a:latin typeface="Arial Narrow" pitchFamily="34" charset="0"/>
                <a:ea typeface="MS Gothic" pitchFamily="49" charset="-128"/>
              </a:rPr>
              <a:t> Encontrar e incluir os “invisíveis”, os sem documentos</a:t>
            </a:r>
            <a:endParaRPr lang="pt-BR" sz="2200">
              <a:latin typeface="Arial Narrow" pitchFamily="34" charset="0"/>
              <a:ea typeface="MS Gothic" pitchFamily="49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7554" name="Text Box 2"/>
          <p:cNvSpPr txBox="1">
            <a:spLocks noChangeArrowheads="1"/>
          </p:cNvSpPr>
          <p:nvPr/>
        </p:nvSpPr>
        <p:spPr bwMode="auto">
          <a:xfrm>
            <a:off x="0" y="6553200"/>
            <a:ext cx="9144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sz="1400">
              <a:solidFill>
                <a:schemeClr val="bg1"/>
              </a:solidFill>
              <a:latin typeface="Arial Narrow" pitchFamily="34" charset="0"/>
            </a:endParaRPr>
          </a:p>
        </p:txBody>
      </p:sp>
      <p:sp>
        <p:nvSpPr>
          <p:cNvPr id="407555" name="Rectangle 3"/>
          <p:cNvSpPr>
            <a:spLocks noRot="1" noChangeArrowheads="1"/>
          </p:cNvSpPr>
          <p:nvPr/>
        </p:nvSpPr>
        <p:spPr bwMode="auto">
          <a:xfrm>
            <a:off x="0" y="381000"/>
            <a:ext cx="9144000" cy="79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defTabSz="449263"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pt-BR" sz="3200" b="1">
                <a:latin typeface="Arial Narrow" pitchFamily="34" charset="0"/>
                <a:ea typeface="MS Gothic" pitchFamily="49" charset="-128"/>
              </a:rPr>
              <a:t>Principais Desafios</a:t>
            </a:r>
          </a:p>
        </p:txBody>
      </p:sp>
      <p:sp>
        <p:nvSpPr>
          <p:cNvPr id="407556" name="Rectangle 4"/>
          <p:cNvSpPr>
            <a:spLocks noChangeArrowheads="1"/>
          </p:cNvSpPr>
          <p:nvPr/>
        </p:nvSpPr>
        <p:spPr bwMode="auto">
          <a:xfrm>
            <a:off x="381000" y="1125538"/>
            <a:ext cx="807878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buFontTx/>
              <a:buChar char="•"/>
            </a:pPr>
            <a:endParaRPr lang="en-US" sz="2000">
              <a:latin typeface="Arial Narrow" pitchFamily="34" charset="0"/>
              <a:ea typeface="MS Gothic" pitchFamily="49" charset="-128"/>
            </a:endParaRPr>
          </a:p>
        </p:txBody>
      </p:sp>
      <p:sp>
        <p:nvSpPr>
          <p:cNvPr id="407557" name="Rectangle 5"/>
          <p:cNvSpPr>
            <a:spLocks noChangeArrowheads="1"/>
          </p:cNvSpPr>
          <p:nvPr/>
        </p:nvSpPr>
        <p:spPr bwMode="auto">
          <a:xfrm>
            <a:off x="381000" y="1143000"/>
            <a:ext cx="8763000" cy="3948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  <a:buFontTx/>
              <a:buChar char="•"/>
            </a:pPr>
            <a:r>
              <a:rPr lang="pt-BR" altLang="ja-JP" sz="2200">
                <a:latin typeface="Arial Narrow" pitchFamily="34" charset="0"/>
                <a:ea typeface="MS Gothic" pitchFamily="49" charset="-128"/>
              </a:rPr>
              <a:t> Demanda por estratégias diferenciadas para setores mais vulneráveis numa política com o tamanho e complexidade do PBF </a:t>
            </a:r>
          </a:p>
          <a:p>
            <a:pPr algn="l">
              <a:spcBef>
                <a:spcPct val="50000"/>
              </a:spcBef>
              <a:buFontTx/>
              <a:buChar char="•"/>
            </a:pPr>
            <a:r>
              <a:rPr lang="pt-BR" altLang="ja-JP" sz="2200">
                <a:latin typeface="Arial Narrow" pitchFamily="34" charset="0"/>
                <a:ea typeface="MS Gothic" pitchFamily="49" charset="-128"/>
              </a:rPr>
              <a:t> Necessidade de transversalidade e de incorporação de “olhar” focalizado em políticas de caráter universal: saúde e educação</a:t>
            </a:r>
          </a:p>
          <a:p>
            <a:pPr algn="l">
              <a:spcBef>
                <a:spcPct val="50000"/>
              </a:spcBef>
              <a:buFontTx/>
              <a:buChar char="•"/>
            </a:pPr>
            <a:r>
              <a:rPr lang="pt-BR" altLang="ja-JP" sz="2200">
                <a:latin typeface="Arial Narrow" pitchFamily="34" charset="0"/>
                <a:ea typeface="MS Gothic" pitchFamily="49" charset="-128"/>
              </a:rPr>
              <a:t> Construir instrumentos que permitam identificar as famílias mais vulneráveis dentre as atendidas</a:t>
            </a:r>
          </a:p>
          <a:p>
            <a:pPr algn="l">
              <a:spcBef>
                <a:spcPct val="50000"/>
              </a:spcBef>
              <a:buFontTx/>
              <a:buChar char="•"/>
            </a:pPr>
            <a:r>
              <a:rPr lang="pt-BR" altLang="ja-JP" sz="2200">
                <a:latin typeface="Arial Narrow" pitchFamily="34" charset="0"/>
                <a:ea typeface="MS Gothic" pitchFamily="49" charset="-128"/>
              </a:rPr>
              <a:t> Integrar programas anteriores com desenhos muito diferenciados</a:t>
            </a:r>
          </a:p>
          <a:p>
            <a:pPr algn="l">
              <a:spcBef>
                <a:spcPct val="50000"/>
              </a:spcBef>
              <a:buFontTx/>
              <a:buChar char="•"/>
            </a:pPr>
            <a:r>
              <a:rPr lang="pt-BR" altLang="ja-JP" sz="2200">
                <a:latin typeface="Arial Narrow" pitchFamily="34" charset="0"/>
                <a:ea typeface="MS Gothic" pitchFamily="49" charset="-128"/>
              </a:rPr>
              <a:t> Construção de padrões para identificação de pessoas e famílias em todo o país</a:t>
            </a:r>
          </a:p>
          <a:p>
            <a:pPr algn="l">
              <a:spcBef>
                <a:spcPct val="50000"/>
              </a:spcBef>
              <a:buFontTx/>
              <a:buChar char="•"/>
            </a:pPr>
            <a:r>
              <a:rPr lang="pt-BR" altLang="ja-JP" sz="2200">
                <a:latin typeface="Arial Narrow" pitchFamily="34" charset="0"/>
                <a:ea typeface="MS Gothic" pitchFamily="49" charset="-128"/>
              </a:rPr>
              <a:t> Processos contínuos de aperfeiçoamento</a:t>
            </a:r>
            <a:endParaRPr lang="pt-BR" sz="2200">
              <a:latin typeface="Arial Narrow" pitchFamily="34" charset="0"/>
              <a:ea typeface="MS Gothic" pitchFamily="49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5266" name="Text Box 2"/>
          <p:cNvSpPr txBox="1">
            <a:spLocks noChangeArrowheads="1"/>
          </p:cNvSpPr>
          <p:nvPr/>
        </p:nvSpPr>
        <p:spPr bwMode="auto">
          <a:xfrm>
            <a:off x="1752600" y="381000"/>
            <a:ext cx="571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endParaRPr lang="en-US">
              <a:latin typeface="Times New Roman" pitchFamily="18" charset="0"/>
            </a:endParaRPr>
          </a:p>
        </p:txBody>
      </p:sp>
      <p:sp>
        <p:nvSpPr>
          <p:cNvPr id="395267" name="Rectangle 3"/>
          <p:cNvSpPr>
            <a:spLocks noChangeArrowheads="1"/>
          </p:cNvSpPr>
          <p:nvPr/>
        </p:nvSpPr>
        <p:spPr bwMode="auto">
          <a:xfrm>
            <a:off x="457200" y="1828800"/>
            <a:ext cx="83820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20000"/>
              </a:spcBef>
              <a:buClr>
                <a:schemeClr val="tx1"/>
              </a:buClr>
              <a:buFont typeface="Wingdings" pitchFamily="2" charset="2"/>
              <a:buChar char="Ø"/>
            </a:pPr>
            <a:endParaRPr lang="en-US" sz="2800" b="1">
              <a:latin typeface="Arial Narrow" pitchFamily="34" charset="0"/>
              <a:cs typeface="Times New Roman" pitchFamily="18" charset="0"/>
            </a:endParaRPr>
          </a:p>
        </p:txBody>
      </p:sp>
      <p:sp>
        <p:nvSpPr>
          <p:cNvPr id="395268" name="Rectangle 4"/>
          <p:cNvSpPr>
            <a:spLocks noChangeArrowheads="1"/>
          </p:cNvSpPr>
          <p:nvPr/>
        </p:nvSpPr>
        <p:spPr bwMode="auto">
          <a:xfrm>
            <a:off x="228600" y="1143000"/>
            <a:ext cx="8534400" cy="554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457200" indent="-457200" algn="l">
              <a:spcBef>
                <a:spcPct val="50000"/>
              </a:spcBef>
              <a:buFont typeface="Times" pitchFamily="1" charset="0"/>
              <a:buChar char="•"/>
            </a:pPr>
            <a:r>
              <a:rPr lang="pt-BR" sz="2100">
                <a:latin typeface="Arial Narrow" pitchFamily="34" charset="0"/>
                <a:ea typeface="MS Gothic" pitchFamily="49" charset="-128"/>
              </a:rPr>
              <a:t>Constru</a:t>
            </a:r>
            <a:r>
              <a:rPr lang="pt-BR" altLang="ja-JP" sz="2100">
                <a:latin typeface="Arial Narrow" pitchFamily="34" charset="0"/>
                <a:ea typeface="MS Gothic" pitchFamily="49" charset="-128"/>
              </a:rPr>
              <a:t>ção de estimativa nacional de famílias pobres: 11,1 milhões</a:t>
            </a:r>
          </a:p>
          <a:p>
            <a:pPr marL="457200" indent="-457200" algn="l">
              <a:spcBef>
                <a:spcPct val="50000"/>
              </a:spcBef>
              <a:buFont typeface="Times" pitchFamily="1" charset="0"/>
              <a:buChar char="•"/>
            </a:pPr>
            <a:r>
              <a:rPr lang="pt-BR" altLang="ja-JP" sz="2100">
                <a:latin typeface="Arial Narrow" pitchFamily="34" charset="0"/>
                <a:ea typeface="MS Gothic" pitchFamily="49" charset="-128"/>
              </a:rPr>
              <a:t>Construção de estimativa de famílias pobres para cada município brasileiro</a:t>
            </a:r>
          </a:p>
          <a:p>
            <a:pPr marL="457200" indent="-457200" algn="l">
              <a:spcBef>
                <a:spcPct val="50000"/>
              </a:spcBef>
              <a:buFont typeface="Times" pitchFamily="1" charset="0"/>
              <a:buChar char="•"/>
            </a:pPr>
            <a:r>
              <a:rPr lang="pt-BR" altLang="ja-JP" sz="2100">
                <a:latin typeface="Arial Narrow" pitchFamily="34" charset="0"/>
                <a:ea typeface="MS Gothic" pitchFamily="49" charset="-128"/>
              </a:rPr>
              <a:t>Pré seleção e cadastramento das famílias pobres no Cadastro Único (linhas diferentes de pobreza para PBF e CadÚnico)</a:t>
            </a:r>
            <a:endParaRPr lang="pt-BR" sz="2100">
              <a:latin typeface="Arial Narrow" pitchFamily="34" charset="0"/>
              <a:ea typeface="MS Gothic" pitchFamily="49" charset="-128"/>
            </a:endParaRPr>
          </a:p>
          <a:p>
            <a:pPr marL="457200" indent="-457200" algn="l">
              <a:spcBef>
                <a:spcPct val="50000"/>
              </a:spcBef>
              <a:buFont typeface="Times" pitchFamily="1" charset="0"/>
              <a:buChar char="•"/>
            </a:pPr>
            <a:r>
              <a:rPr lang="pt-BR" altLang="ja-JP" sz="2100">
                <a:latin typeface="Arial Narrow" pitchFamily="34" charset="0"/>
                <a:ea typeface="MS PGothic" pitchFamily="34" charset="-128"/>
              </a:rPr>
              <a:t>Controle de qualidade dos cadastros pelo MDS (validação)</a:t>
            </a:r>
          </a:p>
          <a:p>
            <a:pPr marL="457200" indent="-457200" algn="l">
              <a:spcBef>
                <a:spcPct val="50000"/>
              </a:spcBef>
              <a:buFont typeface="Times" pitchFamily="1" charset="0"/>
              <a:buChar char="•"/>
            </a:pPr>
            <a:r>
              <a:rPr lang="pt-BR" altLang="ja-JP" sz="2100">
                <a:latin typeface="Arial Narrow" pitchFamily="34" charset="0"/>
                <a:ea typeface="MS PGothic" pitchFamily="34" charset="-128"/>
              </a:rPr>
              <a:t>Estratégias diferenciadas para cadastramento de populações tradicionais e específicas</a:t>
            </a:r>
          </a:p>
          <a:p>
            <a:pPr marL="457200" indent="-457200" algn="l">
              <a:spcBef>
                <a:spcPct val="50000"/>
              </a:spcBef>
              <a:buFont typeface="Times" pitchFamily="1" charset="0"/>
              <a:buChar char="•"/>
            </a:pPr>
            <a:r>
              <a:rPr lang="pt-BR" altLang="ja-JP" sz="2100">
                <a:latin typeface="Arial Narrow" pitchFamily="34" charset="0"/>
                <a:ea typeface="MS PGothic" pitchFamily="34" charset="-128"/>
              </a:rPr>
              <a:t>As famílias selecionadas pelo MDS segundo a </a:t>
            </a:r>
            <a:r>
              <a:rPr lang="pt-BR" altLang="ja-JP" sz="2100" u="sng">
                <a:latin typeface="Arial Narrow" pitchFamily="34" charset="0"/>
                <a:ea typeface="MS PGothic" pitchFamily="34" charset="-128"/>
              </a:rPr>
              <a:t>renda per capita,</a:t>
            </a:r>
            <a:r>
              <a:rPr lang="pt-BR" altLang="ja-JP" sz="2100">
                <a:latin typeface="Arial Narrow" pitchFamily="34" charset="0"/>
                <a:ea typeface="MS PGothic" pitchFamily="34" charset="-128"/>
              </a:rPr>
              <a:t> considerando como referência a estimativa de famílias pobres</a:t>
            </a:r>
          </a:p>
          <a:p>
            <a:pPr marL="457200" indent="-457200" algn="l">
              <a:spcBef>
                <a:spcPct val="50000"/>
              </a:spcBef>
              <a:buFont typeface="Times" pitchFamily="1" charset="0"/>
              <a:buChar char="•"/>
            </a:pPr>
            <a:r>
              <a:rPr lang="pt-BR" altLang="ja-JP" sz="2100">
                <a:latin typeface="Arial Narrow" pitchFamily="34" charset="0"/>
                <a:ea typeface="MS PGothic" pitchFamily="34" charset="-128"/>
              </a:rPr>
              <a:t>Acompanhamento das famílias beneficiárias e indução de processos permanentes de aperfeiçoamento e de identificação dos mais excluídos</a:t>
            </a:r>
          </a:p>
          <a:p>
            <a:pPr marL="457200" indent="-457200" algn="l">
              <a:spcBef>
                <a:spcPct val="50000"/>
              </a:spcBef>
              <a:buFont typeface="Times" pitchFamily="1" charset="0"/>
              <a:buChar char="•"/>
            </a:pPr>
            <a:r>
              <a:rPr lang="pt-BR" altLang="ja-JP" sz="2100">
                <a:latin typeface="Arial Narrow" pitchFamily="34" charset="0"/>
                <a:ea typeface="MS PGothic" pitchFamily="34" charset="-128"/>
              </a:rPr>
              <a:t>Controle externo: pela sociedade e por órgãos de controle</a:t>
            </a:r>
          </a:p>
          <a:p>
            <a:pPr marL="457200" indent="-457200" algn="l">
              <a:spcBef>
                <a:spcPct val="50000"/>
              </a:spcBef>
              <a:buFont typeface="Times" pitchFamily="1" charset="0"/>
              <a:buChar char="•"/>
            </a:pPr>
            <a:r>
              <a:rPr lang="pt-BR" altLang="ja-JP" sz="2100">
                <a:latin typeface="Arial Narrow" pitchFamily="34" charset="0"/>
                <a:ea typeface="MS PGothic" pitchFamily="34" charset="-128"/>
              </a:rPr>
              <a:t>Auditorias de rotina e critérios para atuação de fiscalização própria</a:t>
            </a:r>
          </a:p>
        </p:txBody>
      </p:sp>
      <p:sp>
        <p:nvSpPr>
          <p:cNvPr id="395269" name="Rectangle 5"/>
          <p:cNvSpPr>
            <a:spLocks noRot="1" noChangeArrowheads="1"/>
          </p:cNvSpPr>
          <p:nvPr/>
        </p:nvSpPr>
        <p:spPr bwMode="auto">
          <a:xfrm>
            <a:off x="0" y="457200"/>
            <a:ext cx="9144000" cy="79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defTabSz="449263"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pt-BR" sz="2800" b="1">
                <a:latin typeface="Arial Narrow" pitchFamily="34" charset="0"/>
                <a:ea typeface="MS Gothic" pitchFamily="49" charset="-128"/>
              </a:rPr>
              <a:t>Processo de identifica</a:t>
            </a:r>
            <a:r>
              <a:rPr lang="pt-BR" altLang="ja-JP" sz="2800" b="1">
                <a:latin typeface="Arial Narrow" pitchFamily="34" charset="0"/>
                <a:ea typeface="MS Gothic" pitchFamily="49" charset="-128"/>
              </a:rPr>
              <a:t>ção e </a:t>
            </a:r>
            <a:r>
              <a:rPr lang="pt-BR" sz="2800" b="1">
                <a:latin typeface="Arial Narrow" pitchFamily="34" charset="0"/>
                <a:ea typeface="MS Gothic" pitchFamily="49" charset="-128"/>
              </a:rPr>
              <a:t>seleção de beneficiários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sign padrão">
  <a:themeElements>
    <a:clrScheme name="Design padrã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sign padrão">
      <a:majorFont>
        <a:latin typeface="Times New Roman"/>
        <a:ea typeface="MS Gothic"/>
        <a:cs typeface=""/>
      </a:majorFont>
      <a:minorFont>
        <a:latin typeface="Times New Roman"/>
        <a:ea typeface="MS Gothic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pt-BR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pt-BR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Design padrã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sign padrão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ign padrão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sign padrão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sign padrão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sign padrão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sign padrão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3029</TotalTime>
  <Words>1590</Words>
  <Application>Microsoft Office PowerPoint</Application>
  <PresentationFormat>On-screen Show (4:3)</PresentationFormat>
  <Paragraphs>257</Paragraphs>
  <Slides>24</Slides>
  <Notes>24</Notes>
  <HiddenSlides>0</HiddenSlides>
  <MMClips>0</MMClips>
  <ScaleCrop>false</ScaleCrop>
  <HeadingPairs>
    <vt:vector size="8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24</vt:i4>
      </vt:variant>
    </vt:vector>
  </HeadingPairs>
  <TitlesOfParts>
    <vt:vector size="35" baseType="lpstr">
      <vt:lpstr>Times New Roman</vt:lpstr>
      <vt:lpstr>MS Gothic</vt:lpstr>
      <vt:lpstr>Verdana</vt:lpstr>
      <vt:lpstr>Arial</vt:lpstr>
      <vt:lpstr>MS PGothic</vt:lpstr>
      <vt:lpstr>Arial Narrow</vt:lpstr>
      <vt:lpstr>Wingdings</vt:lpstr>
      <vt:lpstr>Times</vt:lpstr>
      <vt:lpstr>Design padrão</vt:lpstr>
      <vt:lpstr>Microsoft Excel Chart</vt:lpstr>
      <vt:lpstr>CorelDRAW.Graphic.12</vt:lpstr>
      <vt:lpstr>Slide 1</vt:lpstr>
      <vt:lpstr>Slide 2</vt:lpstr>
      <vt:lpstr>Slide 3</vt:lpstr>
      <vt:lpstr>Critérios de elegibilidade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Abril - 2006</vt:lpstr>
      <vt:lpstr>Slide 19</vt:lpstr>
      <vt:lpstr>Slide 20</vt:lpstr>
      <vt:lpstr>Slide 21</vt:lpstr>
      <vt:lpstr>Slide 22</vt:lpstr>
      <vt:lpstr>Slide 23</vt:lpstr>
      <vt:lpstr>Slide 24</vt:lpstr>
    </vt:vector>
  </TitlesOfParts>
  <Company>MDS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raul.mera</dc:creator>
  <cp:lastModifiedBy>anarod</cp:lastModifiedBy>
  <cp:revision>107</cp:revision>
  <dcterms:created xsi:type="dcterms:W3CDTF">2006-03-22T19:20:53Z</dcterms:created>
  <dcterms:modified xsi:type="dcterms:W3CDTF">2010-07-11T14:48:17Z</dcterms:modified>
</cp:coreProperties>
</file>