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256" r:id="rId2"/>
    <p:sldId id="320" r:id="rId3"/>
    <p:sldId id="292" r:id="rId4"/>
    <p:sldId id="293" r:id="rId5"/>
    <p:sldId id="307" r:id="rId6"/>
    <p:sldId id="308" r:id="rId7"/>
    <p:sldId id="259" r:id="rId8"/>
    <p:sldId id="260" r:id="rId9"/>
    <p:sldId id="317" r:id="rId10"/>
    <p:sldId id="262" r:id="rId11"/>
    <p:sldId id="264" r:id="rId12"/>
    <p:sldId id="266" r:id="rId13"/>
    <p:sldId id="318" r:id="rId14"/>
    <p:sldId id="274" r:id="rId15"/>
    <p:sldId id="275" r:id="rId16"/>
    <p:sldId id="309" r:id="rId17"/>
    <p:sldId id="319" r:id="rId18"/>
    <p:sldId id="268" r:id="rId19"/>
    <p:sldId id="267" r:id="rId20"/>
    <p:sldId id="311" r:id="rId21"/>
    <p:sldId id="270" r:id="rId22"/>
    <p:sldId id="280" r:id="rId23"/>
    <p:sldId id="263" r:id="rId24"/>
    <p:sldId id="265" r:id="rId25"/>
    <p:sldId id="272" r:id="rId26"/>
    <p:sldId id="273" r:id="rId27"/>
    <p:sldId id="283" r:id="rId28"/>
    <p:sldId id="276" r:id="rId29"/>
    <p:sldId id="285" r:id="rId30"/>
    <p:sldId id="279" r:id="rId31"/>
    <p:sldId id="284" r:id="rId32"/>
    <p:sldId id="312" r:id="rId33"/>
    <p:sldId id="313" r:id="rId34"/>
    <p:sldId id="321" r:id="rId35"/>
    <p:sldId id="322" r:id="rId36"/>
    <p:sldId id="323" r:id="rId37"/>
    <p:sldId id="314" r:id="rId38"/>
    <p:sldId id="315" r:id="rId39"/>
  </p:sldIdLst>
  <p:sldSz cx="9144000" cy="6858000" type="screen4x3"/>
  <p:notesSz cx="6858000" cy="9144000"/>
  <p:embeddedFontLst>
    <p:embeddedFont>
      <p:font typeface="Times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00"/>
    <a:srgbClr val="CC3300"/>
    <a:srgbClr val="FFCC00"/>
    <a:srgbClr val="FFFF00"/>
    <a:srgbClr val="FFFFFF"/>
    <a:srgbClr val="6699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4" autoAdjust="0"/>
    <p:restoredTop sz="90929"/>
  </p:normalViewPr>
  <p:slideViewPr>
    <p:cSldViewPr snapToGrid="0">
      <p:cViewPr>
        <p:scale>
          <a:sx n="50" d="100"/>
          <a:sy n="50" d="100"/>
        </p:scale>
        <p:origin x="-822" y="-342"/>
      </p:cViewPr>
      <p:guideLst>
        <p:guide orient="horz" pos="1128"/>
        <p:guide pos="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7CF2F-3FFB-41BE-94D8-380ACCA666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9C42-2D48-477B-AEAF-FC283A7966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72CFF-C426-4151-B7F8-EF183F22EB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560D85-75FD-4CAD-82FB-6992169FCB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E23557-36E4-404E-85CB-BFE1E41689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CFF6-8CC8-4D21-97A4-1B9F46BB9F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65E77-E299-4876-A9E0-E9AAA568BF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2956-9A17-4A4F-9F3C-06D12EE0BA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1D27-510C-4056-9DCA-16D7D9C3D7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0B03-09E5-40B3-AB85-2250C1199C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A26BA-BDA8-496D-8EB4-2DAC3785D1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CE90-30FE-4E8D-B00F-1FA7054DE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3CA7-BCB6-40F1-85A7-894D9F658B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3A7212-B86D-4310-BE42-C554FD8F40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210300" y="55372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latin typeface="Arial" pitchFamily="34" charset="0"/>
              </a:rPr>
              <a:t>A cria</a:t>
            </a:r>
            <a:r>
              <a:rPr lang="en-US" altLang="en-US" sz="1600" b="1">
                <a:latin typeface="Arial" pitchFamily="34" charset="0"/>
              </a:rPr>
              <a:t>ção da Secretaria de Defesa Social.</a:t>
            </a:r>
            <a:endParaRPr lang="en-US" altLang="en-US" sz="160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1392238"/>
            <a:ext cx="30353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6705600" y="47879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500" b="1">
                <a:latin typeface="Arial" pitchFamily="34" charset="0"/>
              </a:rPr>
              <a:t>O mapeamento de todas as ações criminosas da regiã</a:t>
            </a:r>
            <a:r>
              <a:rPr lang="en-US" altLang="en-US" sz="1500" b="1">
                <a:latin typeface="Arial" pitchFamily="34" charset="0"/>
              </a:rPr>
              <a:t>o.</a:t>
            </a:r>
          </a:p>
        </p:txBody>
      </p:sp>
      <p:pic>
        <p:nvPicPr>
          <p:cNvPr id="11269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143000"/>
            <a:ext cx="39243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39800" y="1009650"/>
            <a:ext cx="7975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1800" b="1">
              <a:solidFill>
                <a:srgbClr val="CC3300"/>
              </a:solidFill>
              <a:latin typeface="Arial" pitchFamily="34" charset="0"/>
            </a:endParaRPr>
          </a:p>
          <a:p>
            <a:r>
              <a:rPr lang="pt-BR" sz="1800" b="1">
                <a:solidFill>
                  <a:srgbClr val="CC3300"/>
                </a:solidFill>
              </a:rPr>
              <a:t>ESTRATÉGIAS E AÇÕES</a:t>
            </a:r>
          </a:p>
          <a:p>
            <a:endParaRPr lang="pt-BR" sz="1800" b="1">
              <a:solidFill>
                <a:srgbClr val="CC3300"/>
              </a:solidFill>
            </a:endParaRPr>
          </a:p>
          <a:p>
            <a:pPr algn="ctr"/>
            <a:r>
              <a:rPr lang="pt-BR" sz="3000" b="1">
                <a:solidFill>
                  <a:srgbClr val="336600"/>
                </a:solidFill>
              </a:rPr>
              <a:t>PROJETO ADOLESCENTE APRENDIZ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38200" y="2146300"/>
            <a:ext cx="83058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pt-BR" sz="2000" b="1"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000" b="1">
                <a:latin typeface="Arial" pitchFamily="34" charset="0"/>
              </a:rPr>
              <a:t> </a:t>
            </a:r>
            <a:r>
              <a:rPr lang="pt-BR" sz="2100" b="1"/>
              <a:t>Criado em março de 2001;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Jovens de 14 e 15 anos, moradores de áreas de risco social;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Aulas de cidadania e orientações sobre o mundo do trabalho;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Bolsa mensal de R$ 65,00;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Parceria com empresas – estágios;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Exigência: freqüentar a escola regular.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Até 2004, foram atendidos 4.500 adolescentes.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 Em 2005, 1.200 jovens inscritos em 12 núcleos habitacionais</a:t>
            </a:r>
            <a:r>
              <a:rPr lang="pt-BR" sz="2000" b="1">
                <a:latin typeface="Arial" pitchFamily="34" charset="0"/>
              </a:rPr>
              <a:t> 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endParaRPr lang="pt-BR" sz="2000" b="1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pt-BR" sz="2000" b="1">
              <a:latin typeface="Arial" pitchFamily="34" charset="0"/>
            </a:endParaRPr>
          </a:p>
          <a:p>
            <a:endParaRPr lang="pt-BR" b="1"/>
          </a:p>
          <a:p>
            <a:endParaRPr lang="pt-BR" b="1" i="1">
              <a:solidFill>
                <a:srgbClr val="CC33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79675" y="5565775"/>
            <a:ext cx="433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85850" y="609600"/>
            <a:ext cx="6838950" cy="1143000"/>
          </a:xfrm>
        </p:spPr>
        <p:txBody>
          <a:bodyPr/>
          <a:lstStyle/>
          <a:p>
            <a:pPr algn="l"/>
            <a:r>
              <a:rPr lang="pt-BR" sz="1800" b="1">
                <a:solidFill>
                  <a:srgbClr val="CC3300"/>
                </a:solidFill>
              </a:rPr>
              <a:t>    </a:t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endParaRPr lang="pt-BR" sz="1800" b="1">
              <a:solidFill>
                <a:srgbClr val="CC3300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46125" y="1012825"/>
            <a:ext cx="8397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b="1">
                <a:solidFill>
                  <a:srgbClr val="CC3300"/>
                </a:solidFill>
              </a:rPr>
              <a:t>ESTRATÉGIAS E AÇÕES</a:t>
            </a:r>
          </a:p>
          <a:p>
            <a:endParaRPr lang="pt-BR" sz="1800" b="1">
              <a:solidFill>
                <a:srgbClr val="CC33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pt-BR" sz="3000" b="1">
                <a:solidFill>
                  <a:srgbClr val="336600"/>
                </a:solidFill>
              </a:rPr>
              <a:t>PROJETO ADOLESCENTE APRENDIZ</a:t>
            </a:r>
          </a:p>
          <a:p>
            <a:pPr>
              <a:lnSpc>
                <a:spcPct val="130000"/>
              </a:lnSpc>
            </a:pPr>
            <a:r>
              <a:rPr lang="pt-BR" sz="2100" b="1">
                <a:solidFill>
                  <a:srgbClr val="336600"/>
                </a:solidFill>
                <a:latin typeface="Arial" pitchFamily="34" charset="0"/>
              </a:rPr>
              <a:t> </a:t>
            </a:r>
            <a:r>
              <a:rPr lang="pt-BR" sz="2100" b="1">
                <a:solidFill>
                  <a:srgbClr val="CC3300"/>
                </a:solidFill>
              </a:rPr>
              <a:t>Resultados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pt-BR" sz="2100" b="1"/>
              <a:t> Redução de homicídios entre jovens de 16 a 20 anos</a:t>
            </a:r>
          </a:p>
          <a:p>
            <a:endParaRPr lang="pt-BR" sz="2100" b="1"/>
          </a:p>
          <a:p>
            <a:endParaRPr lang="pt-BR" sz="2100" b="1">
              <a:latin typeface="Arial" pitchFamily="34" charset="0"/>
            </a:endParaRPr>
          </a:p>
          <a:p>
            <a:endParaRPr lang="pt-BR" sz="2100" b="1">
              <a:solidFill>
                <a:srgbClr val="CC3300"/>
              </a:solidFill>
              <a:latin typeface="Arial" pitchFamily="34" charset="0"/>
            </a:endParaRPr>
          </a:p>
        </p:txBody>
      </p:sp>
      <p:graphicFrame>
        <p:nvGraphicFramePr>
          <p:cNvPr id="76900" name="Group 100"/>
          <p:cNvGraphicFramePr>
            <a:graphicFrameLocks noGrp="1"/>
          </p:cNvGraphicFramePr>
          <p:nvPr>
            <p:ph idx="1"/>
          </p:nvPr>
        </p:nvGraphicFramePr>
        <p:xfrm>
          <a:off x="2286000" y="3105150"/>
          <a:ext cx="5353050" cy="1339850"/>
        </p:xfrm>
        <a:graphic>
          <a:graphicData uri="http://schemas.openxmlformats.org/drawingml/2006/table">
            <a:tbl>
              <a:tblPr/>
              <a:tblGrid>
                <a:gridCol w="1784350"/>
                <a:gridCol w="1784350"/>
                <a:gridCol w="17843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1º semestre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  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1º semestre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Redução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85,71%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76864" name="Text Box 64"/>
          <p:cNvSpPr txBox="1">
            <a:spLocks noChangeArrowheads="1"/>
          </p:cNvSpPr>
          <p:nvPr/>
        </p:nvSpPr>
        <p:spPr bwMode="auto">
          <a:xfrm>
            <a:off x="708025" y="4727575"/>
            <a:ext cx="81851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100" b="1"/>
              <a:t> Redução de jovens com privação de liberdade - FEBEM</a:t>
            </a:r>
          </a:p>
          <a:p>
            <a:pPr>
              <a:buFont typeface="Wingdings" pitchFamily="2" charset="2"/>
              <a:buNone/>
            </a:pPr>
            <a:endParaRPr lang="pt-BR" sz="2100" b="1"/>
          </a:p>
          <a:p>
            <a:pPr>
              <a:buFont typeface="Wingdings" pitchFamily="2" charset="2"/>
              <a:buNone/>
            </a:pPr>
            <a:endParaRPr lang="pt-BR" sz="2100" b="1"/>
          </a:p>
          <a:p>
            <a:pPr>
              <a:buFont typeface="Wingdings" pitchFamily="2" charset="2"/>
              <a:buNone/>
            </a:pPr>
            <a:endParaRPr lang="pt-BR" sz="2100" b="1"/>
          </a:p>
        </p:txBody>
      </p:sp>
      <p:graphicFrame>
        <p:nvGraphicFramePr>
          <p:cNvPr id="76902" name="Group 102"/>
          <p:cNvGraphicFramePr>
            <a:graphicFrameLocks noGrp="1"/>
          </p:cNvGraphicFramePr>
          <p:nvPr/>
        </p:nvGraphicFramePr>
        <p:xfrm>
          <a:off x="2209800" y="5162550"/>
          <a:ext cx="5410200" cy="1244600"/>
        </p:xfrm>
        <a:graphic>
          <a:graphicData uri="http://schemas.openxmlformats.org/drawingml/2006/table">
            <a:tbl>
              <a:tblPr/>
              <a:tblGrid>
                <a:gridCol w="1803400"/>
                <a:gridCol w="1803400"/>
                <a:gridCol w="18034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 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Redução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133600" y="1717675"/>
            <a:ext cx="5638800" cy="4149725"/>
            <a:chOff x="1392" y="1082"/>
            <a:chExt cx="3552" cy="2614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1824" y="3494"/>
              <a:ext cx="26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Projeto Adolescente Aprendiz.</a:t>
              </a:r>
              <a:endParaRPr lang="en-US" altLang="en-US" sz="1500" b="1">
                <a:latin typeface="Arial" pitchFamily="34" charset="0"/>
              </a:endParaRPr>
            </a:p>
          </p:txBody>
        </p:sp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2" y="1082"/>
              <a:ext cx="3552" cy="23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209800" y="1692275"/>
            <a:ext cx="5664200" cy="4175125"/>
            <a:chOff x="1392" y="1066"/>
            <a:chExt cx="3568" cy="2630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1832" y="3494"/>
              <a:ext cx="26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Projeto Adolescente Aprendiz.</a:t>
              </a:r>
              <a:endParaRPr lang="en-US" altLang="en-US" sz="1500" b="1">
                <a:latin typeface="Arial" pitchFamily="34" charset="0"/>
              </a:endParaRPr>
            </a:p>
          </p:txBody>
        </p:sp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2" y="1066"/>
              <a:ext cx="3568" cy="23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2350"/>
            <a:ext cx="7772400" cy="520700"/>
          </a:xfrm>
        </p:spPr>
        <p:txBody>
          <a:bodyPr/>
          <a:lstStyle/>
          <a:p>
            <a:pPr algn="l"/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>ESTRATÉGIAS E AÇÕES</a:t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>                </a:t>
            </a:r>
            <a:r>
              <a:rPr lang="pt-BR" sz="3000" b="1">
                <a:solidFill>
                  <a:srgbClr val="336600"/>
                </a:solidFill>
              </a:rPr>
              <a:t>LEI DE FECHAMENTO DE BARES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7772400" cy="41148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itchFamily="34" charset="0"/>
              </a:rPr>
              <a:t> </a:t>
            </a:r>
            <a:endParaRPr lang="pt-BR" sz="2800" b="1">
              <a:latin typeface="Arial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42950" y="2278063"/>
            <a:ext cx="840105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b="1" i="1">
                <a:solidFill>
                  <a:srgbClr val="CC3300"/>
                </a:solidFill>
              </a:rPr>
              <a:t> </a:t>
            </a:r>
            <a:r>
              <a:rPr lang="pt-BR" sz="2100" b="1"/>
              <a:t>Criada em julho de 2002;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sz="2100" b="1"/>
              <a:t>  Restrição das 23h00 às 6h00;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sz="2100" b="1"/>
              <a:t>  27 estabelecimentos com autorização de funcionamento;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sz="2100" b="1"/>
              <a:t>  Exigências: segurança particular, isolamento acústico, não estar em </a:t>
            </a:r>
          </a:p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pt-BR" sz="2100" b="1"/>
              <a:t>     área de ocorrência criminal;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sz="2100" b="1"/>
              <a:t>  Programa Diadema Legal – fiscalização permanente, com 50 pessoas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sz="2100" b="1"/>
              <a:t>  Disque-denúncia – 0800 7700 5550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sz="2100" b="1"/>
              <a:t>  Aprovação de 93% da população </a:t>
            </a:r>
          </a:p>
          <a:p>
            <a:pPr>
              <a:buFont typeface="Wingdings" pitchFamily="2" charset="2"/>
              <a:buChar char="ü"/>
            </a:pPr>
            <a:endParaRPr lang="pt-BR" sz="2100" b="1"/>
          </a:p>
          <a:p>
            <a:pPr>
              <a:buFont typeface="Wingdings" pitchFamily="2" charset="2"/>
              <a:buNone/>
            </a:pPr>
            <a:endParaRPr lang="pt-BR" sz="21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90600"/>
            <a:ext cx="7524750" cy="285750"/>
          </a:xfrm>
        </p:spPr>
        <p:txBody>
          <a:bodyPr/>
          <a:lstStyle/>
          <a:p>
            <a:pPr algn="l"/>
            <a:r>
              <a:rPr lang="pt-BR" sz="1800" b="1">
                <a:solidFill>
                  <a:srgbClr val="CC3300"/>
                </a:solidFill>
              </a:rPr>
              <a:t>ESTRATÉGIAS E AÇÕES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171700"/>
            <a:ext cx="8401050" cy="39243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pt-BR" sz="2100" b="1">
                <a:solidFill>
                  <a:srgbClr val="CC3300"/>
                </a:solidFill>
              </a:rPr>
              <a:t>Resultados</a:t>
            </a:r>
          </a:p>
          <a:p>
            <a:pPr>
              <a:lnSpc>
                <a:spcPct val="75000"/>
              </a:lnSpc>
              <a:buFontTx/>
              <a:buNone/>
            </a:pPr>
            <a:endParaRPr lang="pt-BR" sz="2100" b="1">
              <a:solidFill>
                <a:srgbClr val="CC3300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ü"/>
            </a:pPr>
            <a:r>
              <a:rPr lang="pt-BR" sz="2100" b="1">
                <a:solidFill>
                  <a:srgbClr val="CC3300"/>
                </a:solidFill>
              </a:rPr>
              <a:t> </a:t>
            </a:r>
            <a:r>
              <a:rPr lang="pt-BR" sz="2100" b="1"/>
              <a:t>Redução de </a:t>
            </a:r>
            <a:r>
              <a:rPr lang="pt-BR" sz="2600" b="1">
                <a:solidFill>
                  <a:srgbClr val="CC3300"/>
                </a:solidFill>
              </a:rPr>
              <a:t>70%</a:t>
            </a:r>
            <a:r>
              <a:rPr lang="pt-BR" sz="2100" b="1"/>
              <a:t> no índice de homicídios – 2001/2004;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pt-BR" sz="2100" b="1"/>
          </a:p>
          <a:p>
            <a:pPr>
              <a:lnSpc>
                <a:spcPct val="75000"/>
              </a:lnSpc>
              <a:buFont typeface="Wingdings" pitchFamily="2" charset="2"/>
              <a:buChar char="ü"/>
            </a:pPr>
            <a:r>
              <a:rPr lang="pt-BR" sz="2100" b="1"/>
              <a:t> Segundo o </a:t>
            </a:r>
            <a:r>
              <a:rPr lang="en-US" sz="2100" b="1"/>
              <a:t>Pacific Institute for Reserch and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100" b="1"/>
              <a:t>      Evaluation, em dois anos, a Lei contribuiu para </a:t>
            </a:r>
            <a:r>
              <a:rPr lang="en-US" sz="2100" b="1">
                <a:solidFill>
                  <a:srgbClr val="CC3300"/>
                </a:solidFill>
              </a:rPr>
              <a:t>salvar </a:t>
            </a:r>
            <a:r>
              <a:rPr lang="en-US" sz="2600" b="1">
                <a:solidFill>
                  <a:srgbClr val="CC3300"/>
                </a:solidFill>
              </a:rPr>
              <a:t>273 vidas;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100" b="1">
              <a:solidFill>
                <a:srgbClr val="CC3300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ü"/>
            </a:pPr>
            <a:r>
              <a:rPr lang="en-US" sz="2100" b="1"/>
              <a:t>Em maio de 2005 - </a:t>
            </a:r>
            <a:r>
              <a:rPr lang="en-US" sz="2600" b="1">
                <a:solidFill>
                  <a:srgbClr val="CC3300"/>
                </a:solidFill>
              </a:rPr>
              <a:t>04 homicídios</a:t>
            </a:r>
            <a:r>
              <a:rPr lang="en-US" sz="2100" b="1">
                <a:solidFill>
                  <a:srgbClr val="CC3300"/>
                </a:solidFill>
              </a:rPr>
              <a:t> - </a:t>
            </a:r>
            <a:r>
              <a:rPr lang="en-US" sz="2100" b="1"/>
              <a:t>menor número dos últimos 10 anos;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100" b="1"/>
          </a:p>
          <a:p>
            <a:pPr>
              <a:lnSpc>
                <a:spcPct val="75000"/>
              </a:lnSpc>
              <a:buFont typeface="Wingdings" pitchFamily="2" charset="2"/>
              <a:buChar char="ü"/>
            </a:pPr>
            <a:r>
              <a:rPr lang="en-US" sz="2100" b="1"/>
              <a:t>Diadema - </a:t>
            </a:r>
            <a:r>
              <a:rPr lang="en-US" sz="2600" b="1">
                <a:solidFill>
                  <a:srgbClr val="CC3300"/>
                </a:solidFill>
              </a:rPr>
              <a:t>24 dias</a:t>
            </a:r>
            <a:r>
              <a:rPr lang="en-US" sz="2100" b="1">
                <a:solidFill>
                  <a:srgbClr val="CC3300"/>
                </a:solidFill>
              </a:rPr>
              <a:t> </a:t>
            </a:r>
            <a:r>
              <a:rPr lang="en-US" sz="2100" b="1"/>
              <a:t>consecutivos</a:t>
            </a:r>
            <a:r>
              <a:rPr lang="en-US" sz="2100" b="1">
                <a:solidFill>
                  <a:srgbClr val="CC3300"/>
                </a:solidFill>
              </a:rPr>
              <a:t> </a:t>
            </a:r>
            <a:r>
              <a:rPr lang="en-US" sz="2100" b="1"/>
              <a:t>sem homicídios.</a:t>
            </a:r>
            <a:r>
              <a:rPr lang="en-US" sz="2100" b="1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pt-BR" sz="2100" b="1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pt-BR" sz="2500" b="1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65175" y="1508125"/>
            <a:ext cx="8378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336600"/>
                </a:solidFill>
              </a:rPr>
              <a:t>LEI DE FECHAMENTO DE BARES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2108200" y="1528763"/>
            <a:ext cx="5715000" cy="4430712"/>
            <a:chOff x="1344" y="963"/>
            <a:chExt cx="3600" cy="2791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1344" y="3408"/>
              <a:ext cx="36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O fechamento de todos os estabelecimentos que vendem bebida alcoólica das 23</a:t>
              </a:r>
              <a:r>
                <a:rPr lang="en-US" altLang="en-US" sz="1500" b="1">
                  <a:latin typeface="Arial" pitchFamily="34" charset="0"/>
                </a:rPr>
                <a:t>h</a:t>
              </a:r>
              <a:r>
                <a:rPr lang="en-GB" altLang="en-US" sz="1500" b="1">
                  <a:latin typeface="Arial" pitchFamily="34" charset="0"/>
                </a:rPr>
                <a:t> às 6h.</a:t>
              </a:r>
              <a:endParaRPr lang="en-US" altLang="en-US" sz="1500">
                <a:latin typeface="Arial" pitchFamily="34" charset="0"/>
              </a:endParaRPr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6" y="963"/>
              <a:ext cx="3576" cy="2397"/>
            </a:xfrm>
            <a:prstGeom prst="rect">
              <a:avLst/>
            </a:prstGeom>
            <a:noFill/>
          </p:spPr>
        </p:pic>
      </p:grpSp>
      <p:sp>
        <p:nvSpPr>
          <p:cNvPr id="15368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pt-BR" sz="3800" b="1"/>
          </a:p>
          <a:p>
            <a:endParaRPr lang="pt-BR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057400" y="1568450"/>
            <a:ext cx="5715000" cy="4391025"/>
            <a:chOff x="1296" y="988"/>
            <a:chExt cx="3600" cy="2766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1296" y="3408"/>
              <a:ext cx="36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O fechamento de todos os estabelecimentos que vendem bebida alcoólica das 23h às 6h.</a:t>
              </a:r>
              <a:endParaRPr lang="en-US" altLang="en-US" sz="1500">
                <a:latin typeface="Arial" pitchFamily="34" charset="0"/>
              </a:endParaRPr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0" y="988"/>
              <a:ext cx="3552" cy="2372"/>
            </a:xfrm>
            <a:prstGeom prst="rect">
              <a:avLst/>
            </a:prstGeom>
            <a:noFill/>
          </p:spPr>
        </p:pic>
      </p:grpSp>
      <p:sp>
        <p:nvSpPr>
          <p:cNvPr id="14345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t-BR" b="1"/>
          </a:p>
          <a:p>
            <a:endParaRPr lang="pt-BR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68400"/>
            <a:ext cx="7543800" cy="260350"/>
          </a:xfrm>
        </p:spPr>
        <p:txBody>
          <a:bodyPr/>
          <a:lstStyle/>
          <a:p>
            <a:pPr algn="l"/>
            <a:r>
              <a:rPr lang="pt-BR" sz="1800" b="1">
                <a:solidFill>
                  <a:srgbClr val="CC3300"/>
                </a:solidFill>
              </a:rPr>
              <a:t/>
            </a:r>
            <a:br>
              <a:rPr lang="pt-BR" sz="1800" b="1">
                <a:solidFill>
                  <a:srgbClr val="CC3300"/>
                </a:solidFill>
              </a:rPr>
            </a:br>
            <a:r>
              <a:rPr lang="pt-BR" sz="1800" b="1">
                <a:solidFill>
                  <a:srgbClr val="CC3300"/>
                </a:solidFill>
              </a:rPr>
              <a:t>ESTRATÉGIAS E AÇÕES</a:t>
            </a:r>
            <a:br>
              <a:rPr lang="pt-BR" sz="1800" b="1">
                <a:solidFill>
                  <a:srgbClr val="CC3300"/>
                </a:solidFill>
              </a:rPr>
            </a:br>
            <a:endParaRPr lang="pt-BR" sz="1800" b="1">
              <a:solidFill>
                <a:srgbClr val="CC33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438400"/>
            <a:ext cx="8191500" cy="3657600"/>
          </a:xfrm>
        </p:spPr>
        <p:txBody>
          <a:bodyPr/>
          <a:lstStyle/>
          <a:p>
            <a:pPr>
              <a:lnSpc>
                <a:spcPct val="65000"/>
              </a:lnSpc>
              <a:buFont typeface="Wingdings" pitchFamily="2" charset="2"/>
              <a:buChar char="ü"/>
            </a:pPr>
            <a:r>
              <a:rPr lang="pt-BR" sz="2100" b="1"/>
              <a:t>Criado em 2001;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pt-BR" sz="2100" b="1"/>
          </a:p>
          <a:p>
            <a:pPr>
              <a:lnSpc>
                <a:spcPct val="65000"/>
              </a:lnSpc>
              <a:buFont typeface="Wingdings" pitchFamily="2" charset="2"/>
              <a:buChar char="ü"/>
            </a:pPr>
            <a:r>
              <a:rPr lang="pt-BR" sz="2100" b="1"/>
              <a:t>Planejamento participativo;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pt-BR" sz="2100" b="1"/>
          </a:p>
          <a:p>
            <a:pPr>
              <a:lnSpc>
                <a:spcPct val="65000"/>
              </a:lnSpc>
              <a:buFont typeface="Wingdings" pitchFamily="2" charset="2"/>
              <a:buChar char="ü"/>
            </a:pPr>
            <a:r>
              <a:rPr lang="pt-BR" altLang="en-US" sz="2100" b="1"/>
              <a:t>14 membros – 7 poder público e 7 sociedade civil</a:t>
            </a:r>
            <a:r>
              <a:rPr lang="en-US" altLang="en-US" sz="2100" b="1"/>
              <a:t>;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en-US" altLang="en-US" sz="2100" b="1"/>
          </a:p>
          <a:p>
            <a:pPr>
              <a:lnSpc>
                <a:spcPct val="65000"/>
              </a:lnSpc>
              <a:buFont typeface="Wingdings" pitchFamily="2" charset="2"/>
              <a:buChar char="ü"/>
            </a:pPr>
            <a:r>
              <a:rPr lang="pt-BR" altLang="en-US" sz="2100" b="1"/>
              <a:t>Reunião mensal – toda primeira 4ª feira do mês</a:t>
            </a:r>
            <a:r>
              <a:rPr lang="en-US" altLang="en-US" sz="2100" b="1"/>
              <a:t>;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en-US" altLang="en-US" sz="2100" b="1"/>
          </a:p>
          <a:p>
            <a:pPr>
              <a:lnSpc>
                <a:spcPct val="65000"/>
              </a:lnSpc>
              <a:buFont typeface="Wingdings" pitchFamily="2" charset="2"/>
              <a:buChar char="ü"/>
            </a:pPr>
            <a:r>
              <a:rPr lang="pt-BR" altLang="en-US" sz="2100" b="1"/>
              <a:t>Gestão do Fundo Municipal de Segurança;</a:t>
            </a:r>
          </a:p>
          <a:p>
            <a:pPr>
              <a:lnSpc>
                <a:spcPct val="65000"/>
              </a:lnSpc>
              <a:buFont typeface="Wingdings" pitchFamily="2" charset="2"/>
              <a:buChar char="ü"/>
            </a:pPr>
            <a:endParaRPr lang="pt-BR" altLang="en-US" sz="2100" b="1"/>
          </a:p>
          <a:p>
            <a:pPr>
              <a:lnSpc>
                <a:spcPct val="115000"/>
              </a:lnSpc>
              <a:buFont typeface="Wingdings" pitchFamily="2" charset="2"/>
              <a:buChar char="ü"/>
            </a:pPr>
            <a:r>
              <a:rPr lang="en-US" altLang="en-US" sz="2100" b="1"/>
              <a:t>Ações integradas: Operação Centopéia, Anjos do Quarteirão, Câmeras de Monitoramento.</a:t>
            </a:r>
          </a:p>
          <a:p>
            <a:pPr>
              <a:lnSpc>
                <a:spcPct val="85000"/>
              </a:lnSpc>
              <a:buFont typeface="Wingdings" pitchFamily="2" charset="2"/>
              <a:buChar char="ü"/>
            </a:pPr>
            <a:endParaRPr lang="pt-BR" altLang="en-US" sz="2100" b="1"/>
          </a:p>
          <a:p>
            <a:pPr>
              <a:buFont typeface="Wingdings" pitchFamily="2" charset="2"/>
              <a:buChar char="ü"/>
            </a:pPr>
            <a:endParaRPr lang="pt-BR" altLang="en-US" sz="2100" b="1"/>
          </a:p>
          <a:p>
            <a:pPr>
              <a:buFont typeface="Wingdings" pitchFamily="2" charset="2"/>
              <a:buNone/>
            </a:pPr>
            <a:endParaRPr lang="pt-BR" sz="2100" b="1" i="1"/>
          </a:p>
          <a:p>
            <a:pPr>
              <a:buFont typeface="Wingdings" pitchFamily="2" charset="2"/>
              <a:buNone/>
            </a:pPr>
            <a:endParaRPr lang="pt-BR" sz="2000">
              <a:latin typeface="Arial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84225" y="1565275"/>
            <a:ext cx="8359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336600"/>
                </a:solidFill>
              </a:rPr>
              <a:t>CONSELHO MUNICIPAL DE SEGURANÇA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133600" y="1257300"/>
            <a:ext cx="5638800" cy="4838700"/>
            <a:chOff x="1344" y="792"/>
            <a:chExt cx="3552" cy="3048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776" y="3494"/>
              <a:ext cx="26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O Conselho</a:t>
              </a:r>
              <a:r>
                <a:rPr lang="en-US" altLang="en-US" sz="1500" b="1">
                  <a:latin typeface="Arial" pitchFamily="34" charset="0"/>
                </a:rPr>
                <a:t> Municipal de Segurança e Combate ao Crime.</a:t>
              </a:r>
            </a:p>
          </p:txBody>
        </p:sp>
        <p:pic>
          <p:nvPicPr>
            <p:cNvPr id="17414" name="Picture 6" descr="REUNIÃO DO COMUS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" y="792"/>
              <a:ext cx="3552" cy="26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2133600" y="1090613"/>
            <a:ext cx="5969000" cy="5157787"/>
            <a:chOff x="1344" y="687"/>
            <a:chExt cx="3760" cy="3249"/>
          </a:xfrm>
        </p:grpSpPr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1880" y="3734"/>
              <a:ext cx="26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Vigilância 24 horas</a:t>
              </a:r>
              <a:r>
                <a:rPr lang="en-US" altLang="en-US" sz="1500" b="1">
                  <a:latin typeface="Arial" pitchFamily="34" charset="0"/>
                </a:rPr>
                <a:t>.</a:t>
              </a:r>
            </a:p>
          </p:txBody>
        </p:sp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" y="687"/>
              <a:ext cx="3760" cy="30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89000" y="2419350"/>
            <a:ext cx="82550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b="1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b="1"/>
              <a:t> </a:t>
            </a:r>
            <a:r>
              <a:rPr lang="pt-BR" sz="2100" b="1"/>
              <a:t>Guarda Civil Municipal –  aumento de 70% do efetivo;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100" b="1"/>
              <a:t>  Trabalho integrado com as polícias Militar e Civil;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/>
              <a:t>Resultados:</a:t>
            </a:r>
          </a:p>
          <a:p>
            <a:pPr>
              <a:lnSpc>
                <a:spcPct val="90000"/>
              </a:lnSpc>
            </a:pPr>
            <a:r>
              <a:rPr lang="pt-BR" sz="2100" b="1">
                <a:solidFill>
                  <a:srgbClr val="CC3300"/>
                </a:solidFill>
              </a:rPr>
              <a:t>Operação Centopéia: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100" b="1">
                <a:solidFill>
                  <a:srgbClr val="CC3300"/>
                </a:solidFill>
              </a:rPr>
              <a:t> </a:t>
            </a:r>
            <a:r>
              <a:rPr lang="pt-BR" sz="2100" b="1"/>
              <a:t>Blitz diárias. Apreensão de 2 mil motos.</a:t>
            </a:r>
          </a:p>
          <a:p>
            <a:pPr>
              <a:lnSpc>
                <a:spcPct val="90000"/>
              </a:lnSpc>
            </a:pPr>
            <a:endParaRPr lang="pt-BR" sz="2100" b="1"/>
          </a:p>
          <a:p>
            <a:pPr>
              <a:lnSpc>
                <a:spcPct val="90000"/>
              </a:lnSpc>
            </a:pPr>
            <a:r>
              <a:rPr lang="pt-BR" sz="2100" b="1">
                <a:solidFill>
                  <a:srgbClr val="CC3300"/>
                </a:solidFill>
              </a:rPr>
              <a:t>Operação Anjos do Quarteirão: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100" b="1">
                <a:solidFill>
                  <a:srgbClr val="CC3300"/>
                </a:solidFill>
              </a:rPr>
              <a:t> </a:t>
            </a:r>
            <a:r>
              <a:rPr lang="pt-BR" sz="2100" b="1"/>
              <a:t>Polícia cidadã circulando a pé, de bicicletas, de motos e carros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100" b="1"/>
              <a:t>Redução de 60% nos índices de criminalidade nos bairros.           </a:t>
            </a:r>
          </a:p>
          <a:p>
            <a:endParaRPr lang="pt-BR" sz="2100" b="1" i="1"/>
          </a:p>
          <a:p>
            <a:pPr>
              <a:lnSpc>
                <a:spcPct val="90000"/>
              </a:lnSpc>
            </a:pPr>
            <a:endParaRPr lang="en-GB" altLang="en-US" sz="2100" b="1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pt-BR" altLang="en-US" sz="2000" b="1" i="1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89000" y="1104900"/>
            <a:ext cx="744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CC3300"/>
                </a:solidFill>
              </a:rPr>
              <a:t>ESTRATÉGIAS E AÇÕES</a:t>
            </a:r>
            <a:endParaRPr lang="en-US" altLang="en-US" sz="1800" b="1">
              <a:solidFill>
                <a:srgbClr val="CC33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79475" y="1165225"/>
            <a:ext cx="82645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t-BR" sz="3000" b="1">
              <a:solidFill>
                <a:srgbClr val="336600"/>
              </a:solidFill>
            </a:endParaRPr>
          </a:p>
          <a:p>
            <a:pPr algn="ctr"/>
            <a:r>
              <a:rPr lang="pt-BR" sz="3000" b="1">
                <a:solidFill>
                  <a:srgbClr val="336600"/>
                </a:solidFill>
              </a:rPr>
              <a:t>POLICIAMENTO </a:t>
            </a:r>
          </a:p>
          <a:p>
            <a:pPr algn="ctr"/>
            <a:r>
              <a:rPr lang="pt-BR" sz="3000" b="1">
                <a:solidFill>
                  <a:srgbClr val="336600"/>
                </a:solidFill>
              </a:rPr>
              <a:t>COMUNITÁRIO E PREVENTIVO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2095500" y="1357313"/>
            <a:ext cx="5715000" cy="4611687"/>
            <a:chOff x="1320" y="935"/>
            <a:chExt cx="3600" cy="2905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320" y="3638"/>
              <a:ext cx="360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A integração da</a:t>
              </a:r>
              <a:r>
                <a:rPr lang="en-US" altLang="en-US" sz="1500" b="1">
                  <a:latin typeface="Arial" pitchFamily="34" charset="0"/>
                </a:rPr>
                <a:t>s forças policiais na cidade.</a:t>
              </a:r>
            </a:p>
          </p:txBody>
        </p:sp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" y="935"/>
              <a:ext cx="3552" cy="26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209800" y="1771650"/>
            <a:ext cx="5613400" cy="4095750"/>
            <a:chOff x="1392" y="1116"/>
            <a:chExt cx="3536" cy="2580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816" y="3494"/>
              <a:ext cx="26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Anjos do Quarteirão.</a:t>
              </a:r>
              <a:endParaRPr lang="en-US" altLang="en-US" sz="1500" b="1">
                <a:latin typeface="Arial" pitchFamily="34" charset="0"/>
              </a:endParaRPr>
            </a:p>
          </p:txBody>
        </p:sp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2" y="1116"/>
              <a:ext cx="3536" cy="23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03300" y="2590800"/>
            <a:ext cx="7874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pt-BR" sz="2100" b="1">
                <a:solidFill>
                  <a:srgbClr val="CC3300"/>
                </a:solidFill>
              </a:rPr>
              <a:t>1. Conscientização e Prevenção ao Uso e Abuso de Álcool e Drogas </a:t>
            </a:r>
          </a:p>
          <a:p>
            <a:pPr marL="457200" indent="-457200"/>
            <a:endParaRPr lang="pt-BR" b="1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Atuação na rede pública e particular de educação;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>
                <a:solidFill>
                  <a:srgbClr val="336600"/>
                </a:solidFill>
              </a:rPr>
              <a:t>1.100</a:t>
            </a:r>
            <a:r>
              <a:rPr lang="pt-BR" sz="2100" b="1"/>
              <a:t> crianças participaram em 2004;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Em 2005,  </a:t>
            </a:r>
            <a:r>
              <a:rPr lang="pt-BR" sz="2100" b="1">
                <a:solidFill>
                  <a:srgbClr val="336600"/>
                </a:solidFill>
              </a:rPr>
              <a:t>1.200 crianças</a:t>
            </a:r>
            <a:r>
              <a:rPr lang="pt-BR" sz="2100" b="1"/>
              <a:t> envolvidas até agora;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ü"/>
            </a:pPr>
            <a:r>
              <a:rPr lang="pt-BR" sz="2100" b="1"/>
              <a:t>GCMs também trabalham com os jovens do Projeto Adolescente Aprendiz.  </a:t>
            </a:r>
            <a:r>
              <a:rPr lang="pt-BR" sz="2100" b="1">
                <a:solidFill>
                  <a:srgbClr val="336600"/>
                </a:solidFill>
              </a:rPr>
              <a:t>1. 200 novos multiplicadores</a:t>
            </a:r>
            <a:r>
              <a:rPr lang="pt-BR" b="1">
                <a:solidFill>
                  <a:srgbClr val="336600"/>
                </a:solidFill>
              </a:rPr>
              <a:t>.</a:t>
            </a:r>
          </a:p>
          <a:p>
            <a:pPr marL="457200" indent="-457200"/>
            <a:endParaRPr lang="en-US" altLang="en-US" sz="2000">
              <a:solidFill>
                <a:srgbClr val="336600"/>
              </a:solidFill>
              <a:latin typeface="Arial" pitchFamily="34" charset="0"/>
            </a:endParaRPr>
          </a:p>
          <a:p>
            <a:pPr marL="457200" indent="-457200"/>
            <a:endParaRPr lang="en-GB" altLang="en-US" sz="2000" b="1">
              <a:latin typeface="Arial" pitchFamily="34" charset="0"/>
            </a:endParaRPr>
          </a:p>
          <a:p>
            <a:pPr marL="457200" indent="-457200"/>
            <a:endParaRPr lang="en-GB" altLang="en-US" sz="2000" b="1">
              <a:latin typeface="Arial" pitchFamily="34" charset="0"/>
            </a:endParaRPr>
          </a:p>
          <a:p>
            <a:pPr marL="457200" indent="-457200"/>
            <a:endParaRPr lang="en-GB" altLang="en-US" sz="2000" b="1">
              <a:latin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46150" y="11049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CC3300"/>
                </a:solidFill>
              </a:rPr>
              <a:t>ESTRATÉGIAS E AÇÕES</a:t>
            </a:r>
            <a:endParaRPr lang="en-US" altLang="en-US" sz="1800" b="1">
              <a:solidFill>
                <a:srgbClr val="CC33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79475" y="1660525"/>
            <a:ext cx="8264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000" b="1" i="1">
                <a:solidFill>
                  <a:srgbClr val="CC3300"/>
                </a:solidFill>
              </a:rPr>
              <a:t>        </a:t>
            </a:r>
            <a:r>
              <a:rPr lang="pt-BR" sz="3000" b="1">
                <a:solidFill>
                  <a:srgbClr val="336600"/>
                </a:solidFill>
              </a:rPr>
              <a:t>TRÊS IMPORTANTES CAMPANHAS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2095500" y="1200150"/>
            <a:ext cx="5715000" cy="4911725"/>
            <a:chOff x="1344" y="852"/>
            <a:chExt cx="3600" cy="3094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1800" y="3600"/>
              <a:ext cx="26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Campanha de conscientização e prevenção ao uso de álcool e drogas. </a:t>
              </a:r>
              <a:endParaRPr lang="en-US" altLang="en-US" sz="1500" b="1">
                <a:latin typeface="Arial" pitchFamily="34" charset="0"/>
              </a:endParaRPr>
            </a:p>
          </p:txBody>
        </p:sp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" y="852"/>
              <a:ext cx="3600" cy="2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3450" y="2609850"/>
            <a:ext cx="82105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42900" algn="l"/>
              </a:tabLst>
            </a:pPr>
            <a:r>
              <a:rPr lang="pt-BR" sz="2100" b="1">
                <a:solidFill>
                  <a:srgbClr val="CC3300"/>
                </a:solidFill>
              </a:rPr>
              <a:t>2. Desarmamento infantil</a:t>
            </a:r>
          </a:p>
          <a:p>
            <a:pPr>
              <a:tabLst>
                <a:tab pos="342900" algn="l"/>
              </a:tabLst>
            </a:pPr>
            <a:endParaRPr lang="pt-BR" sz="2100" b="1">
              <a:solidFill>
                <a:srgbClr val="CC3300"/>
              </a:solidFill>
            </a:endParaRPr>
          </a:p>
          <a:p>
            <a:pPr>
              <a:lnSpc>
                <a:spcPct val="175000"/>
              </a:lnSpc>
              <a:buFont typeface="Wingdings" pitchFamily="2" charset="2"/>
              <a:buChar char="ü"/>
              <a:tabLst>
                <a:tab pos="342900" algn="l"/>
              </a:tabLst>
            </a:pPr>
            <a:r>
              <a:rPr lang="pt-BR" sz="2100" b="1"/>
              <a:t>  Em 2005, a Prefeitura realizou a 4ª edição da campanha;</a:t>
            </a:r>
          </a:p>
          <a:p>
            <a:pPr>
              <a:lnSpc>
                <a:spcPct val="175000"/>
              </a:lnSpc>
              <a:buFont typeface="Wingdings" pitchFamily="2" charset="2"/>
              <a:buChar char="ü"/>
              <a:tabLst>
                <a:tab pos="342900" algn="l"/>
              </a:tabLst>
            </a:pPr>
            <a:r>
              <a:rPr lang="pt-BR" sz="2100" b="1">
                <a:solidFill>
                  <a:srgbClr val="1A8041"/>
                </a:solidFill>
              </a:rPr>
              <a:t> 12.500 armas</a:t>
            </a:r>
            <a:r>
              <a:rPr lang="pt-BR" sz="2100" b="1"/>
              <a:t> de brinquedos trocadas por gibis e revistas infantis;</a:t>
            </a:r>
          </a:p>
          <a:p>
            <a:pPr>
              <a:lnSpc>
                <a:spcPct val="175000"/>
              </a:lnSpc>
              <a:buFont typeface="Wingdings" pitchFamily="2" charset="2"/>
              <a:buChar char="ü"/>
              <a:tabLst>
                <a:tab pos="342900" algn="l"/>
              </a:tabLst>
            </a:pPr>
            <a:r>
              <a:rPr lang="pt-BR" sz="2100" b="1"/>
              <a:t> Lei que proibi venda de armas de brinquedos similares a de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  <a:tabLst>
                <a:tab pos="342900" algn="l"/>
              </a:tabLst>
            </a:pPr>
            <a:r>
              <a:rPr lang="pt-BR" sz="2100" b="1"/>
              <a:t>    verdade.</a:t>
            </a:r>
          </a:p>
          <a:p>
            <a:pPr>
              <a:lnSpc>
                <a:spcPct val="175000"/>
              </a:lnSpc>
              <a:buFont typeface="Wingdings" pitchFamily="2" charset="2"/>
              <a:buChar char="ü"/>
              <a:tabLst>
                <a:tab pos="342900" algn="l"/>
              </a:tabLst>
            </a:pPr>
            <a:r>
              <a:rPr lang="pt-BR" sz="2100" b="1"/>
              <a:t> Os comerciantes da cidade não vendem mais armas de brinquedos. </a:t>
            </a:r>
          </a:p>
          <a:p>
            <a:pPr>
              <a:lnSpc>
                <a:spcPct val="175000"/>
              </a:lnSpc>
              <a:tabLst>
                <a:tab pos="342900" algn="l"/>
              </a:tabLst>
            </a:pPr>
            <a:r>
              <a:rPr lang="pt-BR" sz="2100" b="1"/>
              <a:t> </a:t>
            </a:r>
          </a:p>
          <a:p>
            <a:pPr>
              <a:tabLst>
                <a:tab pos="342900" algn="l"/>
              </a:tabLst>
            </a:pPr>
            <a:endParaRPr lang="pt-BR" altLang="en-US" sz="2100" b="1">
              <a:latin typeface="Arial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1550" y="1231900"/>
            <a:ext cx="672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CC3300"/>
                </a:solidFill>
              </a:rPr>
              <a:t>ESTRATÉGIAS E AÇÕES</a:t>
            </a:r>
            <a:endParaRPr lang="en-US" altLang="en-US" sz="1800" b="1">
              <a:solidFill>
                <a:srgbClr val="CC33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60425" y="1755775"/>
            <a:ext cx="8283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336600"/>
                </a:solidFill>
              </a:rPr>
              <a:t>TRÊS IMPORTANTES CAMPANHAS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2133600" y="1577975"/>
            <a:ext cx="5638800" cy="4152900"/>
            <a:chOff x="1392" y="1186"/>
            <a:chExt cx="3552" cy="2616"/>
          </a:xfrm>
        </p:grpSpPr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1392" y="3600"/>
              <a:ext cx="35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Campanha de desarmam</a:t>
              </a:r>
              <a:r>
                <a:rPr lang="en-US" altLang="en-US" sz="1500" b="1">
                  <a:latin typeface="Arial" pitchFamily="34" charset="0"/>
                </a:rPr>
                <a:t>ento infantil.</a:t>
              </a:r>
            </a:p>
          </p:txBody>
        </p:sp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0" y="1186"/>
              <a:ext cx="3536" cy="23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00100" y="1123950"/>
            <a:ext cx="703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CC3300"/>
                </a:solidFill>
              </a:rPr>
              <a:t>ESTRATÉGIAS E AÇÕES</a:t>
            </a:r>
            <a:endParaRPr lang="en-US" altLang="en-US" sz="1800" b="1">
              <a:solidFill>
                <a:srgbClr val="CC33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19150" y="2224088"/>
            <a:ext cx="832485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b="1" i="1">
              <a:solidFill>
                <a:srgbClr val="1A8041"/>
              </a:solidFill>
            </a:endParaRPr>
          </a:p>
          <a:p>
            <a:r>
              <a:rPr lang="pt-BR" sz="2100" b="1">
                <a:solidFill>
                  <a:srgbClr val="CC3300"/>
                </a:solidFill>
              </a:rPr>
              <a:t>3. Desarmamento Efetivo</a:t>
            </a:r>
          </a:p>
          <a:p>
            <a:endParaRPr lang="pt-BR" sz="2100" b="1">
              <a:solidFill>
                <a:srgbClr val="CC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altLang="en-US" b="1"/>
              <a:t>  </a:t>
            </a:r>
            <a:r>
              <a:rPr lang="pt-BR" altLang="en-US" sz="2100" b="1"/>
              <a:t>1ª cidade brasileira a realizar co</a:t>
            </a:r>
            <a:r>
              <a:rPr lang="en-US" altLang="en-US" sz="2100" b="1"/>
              <a:t>nvênio com a Polícia </a:t>
            </a:r>
          </a:p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en-US" altLang="en-US" sz="2100" b="1"/>
              <a:t>     Federal.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en-US" b="1"/>
              <a:t> </a:t>
            </a:r>
            <a:r>
              <a:rPr lang="pt-BR" altLang="en-US" b="1"/>
              <a:t> </a:t>
            </a:r>
            <a:r>
              <a:rPr lang="pt-BR" altLang="en-US" sz="2500" b="1">
                <a:solidFill>
                  <a:srgbClr val="336600"/>
                </a:solidFill>
              </a:rPr>
              <a:t>1.500 armas</a:t>
            </a:r>
            <a:r>
              <a:rPr lang="pt-BR" altLang="en-US" b="1"/>
              <a:t> </a:t>
            </a:r>
            <a:r>
              <a:rPr lang="pt-BR" altLang="en-US" sz="2100" b="1"/>
              <a:t>entregues.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altLang="en-US" b="1"/>
              <a:t> </a:t>
            </a:r>
            <a:r>
              <a:rPr lang="pt-BR" altLang="en-US" sz="2100" b="1"/>
              <a:t>Participação de centenas de mulheres. 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pt-BR" altLang="en-US" sz="2100" b="1"/>
              <a:t> Diadema foi a cidade que mais recolheu armas na Região do</a:t>
            </a:r>
          </a:p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pt-BR" altLang="en-US" sz="2100" b="1"/>
              <a:t>    ABCD</a:t>
            </a:r>
          </a:p>
          <a:p>
            <a:pPr>
              <a:buFont typeface="Wingdings" pitchFamily="2" charset="2"/>
              <a:buChar char="ü"/>
            </a:pPr>
            <a:endParaRPr lang="pt-BR" altLang="en-US" sz="2100" b="1"/>
          </a:p>
          <a:p>
            <a:pPr>
              <a:buFont typeface="Wingdings" pitchFamily="2" charset="2"/>
              <a:buNone/>
            </a:pPr>
            <a:endParaRPr lang="pt-BR" altLang="en-US" b="1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73150" y="1584325"/>
            <a:ext cx="782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336600"/>
                </a:solidFill>
              </a:rPr>
              <a:t>TRÊS IMPORTANTES CAMPANHAS</a:t>
            </a:r>
          </a:p>
          <a:p>
            <a:endParaRPr lang="pt-BR" sz="30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146300" y="1341438"/>
            <a:ext cx="5626100" cy="4960937"/>
            <a:chOff x="1352" y="845"/>
            <a:chExt cx="3544" cy="3125"/>
          </a:xfrm>
        </p:grpSpPr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404" y="3552"/>
              <a:ext cx="347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500" b="1">
                  <a:latin typeface="Arial" pitchFamily="34" charset="0"/>
                </a:rPr>
                <a:t>Campanha de desarmam</a:t>
              </a:r>
              <a:r>
                <a:rPr lang="en-US" altLang="en-US" sz="1500" b="1">
                  <a:latin typeface="Arial" pitchFamily="34" charset="0"/>
                </a:rPr>
                <a:t>ento real.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500" b="1">
                  <a:latin typeface="Arial" pitchFamily="34" charset="0"/>
                </a:rPr>
                <a:t>Presença do Ministro da Justiça, Márcio Thomaz Bastos.</a:t>
              </a:r>
              <a:r>
                <a:rPr lang="pt-BR" altLang="en-US" sz="1400" b="1">
                  <a:latin typeface="Arial" pitchFamily="34" charset="0"/>
                </a:rPr>
                <a:t> </a:t>
              </a:r>
              <a:endParaRPr lang="en-US" altLang="en-US" sz="1400">
                <a:latin typeface="Arial" pitchFamily="34" charset="0"/>
              </a:endParaRPr>
            </a:p>
          </p:txBody>
        </p:sp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2" y="845"/>
              <a:ext cx="3544" cy="26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04900"/>
            <a:ext cx="7848600" cy="266700"/>
          </a:xfrm>
        </p:spPr>
        <p:txBody>
          <a:bodyPr/>
          <a:lstStyle/>
          <a:p>
            <a:pPr algn="l"/>
            <a:r>
              <a:rPr lang="pt-BR" sz="1800" b="1">
                <a:solidFill>
                  <a:srgbClr val="CC3300"/>
                </a:solidFill>
              </a:rPr>
              <a:t>NOVOS DESAFIOS</a:t>
            </a:r>
            <a:r>
              <a:rPr lang="pt-BR" sz="2800" b="1">
                <a:solidFill>
                  <a:srgbClr val="CC3300"/>
                </a:solidFill>
              </a:rPr>
              <a:t> </a:t>
            </a:r>
            <a:r>
              <a:rPr lang="pt-BR" sz="2400" b="1">
                <a:solidFill>
                  <a:srgbClr val="006600"/>
                </a:solidFill>
              </a:rPr>
              <a:t/>
            </a:r>
            <a:br>
              <a:rPr lang="pt-BR" sz="2400" b="1">
                <a:solidFill>
                  <a:srgbClr val="006600"/>
                </a:solidFill>
              </a:rPr>
            </a:br>
            <a:endParaRPr lang="pt-BR" sz="1600" b="1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05000"/>
            <a:ext cx="8267700" cy="4191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>
                <a:solidFill>
                  <a:srgbClr val="006600"/>
                </a:solidFill>
              </a:rPr>
              <a:t>17 compromissos discutidos e aprovados com a população</a:t>
            </a:r>
            <a:r>
              <a:rPr lang="pt-BR" sz="2000" b="1">
                <a:solidFill>
                  <a:srgbClr val="CC3300"/>
                </a:solidFill>
              </a:rPr>
              <a:t>.</a:t>
            </a:r>
            <a:r>
              <a:rPr lang="pt-BR" sz="2000" b="1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100" b="1"/>
              <a:t>Destaques: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5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>
                <a:solidFill>
                  <a:srgbClr val="FF3300"/>
                </a:solidFill>
              </a:rPr>
              <a:t>1. </a:t>
            </a:r>
            <a:r>
              <a:rPr lang="pt-BR" sz="2100" b="1">
                <a:solidFill>
                  <a:srgbClr val="FF3300"/>
                </a:solidFill>
              </a:rPr>
              <a:t>Reduzir ainda mais o número de homicídios.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>
                <a:solidFill>
                  <a:srgbClr val="CC3300"/>
                </a:solidFill>
              </a:rPr>
              <a:t>      </a:t>
            </a:r>
            <a:r>
              <a:rPr lang="pt-BR" sz="1800" b="1"/>
              <a:t>Desafio: Aprimorar a investigação. Todos os casos de homicídios analisados;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/>
              <a:t>               Envolver Ministério Público e Poder Judiciário.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pt-BR" sz="1800" b="1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>
                <a:solidFill>
                  <a:srgbClr val="FF3300"/>
                </a:solidFill>
              </a:rPr>
              <a:t>2. </a:t>
            </a:r>
            <a:r>
              <a:rPr lang="pt-BR" sz="2100" b="1">
                <a:solidFill>
                  <a:srgbClr val="FF3300"/>
                </a:solidFill>
              </a:rPr>
              <a:t>Políticas inovadoras de prevenção da violência voltadas para a juventude.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/>
              <a:t>Desafio: Aumentar em 80% o número de jovens no Projeto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/>
              <a:t>                Adolescente Aprendiz.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/>
              <a:t>                Combater a venda de bebidas alcoólicas para menores.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>
                <a:solidFill>
                  <a:srgbClr val="FF3300"/>
                </a:solidFill>
              </a:rPr>
              <a:t>3. </a:t>
            </a:r>
            <a:r>
              <a:rPr lang="pt-BR" sz="2100" b="1">
                <a:solidFill>
                  <a:srgbClr val="FF3300"/>
                </a:solidFill>
              </a:rPr>
              <a:t>Combater a violência intrafamiliar.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/>
              <a:t>           Desafio:</a:t>
            </a:r>
            <a:r>
              <a:rPr lang="pt-BR" sz="1800" b="1">
                <a:solidFill>
                  <a:srgbClr val="FF3300"/>
                </a:solidFill>
              </a:rPr>
              <a:t> </a:t>
            </a:r>
            <a:r>
              <a:rPr lang="pt-BR" sz="1800" b="1"/>
              <a:t>Reduzir a sub-notificação dos casos de violência.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/>
              <a:t>             Consolidar a Rede de atendimento e apoio às vítimas</a:t>
            </a:r>
            <a:r>
              <a:rPr lang="pt-BR" sz="2000" b="1"/>
              <a:t> de Violência.</a:t>
            </a:r>
          </a:p>
          <a:p>
            <a:pPr>
              <a:lnSpc>
                <a:spcPct val="80000"/>
              </a:lnSpc>
            </a:pPr>
            <a:endParaRPr lang="pt-BR" sz="20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22325" y="1222375"/>
            <a:ext cx="803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336600"/>
                </a:solidFill>
              </a:rPr>
              <a:t>2º PLANO DE SEGURANÇA - 2005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04900"/>
            <a:ext cx="7772400" cy="323850"/>
          </a:xfrm>
        </p:spPr>
        <p:txBody>
          <a:bodyPr/>
          <a:lstStyle/>
          <a:p>
            <a:pPr algn="l"/>
            <a:r>
              <a:rPr lang="pt-BR" sz="1800" b="1">
                <a:solidFill>
                  <a:srgbClr val="CC3300"/>
                </a:solidFill>
              </a:rPr>
              <a:t>NOVOS DESAFIOS</a:t>
            </a:r>
            <a:endParaRPr lang="pt-BR" sz="1800" b="1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3243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600" b="1">
              <a:solidFill>
                <a:srgbClr val="FF33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500" b="1">
                <a:solidFill>
                  <a:srgbClr val="FF3300"/>
                </a:solidFill>
              </a:rPr>
              <a:t>4. Colaborar nas ações de combate ao tráfico de drogas.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500" b="1"/>
              <a:t>        </a:t>
            </a:r>
            <a:r>
              <a:rPr lang="pt-BR" sz="2000" b="1"/>
              <a:t>Desafio: Identificar e fechar os pontos de tráfico de drogas.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/>
              <a:t>                        Criar canais alternativos e seguros de denúncia</a:t>
            </a:r>
            <a:r>
              <a:rPr lang="pt-BR" sz="2100" b="1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1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100" b="1">
                <a:solidFill>
                  <a:srgbClr val="FF3300"/>
                </a:solidFill>
              </a:rPr>
              <a:t>5. </a:t>
            </a:r>
            <a:r>
              <a:rPr lang="pt-BR" sz="2500" b="1">
                <a:solidFill>
                  <a:srgbClr val="FF3300"/>
                </a:solidFill>
              </a:rPr>
              <a:t>Desarmamento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500" b="1"/>
              <a:t>        </a:t>
            </a:r>
            <a:r>
              <a:rPr lang="pt-BR" sz="2000" b="1"/>
              <a:t>Desafio: Continuar estimulando a entrega voluntária de  armas.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/>
              <a:t>                         Criar Comitê Municipal pelo desarmamento</a:t>
            </a:r>
            <a:r>
              <a:rPr lang="pt-BR" sz="2500" b="1"/>
              <a:t>.</a:t>
            </a:r>
            <a:r>
              <a:rPr lang="pt-BR" sz="2100" b="1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1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500" b="1">
                <a:solidFill>
                  <a:srgbClr val="FF3300"/>
                </a:solidFill>
              </a:rPr>
              <a:t>6. Difundir a Cultura da Paz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500" b="1"/>
              <a:t>           </a:t>
            </a:r>
            <a:r>
              <a:rPr lang="pt-BR" sz="2000" b="1"/>
              <a:t>Desafio: Criar o mediador de conflitos em Núcleos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/>
              <a:t>                             Habitacionais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/>
          </a:p>
          <a:p>
            <a:pPr>
              <a:lnSpc>
                <a:spcPct val="80000"/>
              </a:lnSpc>
            </a:pPr>
            <a:endParaRPr lang="pt-BR" sz="25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60425" y="1470025"/>
            <a:ext cx="8054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336600"/>
                </a:solidFill>
              </a:rPr>
              <a:t>2º PLANO DE SEGURANÇA - 2005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850900" y="1803400"/>
            <a:ext cx="81407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rgbClr val="006600"/>
                </a:solidFill>
                <a:latin typeface="Arial" pitchFamily="34" charset="0"/>
              </a:rPr>
              <a:t>Destaques</a:t>
            </a:r>
          </a:p>
          <a:p>
            <a:pPr algn="ctr"/>
            <a:endParaRPr lang="en-US" altLang="en-US" b="1">
              <a:solidFill>
                <a:srgbClr val="006600"/>
              </a:solidFill>
              <a:latin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en-US" sz="2200" b="1">
                <a:latin typeface="Arial" pitchFamily="34" charset="0"/>
              </a:rPr>
              <a:t> GERAÇÃO DE EMPREGOS</a:t>
            </a:r>
            <a:endParaRPr lang="pt-BR" altLang="en-US" sz="2200">
              <a:latin typeface="Arial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65200" y="12573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800000"/>
                </a:solidFill>
                <a:latin typeface="Arial" pitchFamily="34" charset="0"/>
              </a:rPr>
              <a:t>DIADEMA – UM LUGAR MELHOR PARA SE VIVER!</a:t>
            </a:r>
            <a:endParaRPr lang="en-US" altLang="en-US" b="1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74700" y="2679700"/>
            <a:ext cx="83693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 typeface="Wingdings" pitchFamily="2" charset="2"/>
              <a:buNone/>
            </a:pPr>
            <a:endParaRPr lang="en-US" altLang="en-US" sz="2000" b="1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000" b="1">
                <a:latin typeface="Arial" pitchFamily="34" charset="0"/>
                <a:cs typeface="Arial" pitchFamily="34" charset="0"/>
              </a:rPr>
              <a:t>Em 2004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en-US" sz="2000">
                <a:latin typeface="Arial" pitchFamily="34" charset="0"/>
                <a:cs typeface="Arial" pitchFamily="34" charset="0"/>
              </a:rPr>
              <a:t> 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Diadema lider</a:t>
            </a:r>
            <a:r>
              <a:rPr lang="en-US" altLang="en-US" sz="1900">
                <a:latin typeface="Arial" pitchFamily="34" charset="0"/>
                <a:cs typeface="Arial" pitchFamily="34" charset="0"/>
              </a:rPr>
              <a:t>a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 ranking de empregos no Estado - </a:t>
            </a:r>
            <a:r>
              <a:rPr lang="pt-PT" alt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10,54%</a:t>
            </a:r>
            <a:endParaRPr lang="en-US" altLang="en-US" sz="3200" b="1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altLang="en-US" sz="1900">
                <a:latin typeface="Arial" pitchFamily="34" charset="0"/>
                <a:cs typeface="Arial" pitchFamily="34" charset="0"/>
              </a:rPr>
              <a:t> Saldo positivo de </a:t>
            </a:r>
            <a:r>
              <a:rPr lang="pt-PT" alt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11,08%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 na variação de empregos. 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altLang="en-US" sz="2000">
                <a:latin typeface="Arial" pitchFamily="34" charset="0"/>
                <a:cs typeface="Arial" pitchFamily="34" charset="0"/>
              </a:rPr>
              <a:t> 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Índice melhor que a média nacional </a:t>
            </a:r>
            <a:r>
              <a:rPr lang="en-US" altLang="en-US" sz="1900">
                <a:latin typeface="Arial" pitchFamily="34" charset="0"/>
                <a:cs typeface="Arial" pitchFamily="34" charset="0"/>
              </a:rPr>
              <a:t>de </a:t>
            </a:r>
            <a:r>
              <a:rPr lang="pt-PT" alt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6,55%.</a:t>
            </a:r>
            <a:r>
              <a:rPr lang="pt-PT" altLang="en-US" sz="200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altLang="en-US" sz="1900">
                <a:latin typeface="Arial" pitchFamily="34" charset="0"/>
                <a:cs typeface="Arial" pitchFamily="34" charset="0"/>
              </a:rPr>
              <a:t>  Foram gerados</a:t>
            </a:r>
            <a:r>
              <a:rPr lang="en-US" altLang="en-US" sz="1900">
                <a:latin typeface="Arial" pitchFamily="34" charset="0"/>
                <a:cs typeface="Arial" pitchFamily="34" charset="0"/>
              </a:rPr>
              <a:t>, 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aproximadamente</a:t>
            </a:r>
            <a:r>
              <a:rPr lang="en-US" altLang="en-US" sz="1900">
                <a:latin typeface="Arial" pitchFamily="34" charset="0"/>
                <a:cs typeface="Arial" pitchFamily="34" charset="0"/>
              </a:rPr>
              <a:t>, </a:t>
            </a:r>
            <a:r>
              <a:rPr lang="pt-PT" alt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8 mil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 empregos.</a:t>
            </a:r>
            <a:r>
              <a:rPr lang="pt-PT" altLang="en-US" sz="2000">
                <a:latin typeface="Arial" pitchFamily="34" charset="0"/>
                <a:cs typeface="Arial" pitchFamily="34" charset="0"/>
              </a:rPr>
              <a:t> </a:t>
            </a:r>
            <a:r>
              <a:rPr lang="pt-PT" altLang="en-US" sz="1900">
                <a:latin typeface="Arial" pitchFamily="34" charset="0"/>
                <a:cs typeface="Arial" pitchFamily="34" charset="0"/>
              </a:rPr>
              <a:t> </a:t>
            </a:r>
            <a:endParaRPr lang="pt-BR" altLang="en-US" sz="19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079500" y="5867400"/>
            <a:ext cx="4584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en-US" sz="1500">
                <a:latin typeface="Arial" pitchFamily="34" charset="0"/>
              </a:rPr>
              <a:t>Fonte: Ciesp e Caged</a:t>
            </a:r>
            <a:endParaRPr lang="pt-BR" sz="15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93800" y="12065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800000"/>
                </a:solidFill>
                <a:latin typeface="Arial" pitchFamily="34" charset="0"/>
              </a:rPr>
              <a:t>DIADEMA – UM LUGAR MELHOR PARA SE VIVER!</a:t>
            </a:r>
            <a:endParaRPr lang="en-US" altLang="en-US" b="1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82947" name="Picture 3" descr="Pesquisa+brasmar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163" y="2052638"/>
            <a:ext cx="6327775" cy="429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066800" y="1168400"/>
            <a:ext cx="783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800000"/>
                </a:solidFill>
                <a:latin typeface="Arial" pitchFamily="34" charset="0"/>
              </a:rPr>
              <a:t>DIADEMA – UM LUGAR MELHOR PARA SE VIVER!</a:t>
            </a:r>
            <a:endParaRPr lang="en-US" altLang="en-US" b="1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49300" y="2667000"/>
            <a:ext cx="83947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altLang="en-US" sz="26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pt-BR" altLang="en-US" sz="2000">
                <a:latin typeface="Arial" pitchFamily="34" charset="0"/>
                <a:cs typeface="Arial" pitchFamily="34" charset="0"/>
              </a:rPr>
              <a:t> da população ama </a:t>
            </a:r>
            <a:r>
              <a:rPr lang="pt-PT" altLang="en-US" sz="2000">
                <a:latin typeface="Arial" pitchFamily="34" charset="0"/>
                <a:cs typeface="Arial" pitchFamily="34" charset="0"/>
              </a:rPr>
              <a:t>Diadema</a:t>
            </a:r>
            <a:r>
              <a:rPr lang="pt-BR" altLang="en-US" sz="2000">
                <a:latin typeface="Arial" pitchFamily="34" charset="0"/>
                <a:cs typeface="Arial" pitchFamily="34" charset="0"/>
              </a:rPr>
              <a:t> e </a:t>
            </a:r>
            <a:r>
              <a:rPr lang="pt-BR" altLang="en-US" sz="26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não trocaria de cidade.</a:t>
            </a:r>
          </a:p>
          <a:p>
            <a:endParaRPr lang="en-US" altLang="en-US" sz="2000" b="1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en-US" sz="20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6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Orgulho</a:t>
            </a:r>
            <a:r>
              <a:rPr lang="en-US" altLang="en-US" sz="2000">
                <a:latin typeface="Arial" pitchFamily="34" charset="0"/>
                <a:cs typeface="Arial" pitchFamily="34" charset="0"/>
              </a:rPr>
              <a:t> de viver em Diadema.</a:t>
            </a:r>
          </a:p>
          <a:p>
            <a:endParaRPr lang="en-US" altLang="en-US" sz="2000">
              <a:latin typeface="Arial" pitchFamily="34" charset="0"/>
              <a:cs typeface="Arial" pitchFamily="34" charset="0"/>
            </a:endParaRPr>
          </a:p>
          <a:p>
            <a:endParaRPr lang="en-US" altLang="en-US" sz="20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6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Resgate</a:t>
            </a:r>
            <a:r>
              <a:rPr lang="en-US" altLang="en-US" sz="2000">
                <a:latin typeface="Arial" pitchFamily="34" charset="0"/>
                <a:cs typeface="Arial" pitchFamily="34" charset="0"/>
              </a:rPr>
              <a:t> da auto-estima.</a:t>
            </a:r>
            <a:endParaRPr lang="pt-BR" altLang="en-US" sz="2000">
              <a:latin typeface="Arial" pitchFamily="34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184400" y="1790700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6600"/>
                </a:solidFill>
                <a:latin typeface="Arial" pitchFamily="34" charset="0"/>
              </a:rPr>
              <a:t>Destaques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0600"/>
            <a:ext cx="8458200" cy="4705350"/>
          </a:xfrm>
        </p:spPr>
        <p:txBody>
          <a:bodyPr/>
          <a:lstStyle/>
          <a:p>
            <a:r>
              <a:rPr lang="pt-BR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pt-BR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pt-BR" altLang="en-US" sz="2000" b="1">
                <a:solidFill>
                  <a:srgbClr val="800000"/>
                </a:solidFill>
                <a:latin typeface="Arial" pitchFamily="34" charset="0"/>
              </a:rPr>
              <a:t>José de Filippi Junior  -  Prefeito</a:t>
            </a:r>
            <a:br>
              <a:rPr lang="pt-BR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pt-BR" altLang="en-US" sz="2000" b="1">
                <a:solidFill>
                  <a:schemeClr val="tx1"/>
                </a:solidFill>
                <a:latin typeface="Arial" pitchFamily="34" charset="0"/>
              </a:rPr>
              <a:t>WWW.DIADEMA.SP.GOV.BR</a:t>
            </a:r>
            <a: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  <a:t/>
            </a:r>
            <a:br>
              <a:rPr lang="en-US" altLang="en-US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pt-BR" sz="20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t-BR" sz="2000">
                <a:solidFill>
                  <a:schemeClr val="tx1"/>
                </a:solidFill>
                <a:latin typeface="Arial" pitchFamily="34" charset="0"/>
              </a:rPr>
            </a:br>
            <a:r>
              <a:rPr lang="pt-BR" sz="20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t-BR" sz="2000">
                <a:solidFill>
                  <a:schemeClr val="tx1"/>
                </a:solidFill>
                <a:latin typeface="Arial" pitchFamily="34" charset="0"/>
              </a:rPr>
            </a:br>
            <a:r>
              <a:rPr lang="pt-BR" sz="20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t-BR" sz="2000">
                <a:solidFill>
                  <a:schemeClr val="tx1"/>
                </a:solidFill>
                <a:latin typeface="Arial" pitchFamily="34" charset="0"/>
              </a:rPr>
            </a:br>
            <a:r>
              <a:rPr lang="pt-BR" sz="20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t-BR" sz="2000">
                <a:solidFill>
                  <a:schemeClr val="tx1"/>
                </a:solidFill>
                <a:latin typeface="Arial" pitchFamily="34" charset="0"/>
              </a:rPr>
            </a:br>
            <a:endParaRPr lang="pt-BR" sz="1800" b="1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7772400" cy="4781550"/>
          </a:xfrm>
        </p:spPr>
        <p:txBody>
          <a:bodyPr/>
          <a:lstStyle/>
          <a:p>
            <a:pPr algn="ctr">
              <a:buFontTx/>
              <a:buNone/>
            </a:pPr>
            <a:endParaRPr lang="pt-BR" altLang="en-US" sz="1600" b="1">
              <a:solidFill>
                <a:srgbClr val="800000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endParaRPr lang="en-US" altLang="en-US" sz="1600" b="1">
              <a:solidFill>
                <a:srgbClr val="800000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endParaRPr lang="en-US" altLang="en-US" sz="1600" b="1">
              <a:solidFill>
                <a:srgbClr val="800000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endParaRPr lang="en-US" altLang="en-US" sz="1600" b="1">
              <a:solidFill>
                <a:srgbClr val="800000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endParaRPr lang="en-US" altLang="en-US" sz="1600" b="1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31875" y="5146675"/>
            <a:ext cx="5194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100" b="1">
                <a:solidFill>
                  <a:srgbClr val="336600"/>
                </a:solidFill>
              </a:rPr>
              <a:t>Colômbia, 13 de setembro de 2005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27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1050" y="990600"/>
            <a:ext cx="8362950" cy="546735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60500" y="2222500"/>
            <a:ext cx="73914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en-GB" altLang="en-US" sz="2000" b="1">
                <a:latin typeface="Arial" pitchFamily="34" charset="0"/>
              </a:rPr>
              <a:t>Cidade i</a:t>
            </a:r>
            <a:r>
              <a:rPr lang="pt-BR" altLang="en-US" sz="2000" b="1">
                <a:latin typeface="Arial" pitchFamily="34" charset="0"/>
              </a:rPr>
              <a:t>ndustrial: </a:t>
            </a:r>
            <a:r>
              <a:rPr lang="en-GB" altLang="en-US" sz="2000" b="1">
                <a:latin typeface="Arial" pitchFamily="34" charset="0"/>
              </a:rPr>
              <a:t> </a:t>
            </a:r>
            <a:r>
              <a:rPr lang="pt-BR" altLang="en-US" sz="2000" b="1">
                <a:latin typeface="Arial" pitchFamily="34" charset="0"/>
              </a:rPr>
              <a:t>1.500 </a:t>
            </a:r>
            <a:r>
              <a:rPr lang="en-GB" altLang="en-US" sz="2000" b="1">
                <a:latin typeface="Arial" pitchFamily="34" charset="0"/>
              </a:rPr>
              <a:t>fábricas</a:t>
            </a:r>
            <a:endParaRPr lang="pt-BR" altLang="en-US" sz="2000" b="1"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pt-BR" altLang="en-US" sz="2000" b="1">
                <a:latin typeface="Arial" pitchFamily="34" charset="0"/>
              </a:rPr>
              <a:t>Parte d</a:t>
            </a:r>
            <a:r>
              <a:rPr lang="en-US" altLang="en-US" sz="2000" b="1">
                <a:latin typeface="Arial" pitchFamily="34" charset="0"/>
              </a:rPr>
              <a:t>a região metropolitana da cidade de São Paulo</a:t>
            </a:r>
            <a:endParaRPr lang="pt-BR" altLang="en-US" sz="2000" b="1"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pt-BR" altLang="en-US" sz="2000" b="1">
                <a:latin typeface="Arial" pitchFamily="34" charset="0"/>
              </a:rPr>
              <a:t>População: 383.600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pt-BR" altLang="en-US" sz="2000" b="1">
                <a:latin typeface="Arial" pitchFamily="34" charset="0"/>
              </a:rPr>
              <a:t>Área total: 30</a:t>
            </a:r>
            <a:r>
              <a:rPr lang="en-GB" altLang="en-US" sz="2000" b="1">
                <a:latin typeface="Arial" pitchFamily="34" charset="0"/>
              </a:rPr>
              <a:t>.</a:t>
            </a:r>
            <a:r>
              <a:rPr lang="pt-BR" altLang="en-US" sz="2000" b="1">
                <a:latin typeface="Arial" pitchFamily="34" charset="0"/>
              </a:rPr>
              <a:t>7 km</a:t>
            </a:r>
            <a:r>
              <a:rPr lang="pt-BR" altLang="en-US" sz="2000" b="1" baseline="30000">
                <a:latin typeface="Arial" pitchFamily="34" charset="0"/>
              </a:rPr>
              <a:t>2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en-GB" altLang="en-US" sz="2000" b="1">
                <a:latin typeface="Arial" pitchFamily="34" charset="0"/>
              </a:rPr>
              <a:t>Densidade demográfica/k</a:t>
            </a:r>
            <a:r>
              <a:rPr lang="pt-BR" altLang="en-US" sz="2000" b="1">
                <a:latin typeface="Arial" pitchFamily="34" charset="0"/>
              </a:rPr>
              <a:t>m</a:t>
            </a:r>
            <a:r>
              <a:rPr lang="pt-BR" altLang="en-US" sz="2000" b="1" baseline="30000">
                <a:latin typeface="Arial" pitchFamily="34" charset="0"/>
              </a:rPr>
              <a:t>2 </a:t>
            </a:r>
            <a:r>
              <a:rPr lang="pt-BR" altLang="en-US" sz="2000" b="1">
                <a:latin typeface="Arial" pitchFamily="34" charset="0"/>
              </a:rPr>
              <a:t>: 12.496 hab/</a:t>
            </a:r>
            <a:r>
              <a:rPr lang="en-GB" altLang="en-US" sz="2000" b="1">
                <a:latin typeface="Arial" pitchFamily="34" charset="0"/>
              </a:rPr>
              <a:t>k</a:t>
            </a:r>
            <a:r>
              <a:rPr lang="pt-BR" altLang="en-US" sz="2000" b="1">
                <a:latin typeface="Arial" pitchFamily="34" charset="0"/>
              </a:rPr>
              <a:t>m</a:t>
            </a:r>
            <a:r>
              <a:rPr lang="pt-BR" altLang="en-US" sz="2000" b="1" baseline="30000">
                <a:latin typeface="Arial" pitchFamily="34" charset="0"/>
              </a:rPr>
              <a:t>2 </a:t>
            </a:r>
            <a:r>
              <a:rPr lang="pt-BR" altLang="en-US" sz="2000" b="1">
                <a:latin typeface="Arial" pitchFamily="34" charset="0"/>
              </a:rPr>
              <a:t>(2º maior do país</a:t>
            </a:r>
            <a:r>
              <a:rPr lang="en-GB" altLang="en-US" sz="2000" b="1">
                <a:latin typeface="Arial" pitchFamily="34" charset="0"/>
              </a:rPr>
              <a:t>)</a:t>
            </a:r>
            <a:endParaRPr lang="pt-BR" altLang="en-US" sz="2000" b="1"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en-GB" altLang="en-US" sz="2000" b="1">
                <a:latin typeface="Arial" pitchFamily="34" charset="0"/>
              </a:rPr>
              <a:t>Taxa de desemprego</a:t>
            </a:r>
            <a:r>
              <a:rPr lang="en-US" altLang="en-US" sz="2000" b="1">
                <a:latin typeface="Arial" pitchFamily="34" charset="0"/>
              </a:rPr>
              <a:t>:	</a:t>
            </a:r>
            <a:r>
              <a:rPr lang="pt-BR" altLang="en-US" sz="2000" b="1">
                <a:latin typeface="Arial" pitchFamily="34" charset="0"/>
              </a:rPr>
              <a:t>21</a:t>
            </a:r>
            <a:r>
              <a:rPr lang="en-GB" altLang="en-US" sz="2000" b="1">
                <a:latin typeface="Arial" pitchFamily="34" charset="0"/>
              </a:rPr>
              <a:t>.23 %   2001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2857500" algn="l"/>
              </a:tabLst>
            </a:pPr>
            <a:r>
              <a:rPr lang="en-GB" altLang="en-US" sz="2000" b="1">
                <a:latin typeface="Arial" pitchFamily="34" charset="0"/>
              </a:rPr>
              <a:t>	15.70 %   2005</a:t>
            </a:r>
            <a:endParaRPr lang="pt-BR" altLang="en-US" sz="2000" b="1">
              <a:solidFill>
                <a:srgbClr val="000099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tabLst>
                <a:tab pos="2857500" algn="l"/>
              </a:tabLst>
            </a:pPr>
            <a:endParaRPr lang="en-US" altLang="en-US" sz="2000" b="1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60500" y="1447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itchFamily="34" charset="0"/>
              </a:rPr>
              <a:t>DIADEMA</a:t>
            </a:r>
            <a:endParaRPr lang="en-US" altLang="en-US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57300"/>
            <a:ext cx="7486650" cy="190500"/>
          </a:xfrm>
        </p:spPr>
        <p:txBody>
          <a:bodyPr/>
          <a:lstStyle/>
          <a:p>
            <a:pPr algn="l"/>
            <a:r>
              <a:rPr lang="pt-BR" sz="3600" b="1">
                <a:solidFill>
                  <a:srgbClr val="CC3300"/>
                </a:solidFill>
                <a:latin typeface="Arial" pitchFamily="34" charset="0"/>
              </a:rPr>
              <a:t/>
            </a:r>
            <a:br>
              <a:rPr lang="pt-BR" sz="3600" b="1">
                <a:solidFill>
                  <a:srgbClr val="CC3300"/>
                </a:solidFill>
                <a:latin typeface="Arial" pitchFamily="34" charset="0"/>
              </a:rPr>
            </a:br>
            <a:r>
              <a:rPr lang="pt-BR" sz="2400" b="1">
                <a:solidFill>
                  <a:srgbClr val="CC3300"/>
                </a:solidFill>
                <a:latin typeface="Arial" pitchFamily="34" charset="0"/>
              </a:rPr>
              <a:t>HISTÓRICO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981200"/>
            <a:ext cx="7848600" cy="3962400"/>
          </a:xfrm>
        </p:spPr>
        <p:txBody>
          <a:bodyPr/>
          <a:lstStyle/>
          <a:p>
            <a:pPr marL="609600" indent="-609600">
              <a:lnSpc>
                <a:spcPct val="65000"/>
              </a:lnSpc>
              <a:buFontTx/>
              <a:buNone/>
            </a:pPr>
            <a:endParaRPr lang="pt-BR" b="1"/>
          </a:p>
          <a:p>
            <a:pPr marL="609600" indent="-609600">
              <a:lnSpc>
                <a:spcPct val="65000"/>
              </a:lnSpc>
              <a:buFontTx/>
              <a:buNone/>
            </a:pPr>
            <a:r>
              <a:rPr lang="pt-BR" sz="2400" b="1">
                <a:latin typeface="Arial" pitchFamily="34" charset="0"/>
              </a:rPr>
              <a:t>Entre 1995 e 1998</a:t>
            </a:r>
          </a:p>
          <a:p>
            <a:pPr marL="609600" indent="-609600">
              <a:lnSpc>
                <a:spcPct val="65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Crescimento populacional de Diadema</a:t>
            </a:r>
            <a:r>
              <a:rPr lang="pt-BR" sz="2400"/>
              <a:t> –     </a:t>
            </a:r>
            <a:r>
              <a:rPr lang="pt-BR" sz="2800" b="1">
                <a:solidFill>
                  <a:srgbClr val="CC3300"/>
                </a:solidFill>
                <a:latin typeface="Arial" pitchFamily="34" charset="0"/>
              </a:rPr>
              <a:t>3,4%</a:t>
            </a:r>
          </a:p>
          <a:p>
            <a:pPr marL="609600" indent="-609600">
              <a:lnSpc>
                <a:spcPct val="65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Crescimento de homicídios em Diadema</a:t>
            </a:r>
            <a:r>
              <a:rPr lang="pt-BR" sz="2400"/>
              <a:t> –   </a:t>
            </a:r>
            <a:r>
              <a:rPr lang="pt-BR" sz="2800" b="1">
                <a:solidFill>
                  <a:srgbClr val="CC3300"/>
                </a:solidFill>
                <a:latin typeface="Arial" pitchFamily="34" charset="0"/>
              </a:rPr>
              <a:t>49%</a:t>
            </a:r>
          </a:p>
          <a:p>
            <a:pPr marL="609600" indent="-609600">
              <a:buFontTx/>
              <a:buNone/>
            </a:pPr>
            <a:endParaRPr lang="pt-BR" sz="2800" b="1">
              <a:solidFill>
                <a:srgbClr val="CC3300"/>
              </a:solidFill>
            </a:endParaRPr>
          </a:p>
          <a:p>
            <a:pPr marL="609600" indent="-609600">
              <a:lnSpc>
                <a:spcPct val="65000"/>
              </a:lnSpc>
              <a:buFontTx/>
              <a:buNone/>
            </a:pPr>
            <a:r>
              <a:rPr lang="pt-BR" sz="2400" b="1">
                <a:latin typeface="Arial" pitchFamily="34" charset="0"/>
              </a:rPr>
              <a:t>Em 1999</a:t>
            </a:r>
          </a:p>
          <a:p>
            <a:pPr marL="609600" indent="-609600">
              <a:lnSpc>
                <a:spcPct val="65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Média mensal de homicídios</a:t>
            </a:r>
            <a:r>
              <a:rPr lang="pt-BR" sz="2400"/>
              <a:t> – </a:t>
            </a:r>
            <a:r>
              <a:rPr lang="pt-BR" sz="2800" b="1">
                <a:solidFill>
                  <a:srgbClr val="CC3300"/>
                </a:solidFill>
              </a:rPr>
              <a:t>31,2</a:t>
            </a:r>
          </a:p>
          <a:p>
            <a:pPr marL="609600" indent="-609600">
              <a:lnSpc>
                <a:spcPct val="65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Em junho –</a:t>
            </a:r>
            <a:r>
              <a:rPr lang="pt-BR" sz="2400"/>
              <a:t>                               </a:t>
            </a:r>
            <a:r>
              <a:rPr lang="pt-BR" sz="2800" b="1">
                <a:solidFill>
                  <a:srgbClr val="CC3300"/>
                </a:solidFill>
              </a:rPr>
              <a:t>41</a:t>
            </a:r>
            <a:r>
              <a:rPr lang="pt-BR" sz="2800"/>
              <a:t> </a:t>
            </a:r>
            <a:r>
              <a:rPr lang="pt-BR" sz="2400" b="1"/>
              <a:t>homicídios</a:t>
            </a:r>
          </a:p>
          <a:p>
            <a:pPr marL="609600" indent="-609600">
              <a:lnSpc>
                <a:spcPct val="65000"/>
              </a:lnSpc>
            </a:pPr>
            <a:endParaRPr lang="pt-BR" sz="2400" b="1"/>
          </a:p>
          <a:p>
            <a:pPr marL="609600" indent="-609600" algn="ctr">
              <a:buFontTx/>
              <a:buNone/>
            </a:pPr>
            <a:r>
              <a:rPr lang="pt-BR" sz="2400" b="1">
                <a:solidFill>
                  <a:srgbClr val="CC3300"/>
                </a:solidFill>
              </a:rPr>
              <a:t>Diadema cidade mais violenta do Brasil!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52500"/>
            <a:ext cx="7486650" cy="552450"/>
          </a:xfrm>
        </p:spPr>
        <p:txBody>
          <a:bodyPr/>
          <a:lstStyle/>
          <a:p>
            <a:pPr algn="l"/>
            <a:r>
              <a:rPr lang="pt-BR" sz="2400" b="1">
                <a:solidFill>
                  <a:srgbClr val="CC3300"/>
                </a:solidFill>
                <a:latin typeface="Arial" pitchFamily="34" charset="0"/>
              </a:rPr>
              <a:t>HISTÓRICO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7750" y="1466850"/>
            <a:ext cx="7391400" cy="1524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z="2400" b="1">
                <a:latin typeface="Arial" pitchFamily="34" charset="0"/>
              </a:rPr>
              <a:t>Em 2000</a:t>
            </a:r>
          </a:p>
          <a:p>
            <a:pPr marL="609600" indent="-609600" algn="ctr">
              <a:buFontTx/>
              <a:buNone/>
            </a:pPr>
            <a:r>
              <a:rPr lang="pt-BR" sz="2400" b="1">
                <a:latin typeface="Arial" pitchFamily="34" charset="0"/>
              </a:rPr>
              <a:t>Diadema  1º lugar no ranking das 10 cidades </a:t>
            </a:r>
          </a:p>
          <a:p>
            <a:pPr marL="609600" indent="-609600" algn="ctr">
              <a:buFontTx/>
              <a:buNone/>
            </a:pPr>
            <a:r>
              <a:rPr lang="pt-BR" sz="2400" b="1">
                <a:latin typeface="Arial" pitchFamily="34" charset="0"/>
              </a:rPr>
              <a:t>mais violentas do Estado de São Paulo.</a:t>
            </a:r>
          </a:p>
          <a:p>
            <a:pPr marL="609600" indent="-609600">
              <a:buFontTx/>
              <a:buNone/>
            </a:pPr>
            <a:endParaRPr lang="pt-BR" sz="2400" b="1">
              <a:latin typeface="Arial" pitchFamily="34" charset="0"/>
            </a:endParaRPr>
          </a:p>
        </p:txBody>
      </p:sp>
      <p:graphicFrame>
        <p:nvGraphicFramePr>
          <p:cNvPr id="59420" name="Group 28"/>
          <p:cNvGraphicFramePr>
            <a:graphicFrameLocks noGrp="1"/>
          </p:cNvGraphicFramePr>
          <p:nvPr>
            <p:ph sz="half" idx="2"/>
          </p:nvPr>
        </p:nvGraphicFramePr>
        <p:xfrm>
          <a:off x="2286000" y="2990850"/>
          <a:ext cx="5295900" cy="3255963"/>
        </p:xfrm>
        <a:graphic>
          <a:graphicData uri="http://schemas.openxmlformats.org/drawingml/2006/table">
            <a:tbl>
              <a:tblPr/>
              <a:tblGrid>
                <a:gridCol w="2647950"/>
                <a:gridCol w="264795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ANO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8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POSIÇÃO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804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8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1º</a:t>
                      </a:r>
                      <a:r>
                        <a:rPr kumimoji="0" lang="pt-B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8D43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3º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6º e 9º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13º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</a:rPr>
                        <a:t>18º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73200" y="14478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A50021"/>
                </a:solidFill>
                <a:latin typeface="Arial" pitchFamily="34" charset="0"/>
              </a:rPr>
              <a:t>CASOS DE HOMICÍDIO – </a:t>
            </a:r>
            <a:r>
              <a:rPr lang="en-GB" altLang="en-US" sz="1600" b="1">
                <a:solidFill>
                  <a:srgbClr val="A50021"/>
                </a:solidFill>
                <a:latin typeface="Arial" pitchFamily="34" charset="0"/>
              </a:rPr>
              <a:t>Taxa por </a:t>
            </a:r>
            <a:r>
              <a:rPr lang="pt-BR" altLang="en-US" sz="1600" b="1">
                <a:solidFill>
                  <a:srgbClr val="A50021"/>
                </a:solidFill>
                <a:latin typeface="Arial" pitchFamily="34" charset="0"/>
              </a:rPr>
              <a:t>100.000 h</a:t>
            </a:r>
            <a:r>
              <a:rPr lang="en-GB" altLang="en-US" sz="1600" b="1">
                <a:solidFill>
                  <a:srgbClr val="A50021"/>
                </a:solidFill>
                <a:latin typeface="Arial" pitchFamily="34" charset="0"/>
              </a:rPr>
              <a:t>abitantes</a:t>
            </a:r>
            <a:endParaRPr lang="en-US" altLang="en-US" sz="1600" b="1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781800" cy="376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7" name="Rectangle 89"/>
          <p:cNvSpPr>
            <a:spLocks noChangeArrowheads="1"/>
          </p:cNvSpPr>
          <p:nvPr/>
        </p:nvSpPr>
        <p:spPr bwMode="auto">
          <a:xfrm>
            <a:off x="457200" y="998538"/>
            <a:ext cx="868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b="1">
                <a:solidFill>
                  <a:srgbClr val="A50021"/>
                </a:solidFill>
              </a:rPr>
              <a:t>CASOS DE HOMICÍDIO</a:t>
            </a:r>
            <a:r>
              <a:rPr lang="en-US" altLang="en-US" b="1">
                <a:solidFill>
                  <a:srgbClr val="A50021"/>
                </a:solidFill>
              </a:rPr>
              <a:t>S</a:t>
            </a:r>
            <a:r>
              <a:rPr lang="en-US" altLang="en-US" sz="1600" b="1">
                <a:solidFill>
                  <a:srgbClr val="A50021"/>
                </a:solidFill>
              </a:rPr>
              <a:t> - </a:t>
            </a:r>
            <a:r>
              <a:rPr lang="en-GB" altLang="en-US" sz="1600" b="1">
                <a:solidFill>
                  <a:srgbClr val="A50021"/>
                </a:solidFill>
              </a:rPr>
              <a:t> Taxa por </a:t>
            </a:r>
            <a:r>
              <a:rPr lang="pt-BR" altLang="en-US" sz="1600" b="1">
                <a:solidFill>
                  <a:srgbClr val="A50021"/>
                </a:solidFill>
              </a:rPr>
              <a:t>100.000 h</a:t>
            </a:r>
            <a:r>
              <a:rPr lang="en-GB" altLang="en-US" sz="1600" b="1">
                <a:solidFill>
                  <a:srgbClr val="A50021"/>
                </a:solidFill>
              </a:rPr>
              <a:t>abitantes</a:t>
            </a:r>
            <a:br>
              <a:rPr lang="en-GB" altLang="en-US" sz="1600" b="1">
                <a:solidFill>
                  <a:srgbClr val="A50021"/>
                </a:solidFill>
              </a:rPr>
            </a:br>
            <a:r>
              <a:rPr lang="en-GB" altLang="en-US" sz="1600" b="1">
                <a:solidFill>
                  <a:srgbClr val="A50021"/>
                </a:solidFill>
              </a:rPr>
              <a:t>P</a:t>
            </a:r>
            <a:r>
              <a:rPr lang="en-US" altLang="en-US" sz="1600" b="1">
                <a:solidFill>
                  <a:srgbClr val="A50021"/>
                </a:solidFill>
              </a:rPr>
              <a:t>ERÍODO DE JANEIRO A AGOSTO</a:t>
            </a:r>
            <a:endParaRPr lang="pt-BR" sz="1600" b="1">
              <a:solidFill>
                <a:srgbClr val="A50021"/>
              </a:solidFill>
            </a:endParaRP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 flipV="1">
            <a:off x="719138" y="1865313"/>
            <a:ext cx="770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eaLnBrk="1" hangingPunct="1"/>
            <a:endParaRPr lang="pt-BR" sz="1800">
              <a:latin typeface="Arial" pitchFamily="34" charset="0"/>
            </a:endParaRP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1511300" y="2152650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pt-BR" sz="1800">
              <a:latin typeface="Arial" pitchFamily="34" charset="0"/>
            </a:endParaRP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2716213" y="325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pt-BR" sz="1800">
              <a:latin typeface="Arial" pitchFamily="34" charset="0"/>
            </a:endParaRPr>
          </a:p>
        </p:txBody>
      </p:sp>
      <p:graphicFrame>
        <p:nvGraphicFramePr>
          <p:cNvPr id="7261" name="Group 93"/>
          <p:cNvGraphicFramePr>
            <a:graphicFrameLocks noGrp="1"/>
          </p:cNvGraphicFramePr>
          <p:nvPr/>
        </p:nvGraphicFramePr>
        <p:xfrm>
          <a:off x="1223963" y="1935163"/>
          <a:ext cx="7704137" cy="4140200"/>
        </p:xfrm>
        <a:graphic>
          <a:graphicData uri="http://schemas.openxmlformats.org/drawingml/2006/table">
            <a:tbl>
              <a:tblPr/>
              <a:tblGrid>
                <a:gridCol w="7704137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771525" y="577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   0 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842963" y="53403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10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806450" y="4949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t-BR" sz="1800">
              <a:latin typeface="Arial" pitchFamily="34" charset="0"/>
            </a:endParaRP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735013" y="44561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t-BR" sz="1800">
              <a:latin typeface="Arial" pitchFamily="34" charset="0"/>
            </a:endParaRP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47700" y="4816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   20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863600" y="42402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30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863600" y="37353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40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863600" y="32321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50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863600" y="27273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60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792163" y="2224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70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792163" y="17192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80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1295400" y="6111875"/>
            <a:ext cx="761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800">
                <a:latin typeface="Arial" pitchFamily="34" charset="0"/>
              </a:rPr>
              <a:t>1996    1997    1998    1999    2000    2001     2002    2003    2004    2005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1150938" y="243998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latin typeface="Arial" pitchFamily="34" charset="0"/>
              </a:rPr>
              <a:t>64,76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2016125" y="3232150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55,03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2735263" y="243998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latin typeface="Arial" pitchFamily="34" charset="0"/>
              </a:rPr>
              <a:t>63,37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3600450" y="21526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70,86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319588" y="34480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latin typeface="Arial" pitchFamily="34" charset="0"/>
              </a:rPr>
              <a:t>51,40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5183188" y="373538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latin typeface="Arial" pitchFamily="34" charset="0"/>
              </a:rPr>
              <a:t>46,26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5903913" y="40243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latin typeface="Arial" pitchFamily="34" charset="0"/>
              </a:rPr>
              <a:t>39,89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696075" y="42402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latin typeface="Arial" pitchFamily="34" charset="0"/>
              </a:rPr>
              <a:t>34,32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7416800" y="47434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800" b="1">
                <a:solidFill>
                  <a:srgbClr val="CC3300"/>
                </a:solidFill>
                <a:latin typeface="Arial" pitchFamily="34" charset="0"/>
              </a:rPr>
              <a:t>24,00</a:t>
            </a:r>
          </a:p>
        </p:txBody>
      </p:sp>
      <p:sp>
        <p:nvSpPr>
          <p:cNvPr id="7302" name="Text Box 134"/>
          <p:cNvSpPr txBox="1">
            <a:spLocks noChangeArrowheads="1"/>
          </p:cNvSpPr>
          <p:nvPr/>
        </p:nvSpPr>
        <p:spPr bwMode="auto">
          <a:xfrm>
            <a:off x="7991475" y="5176838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b="1">
                <a:solidFill>
                  <a:srgbClr val="1A8041"/>
                </a:solidFill>
                <a:latin typeface="Arial" pitchFamily="34" charset="0"/>
              </a:rPr>
              <a:t>17,89</a:t>
            </a:r>
          </a:p>
        </p:txBody>
      </p:sp>
      <p:sp>
        <p:nvSpPr>
          <p:cNvPr id="7303" name="Line 135"/>
          <p:cNvSpPr>
            <a:spLocks noChangeShapeType="1"/>
          </p:cNvSpPr>
          <p:nvPr/>
        </p:nvSpPr>
        <p:spPr bwMode="auto">
          <a:xfrm>
            <a:off x="1800225" y="2655888"/>
            <a:ext cx="574675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4" name="Line 136"/>
          <p:cNvSpPr>
            <a:spLocks noChangeShapeType="1"/>
          </p:cNvSpPr>
          <p:nvPr/>
        </p:nvSpPr>
        <p:spPr bwMode="auto">
          <a:xfrm>
            <a:off x="2447925" y="3087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5" name="Line 137"/>
          <p:cNvSpPr>
            <a:spLocks noChangeShapeType="1"/>
          </p:cNvSpPr>
          <p:nvPr/>
        </p:nvSpPr>
        <p:spPr bwMode="auto">
          <a:xfrm flipH="1">
            <a:off x="2374900" y="2511425"/>
            <a:ext cx="1512888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6" name="Line 138"/>
          <p:cNvSpPr>
            <a:spLocks noChangeShapeType="1"/>
          </p:cNvSpPr>
          <p:nvPr/>
        </p:nvSpPr>
        <p:spPr bwMode="auto">
          <a:xfrm>
            <a:off x="3887788" y="2511425"/>
            <a:ext cx="1008062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7" name="Line 139"/>
          <p:cNvSpPr>
            <a:spLocks noChangeShapeType="1"/>
          </p:cNvSpPr>
          <p:nvPr/>
        </p:nvSpPr>
        <p:spPr bwMode="auto">
          <a:xfrm>
            <a:off x="4895850" y="3448050"/>
            <a:ext cx="26638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8" name="Line 140"/>
          <p:cNvSpPr>
            <a:spLocks noChangeShapeType="1"/>
          </p:cNvSpPr>
          <p:nvPr/>
        </p:nvSpPr>
        <p:spPr bwMode="auto">
          <a:xfrm>
            <a:off x="7559675" y="4384675"/>
            <a:ext cx="1081088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9" name="Oval 141"/>
          <p:cNvSpPr>
            <a:spLocks noChangeArrowheads="1"/>
          </p:cNvSpPr>
          <p:nvPr/>
        </p:nvSpPr>
        <p:spPr bwMode="auto">
          <a:xfrm>
            <a:off x="1800225" y="265747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0" name="Oval 142"/>
          <p:cNvSpPr>
            <a:spLocks noChangeArrowheads="1"/>
          </p:cNvSpPr>
          <p:nvPr/>
        </p:nvSpPr>
        <p:spPr bwMode="auto">
          <a:xfrm>
            <a:off x="1800225" y="2655888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1" name="Oval 143"/>
          <p:cNvSpPr>
            <a:spLocks noChangeArrowheads="1"/>
          </p:cNvSpPr>
          <p:nvPr/>
        </p:nvSpPr>
        <p:spPr bwMode="auto">
          <a:xfrm>
            <a:off x="2303463" y="3160713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2" name="Oval 144"/>
          <p:cNvSpPr>
            <a:spLocks noChangeArrowheads="1"/>
          </p:cNvSpPr>
          <p:nvPr/>
        </p:nvSpPr>
        <p:spPr bwMode="auto">
          <a:xfrm>
            <a:off x="3311525" y="2655888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3" name="Oval 145"/>
          <p:cNvSpPr>
            <a:spLocks noChangeArrowheads="1"/>
          </p:cNvSpPr>
          <p:nvPr/>
        </p:nvSpPr>
        <p:spPr bwMode="auto">
          <a:xfrm>
            <a:off x="3816350" y="2439988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4" name="Oval 146"/>
          <p:cNvSpPr>
            <a:spLocks noChangeArrowheads="1"/>
          </p:cNvSpPr>
          <p:nvPr/>
        </p:nvSpPr>
        <p:spPr bwMode="auto">
          <a:xfrm>
            <a:off x="4824413" y="3376613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5" name="Oval 147"/>
          <p:cNvSpPr>
            <a:spLocks noChangeArrowheads="1"/>
          </p:cNvSpPr>
          <p:nvPr/>
        </p:nvSpPr>
        <p:spPr bwMode="auto">
          <a:xfrm>
            <a:off x="5759450" y="366395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6" name="Oval 148"/>
          <p:cNvSpPr>
            <a:spLocks noChangeArrowheads="1"/>
          </p:cNvSpPr>
          <p:nvPr/>
        </p:nvSpPr>
        <p:spPr bwMode="auto">
          <a:xfrm>
            <a:off x="5759450" y="366395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7" name="Oval 149"/>
          <p:cNvSpPr>
            <a:spLocks noChangeArrowheads="1"/>
          </p:cNvSpPr>
          <p:nvPr/>
        </p:nvSpPr>
        <p:spPr bwMode="auto">
          <a:xfrm>
            <a:off x="5759450" y="366395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8" name="Oval 150"/>
          <p:cNvSpPr>
            <a:spLocks noChangeArrowheads="1"/>
          </p:cNvSpPr>
          <p:nvPr/>
        </p:nvSpPr>
        <p:spPr bwMode="auto">
          <a:xfrm>
            <a:off x="6335713" y="387985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19" name="Oval 151"/>
          <p:cNvSpPr>
            <a:spLocks noChangeArrowheads="1"/>
          </p:cNvSpPr>
          <p:nvPr/>
        </p:nvSpPr>
        <p:spPr bwMode="auto">
          <a:xfrm>
            <a:off x="7488238" y="431165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20" name="Oval 152"/>
          <p:cNvSpPr>
            <a:spLocks noChangeArrowheads="1"/>
          </p:cNvSpPr>
          <p:nvPr/>
        </p:nvSpPr>
        <p:spPr bwMode="auto">
          <a:xfrm>
            <a:off x="7991475" y="4672013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  <p:sp>
        <p:nvSpPr>
          <p:cNvPr id="7321" name="Oval 153"/>
          <p:cNvSpPr>
            <a:spLocks noChangeArrowheads="1"/>
          </p:cNvSpPr>
          <p:nvPr/>
        </p:nvSpPr>
        <p:spPr bwMode="auto">
          <a:xfrm>
            <a:off x="8567738" y="5103813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800">
              <a:solidFill>
                <a:srgbClr val="1A804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82650" y="1085850"/>
            <a:ext cx="8261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b="1">
                <a:solidFill>
                  <a:srgbClr val="CC3300"/>
                </a:solidFill>
              </a:rPr>
              <a:t>ESTRATÉGIAS E AÇÕES</a:t>
            </a:r>
          </a:p>
          <a:p>
            <a:endParaRPr lang="pt-BR" sz="1800" b="1">
              <a:solidFill>
                <a:srgbClr val="CC3300"/>
              </a:solidFill>
            </a:endParaRPr>
          </a:p>
          <a:p>
            <a:pPr algn="ctr"/>
            <a:r>
              <a:rPr lang="pt-BR" sz="3000" b="1">
                <a:solidFill>
                  <a:srgbClr val="336600"/>
                </a:solidFill>
              </a:rPr>
              <a:t>Criação da Secretaria de Defesa Social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42950" y="1550988"/>
            <a:ext cx="84010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b="1">
              <a:latin typeface="Arial" pitchFamily="34" charset="0"/>
            </a:endParaRPr>
          </a:p>
          <a:p>
            <a:endParaRPr lang="pt-BR" b="1">
              <a:latin typeface="Arial" pitchFamily="34" charset="0"/>
            </a:endParaRPr>
          </a:p>
          <a:p>
            <a:endParaRPr lang="pt-BR" sz="2000" b="1">
              <a:latin typeface="Arial" pitchFamily="34" charset="0"/>
            </a:endParaRPr>
          </a:p>
          <a:p>
            <a:endParaRPr lang="pt-BR" sz="2000" b="1">
              <a:latin typeface="Arial" pitchFamily="34" charset="0"/>
            </a:endParaRPr>
          </a:p>
          <a:p>
            <a:r>
              <a:rPr lang="pt-BR" sz="2300" b="1"/>
              <a:t>A partir de 2001</a:t>
            </a:r>
          </a:p>
          <a:p>
            <a:endParaRPr lang="pt-BR" sz="2300" b="1"/>
          </a:p>
          <a:p>
            <a:r>
              <a:rPr lang="pt-BR" sz="2100" b="1"/>
              <a:t>Prefeitura de Diadema encara o problema da violência urbana implantando medidas de segurança e prevenção ao crime.</a:t>
            </a:r>
            <a:endParaRPr lang="pt-BR" sz="2100" b="1" i="1"/>
          </a:p>
          <a:p>
            <a:r>
              <a:rPr lang="pt-BR" sz="2100" b="1" i="1"/>
              <a:t> </a:t>
            </a:r>
            <a:r>
              <a:rPr lang="pt-BR" sz="2100"/>
              <a:t> </a:t>
            </a:r>
          </a:p>
          <a:p>
            <a:endParaRPr lang="pt-BR" sz="2100"/>
          </a:p>
          <a:p>
            <a:r>
              <a:rPr lang="pt-BR" sz="2300" b="1">
                <a:solidFill>
                  <a:srgbClr val="CC3300"/>
                </a:solidFill>
              </a:rPr>
              <a:t>Ação:</a:t>
            </a:r>
            <a:r>
              <a:rPr lang="pt-BR" sz="2300" b="1">
                <a:solidFill>
                  <a:srgbClr val="336600"/>
                </a:solidFill>
              </a:rPr>
              <a:t> </a:t>
            </a:r>
            <a:r>
              <a:rPr lang="pt-BR" sz="2800" b="1" i="1">
                <a:solidFill>
                  <a:srgbClr val="336600"/>
                </a:solidFill>
              </a:rPr>
              <a:t>Mapeamento da criminalidade e análise dos dados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Rafael: Softwares:Microsoft Office 98:Templates:Blank Presentation</Template>
  <TotalTime>1354</TotalTime>
  <Words>1209</Words>
  <Application>Microsoft Office PowerPoint</Application>
  <PresentationFormat>On-screen Show (4:3)</PresentationFormat>
  <Paragraphs>263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Times</vt:lpstr>
      <vt:lpstr>Arial</vt:lpstr>
      <vt:lpstr>Wingdings</vt:lpstr>
      <vt:lpstr>Blank Presentation</vt:lpstr>
      <vt:lpstr>Slide 1</vt:lpstr>
      <vt:lpstr>Slide 2</vt:lpstr>
      <vt:lpstr>Slide 3</vt:lpstr>
      <vt:lpstr>Slide 4</vt:lpstr>
      <vt:lpstr> HISTÓRICO</vt:lpstr>
      <vt:lpstr>HISTÓRICO</vt:lpstr>
      <vt:lpstr>Slide 7</vt:lpstr>
      <vt:lpstr>Slide 8</vt:lpstr>
      <vt:lpstr>Slide 9</vt:lpstr>
      <vt:lpstr>Slide 10</vt:lpstr>
      <vt:lpstr>Slide 11</vt:lpstr>
      <vt:lpstr>Slide 12</vt:lpstr>
      <vt:lpstr>          </vt:lpstr>
      <vt:lpstr>Slide 14</vt:lpstr>
      <vt:lpstr>Slide 15</vt:lpstr>
      <vt:lpstr>   ESTRATÉGIAS E AÇÕES                  LEI DE FECHAMENTO DE BARES</vt:lpstr>
      <vt:lpstr>ESTRATÉGIAS E AÇÕES</vt:lpstr>
      <vt:lpstr>Slide 18</vt:lpstr>
      <vt:lpstr>Slide 19</vt:lpstr>
      <vt:lpstr> ESTRATÉGIAS E AÇÕES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NOVOS DESAFIOS  </vt:lpstr>
      <vt:lpstr>NOVOS DESAFIOS</vt:lpstr>
      <vt:lpstr>Slide 34</vt:lpstr>
      <vt:lpstr>Slide 35</vt:lpstr>
      <vt:lpstr>Slide 36</vt:lpstr>
      <vt:lpstr>                  José de Filippi Junior  -  Prefeito WWW.DIADEMA.SP.GOV.BR     </vt:lpstr>
      <vt:lpstr>Slide 38</vt:lpstr>
    </vt:vector>
  </TitlesOfParts>
  <Company>Newtrade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</dc:creator>
  <cp:lastModifiedBy>anarod</cp:lastModifiedBy>
  <cp:revision>219</cp:revision>
  <dcterms:created xsi:type="dcterms:W3CDTF">2005-03-31T18:59:11Z</dcterms:created>
  <dcterms:modified xsi:type="dcterms:W3CDTF">2010-07-11T17:14:58Z</dcterms:modified>
</cp:coreProperties>
</file>