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14"/>
  </p:notesMasterIdLst>
  <p:sldIdLst>
    <p:sldId id="280" r:id="rId2"/>
    <p:sldId id="256" r:id="rId3"/>
    <p:sldId id="304" r:id="rId4"/>
    <p:sldId id="257" r:id="rId5"/>
    <p:sldId id="259" r:id="rId6"/>
    <p:sldId id="305" r:id="rId7"/>
    <p:sldId id="284" r:id="rId8"/>
    <p:sldId id="299" r:id="rId9"/>
    <p:sldId id="300" r:id="rId10"/>
    <p:sldId id="306" r:id="rId11"/>
    <p:sldId id="307" r:id="rId12"/>
    <p:sldId id="308" r:id="rId13"/>
  </p:sldIdLst>
  <p:sldSz cx="9144000" cy="6858000" type="screen4x3"/>
  <p:notesSz cx="6856413" cy="9750425"/>
  <p:embeddedFontLst>
    <p:embeddedFont>
      <p:font typeface="Verdana" pitchFamily="34" charset="0"/>
      <p:regular r:id="rId15"/>
      <p:bold r:id="rId16"/>
      <p:italic r:id="rId17"/>
      <p:boldItalic r:id="rId18"/>
    </p:embeddedFont>
    <p:embeddedFont>
      <p:font typeface="Garamond" pitchFamily="18" charset="0"/>
      <p:regular r:id="rId19"/>
      <p:bold r:id="rId20"/>
      <p:italic r:id="rId21"/>
    </p:embeddedFont>
    <p:embeddedFont>
      <p:font typeface="Century Gothic" pitchFamily="34" charset="0"/>
      <p:regular r:id="rId22"/>
      <p:bold r:id="rId23"/>
      <p:italic r:id="rId24"/>
      <p:boldItalic r:id="rId25"/>
    </p:embeddedFont>
  </p:embeddedFontLst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33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88" autoAdjust="0"/>
    <p:restoredTop sz="94576" autoAdjust="0"/>
  </p:normalViewPr>
  <p:slideViewPr>
    <p:cSldViewPr>
      <p:cViewPr varScale="1">
        <p:scale>
          <a:sx n="68" d="100"/>
          <a:sy n="68" d="100"/>
        </p:scale>
        <p:origin x="-5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896" y="-102"/>
      </p:cViewPr>
      <p:guideLst>
        <p:guide orient="horz" pos="3071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t-BR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90600" y="731838"/>
            <a:ext cx="4875213" cy="36560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30738"/>
            <a:ext cx="5027613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063"/>
            <a:ext cx="29718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63063"/>
            <a:ext cx="29718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1FFF68-29B4-41F5-A59E-F96B7EF7C8D0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E67E4C-52CD-4191-B28F-370048BE2CEC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83AE8-001A-440E-BA89-6C32EC588088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0BE8B9-779D-441A-B93A-503A4DAC70E0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8990A-B5A6-48F1-A2F6-691F0131E149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1BBA7-1C28-45E2-8D50-C7365AA12ED4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42E862-213A-4074-9773-6133C678D499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B717CC-82EF-46C5-A6C8-6C5568BB9432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FC02B3-6BD5-48A9-81C6-F3B171C96445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FB33B-C975-482C-A486-7B66B7638FDB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13759-D969-460A-A4D9-E3E82614EF7A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C8AD3-FC68-41E4-A798-E952CC6999F3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4E65213-D1BA-4F59-8A48-1AABD1EB099E}" type="slidenum">
              <a:rPr lang="pt-BR"/>
              <a:pPr/>
              <a:t>‹#›</a:t>
            </a:fld>
            <a:endParaRPr lang="pt-BR"/>
          </a:p>
        </p:txBody>
      </p:sp>
      <p:pic>
        <p:nvPicPr>
          <p:cNvPr id="1031" name="Picture 7" descr="fund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26988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2052" descr="layout - 1º sli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3" name="Picture 1027" descr="formaçã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533400"/>
            <a:ext cx="3454400" cy="457200"/>
          </a:xfrm>
          <a:prstGeom prst="rect">
            <a:avLst/>
          </a:prstGeom>
          <a:noFill/>
        </p:spPr>
      </p:pic>
      <p:sp>
        <p:nvSpPr>
          <p:cNvPr id="71684" name="Text Box 1028"/>
          <p:cNvSpPr txBox="1">
            <a:spLocks noChangeArrowheads="1"/>
          </p:cNvSpPr>
          <p:nvPr/>
        </p:nvSpPr>
        <p:spPr bwMode="auto">
          <a:xfrm>
            <a:off x="374650" y="990600"/>
            <a:ext cx="822960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74675" lvl="1" algn="ctr"/>
            <a:endParaRPr lang="pt-BR" sz="1600">
              <a:solidFill>
                <a:srgbClr val="333399"/>
              </a:solidFill>
              <a:latin typeface="Verdana" pitchFamily="34" charset="0"/>
            </a:endParaRPr>
          </a:p>
          <a:p>
            <a:pPr marL="574675" lvl="1" algn="just"/>
            <a:r>
              <a:rPr lang="pt-BR" sz="1600">
                <a:solidFill>
                  <a:srgbClr val="333399"/>
                </a:solidFill>
                <a:latin typeface="Verdana" pitchFamily="34" charset="0"/>
              </a:rPr>
              <a:t>O objetivo principal dos encontros é conhecer, compartilhar, discutir e estudar preocupações do cotidiano dos moradores, enfatizando práticas alternativas, recursos disponíveis, formas de socorro viáveis.</a:t>
            </a:r>
          </a:p>
          <a:p>
            <a:pPr marL="574675" lvl="1"/>
            <a:endParaRPr lang="pt-BR" sz="1600">
              <a:solidFill>
                <a:srgbClr val="333399"/>
              </a:solidFill>
              <a:latin typeface="Verdana" pitchFamily="34" charset="0"/>
            </a:endParaRPr>
          </a:p>
          <a:p>
            <a:pPr marL="574675" lvl="1"/>
            <a:r>
              <a:rPr lang="pt-BR" sz="1600" b="1">
                <a:solidFill>
                  <a:srgbClr val="333399"/>
                </a:solidFill>
                <a:latin typeface="Verdana" pitchFamily="34" charset="0"/>
              </a:rPr>
              <a:t>METODOLOGIA:</a:t>
            </a:r>
          </a:p>
          <a:p>
            <a:pPr marL="574675" lvl="1"/>
            <a:endParaRPr lang="pt-BR" sz="1600" b="1">
              <a:solidFill>
                <a:srgbClr val="333399"/>
              </a:solidFill>
              <a:latin typeface="Verdana" pitchFamily="34" charset="0"/>
            </a:endParaRPr>
          </a:p>
          <a:p>
            <a:pPr marL="574675" lvl="1" algn="just"/>
            <a:r>
              <a:rPr lang="pt-BR" sz="1400" b="1">
                <a:solidFill>
                  <a:srgbClr val="333399"/>
                </a:solidFill>
                <a:latin typeface="Verdana" pitchFamily="34" charset="0"/>
              </a:rPr>
              <a:t> </a:t>
            </a:r>
            <a:r>
              <a:rPr lang="pt-BR" sz="1600">
                <a:solidFill>
                  <a:srgbClr val="333399"/>
                </a:solidFill>
                <a:latin typeface="Verdana" pitchFamily="34" charset="0"/>
              </a:rPr>
              <a:t>As oficinas são realizadas através de dinâmicas, proposição de atividades e discussão das temáticas oferecidas, com base no Direito vigente, mostrando as possibilidades de adequação à realidade da comunidade. Os casos pendentes, os que ocorrem com frequencia são estudados. Usa-se o que é publicado nos meios de comunicacao.</a:t>
            </a:r>
          </a:p>
          <a:p>
            <a:pPr marL="574675" lvl="1" algn="just"/>
            <a:endParaRPr lang="pt-BR" sz="1600">
              <a:solidFill>
                <a:srgbClr val="333399"/>
              </a:solidFill>
              <a:latin typeface="Verdana" pitchFamily="34" charset="0"/>
            </a:endParaRPr>
          </a:p>
          <a:p>
            <a:pPr marL="574675" lvl="1" algn="just"/>
            <a:r>
              <a:rPr lang="pt-BR" sz="1600">
                <a:solidFill>
                  <a:srgbClr val="333399"/>
                </a:solidFill>
                <a:latin typeface="Verdana" pitchFamily="34" charset="0"/>
              </a:rPr>
              <a:t>Após o curso é distribuído material didático de apoio aos participantes, de modo a facilitar a assimilação do conteúdo, possibilitando a posterior multiplicação do mesmo.</a:t>
            </a:r>
          </a:p>
          <a:p>
            <a:pPr marL="574675" lvl="1" algn="just"/>
            <a:endParaRPr lang="pt-BR" sz="1600">
              <a:solidFill>
                <a:srgbClr val="333399"/>
              </a:solidFill>
              <a:latin typeface="Verdana" pitchFamily="34" charset="0"/>
            </a:endParaRPr>
          </a:p>
          <a:p>
            <a:pPr marL="574675" lvl="1" algn="just"/>
            <a:r>
              <a:rPr lang="pt-BR" sz="1600">
                <a:solidFill>
                  <a:srgbClr val="333399"/>
                </a:solidFill>
                <a:latin typeface="Verdana" pitchFamily="34" charset="0"/>
              </a:rPr>
              <a:t>VIVA RIO</a:t>
            </a:r>
          </a:p>
          <a:p>
            <a:pPr marL="574675" lvl="1" algn="just"/>
            <a:r>
              <a:rPr lang="pt-BR" sz="1600" b="1">
                <a:solidFill>
                  <a:srgbClr val="333399"/>
                </a:solidFill>
                <a:latin typeface="Verdana" pitchFamily="34" charset="0"/>
              </a:rPr>
              <a:t>balcao@vivario.org.br</a:t>
            </a:r>
          </a:p>
          <a:p>
            <a:pPr marL="574675" lvl="1" algn="just"/>
            <a:r>
              <a:rPr lang="pt-BR" sz="1600" b="1">
                <a:solidFill>
                  <a:srgbClr val="333399"/>
                </a:solidFill>
                <a:latin typeface="Verdana" pitchFamily="34" charset="0"/>
              </a:rPr>
              <a:t>www.vivario.org.br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39975" y="260350"/>
            <a:ext cx="5688013" cy="711200"/>
          </a:xfrm>
        </p:spPr>
        <p:txBody>
          <a:bodyPr/>
          <a:lstStyle/>
          <a:p>
            <a:r>
              <a:rPr lang="es-MX" sz="2800" b="1">
                <a:solidFill>
                  <a:schemeClr val="accent2"/>
                </a:solidFill>
                <a:latin typeface="Verdana" pitchFamily="34" charset="0"/>
              </a:rPr>
              <a:t>PRINCIPAIS PROBLEMAS</a:t>
            </a:r>
            <a:endParaRPr lang="es-ES" sz="2800" b="1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196975"/>
            <a:ext cx="8383587" cy="41148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s-MX" sz="2400">
                <a:solidFill>
                  <a:schemeClr val="accent2"/>
                </a:solidFill>
                <a:latin typeface="Verdana" pitchFamily="34" charset="0"/>
              </a:rPr>
              <a:t>Desconfianca das instituicoes do Estado: policia,  prefeituras, governos de Estado. Judiciario e advogados.</a:t>
            </a:r>
          </a:p>
          <a:p>
            <a:pPr>
              <a:spcBef>
                <a:spcPct val="0"/>
              </a:spcBef>
            </a:pPr>
            <a:endParaRPr lang="es-MX" sz="2400">
              <a:solidFill>
                <a:schemeClr val="accent2"/>
              </a:solidFill>
              <a:latin typeface="Verdana" pitchFamily="34" charset="0"/>
            </a:endParaRPr>
          </a:p>
          <a:p>
            <a:pPr>
              <a:spcBef>
                <a:spcPct val="0"/>
              </a:spcBef>
            </a:pPr>
            <a:r>
              <a:rPr lang="es-MX" sz="2400">
                <a:solidFill>
                  <a:schemeClr val="accent2"/>
                </a:solidFill>
                <a:latin typeface="Verdana" pitchFamily="34" charset="0"/>
              </a:rPr>
              <a:t>Auto sustentabilidade dificil, o que fragiliza.</a:t>
            </a:r>
          </a:p>
          <a:p>
            <a:pPr>
              <a:spcBef>
                <a:spcPct val="0"/>
              </a:spcBef>
            </a:pPr>
            <a:endParaRPr lang="es-MX" sz="2400">
              <a:solidFill>
                <a:schemeClr val="accent2"/>
              </a:solidFill>
              <a:latin typeface="Verdana" pitchFamily="34" charset="0"/>
            </a:endParaRPr>
          </a:p>
          <a:p>
            <a:pPr>
              <a:spcBef>
                <a:spcPct val="0"/>
              </a:spcBef>
            </a:pPr>
            <a:r>
              <a:rPr lang="es-MX" sz="2400">
                <a:solidFill>
                  <a:schemeClr val="accent2"/>
                </a:solidFill>
                <a:latin typeface="Verdana" pitchFamily="34" charset="0"/>
              </a:rPr>
              <a:t>Deficiencia de pesquisas e tratamento dos dados, experiencias, exploracao das consequencias do que se encontra tanto para as pessoas como para a comunidade.</a:t>
            </a:r>
          </a:p>
          <a:p>
            <a:pPr>
              <a:spcBef>
                <a:spcPct val="0"/>
              </a:spcBef>
            </a:pPr>
            <a:endParaRPr lang="es-MX" sz="2400">
              <a:solidFill>
                <a:schemeClr val="accent2"/>
              </a:solidFill>
              <a:latin typeface="Verdana" pitchFamily="34" charset="0"/>
            </a:endParaRPr>
          </a:p>
          <a:p>
            <a:pPr>
              <a:spcBef>
                <a:spcPct val="0"/>
              </a:spcBef>
            </a:pPr>
            <a:r>
              <a:rPr lang="es-MX" sz="2400">
                <a:solidFill>
                  <a:schemeClr val="accent2"/>
                </a:solidFill>
                <a:latin typeface="Verdana" pitchFamily="34" charset="0"/>
              </a:rPr>
              <a:t>O desconhecimento reiterado e generalizado da cultura locas, das condiñeos especificas de vida, das relacoes locais e, portanto, do projeto.</a:t>
            </a:r>
            <a:endParaRPr lang="es-ES" sz="2400">
              <a:solidFill>
                <a:schemeClr val="accent2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050" y="-26988"/>
            <a:ext cx="6337300" cy="1143001"/>
          </a:xfrm>
        </p:spPr>
        <p:txBody>
          <a:bodyPr/>
          <a:lstStyle/>
          <a:p>
            <a:r>
              <a:rPr lang="es-MX" sz="3200">
                <a:solidFill>
                  <a:schemeClr val="accent2"/>
                </a:solidFill>
                <a:latin typeface="Verdana" pitchFamily="34" charset="0"/>
              </a:rPr>
              <a:t>O que estamos conseguindo</a:t>
            </a:r>
            <a:endParaRPr lang="es-ES" sz="320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14425"/>
            <a:ext cx="8207375" cy="41148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s-MX" sz="1800">
                <a:solidFill>
                  <a:schemeClr val="accent2"/>
                </a:solidFill>
                <a:latin typeface="Verdana" pitchFamily="34" charset="0"/>
              </a:rPr>
              <a:t>Ter o reconhecimento dos resultados por parte do Estado. </a:t>
            </a:r>
          </a:p>
          <a:p>
            <a:pPr>
              <a:spcBef>
                <a:spcPct val="0"/>
              </a:spcBef>
            </a:pPr>
            <a:r>
              <a:rPr lang="es-MX" sz="1800">
                <a:solidFill>
                  <a:schemeClr val="accent2"/>
                </a:solidFill>
                <a:latin typeface="Verdana" pitchFamily="34" charset="0"/>
              </a:rPr>
              <a:t>Transformacao em politica publica de prevencao de violencia e acesso a Justica.</a:t>
            </a:r>
          </a:p>
          <a:p>
            <a:pPr>
              <a:spcBef>
                <a:spcPct val="0"/>
              </a:spcBef>
            </a:pPr>
            <a:r>
              <a:rPr lang="es-MX" sz="1800">
                <a:solidFill>
                  <a:schemeClr val="accent2"/>
                </a:solidFill>
                <a:latin typeface="Verdana" pitchFamily="34" charset="0"/>
              </a:rPr>
              <a:t>Consciencia nas pessoas de que o Direito e para eles tambem. Em contrapartida si nao tem que obter o que necessitam por meios violentos ou ilegitimos, reconhecem que ha regras a ser utilizadas e cumpridas: direitos e deveres. Estao em um sitema,  sentem-se incluidas, pertencem  a um universo que esta alem daquela comunidade. </a:t>
            </a:r>
          </a:p>
          <a:p>
            <a:pPr>
              <a:spcBef>
                <a:spcPct val="0"/>
              </a:spcBef>
            </a:pPr>
            <a:r>
              <a:rPr lang="es-MX" sz="1800">
                <a:solidFill>
                  <a:schemeClr val="accent2"/>
                </a:solidFill>
                <a:latin typeface="Verdana" pitchFamily="34" charset="0"/>
              </a:rPr>
              <a:t>Mais respeito a praticas utilizadas tradicionalmente, nao violentas. A liderancas locais positivas, pacificadoras.</a:t>
            </a:r>
          </a:p>
          <a:p>
            <a:pPr>
              <a:spcBef>
                <a:spcPct val="0"/>
              </a:spcBef>
            </a:pPr>
            <a:r>
              <a:rPr lang="es-MX" sz="1800">
                <a:solidFill>
                  <a:schemeClr val="accent2"/>
                </a:solidFill>
                <a:latin typeface="Verdana" pitchFamily="34" charset="0"/>
              </a:rPr>
              <a:t>Conhecimento externo (de nossa parte)  das praticas e valores como incesto, domininio familiar, casuas, consequencias.</a:t>
            </a:r>
          </a:p>
          <a:p>
            <a:pPr>
              <a:spcBef>
                <a:spcPct val="0"/>
              </a:spcBef>
            </a:pPr>
            <a:r>
              <a:rPr lang="es-MX" sz="1800">
                <a:solidFill>
                  <a:schemeClr val="accent2"/>
                </a:solidFill>
                <a:latin typeface="Verdana" pitchFamily="34" charset="0"/>
              </a:rPr>
              <a:t>A troca do uso da forña ou do “deixa para la”, “esquece” por solucoes efetivas construidas em conjunto pelas partes que se consideram vitimas e pelos agressores de seus interesses.</a:t>
            </a:r>
          </a:p>
          <a:p>
            <a:pPr>
              <a:spcBef>
                <a:spcPct val="0"/>
              </a:spcBef>
            </a:pPr>
            <a:r>
              <a:rPr lang="es-MX" sz="1800">
                <a:solidFill>
                  <a:schemeClr val="accent2"/>
                </a:solidFill>
                <a:latin typeface="Verdana" pitchFamily="34" charset="0"/>
              </a:rPr>
              <a:t>Respeito e visibilidade internos e externos. Decodificacao de uma sociedade apartada, fechada, sem embaixadores e elos com oexterior.</a:t>
            </a:r>
            <a:endParaRPr lang="es-ES" sz="1800">
              <a:solidFill>
                <a:schemeClr val="accent2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o que 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6813" y="457200"/>
            <a:ext cx="5487987" cy="508000"/>
          </a:xfrm>
          <a:prstGeom prst="rect">
            <a:avLst/>
          </a:prstGeom>
          <a:noFill/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81000" y="1125538"/>
            <a:ext cx="8382000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1800">
                <a:solidFill>
                  <a:srgbClr val="333399"/>
                </a:solidFill>
                <a:latin typeface="Verdana" pitchFamily="34" charset="0"/>
              </a:rPr>
              <a:t>O Balcão de Direitos é um projeto montado pela ONG MOVIMENTO VIVA RIO a partir de 1997 para facilitar o acesso à Justiça a comunidades de baixa renda da Cidade do Rio de Janeiro. Naquele ano foram montados Balcões em oito favelas.Pedido de 25 lideres.</a:t>
            </a:r>
          </a:p>
          <a:p>
            <a:pPr algn="just">
              <a:lnSpc>
                <a:spcPct val="150000"/>
              </a:lnSpc>
            </a:pPr>
            <a:r>
              <a:rPr lang="pt-BR" sz="1800">
                <a:solidFill>
                  <a:srgbClr val="333399"/>
                </a:solidFill>
                <a:latin typeface="Verdana" pitchFamily="34" charset="0"/>
              </a:rPr>
              <a:t>Em pouco tempo o projeto teve a aprovação do Ministério da Justiça, seu primeiro financiador, e passou a ser replicado em todo o país, tornando-se a principal política pública de acesso a direitos, com mais de mil unidades em funcionamento. O segundo Fundacao Ford.</a:t>
            </a:r>
          </a:p>
          <a:p>
            <a:pPr algn="just">
              <a:lnSpc>
                <a:spcPct val="150000"/>
              </a:lnSpc>
            </a:pPr>
            <a:r>
              <a:rPr lang="pt-BR" sz="1800">
                <a:solidFill>
                  <a:srgbClr val="333399"/>
                </a:solidFill>
                <a:latin typeface="Verdana" pitchFamily="34" charset="0"/>
              </a:rPr>
              <a:t>Atualmente é apoiado pela Secretaria Especial de Direitos Humanos, que está vinculada à Presidência da República. No entanto, o Balcão continua sendo montado por várias ONGs sem ligação com o Governo Federal. Mas tornou-se politica publica de prevencao a violencia.</a:t>
            </a:r>
          </a:p>
          <a:p>
            <a:pPr algn="just">
              <a:lnSpc>
                <a:spcPct val="150000"/>
              </a:lnSpc>
            </a:pPr>
            <a:endParaRPr lang="pt-BR" sz="1800">
              <a:solidFill>
                <a:srgbClr val="333399"/>
              </a:solidFill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endParaRPr lang="pt-BR" sz="1200">
              <a:solidFill>
                <a:schemeClr val="accent2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5" name="Picture 3" descr="o que 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6813" y="457200"/>
            <a:ext cx="5487987" cy="508000"/>
          </a:xfrm>
          <a:prstGeom prst="rect">
            <a:avLst/>
          </a:prstGeom>
          <a:noFill/>
        </p:spPr>
      </p:pic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381000" y="1052513"/>
            <a:ext cx="8382000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1800">
                <a:solidFill>
                  <a:srgbClr val="333399"/>
                </a:solidFill>
                <a:latin typeface="Verdana" pitchFamily="34" charset="0"/>
              </a:rPr>
              <a:t>O projeto de facilitação do acesso ao Judiciário tem sido acrescido e direcionado segundo características regionais, carências e problemas específicos de moradores, momentos dramáticos, como em caso de enchentes, em que há perda de documentos, e várias outras circunstâncias.  Mas, de modo geral, o Balcão de Direitos dirige o conjunto de suas atividades à difusão de informações simplificadas sobre direitos e deveres, através da orientação jurídica e da educação legal; e à produção de métodos alternativos de resolução de conflitos, alternativas pacíficas e mais adequadas à realidade social presente em cada comunidade onde está montado.Esta em favelas, quilombolas, floresta Amazonica,prisoes,junto a trabalhadores rurais e aldeias.</a:t>
            </a:r>
          </a:p>
          <a:p>
            <a:pPr algn="just">
              <a:lnSpc>
                <a:spcPct val="150000"/>
              </a:lnSpc>
            </a:pPr>
            <a:r>
              <a:rPr lang="pt-BR" sz="1800">
                <a:solidFill>
                  <a:srgbClr val="333399"/>
                </a:solidFill>
                <a:latin typeface="Verdana" pitchFamily="34" charset="0"/>
              </a:rPr>
              <a:t>Associado a outros projetos governamentais ou não.Integrado a atividades locais tradicionais.</a:t>
            </a:r>
          </a:p>
          <a:p>
            <a:pPr>
              <a:spcBef>
                <a:spcPct val="50000"/>
              </a:spcBef>
            </a:pPr>
            <a:endParaRPr lang="pt-BR" sz="1200">
              <a:solidFill>
                <a:schemeClr val="accent2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missã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13" y="457200"/>
            <a:ext cx="5348287" cy="431800"/>
          </a:xfrm>
          <a:prstGeom prst="rect">
            <a:avLst/>
          </a:prstGeom>
          <a:noFill/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81000" y="1447800"/>
            <a:ext cx="8382000" cy="134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endParaRPr lang="pt-BR" sz="1600">
              <a:latin typeface="Courier New" pitchFamily="49" charset="0"/>
            </a:endParaRPr>
          </a:p>
          <a:p>
            <a:pPr algn="just"/>
            <a:endParaRPr lang="pt-BR" sz="1600">
              <a:latin typeface="Courier New" pitchFamily="49" charset="0"/>
            </a:endParaRPr>
          </a:p>
          <a:p>
            <a:pPr algn="just"/>
            <a:endParaRPr lang="pt-BR" sz="1600">
              <a:solidFill>
                <a:srgbClr val="333399"/>
              </a:solidFill>
              <a:latin typeface="Courier New" pitchFamily="49" charset="0"/>
            </a:endParaRPr>
          </a:p>
          <a:p>
            <a:pPr algn="just"/>
            <a:endParaRPr lang="pt-BR" sz="1600">
              <a:solidFill>
                <a:srgbClr val="333399"/>
              </a:solidFill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endParaRPr lang="pt-BR" sz="1200">
              <a:latin typeface="Courier New" pitchFamily="49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381000" y="1846263"/>
            <a:ext cx="8382000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endParaRPr lang="pt-BR" sz="1600">
              <a:latin typeface="Courier New" pitchFamily="49" charset="0"/>
            </a:endParaRPr>
          </a:p>
          <a:p>
            <a:pPr algn="just"/>
            <a:endParaRPr lang="pt-BR" sz="1600">
              <a:solidFill>
                <a:srgbClr val="333399"/>
              </a:solidFill>
              <a:latin typeface="Courier New" pitchFamily="49" charset="0"/>
            </a:endParaRPr>
          </a:p>
          <a:p>
            <a:pPr algn="ctr">
              <a:spcBef>
                <a:spcPct val="50000"/>
              </a:spcBef>
            </a:pPr>
            <a:r>
              <a:rPr lang="pt-BR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Promover a democratização de direitos a partir da difusão da informação e da produção de alternativas mais justas para a resolução de conflitos, visando ao exercício pleno da cidadania, contribuindo assim para uma sociedade solidária e plural.</a:t>
            </a:r>
            <a:endParaRPr lang="pt-BR">
              <a:latin typeface="Verdana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objetiv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533400"/>
            <a:ext cx="2374900" cy="419100"/>
          </a:xfrm>
          <a:prstGeom prst="rect">
            <a:avLst/>
          </a:prstGeom>
          <a:noFill/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81000" y="1219200"/>
            <a:ext cx="8382000" cy="542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285750">
              <a:lnSpc>
                <a:spcPct val="125000"/>
              </a:lnSpc>
              <a:buFont typeface="Wingdings" pitchFamily="2" charset="2"/>
              <a:buChar char="ü"/>
            </a:pPr>
            <a:r>
              <a:rPr lang="pt-BR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  <a:r>
              <a:rPr lang="pt-BR" sz="2000" b="1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Ampliar </a:t>
            </a:r>
            <a:r>
              <a:rPr lang="pt-BR" sz="2000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o acesso da população carente à Justiça;</a:t>
            </a:r>
          </a:p>
          <a:p>
            <a:pPr algn="just" defTabSz="285750">
              <a:lnSpc>
                <a:spcPct val="125000"/>
              </a:lnSpc>
              <a:buFont typeface="Wingdings" pitchFamily="2" charset="2"/>
              <a:buChar char="ü"/>
            </a:pPr>
            <a:r>
              <a:rPr lang="pt-BR" sz="2000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Desenvolver </a:t>
            </a:r>
            <a:r>
              <a:rPr lang="pt-BR" sz="2000" b="1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mecanismos alternativos e pacíficos</a:t>
            </a:r>
            <a:r>
              <a:rPr lang="pt-BR" sz="2000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 de resolução de disputas locais, contribuindo para a</a:t>
            </a:r>
            <a:r>
              <a:rPr lang="pt-BR" sz="2000" b="1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 redução da violência</a:t>
            </a:r>
            <a:r>
              <a:rPr lang="pt-BR" sz="2000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 nas comunidades; </a:t>
            </a:r>
          </a:p>
          <a:p>
            <a:pPr algn="just" defTabSz="285750">
              <a:lnSpc>
                <a:spcPct val="125000"/>
              </a:lnSpc>
              <a:buFont typeface="Wingdings" pitchFamily="2" charset="2"/>
              <a:buChar char="ü"/>
            </a:pPr>
            <a:r>
              <a:rPr lang="pt-BR" sz="2000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Facilitar a obtenção de </a:t>
            </a:r>
            <a:r>
              <a:rPr lang="pt-BR" sz="2000" b="1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documentos básicos </a:t>
            </a:r>
            <a:r>
              <a:rPr lang="pt-BR" sz="2000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de identificação</a:t>
            </a:r>
            <a:r>
              <a:rPr lang="pt-BR" sz="2000" b="1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 algn="just" defTabSz="285750">
              <a:lnSpc>
                <a:spcPct val="125000"/>
              </a:lnSpc>
              <a:buFont typeface="Wingdings" pitchFamily="2" charset="2"/>
              <a:buChar char="ü"/>
            </a:pPr>
            <a:r>
              <a:rPr lang="pt-BR" sz="2000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Desenvolver e participar de atividades</a:t>
            </a:r>
            <a:r>
              <a:rPr lang="pt-BR" sz="2000" b="1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pt-BR" sz="2000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comunitárias, universitárias e fóruns temáticos que estimulem o debate sobre </a:t>
            </a:r>
            <a:r>
              <a:rPr lang="pt-BR" sz="2000" b="1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direitos humanos, cidadania, uso alternativo do direito e acesso à Justiça</a:t>
            </a:r>
            <a:r>
              <a:rPr lang="pt-BR" sz="2000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 algn="just" defTabSz="285750">
              <a:lnSpc>
                <a:spcPct val="125000"/>
              </a:lnSpc>
              <a:buFont typeface="Wingdings" pitchFamily="2" charset="2"/>
              <a:buChar char="ü"/>
            </a:pPr>
            <a:r>
              <a:rPr lang="pt-BR" sz="2000" b="1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Capacitar lideranças comunitárias </a:t>
            </a:r>
            <a:r>
              <a:rPr lang="pt-BR" sz="2000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na tarefa de</a:t>
            </a:r>
            <a:r>
              <a:rPr lang="pt-BR" sz="2000" b="1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pt-BR" sz="2000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multiplicadores de informações sobre direitos e deveres do cidadão;</a:t>
            </a:r>
          </a:p>
          <a:p>
            <a:pPr defTabSz="285750">
              <a:lnSpc>
                <a:spcPct val="125000"/>
              </a:lnSpc>
              <a:buFont typeface="Wingdings" pitchFamily="2" charset="2"/>
              <a:buChar char="ü"/>
            </a:pPr>
            <a:r>
              <a:rPr lang="pt-BR" sz="2000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Promover a valorização de </a:t>
            </a:r>
            <a:r>
              <a:rPr lang="pt-BR" sz="2000" b="1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lideranças</a:t>
            </a:r>
            <a:r>
              <a:rPr lang="pt-BR" sz="2000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 e </a:t>
            </a:r>
            <a:r>
              <a:rPr lang="pt-BR" sz="2000" b="1">
                <a:solidFill>
                  <a:srgbClr val="333399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instituições locais;</a:t>
            </a:r>
            <a:r>
              <a:rPr lang="pt-BR" sz="1600" b="1">
                <a:solidFill>
                  <a:srgbClr val="333399"/>
                </a:solidFill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9" name="Picture 3" descr="atendimen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533400"/>
            <a:ext cx="4419600" cy="444500"/>
          </a:xfrm>
          <a:prstGeom prst="rect">
            <a:avLst/>
          </a:prstGeom>
          <a:noFill/>
        </p:spPr>
      </p:pic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827088" y="1557338"/>
            <a:ext cx="7489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755650" y="1628775"/>
            <a:ext cx="7777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graphicFrame>
        <p:nvGraphicFramePr>
          <p:cNvPr id="70802" name="Group 146"/>
          <p:cNvGraphicFramePr>
            <a:graphicFrameLocks noGrp="1"/>
          </p:cNvGraphicFramePr>
          <p:nvPr/>
        </p:nvGraphicFramePr>
        <p:xfrm>
          <a:off x="468313" y="1196975"/>
          <a:ext cx="8251825" cy="3562350"/>
        </p:xfrm>
        <a:graphic>
          <a:graphicData uri="http://schemas.openxmlformats.org/drawingml/2006/table">
            <a:tbl>
              <a:tblPr/>
              <a:tblGrid>
                <a:gridCol w="2232025"/>
                <a:gridCol w="569912"/>
                <a:gridCol w="569913"/>
                <a:gridCol w="646112"/>
                <a:gridCol w="646113"/>
                <a:gridCol w="569912"/>
                <a:gridCol w="569913"/>
                <a:gridCol w="569912"/>
                <a:gridCol w="646113"/>
                <a:gridCol w="569912"/>
                <a:gridCol w="661988"/>
              </a:tblGrid>
              <a:tr h="247650">
                <a:tc gridSpan="1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PROCEDURES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Tipo de atendimento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97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98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99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2000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2001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2002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2003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2004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2005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Total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 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 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 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 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 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 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 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 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 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 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 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Ações Judiciais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 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110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339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179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9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12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97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62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9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808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Conciliação das Disputas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 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546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1308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1065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454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595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643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2781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268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7392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Direcionamento de Casos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 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748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895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1249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920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1229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1342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4567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2359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10950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Orientação Legal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 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3402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5954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4056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1476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2010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3209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5655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2730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25762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Estimativa de Reclamações Trabalhistas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 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393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336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349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340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445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254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460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46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2577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Acompanhamento de Casos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 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346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2074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4919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1237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1621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2124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1866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1459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14187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Procedimentos Internos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 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 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 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3179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1003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1314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1762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2416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1056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9674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Total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4.803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5.545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10.906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14.996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5.439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7.226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9.431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18.007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7.927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84.280</a:t>
                      </a: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70798" name="Rectangle 142"/>
          <p:cNvSpPr>
            <a:spLocks noChangeArrowheads="1"/>
          </p:cNvSpPr>
          <p:nvPr/>
        </p:nvSpPr>
        <p:spPr bwMode="auto">
          <a:xfrm>
            <a:off x="250825" y="4941888"/>
            <a:ext cx="84963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t-BR" sz="1600">
                <a:solidFill>
                  <a:schemeClr val="accent2"/>
                </a:solidFill>
                <a:latin typeface="Century Gothic" pitchFamily="34" charset="0"/>
              </a:rPr>
              <a:t>Obs:</a:t>
            </a:r>
            <a:r>
              <a:rPr lang="en-US" sz="1600">
                <a:solidFill>
                  <a:schemeClr val="accent2"/>
                </a:solidFill>
                <a:latin typeface="Century Gothic" pitchFamily="34" charset="0"/>
              </a:rPr>
              <a:t>. Não há informações detalhadas sobre os procedimentos de equipe porque a Base de Dados só foi implementada em 1998. Oss procedimentos internos foram s instituídos somente em 2000. Nossa Base de Dados está atualizada até junho 2005. </a:t>
            </a:r>
          </a:p>
        </p:txBody>
      </p:sp>
      <p:sp>
        <p:nvSpPr>
          <p:cNvPr id="70803" name="Text Box 147"/>
          <p:cNvSpPr txBox="1">
            <a:spLocks noChangeArrowheads="1"/>
          </p:cNvSpPr>
          <p:nvPr/>
        </p:nvSpPr>
        <p:spPr bwMode="auto">
          <a:xfrm>
            <a:off x="29559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formaçã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533400"/>
            <a:ext cx="3454400" cy="457200"/>
          </a:xfrm>
          <a:prstGeom prst="rect">
            <a:avLst/>
          </a:prstGeom>
          <a:noFill/>
        </p:spPr>
      </p:pic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374650" y="990600"/>
            <a:ext cx="8229600" cy="281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90500" lvl="1" algn="just"/>
            <a:r>
              <a:rPr lang="pt-BR" sz="18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Agentes de Direitos</a:t>
            </a:r>
            <a:endParaRPr lang="pt-BR" sz="1600">
              <a:solidFill>
                <a:srgbClr val="333399"/>
              </a:solidFill>
              <a:latin typeface="Verdana" pitchFamily="34" charset="0"/>
            </a:endParaRPr>
          </a:p>
          <a:p>
            <a:pPr marL="190500" lvl="1" algn="just"/>
            <a:r>
              <a:rPr lang="pt-BR" sz="1600">
                <a:solidFill>
                  <a:srgbClr val="333399"/>
                </a:solidFill>
                <a:latin typeface="Verdana" pitchFamily="34" charset="0"/>
              </a:rPr>
              <a:t>Em 1997 foi iniciado o projeto Agentes de Direitos, com o objetivo de formar moradores com conhecimentos básicos de Direito, e específicos de direitos humanos, para que multipliquem esses conhecimentos. Eles tornam-se referência nas comunidades onde residem, recebendo demandas,  encaminhando-as à equipe do Balcão mais próximo. Para isso, os integrantes do projeto Agentes de Direitos freqüentam um curso teórico, com duração de três meses, e um curso prático de quatro meses, recebendo treinamento e material com o conteúdo das principais questões ligadas ao Direito que devem surgir naquela comunidade nas quais estão capacitados a intervir.</a:t>
            </a:r>
            <a:endParaRPr lang="pt-BR">
              <a:latin typeface="Verdana" pitchFamily="34" charset="0"/>
            </a:endParaRPr>
          </a:p>
        </p:txBody>
      </p:sp>
      <p:pic>
        <p:nvPicPr>
          <p:cNvPr id="33799" name="Picture 7" descr="foto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" y="3868738"/>
            <a:ext cx="4019550" cy="2711450"/>
          </a:xfrm>
          <a:prstGeom prst="rect">
            <a:avLst/>
          </a:prstGeom>
          <a:noFill/>
        </p:spPr>
      </p:pic>
      <p:pic>
        <p:nvPicPr>
          <p:cNvPr id="33800" name="Picture 8" descr="foto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886200"/>
            <a:ext cx="4117975" cy="26987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7" name="Picture 3" descr="formaçã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533400"/>
            <a:ext cx="3454400" cy="457200"/>
          </a:xfrm>
          <a:prstGeom prst="rect">
            <a:avLst/>
          </a:prstGeom>
          <a:noFill/>
        </p:spPr>
      </p:pic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374650" y="990600"/>
            <a:ext cx="8229600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47700" lvl="1" indent="-457200" algn="ctr"/>
            <a:r>
              <a:rPr lang="pt-BR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Agentes de Direitos</a:t>
            </a:r>
          </a:p>
          <a:p>
            <a:pPr marL="647700" lvl="1" indent="-457200" algn="just"/>
            <a:endParaRPr lang="pt-BR">
              <a:solidFill>
                <a:srgbClr val="333399"/>
              </a:solidFill>
              <a:latin typeface="Verdana" pitchFamily="34" charset="0"/>
            </a:endParaRPr>
          </a:p>
          <a:p>
            <a:pPr marL="647700" lvl="1" indent="-457200" algn="just"/>
            <a:r>
              <a:rPr lang="pt-BR" sz="1800" b="1">
                <a:solidFill>
                  <a:srgbClr val="333399"/>
                </a:solidFill>
                <a:latin typeface="Verdana" pitchFamily="34" charset="0"/>
              </a:rPr>
              <a:t>METAS:</a:t>
            </a:r>
          </a:p>
          <a:p>
            <a:pPr marL="647700" lvl="1" indent="-457200"/>
            <a:endParaRPr lang="pt-BR" sz="1800">
              <a:solidFill>
                <a:srgbClr val="333399"/>
              </a:solidFill>
              <a:latin typeface="Verdana" pitchFamily="34" charset="0"/>
            </a:endParaRPr>
          </a:p>
          <a:p>
            <a:pPr marL="647700" lvl="1" indent="-457200">
              <a:buFontTx/>
              <a:buAutoNum type="arabicParenR"/>
            </a:pPr>
            <a:r>
              <a:rPr lang="pt-BR" sz="1600">
                <a:solidFill>
                  <a:srgbClr val="333399"/>
                </a:solidFill>
                <a:latin typeface="Verdana" pitchFamily="34" charset="0"/>
              </a:rPr>
              <a:t>Reforçar a formação e capacitar multiplicadores de informações sobre direitos e cidadania através da realização de discussões, dinâmicas de grupo e utilização de linguagem simples e acessível;eles circulam em festas,escolas, cotidiano. Reforcam a necessidade do estudo, da participacao e da informacao.</a:t>
            </a:r>
          </a:p>
          <a:p>
            <a:pPr marL="647700" lvl="1" indent="-457200"/>
            <a:endParaRPr lang="pt-BR" sz="1600">
              <a:solidFill>
                <a:srgbClr val="333399"/>
              </a:solidFill>
              <a:latin typeface="Verdana" pitchFamily="34" charset="0"/>
            </a:endParaRPr>
          </a:p>
          <a:p>
            <a:pPr marL="647700" lvl="1" indent="-457200"/>
            <a:r>
              <a:rPr lang="pt-BR" sz="1600">
                <a:solidFill>
                  <a:srgbClr val="333399"/>
                </a:solidFill>
                <a:latin typeface="Verdana" pitchFamily="34" charset="0"/>
              </a:rPr>
              <a:t>2)   Produção e distribuição de material didático e manual básico para a multiplicação de informações, direitos e  deveres.</a:t>
            </a:r>
          </a:p>
          <a:p>
            <a:pPr marL="647700" lvl="1" indent="-457200"/>
            <a:endParaRPr lang="pt-BR" sz="1600">
              <a:solidFill>
                <a:srgbClr val="333399"/>
              </a:solidFill>
              <a:latin typeface="Verdana" pitchFamily="34" charset="0"/>
            </a:endParaRPr>
          </a:p>
          <a:p>
            <a:pPr marL="647700" lvl="1" indent="-457200">
              <a:buFontTx/>
              <a:buAutoNum type="arabicParenR" startAt="3"/>
            </a:pPr>
            <a:r>
              <a:rPr lang="pt-BR" sz="1600">
                <a:solidFill>
                  <a:srgbClr val="333399"/>
                </a:solidFill>
                <a:latin typeface="Verdana" pitchFamily="34" charset="0"/>
              </a:rPr>
              <a:t>Estimular  a disseminação da informação jurídica e de cidadania,  possibilitando melhoria da qualidade de vida dos moradores e, por conseguinte, da auto-estima da população;integracao ao mundo legal.</a:t>
            </a:r>
          </a:p>
          <a:p>
            <a:pPr marL="647700" lvl="1" indent="-457200"/>
            <a:endParaRPr lang="pt-BR" sz="1600">
              <a:solidFill>
                <a:srgbClr val="333399"/>
              </a:solidFill>
              <a:latin typeface="Verdana" pitchFamily="34" charset="0"/>
            </a:endParaRPr>
          </a:p>
          <a:p>
            <a:pPr marL="647700" lvl="1" indent="-457200"/>
            <a:r>
              <a:rPr lang="pt-BR" sz="1600">
                <a:solidFill>
                  <a:srgbClr val="333399"/>
                </a:solidFill>
                <a:latin typeface="Verdana" pitchFamily="34" charset="0"/>
              </a:rPr>
              <a:t>4)  Promover a prática da resolução alternativa de conflitos através da cultura da mediação.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1" name="Picture 3" descr="formaçã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533400"/>
            <a:ext cx="3454400" cy="457200"/>
          </a:xfrm>
          <a:prstGeom prst="rect">
            <a:avLst/>
          </a:prstGeom>
          <a:noFill/>
        </p:spPr>
      </p:pic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374650" y="990600"/>
            <a:ext cx="82296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47700" lvl="1" indent="-457200" algn="ctr"/>
            <a:endParaRPr lang="pt-BR" b="1">
              <a:solidFill>
                <a:srgbClr val="33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647700" lvl="1" indent="-457200" algn="ctr"/>
            <a:r>
              <a:rPr lang="pt-BR" sz="16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Agentes de Direitos</a:t>
            </a:r>
          </a:p>
          <a:p>
            <a:pPr marL="647700" lvl="1" indent="-457200"/>
            <a:endParaRPr lang="pt-BR" sz="1600" b="1">
              <a:solidFill>
                <a:srgbClr val="333399"/>
              </a:solidFill>
              <a:latin typeface="Verdana" pitchFamily="34" charset="0"/>
            </a:endParaRPr>
          </a:p>
          <a:p>
            <a:pPr marL="647700" lvl="1" indent="-457200"/>
            <a:endParaRPr lang="pt-BR" sz="1600" b="1">
              <a:solidFill>
                <a:srgbClr val="333399"/>
              </a:solidFill>
              <a:latin typeface="Verdana" pitchFamily="34" charset="0"/>
            </a:endParaRPr>
          </a:p>
          <a:p>
            <a:pPr marL="647700" lvl="1" indent="-457200"/>
            <a:r>
              <a:rPr lang="pt-BR" sz="1600" b="1">
                <a:solidFill>
                  <a:srgbClr val="333399"/>
                </a:solidFill>
                <a:latin typeface="Verdana" pitchFamily="34" charset="0"/>
              </a:rPr>
              <a:t>CONTEÚDO: </a:t>
            </a:r>
          </a:p>
          <a:p>
            <a:pPr marL="647700" lvl="1" indent="-457200"/>
            <a:endParaRPr lang="pt-BR" sz="1600">
              <a:solidFill>
                <a:srgbClr val="333399"/>
              </a:solidFill>
              <a:latin typeface="Verdana" pitchFamily="34" charset="0"/>
            </a:endParaRPr>
          </a:p>
          <a:p>
            <a:pPr marL="647700" lvl="1" indent="-457200" algn="just"/>
            <a:r>
              <a:rPr lang="pt-BR" sz="1600">
                <a:solidFill>
                  <a:srgbClr val="333399"/>
                </a:solidFill>
                <a:latin typeface="Verdana" pitchFamily="34" charset="0"/>
              </a:rPr>
              <a:t> 	O curso é realizado através de oficinas que trabalham as seguintes temáticas:  vida, liberdade, igualdade, fraternidade, justiça, paz, segurança, violência, cidadania, privacidade, família, trabalho, educação e cultura. Ao valores,, uso da informacao, dos recursos locais externos, prevencao combatendo drogas, incesto, gravidez precoce, machismo,ciscriminacao.</a:t>
            </a:r>
          </a:p>
          <a:p>
            <a:pPr marL="647700" lvl="1" indent="-457200"/>
            <a:endParaRPr lang="pt-BR" sz="1600">
              <a:solidFill>
                <a:srgbClr val="333399"/>
              </a:solidFill>
              <a:latin typeface="Verdana" pitchFamily="34" charset="0"/>
            </a:endParaRPr>
          </a:p>
          <a:p>
            <a:pPr marL="647700" lvl="1" indent="-457200" algn="just"/>
            <a:r>
              <a:rPr lang="pt-BR" sz="1600">
                <a:solidFill>
                  <a:srgbClr val="333399"/>
                </a:solidFill>
                <a:latin typeface="Verdana" pitchFamily="34" charset="0"/>
              </a:rPr>
              <a:t>	Nestas aulas são priorizados meios de resolução alternativa de conflitos como a conciliacao e a mediação.</a:t>
            </a:r>
          </a:p>
          <a:p>
            <a:pPr marL="647700" lvl="1" indent="-457200" algn="just"/>
            <a:endParaRPr lang="pt-BR" sz="1600">
              <a:solidFill>
                <a:srgbClr val="333399"/>
              </a:solidFill>
              <a:latin typeface="Verdana" pitchFamily="34" charset="0"/>
            </a:endParaRPr>
          </a:p>
          <a:p>
            <a:pPr marL="647700" lvl="1" indent="-457200" algn="just"/>
            <a:r>
              <a:rPr lang="pt-BR" sz="1600">
                <a:solidFill>
                  <a:srgbClr val="333399"/>
                </a:solidFill>
                <a:latin typeface="Verdana" pitchFamily="34" charset="0"/>
              </a:rPr>
              <a:t>	Muitos desses agentes formados tem procurado Faculdades de Direito.</a:t>
            </a:r>
          </a:p>
          <a:p>
            <a:pPr marL="647700" lvl="1" indent="-457200"/>
            <a:endParaRPr lang="pt-BR" sz="1600">
              <a:solidFill>
                <a:srgbClr val="333399"/>
              </a:solidFill>
              <a:latin typeface="Verdana" pitchFamily="34" charset="0"/>
            </a:endParaRPr>
          </a:p>
          <a:p>
            <a:pPr marL="647700" lvl="1" indent="-457200"/>
            <a:r>
              <a:rPr lang="pt-BR" sz="1600">
                <a:solidFill>
                  <a:srgbClr val="333399"/>
                </a:solidFill>
                <a:latin typeface="Verdana" pitchFamily="34" charset="0"/>
              </a:rPr>
              <a:t>	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2" grpId="0" autoUpdateAnimBg="0"/>
    </p:bldLst>
  </p:timing>
</p:sld>
</file>

<file path=ppt/theme/theme1.xml><?xml version="1.0" encoding="utf-8"?>
<a:theme xmlns:a="http://schemas.openxmlformats.org/drawingml/2006/main" name="apresentação_português">
  <a:themeElements>
    <a:clrScheme name="apresentação_portuguê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presentação_portuguê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presentação_portuguê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resentação_portuguê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resentação_portuguê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resentação_portuguê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resentação_portuguê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resentação_portuguê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resentação_portuguê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apresentação_português</Template>
  <TotalTime>534</TotalTime>
  <Words>1172</Words>
  <Application>Microsoft Office PowerPoint</Application>
  <PresentationFormat>On-screen Show (4:3)</PresentationFormat>
  <Paragraphs>183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Times New Roman</vt:lpstr>
      <vt:lpstr>Verdana</vt:lpstr>
      <vt:lpstr>Courier New</vt:lpstr>
      <vt:lpstr>Arial</vt:lpstr>
      <vt:lpstr>Wingdings</vt:lpstr>
      <vt:lpstr>Garamond</vt:lpstr>
      <vt:lpstr>Century Gothic</vt:lpstr>
      <vt:lpstr>apresentação_português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PRINCIPAIS PROBLEMAS</vt:lpstr>
      <vt:lpstr>O que estamos conseguindo</vt:lpstr>
    </vt:vector>
  </TitlesOfParts>
  <Company>vivario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rodolfo</dc:creator>
  <cp:lastModifiedBy>anarod</cp:lastModifiedBy>
  <cp:revision>38</cp:revision>
  <dcterms:created xsi:type="dcterms:W3CDTF">2005-05-20T20:07:49Z</dcterms:created>
  <dcterms:modified xsi:type="dcterms:W3CDTF">2010-07-11T23:08:39Z</dcterms:modified>
</cp:coreProperties>
</file>