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embeddedFontLst>
    <p:embeddedFont>
      <p:font typeface="Tahoma" pitchFamily="34" charset="0"/>
      <p:regular r:id="rId11"/>
      <p:bold r:id="rId1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66CC"/>
    <a:srgbClr val="EFFCFF"/>
    <a:srgbClr val="EEF4FA"/>
    <a:srgbClr val="DCE8F4"/>
    <a:srgbClr val="5A91C8"/>
    <a:srgbClr val="4B87C3"/>
    <a:srgbClr val="3E7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4" autoAdjust="0"/>
    <p:restoredTop sz="90929"/>
  </p:normalViewPr>
  <p:slideViewPr>
    <p:cSldViewPr>
      <p:cViewPr varScale="1">
        <p:scale>
          <a:sx n="61" d="100"/>
          <a:sy n="61" d="100"/>
        </p:scale>
        <p:origin x="-4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64C516-9D6C-47AE-8B46-C5F3A3A46A7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04A0C4-40B3-43C9-85C8-9FF8EE277820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76BD79-4E80-4559-B6AF-C17E4AB925B0}" type="slidenum">
              <a:rPr lang="pt-BR"/>
              <a:pPr/>
              <a:t>1</a:t>
            </a:fld>
            <a:endParaRPr lang="pt-BR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85823-AC1B-4354-8933-F14F5136465D}" type="slidenum">
              <a:rPr lang="pt-BR"/>
              <a:pPr/>
              <a:t>2</a:t>
            </a:fld>
            <a:endParaRPr lang="pt-BR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40E0A-EF23-4B09-84F3-510C0052469B}" type="slidenum">
              <a:rPr lang="pt-BR"/>
              <a:pPr/>
              <a:t>3</a:t>
            </a:fld>
            <a:endParaRPr lang="pt-BR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441335-304C-47F8-86CC-909980FA7BF1}" type="slidenum">
              <a:rPr lang="pt-BR"/>
              <a:pPr/>
              <a:t>4</a:t>
            </a:fld>
            <a:endParaRPr lang="pt-BR"/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CF4A27-C652-4016-947E-1ED5D24AE1B1}" type="slidenum">
              <a:rPr lang="pt-BR"/>
              <a:pPr/>
              <a:t>5</a:t>
            </a:fld>
            <a:endParaRPr lang="pt-BR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A3B89B-444F-4625-834F-D4A18BC7D569}" type="slidenum">
              <a:rPr lang="pt-BR"/>
              <a:pPr/>
              <a:t>6</a:t>
            </a:fld>
            <a:endParaRPr lang="pt-BR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EDA28-B0DD-4FEC-BB02-700CA829E835}" type="slidenum">
              <a:rPr lang="pt-BR"/>
              <a:pPr/>
              <a:t>7</a:t>
            </a:fld>
            <a:endParaRPr lang="pt-BR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98E33-68E5-45FF-9478-81CBFEF06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132F7-C369-4386-95DF-590BEAFA8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1AC50-7345-4B9A-B9DD-434C2950B4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26AB6-0108-45C6-AE2F-00D3A6B96D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49FE8-7304-464F-A227-2D5351213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ECC39-965F-4E0D-9504-64822FE1F8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E0BE-0901-4467-8334-665326DF71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86427-9ABD-439B-A94C-3F6537C419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8945B-4D1B-40B7-9948-031877552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63BF4-5D93-45FD-ACE9-BEFC4326DC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FF51B-2366-4BE5-B541-61DA45A90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B7009E-95D2-4676-8E7E-B4DB98C8F3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066800" y="7620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514600" y="4800600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3200" b="1">
                <a:solidFill>
                  <a:srgbClr val="00004C"/>
                </a:solidFill>
              </a:rPr>
              <a:t>Grupos de Trabalho</a:t>
            </a:r>
          </a:p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3200" b="1">
                <a:solidFill>
                  <a:srgbClr val="00004C"/>
                </a:solidFill>
              </a:rPr>
              <a:t>14 de fevereiro de 2006</a:t>
            </a:r>
          </a:p>
        </p:txBody>
      </p:sp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3048000" y="990600"/>
          <a:ext cx="3125788" cy="3340100"/>
        </p:xfrm>
        <a:graphic>
          <a:graphicData uri="http://schemas.openxmlformats.org/presentationml/2006/ole">
            <p:oleObj spid="_x0000_s2059" name="Bitmap Image" r:id="rId4" imgW="1952898" imgH="2085714" progId="Paint.Picture">
              <p:embed/>
            </p:oleObj>
          </a:graphicData>
        </a:graphic>
      </p:graphicFrame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1066800" y="46482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5123" name="Bitmap Image" r:id="rId4" imgW="1857143" imgH="1752381" progId="Paint.Picture">
              <p:embed/>
            </p:oleObj>
          </a:graphicData>
        </a:graphic>
      </p:graphicFrame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15240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19200" y="1828800"/>
            <a:ext cx="6858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3200"/>
              <a:t> Como podem o Banco e organizações da sociedade civil trabalharem juntos para melhorar as condições de vida dos cidadãos da região?</a:t>
            </a: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0" y="4114800"/>
          <a:ext cx="9144000" cy="2590800"/>
        </p:xfrm>
        <a:graphic>
          <a:graphicData uri="http://schemas.openxmlformats.org/presentationml/2006/ole">
            <p:oleObj spid="_x0000_s5127" name="Bitmap Image" r:id="rId5" imgW="1857143" imgH="1752381" progId="Paint.Picture">
              <p:embed/>
            </p:oleObj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124200" y="4957763"/>
            <a:ext cx="2843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GRUPO</a:t>
            </a:r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 1</a:t>
            </a:r>
            <a:endParaRPr lang="en-US" sz="4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2362200"/>
            <a:ext cx="8686800" cy="3606800"/>
          </a:xfrm>
          <a:prstGeom prst="rect">
            <a:avLst/>
          </a:prstGeom>
          <a:solidFill>
            <a:srgbClr val="EEF4FA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3200" b="1"/>
              <a:t>Participantes:</a:t>
            </a:r>
            <a:r>
              <a:rPr lang="en-US" sz="1600" b="1"/>
              <a:t> </a:t>
            </a:r>
            <a:endParaRPr lang="en-US" sz="3200" b="1"/>
          </a:p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2000">
                <a:latin typeface="Tahoma" pitchFamily="34" charset="0"/>
              </a:rPr>
              <a:t>Neylar Lins – Avina, Telma Rocha – Aliança Interage, Cátia Costa – Anteag, Solimar Carneiro – Geledés - Fátima Oliveira – Rede Feminista de Saúde, Conceição Contin - COEP, Larissa Barros – Rede de Tecnologia Social, Cesare la Roca – Projeto Axé, Neli Maria de Almeida – Instituto Franco Basaglia, João Bosco – Anceabra, Waldemar Caldin – Pastoral da Criança, Clemente Lúcio – DIEESE, Enid Rocha – Secretaria da Presidência da República,  John Ferriter – BID.</a:t>
            </a:r>
            <a:endParaRPr lang="en-US" sz="3200"/>
          </a:p>
          <a:p>
            <a:pPr>
              <a:spcBef>
                <a:spcPct val="50000"/>
              </a:spcBef>
              <a:buClr>
                <a:srgbClr val="0099FF"/>
              </a:buClr>
            </a:pPr>
            <a:endParaRPr lang="en-US" sz="320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4099" name="Bitmap Image" r:id="rId4" imgW="1857143" imgH="1752381" progId="Paint.Picture">
              <p:embed/>
            </p:oleObj>
          </a:graphicData>
        </a:graphic>
      </p:graphicFrame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6002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895600" y="1524000"/>
            <a:ext cx="28432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GRUPO</a:t>
            </a:r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  <a:endParaRPr lang="pt-BR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9219" name="Bitmap Image" r:id="rId4" imgW="1857143" imgH="1752381" progId="Paint.Picture">
              <p:embed/>
            </p:oleObj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5240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04800" y="1600200"/>
            <a:ext cx="8382000" cy="3606800"/>
          </a:xfrm>
          <a:prstGeom prst="rect">
            <a:avLst/>
          </a:prstGeom>
          <a:noFill/>
          <a:ln w="9525">
            <a:solidFill>
              <a:srgbClr val="5A91C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2000" b="1" u="sng">
                <a:latin typeface="Tahoma" pitchFamily="34" charset="0"/>
              </a:rPr>
              <a:t>TEMA 1</a:t>
            </a:r>
            <a:r>
              <a:rPr lang="en-US" sz="2000">
                <a:latin typeface="Tahoma" pitchFamily="34" charset="0"/>
              </a:rPr>
              <a:t>: </a:t>
            </a:r>
            <a:r>
              <a:rPr lang="pt-BR" sz="2000">
                <a:latin typeface="Tahoma" pitchFamily="34" charset="0"/>
                <a:cs typeface="Times New Roman" pitchFamily="18" charset="0"/>
              </a:rPr>
              <a:t>Micro, pequenas e médias empresas, crédito e serviços finançeiros, e mobilização do potencial produtivo das minorias 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Propostas e recomendações: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2000">
                <a:latin typeface="Tahoma" pitchFamily="34" charset="0"/>
              </a:rPr>
              <a:t>Que os mecanismos de instituição de política de micro-crédito não estejam associados à cultura do lastro econômico, estimulando-se a  criação de um fundo de aval para dar garantia a micro empresa,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2000">
                <a:latin typeface="Tahoma" pitchFamily="34" charset="0"/>
              </a:rPr>
              <a:t>Investir em ações de educação empreendedora,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2000">
                <a:latin typeface="Tahoma" pitchFamily="34" charset="0"/>
              </a:rPr>
              <a:t>Abrir linha de crédito específica para empresas de auto-gestão,.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2000">
                <a:latin typeface="Tahoma" pitchFamily="34" charset="0"/>
              </a:rPr>
              <a:t> Pautar a questão do  micro-crédito no meio rural e da juventude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10243" name="Bitmap Image" r:id="rId4" imgW="1857143" imgH="1752381" progId="Paint.Picture">
              <p:embed/>
            </p:oleObj>
          </a:graphicData>
        </a:graphic>
      </p:graphicFrame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5240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81000" y="1600200"/>
            <a:ext cx="8382000" cy="4225925"/>
          </a:xfrm>
          <a:prstGeom prst="rect">
            <a:avLst/>
          </a:prstGeom>
          <a:noFill/>
          <a:ln w="9525">
            <a:solidFill>
              <a:srgbClr val="5A91C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18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TEMA 2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</a:t>
            </a:r>
            <a:r>
              <a:rPr lang="pt-BR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Redução da pobreza, alcançando as maiorias, remessas e crescimento econômico</a:t>
            </a:r>
          </a:p>
          <a:p>
            <a:pPr>
              <a:spcBef>
                <a:spcPct val="50000"/>
              </a:spcBef>
              <a:buClr>
                <a:srgbClr val="0099FF"/>
              </a:buClr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Propostas e recomendações: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A abordagem da temática da pobreza seja feita no âmbito da desigualdade – econômica, gênero, racial/étnica, e segmento populacional da infância, juventude, idosos e pessoas com deficiência.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>
                <a:latin typeface="Tahoma" pitchFamily="34" charset="0"/>
                <a:cs typeface="Times New Roman" pitchFamily="18" charset="0"/>
              </a:rPr>
              <a:t>O banco deve priorizar projetos que simultanemanete ataquem questões estruturais da pobreza, tais como saneamento básico, saúde e educação, e que ofereçam de forma intensiva postos de trabalhos.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Apoiar políticas de renda mínima em complementação ao item anterior.</a:t>
            </a:r>
          </a:p>
          <a:p>
            <a:pPr>
              <a:spcBef>
                <a:spcPct val="50000"/>
              </a:spcBef>
              <a:buClr>
                <a:srgbClr val="0099FF"/>
              </a:buClr>
            </a:pPr>
            <a:endParaRPr lang="en-US" sz="1800"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11267" name="Bitmap Image" r:id="rId4" imgW="1857143" imgH="1752381" progId="Paint.Picture">
              <p:embed/>
            </p:oleObj>
          </a:graphicData>
        </a:graphic>
      </p:graphicFrame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5240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81000" y="1676400"/>
            <a:ext cx="8382000" cy="5051425"/>
          </a:xfrm>
          <a:prstGeom prst="rect">
            <a:avLst/>
          </a:prstGeom>
          <a:noFill/>
          <a:ln w="9525">
            <a:solidFill>
              <a:srgbClr val="5A91C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18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TEMA 3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</a:t>
            </a:r>
            <a:r>
              <a:rPr lang="pt-BR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Participação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0099FF"/>
              </a:buClr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 Recomendações e propostas: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 O CASC deve assumir um papel de controle social do BID,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 Recomendamos que os membros do CASC sejam representativos dos diversos segmentos da sociedade, contemplando raça, etnia e gênero,   e que o banco estabeleça mecanismos e instrumentos que viabilizem a escolha democrática dos conselheiros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Divulgar os critérios de escolha dos representantes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 Implementar o Conselho Regional do CASC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Instituir mecanismos e instrumentos de participação e controle social (comunidade local) desde o planejamento dos investimentos até a elaboração e execução dos projetos nas comunidades.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11277" name="Group 13"/>
          <p:cNvGraphicFramePr>
            <a:graphicFrameLocks noGrp="1"/>
          </p:cNvGraphicFramePr>
          <p:nvPr/>
        </p:nvGraphicFramePr>
        <p:xfrm>
          <a:off x="7620000" y="1371600"/>
          <a:ext cx="182563" cy="517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381000"/>
            <a:ext cx="77724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 Reunião BID – Sociedade Civil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ph type="title"/>
          </p:nvPr>
        </p:nvGraphicFramePr>
        <p:xfrm>
          <a:off x="152400" y="228600"/>
          <a:ext cx="1211263" cy="1143000"/>
        </p:xfrm>
        <a:graphic>
          <a:graphicData uri="http://schemas.openxmlformats.org/presentationml/2006/ole">
            <p:oleObj spid="_x0000_s12291" name="Bitmap Image" r:id="rId4" imgW="1857143" imgH="1752381" progId="Paint.Picture">
              <p:embed/>
            </p:oleObj>
          </a:graphicData>
        </a:graphic>
      </p:graphicFrame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524000" y="1066800"/>
            <a:ext cx="7239000" cy="0"/>
          </a:xfrm>
          <a:prstGeom prst="line">
            <a:avLst/>
          </a:prstGeom>
          <a:noFill/>
          <a:ln w="38100">
            <a:solidFill>
              <a:srgbClr val="5A91C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133600" y="1905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8382000" cy="2851150"/>
          </a:xfrm>
          <a:prstGeom prst="rect">
            <a:avLst/>
          </a:prstGeom>
          <a:noFill/>
          <a:ln w="9525">
            <a:solidFill>
              <a:srgbClr val="5A91C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99FF"/>
              </a:buClr>
            </a:pPr>
            <a:r>
              <a:rPr lang="en-US" sz="18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Outras considerações: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Recomendamos rever o conceito atual de desenvolvimento – o enfoque deve ser de combate a desigualdade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Rever o conceito de atividade produtiva de forma a incluir outras atividades humanas tais como o trabalho comunitário, o trabalho doméstico, assistência a idosos, etc  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Desvincular a proteção social do emprego formal.</a:t>
            </a:r>
          </a:p>
          <a:p>
            <a:pPr>
              <a:spcBef>
                <a:spcPct val="50000"/>
              </a:spcBef>
              <a:buClr>
                <a:srgbClr val="0099FF"/>
              </a:buClr>
              <a:buFontTx/>
              <a:buChar char="•"/>
            </a:pPr>
            <a:r>
              <a:rPr lang="en-US" sz="1800">
                <a:latin typeface="Tahoma" pitchFamily="34" charset="0"/>
                <a:cs typeface="Times New Roman" pitchFamily="18" charset="0"/>
              </a:rPr>
              <a:t>Inserir gênero e raça ao falar de desenvolvimento.</a:t>
            </a: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518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Tahoma</vt:lpstr>
      <vt:lpstr>Default Design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COF/CBR</dc:creator>
  <cp:lastModifiedBy>anarod</cp:lastModifiedBy>
  <cp:revision>11</cp:revision>
  <dcterms:created xsi:type="dcterms:W3CDTF">2006-02-07T15:22:17Z</dcterms:created>
  <dcterms:modified xsi:type="dcterms:W3CDTF">2010-07-11T14:04:25Z</dcterms:modified>
</cp:coreProperties>
</file>