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99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87" autoAdjust="0"/>
    <p:restoredTop sz="90929"/>
  </p:normalViewPr>
  <p:slideViewPr>
    <p:cSldViewPr>
      <p:cViewPr varScale="1">
        <p:scale>
          <a:sx n="61" d="100"/>
          <a:sy n="61" d="100"/>
        </p:scale>
        <p:origin x="-1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23E99-C1FE-4B62-855A-1E87982D4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64270-BBF4-4284-A3DC-24A4E1A2E3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A480-32C3-45B9-9FA5-F386E60ADC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198CB-E7A8-403A-9FE3-9796413014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8DBF3-8B0F-4407-9D5D-EC008CB55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6BE5A-2AAB-4711-97C0-864426CEC9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38223-97BD-4E56-A075-71C0B4DB8A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BD80D6-3E5D-4319-BDB2-3D8110681C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06739-4FF0-4D6F-B68B-397BBDC00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0BAE-308A-4B9C-BA0D-D2B301C8EC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F95D8-8B49-4859-8A72-7D5120633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D80FD6-2A1C-470B-83A7-89C75C817F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Challenges do Poverty Reduction Strategies Face?</a:t>
            </a: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505200" y="2895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3124200"/>
            <a:ext cx="622300" cy="6556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  <a:noFill/>
          <a:ln/>
        </p:spPr>
        <p:txBody>
          <a:bodyPr/>
          <a:lstStyle/>
          <a:p>
            <a:pPr eaLnBrk="0" hangingPunct="0">
              <a:spcBef>
                <a:spcPct val="0"/>
              </a:spcBef>
            </a:pPr>
            <a:r>
              <a:rPr lang="es-ES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Wanda Engel</a:t>
            </a:r>
          </a:p>
          <a:p>
            <a:pPr eaLnBrk="0" hangingPunct="0">
              <a:spcBef>
                <a:spcPct val="0"/>
              </a:spcBef>
            </a:pPr>
            <a:r>
              <a:rPr lang="es-ES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Poverty and Inequality Unit</a:t>
            </a:r>
          </a:p>
          <a:p>
            <a:pPr eaLnBrk="0" hangingPunct="0">
              <a:spcBef>
                <a:spcPct val="0"/>
              </a:spcBef>
            </a:pPr>
            <a:r>
              <a:rPr lang="es-ES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Inter-American Development Bank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Challenges in monitoring and  evaluation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r>
              <a:rPr lang="en-AU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to monitor and measure results and impacts?</a:t>
            </a:r>
          </a:p>
          <a:p>
            <a:pPr>
              <a:buFontTx/>
              <a:buNone/>
            </a:pPr>
            <a:r>
              <a:rPr lang="en-AU" sz="2800" b="1"/>
              <a:t>	The culture of monitoring and evaluation</a:t>
            </a:r>
          </a:p>
          <a:p>
            <a:pPr>
              <a:buFontTx/>
              <a:buNone/>
            </a:pPr>
            <a:r>
              <a:rPr lang="en-AU" sz="2800" b="1"/>
              <a:t>   Unique and dependable Statistical Systems</a:t>
            </a:r>
          </a:p>
          <a:p>
            <a:pPr>
              <a:buFontTx/>
              <a:buNone/>
            </a:pPr>
            <a:endParaRPr lang="en-AU" sz="2800" b="1"/>
          </a:p>
          <a:p>
            <a:pPr>
              <a:buFontTx/>
              <a:buNone/>
            </a:pPr>
            <a:r>
              <a:rPr lang="en-AU" sz="2800" b="1"/>
              <a:t>	Definition of short term sensitive indicators 	</a:t>
            </a:r>
          </a:p>
          <a:p>
            <a:pPr>
              <a:buFontTx/>
              <a:buNone/>
            </a:pPr>
            <a:r>
              <a:rPr lang="en-AU" sz="2800" b="1"/>
              <a:t>	Monitoring and evaluation systems for integrated joint programs</a:t>
            </a:r>
          </a:p>
          <a:p>
            <a:pPr>
              <a:buFontTx/>
              <a:buNone/>
            </a:pPr>
            <a:r>
              <a:rPr lang="en-AU" sz="2800" b="1"/>
              <a:t>	Methodologies: the experimental method</a:t>
            </a:r>
          </a:p>
          <a:p>
            <a:pPr>
              <a:buFontTx/>
              <a:buNone/>
            </a:pPr>
            <a:r>
              <a:rPr lang="es-ES" sz="2800" b="1"/>
              <a:t>	</a:t>
            </a:r>
          </a:p>
          <a:p>
            <a:pPr>
              <a:buFontTx/>
              <a:buNone/>
            </a:pPr>
            <a:endParaRPr lang="es-ES" sz="28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  <a:noFill/>
          <a:ln/>
        </p:spPr>
        <p:txBody>
          <a:bodyPr/>
          <a:lstStyle/>
          <a:p>
            <a:pPr eaLnBrk="0" hangingPunct="0"/>
            <a:r>
              <a:rPr lang="es-ES_tradnl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Current Scenario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3581400" cy="4114800"/>
          </a:xfrm>
          <a:noFill/>
          <a:ln/>
        </p:spPr>
        <p:txBody>
          <a:bodyPr/>
          <a:lstStyle/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_tradnl" sz="2000" b="1"/>
              <a:t>               </a:t>
            </a:r>
            <a:r>
              <a:rPr lang="es-ES_tradnl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s-ES_tradnl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DEMAND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>
                <a:srgbClr val="FFFF7D"/>
              </a:buClr>
              <a:buSzPts val="2000"/>
            </a:pPr>
            <a:r>
              <a:rPr lang="en-US" sz="2000" b="1"/>
              <a:t>I . Increase in the demand for social services: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/>
              <a:t>     </a:t>
            </a:r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Conscience of the rights and the  necessity to reduce poverty (the rights decade)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. Social and financial crisis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20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>
                <a:srgbClr val="FFFF7D"/>
              </a:buClr>
              <a:buSzPts val="2000"/>
              <a:buFontTx/>
              <a:buNone/>
            </a:pPr>
            <a:r>
              <a:rPr lang="en-US" sz="2000" b="1"/>
              <a:t>     Fragile knowledge about the poverty characteristics</a:t>
            </a:r>
          </a:p>
          <a:p>
            <a:pPr eaLnBrk="0" hangingPunct="0">
              <a:lnSpc>
                <a:spcPct val="90000"/>
              </a:lnSpc>
              <a:spcBef>
                <a:spcPct val="0"/>
              </a:spcBef>
              <a:buClr>
                <a:srgbClr val="FFFF7D"/>
              </a:buClr>
              <a:buSzPts val="2000"/>
              <a:buFontTx/>
              <a:buNone/>
            </a:pPr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 (How many are they,who are they,where do they live,what are there necessities)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181600" y="18288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715000" y="18288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3080" name="Rectangle 8"/>
          <p:cNvSpPr>
            <a:spLocks noGrp="1" noChangeArrowheads="1"/>
          </p:cNvSpPr>
          <p:nvPr/>
        </p:nvSpPr>
        <p:spPr bwMode="auto">
          <a:xfrm>
            <a:off x="4953000" y="13716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/>
            <a:r>
              <a:rPr lang="es-ES_tradnl" sz="2000" b="1"/>
              <a:t>                </a:t>
            </a:r>
            <a:r>
              <a:rPr lang="es-ES_tradnl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OFFER</a:t>
            </a:r>
          </a:p>
          <a:p>
            <a:pPr eaLnBrk="0" hangingPunct="0"/>
            <a:endParaRPr lang="es-ES_tradnl" sz="20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0" hangingPunct="0"/>
            <a:r>
              <a:rPr lang="es-ES_tradnl" sz="2000" b="1"/>
              <a:t>. </a:t>
            </a:r>
            <a:r>
              <a:rPr lang="en-US" sz="2000" b="1"/>
              <a:t>Increase in social inversions</a:t>
            </a:r>
          </a:p>
          <a:p>
            <a:pPr eaLnBrk="0" hangingPunct="0"/>
            <a:r>
              <a:rPr lang="en-US" sz="2000" b="1"/>
              <a:t>. Financial and fiscal crisis: </a:t>
            </a:r>
          </a:p>
          <a:p>
            <a:pPr eaLnBrk="0" hangingPunct="0"/>
            <a:r>
              <a:rPr lang="en-US" sz="2000" b="1"/>
              <a:t>. Cyclical character inversions </a:t>
            </a:r>
          </a:p>
          <a:p>
            <a:pPr eaLnBrk="0" hangingPunct="0"/>
            <a:r>
              <a:rPr lang="en-US" sz="2000" b="1"/>
              <a:t>. Budget inflexibility  </a:t>
            </a:r>
          </a:p>
          <a:p>
            <a:pPr eaLnBrk="0" hangingPunct="0"/>
            <a:r>
              <a:rPr lang="en-US" sz="2000" b="1"/>
              <a:t>. Institutional arrangements that</a:t>
            </a:r>
          </a:p>
          <a:p>
            <a:pPr eaLnBrk="0" hangingPunct="0"/>
            <a:r>
              <a:rPr lang="en-US" sz="2000" b="1"/>
              <a:t>  favor sectoring</a:t>
            </a:r>
          </a:p>
          <a:p>
            <a:pPr eaLnBrk="0" hangingPunct="0"/>
            <a:r>
              <a:rPr 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(policy of the ministries)</a:t>
            </a:r>
          </a:p>
          <a:p>
            <a:pPr eaLnBrk="0" hangingPunct="0"/>
            <a:r>
              <a:rPr lang="en-US" sz="2000" b="1"/>
              <a:t>. Fragmented and unknown offer</a:t>
            </a:r>
            <a:r>
              <a:rPr lang="es-ES_tradnl" sz="2000" b="1"/>
              <a:t> 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457200" y="6019800"/>
            <a:ext cx="8221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inversions/Low impacts</a:t>
            </a: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>
            <a:off x="762000" y="5943600"/>
            <a:ext cx="715963" cy="685800"/>
          </a:xfrm>
          <a:prstGeom prst="curvedRightArrow">
            <a:avLst>
              <a:gd name="adj1" fmla="val 20000"/>
              <a:gd name="adj2" fmla="val 40000"/>
              <a:gd name="adj3" fmla="val 34799"/>
            </a:avLst>
          </a:prstGeom>
          <a:solidFill>
            <a:srgbClr val="CCFF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7543800" y="5867400"/>
            <a:ext cx="681038" cy="622300"/>
          </a:xfrm>
          <a:prstGeom prst="curvedLeftArrow">
            <a:avLst>
              <a:gd name="adj1" fmla="val 20000"/>
              <a:gd name="adj2" fmla="val 40000"/>
              <a:gd name="adj3" fmla="val 36480"/>
            </a:avLst>
          </a:prstGeom>
          <a:solidFill>
            <a:srgbClr val="CCFFCC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33400" y="1143000"/>
            <a:ext cx="3810000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4800600" y="1143000"/>
            <a:ext cx="388620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1676400" y="6019800"/>
            <a:ext cx="57150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Conceptual Challenges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 reduce poverty?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2800" b="1"/>
              <a:t>Social, economic, political and ethical questions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is Poverty?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Basic concepts: poverty, inequality, exclusion and vulnerability</a:t>
            </a:r>
          </a:p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Who are the poor?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Poverty indicators</a:t>
            </a:r>
            <a:r>
              <a:rPr lang="en-US" sz="2800" b="1"/>
              <a:t>,base lines, measurement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Poverty profiles as instrument for design and focalization of programs	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 Family information Systems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    (Registro Único)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 b="1"/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	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What are the alternatives for poverty reduction?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Economic Determinants: the evolution of employment, salaries by qualification, dependence rates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	</a:t>
            </a:r>
            <a:r>
              <a:rPr lang="en-US" sz="2800" b="1"/>
              <a:t>Human Determinants: the endowments of human capital in education and health, subjective aspects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/>
              <a:t>	Social Determinants: family, social organizations, participation, violence, crime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/>
              <a:t>	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  <a:p>
            <a:pPr>
              <a:lnSpc>
                <a:spcPct val="90000"/>
              </a:lnSpc>
              <a:buFontTx/>
              <a:buNone/>
            </a:pPr>
            <a:endParaRPr lang="es-ES" sz="2800" b="1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Conceptual Challenges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7772400" cy="1143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Operational Challenges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3733800"/>
          </a:xfrm>
          <a:noFill/>
          <a:ln/>
        </p:spPr>
        <p:txBody>
          <a:bodyPr/>
          <a:lstStyle/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r>
              <a:rPr lang="en-US" sz="2400" b="1"/>
              <a:t>    </a:t>
            </a:r>
            <a:r>
              <a:rPr lang="en-US" sz="2800" b="1"/>
              <a:t>Know and organize the demand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r>
              <a:rPr lang="es-ES_tradnl" sz="2800" b="1"/>
              <a:t>    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r>
              <a:rPr lang="en-US" sz="2800" b="1"/>
              <a:t>	Know, organize, integrate and rationalize the offer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r>
              <a:rPr lang="en-US" sz="2800" b="1"/>
              <a:t>    Create adequate institutional arrangements for integration and rationalization of the offer and the demand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endParaRPr lang="en-US" sz="2800" b="1"/>
          </a:p>
          <a:p>
            <a:pPr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ES_tradnl" sz="2800" b="1"/>
              <a:t>                        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ES_tradnl" sz="2800" b="1"/>
              <a:t>                     </a:t>
            </a:r>
            <a:r>
              <a:rPr lang="es-ES_tradnl" sz="24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Lower costs</a:t>
            </a:r>
          </a:p>
          <a:p>
            <a:pPr eaLnBrk="0" hangingPunct="0">
              <a:lnSpc>
                <a:spcPct val="80000"/>
              </a:lnSpc>
              <a:spcBef>
                <a:spcPct val="0"/>
              </a:spcBef>
              <a:buClr>
                <a:srgbClr val="FFFF7D"/>
              </a:buClr>
              <a:buSzPts val="2800"/>
              <a:buFontTx/>
              <a:buNone/>
            </a:pPr>
            <a:r>
              <a:rPr lang="es-ES_tradnl" sz="24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Increase impact</a:t>
            </a:r>
            <a:endParaRPr lang="es-ES_tradnl" sz="2400" b="1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5800" y="4953000"/>
            <a:ext cx="8153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How effective are the strategies with integral focus in the increase of the impact of poverty reduction policies?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28600" y="838200"/>
            <a:ext cx="85344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752600" y="3657600"/>
            <a:ext cx="3657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810000" y="2971800"/>
            <a:ext cx="333375" cy="457200"/>
          </a:xfrm>
          <a:prstGeom prst="downArrow">
            <a:avLst>
              <a:gd name="adj1" fmla="val 50000"/>
              <a:gd name="adj2" fmla="val 342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3810000" y="4495800"/>
            <a:ext cx="333375" cy="457200"/>
          </a:xfrm>
          <a:prstGeom prst="downArrow">
            <a:avLst>
              <a:gd name="adj1" fmla="val 50000"/>
              <a:gd name="adj2" fmla="val 342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685800" y="5029200"/>
            <a:ext cx="7772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8686800" cy="4724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s-ES_tradnl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</a:t>
            </a:r>
            <a:r>
              <a:rPr lang="es-ES_tradnl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Integrated policies and its possible impacts: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    Rationalization of the expenses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Decrease of the operational costs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sinérgicos Effects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Types of integration</a:t>
            </a:r>
            <a:r>
              <a:rPr lang="es-ES_tradnl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</a:t>
            </a:r>
            <a:r>
              <a:rPr lang="es-ES_tradnl" sz="28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Sectorial:</a:t>
            </a:r>
            <a:r>
              <a:rPr lang="es-ES_tradnl" sz="2800" b="1"/>
              <a:t> social protection, social and human development, economic development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</a:t>
            </a:r>
            <a:r>
              <a:rPr lang="es-ES_tradnl" sz="28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Institutional: </a:t>
            </a:r>
            <a:r>
              <a:rPr lang="es-ES_tradn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different levels</a:t>
            </a:r>
            <a:endParaRPr lang="es-ES_tradnl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</a:t>
            </a:r>
            <a:r>
              <a:rPr lang="es-ES_tradnl" sz="28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Social:</a:t>
            </a:r>
            <a:r>
              <a:rPr lang="es-ES_tradnl" sz="2800" b="1"/>
              <a:t> government, civil society, empresariado y voluntariado</a:t>
            </a:r>
          </a:p>
          <a:p>
            <a:pPr>
              <a:lnSpc>
                <a:spcPct val="90000"/>
              </a:lnSpc>
              <a:buFontTx/>
              <a:buNone/>
            </a:pPr>
            <a:endParaRPr lang="es-ES_tradnl" sz="2800" b="1"/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800" b="1"/>
              <a:t>	 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noFill/>
          <a:ln/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Operational Challenges 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28600" y="1219200"/>
            <a:ext cx="8229600" cy="2209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04800" y="3886200"/>
            <a:ext cx="8229600" cy="266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ln/>
        </p:spPr>
        <p:txBody>
          <a:bodyPr/>
          <a:lstStyle/>
          <a:p>
            <a:r>
              <a:rPr lang="es-ES"/>
              <a:t> </a:t>
            </a:r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Operational Challenges </a:t>
            </a:r>
            <a:r>
              <a:rPr lang="es-E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Integration Modalities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5562600"/>
          </a:xfrm>
          <a:noFill/>
          <a:ln/>
        </p:spPr>
        <p:txBody>
          <a:bodyPr/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National Strategies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/>
              <a:t>Unit: Country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SOCIAL AGENDAS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/>
              <a:t>Unit: Region / States / Metropolitan Areas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LOCAL  DEVELOPMENT : Integrated  and sustainable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Unit: small city /location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INTEGRATION BY TERRITORIAL BASE 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/>
              <a:t>Unit: neighborhood/comunity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s-ES_tradnl" sz="1800" b="1"/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>
                <a:effectLst>
                  <a:outerShdw blurRad="38100" dist="38100" dir="2700000" algn="tl">
                    <a:srgbClr val="FFFFFF"/>
                  </a:outerShdw>
                </a:effectLst>
              </a:rPr>
              <a:t>LIFE CYCLE PERSPECTIVES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ES_tradnl" sz="1800" b="1"/>
              <a:t>Unit: family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762000" y="1371600"/>
            <a:ext cx="76200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Oval 10"/>
          <p:cNvSpPr>
            <a:spLocks noChangeArrowheads="1"/>
          </p:cNvSpPr>
          <p:nvPr/>
        </p:nvSpPr>
        <p:spPr bwMode="auto">
          <a:xfrm>
            <a:off x="1447800" y="2514600"/>
            <a:ext cx="6629400" cy="838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Oval 11"/>
          <p:cNvSpPr>
            <a:spLocks noChangeArrowheads="1"/>
          </p:cNvSpPr>
          <p:nvPr/>
        </p:nvSpPr>
        <p:spPr bwMode="auto">
          <a:xfrm>
            <a:off x="1524000" y="3505200"/>
            <a:ext cx="63246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1981200" y="4648200"/>
            <a:ext cx="5105400" cy="914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1" name="Oval 13"/>
          <p:cNvSpPr>
            <a:spLocks noChangeArrowheads="1"/>
          </p:cNvSpPr>
          <p:nvPr/>
        </p:nvSpPr>
        <p:spPr bwMode="auto">
          <a:xfrm>
            <a:off x="2438400" y="5791200"/>
            <a:ext cx="4343400" cy="1066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4267200" y="5410200"/>
            <a:ext cx="304800" cy="528638"/>
          </a:xfrm>
          <a:prstGeom prst="upDownArrow">
            <a:avLst>
              <a:gd name="adj1" fmla="val 50000"/>
              <a:gd name="adj2" fmla="val 346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4267200" y="2057400"/>
            <a:ext cx="304800" cy="533400"/>
          </a:xfrm>
          <a:prstGeom prst="upDown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4267200" y="3200400"/>
            <a:ext cx="304800" cy="528638"/>
          </a:xfrm>
          <a:prstGeom prst="upDownArrow">
            <a:avLst>
              <a:gd name="adj1" fmla="val 50000"/>
              <a:gd name="adj2" fmla="val 346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4267200" y="4343400"/>
            <a:ext cx="304800" cy="528638"/>
          </a:xfrm>
          <a:prstGeom prst="upDownArrow">
            <a:avLst>
              <a:gd name="adj1" fmla="val 50000"/>
              <a:gd name="adj2" fmla="val 346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Operational Challenges </a:t>
            </a:r>
            <a:r>
              <a:rPr lang="es-ES"/>
              <a:t/>
            </a:r>
            <a:br>
              <a:rPr lang="es-ES"/>
            </a:br>
            <a:r>
              <a:rPr lang="es-E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to institutionalize the policies of poverty reduction?</a:t>
            </a:r>
            <a:br>
              <a:rPr lang="es-ES" sz="32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3200" b="1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Financing Challenges</a:t>
            </a:r>
          </a:p>
          <a:p>
            <a:pPr>
              <a:buFontTx/>
              <a:buNone/>
            </a:pPr>
            <a:r>
              <a:rPr lang="en-US" b="1"/>
              <a:t>	Protection Strategies of the budget</a:t>
            </a:r>
          </a:p>
          <a:p>
            <a:pPr>
              <a:buFontTx/>
              <a:buNone/>
            </a:pPr>
            <a:r>
              <a:rPr lang="en-US" b="1"/>
              <a:t>	</a:t>
            </a:r>
            <a:r>
              <a:rPr lang="en-AU" b="1"/>
              <a:t>Identification and increment alternatives sources 	</a:t>
            </a:r>
          </a:p>
          <a:p>
            <a:pPr>
              <a:buFontTx/>
              <a:buNone/>
            </a:pPr>
            <a:r>
              <a:rPr lang="en-AU" b="1"/>
              <a:t>	Creation of mechanisms (funds) that enlarge the transparency, equity and efficiency of the expenses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ES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Operational Challenges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Institutional arrangements necesary for the integration and sustainability of the programs: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Spaces for Governmental  integration and public participation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	Professionalization public services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	Favorable Desburocratization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	Creation of legislation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	Informationalization (e-government) Accountability and social control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ES" sz="3600" b="1"/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253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Times New Roman</vt:lpstr>
      <vt:lpstr>Default Design</vt:lpstr>
      <vt:lpstr>What Challenges do Poverty Reduction Strategies Face? </vt:lpstr>
      <vt:lpstr>Current Scenario</vt:lpstr>
      <vt:lpstr>Conceptual Challenges</vt:lpstr>
      <vt:lpstr>Conceptual Challenges</vt:lpstr>
      <vt:lpstr> Operational Challenges</vt:lpstr>
      <vt:lpstr> Operational Challenges </vt:lpstr>
      <vt:lpstr> Operational Challenges Integration Modalities</vt:lpstr>
      <vt:lpstr>Operational Challenges  How to institutionalize the policies of poverty reduction? </vt:lpstr>
      <vt:lpstr>Operational Challenges</vt:lpstr>
      <vt:lpstr> Challenges in monitoring and  evaluation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Cuales son los retos de las politicas de reducción de la pobreza? </dc:title>
  <dc:creator>WandaA</dc:creator>
  <cp:lastModifiedBy>anarod</cp:lastModifiedBy>
  <cp:revision>23</cp:revision>
  <dcterms:created xsi:type="dcterms:W3CDTF">2003-12-04T21:28:47Z</dcterms:created>
  <dcterms:modified xsi:type="dcterms:W3CDTF">2010-07-11T23:41:55Z</dcterms:modified>
</cp:coreProperties>
</file>