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2"/>
  </p:notesMasterIdLst>
  <p:sldIdLst>
    <p:sldId id="256" r:id="rId2"/>
    <p:sldId id="259" r:id="rId3"/>
    <p:sldId id="263" r:id="rId4"/>
    <p:sldId id="264" r:id="rId5"/>
    <p:sldId id="267" r:id="rId6"/>
    <p:sldId id="258" r:id="rId7"/>
    <p:sldId id="262" r:id="rId8"/>
    <p:sldId id="265" r:id="rId9"/>
    <p:sldId id="266" r:id="rId10"/>
    <p:sldId id="261" r:id="rId11"/>
    <p:sldId id="269" r:id="rId12"/>
    <p:sldId id="268" r:id="rId13"/>
    <p:sldId id="270" r:id="rId14"/>
    <p:sldId id="277" r:id="rId15"/>
    <p:sldId id="272" r:id="rId16"/>
    <p:sldId id="273" r:id="rId17"/>
    <p:sldId id="274" r:id="rId18"/>
    <p:sldId id="278" r:id="rId19"/>
    <p:sldId id="279" r:id="rId20"/>
    <p:sldId id="280" r:id="rId21"/>
  </p:sldIdLst>
  <p:sldSz cx="9144000" cy="6858000" type="screen4x3"/>
  <p:notesSz cx="6858000" cy="9144000"/>
  <p:embeddedFontLst>
    <p:embeddedFont>
      <p:font typeface="SimSun" pitchFamily="2" charset="-122"/>
      <p:regular r:id="rId23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61" d="100"/>
          <a:sy n="61" d="100"/>
        </p:scale>
        <p:origin x="-15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434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22DC9E9-148C-41E6-9A98-21577D5A9EB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71474D-1BC7-46EB-9790-D1FA2F96EFA3}" type="slidenum">
              <a:rPr lang="en-US"/>
              <a:pPr/>
              <a:t>2</a:t>
            </a:fld>
            <a:endParaRPr lang="en-US"/>
          </a:p>
        </p:txBody>
      </p:sp>
      <p:sp>
        <p:nvSpPr>
          <p:cNvPr id="153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4F6231-8A27-449D-B90E-7DF3EE8E36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427E9D-6353-4F22-BBD4-2743A5A573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CD8314-E3DD-4C3A-AC46-30F6CD55B4C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2FBC21-DE82-43C0-BE03-25D22EB6D3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54E233-B571-4A61-BD7F-EEEEE3E58E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D522A3-4482-4EF9-BE13-EA0CE6A60B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5F1B81-ED4F-48D5-93C4-AA950D76BE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B837A8-8BC7-4145-8DE1-97F9E33D6B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F642A6-7270-498E-9867-A6974E42A1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AB252E-C52B-4AE9-9B36-6E206CF7DDD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75FDBC-076B-42F6-9682-FED63CAC3D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091D965-2FAC-4C31-B136-743DDBE5B65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Excel_97-2003_Worksheet2.xls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2057400"/>
            <a:ext cx="7924800" cy="3276600"/>
          </a:xfrm>
        </p:spPr>
        <p:txBody>
          <a:bodyPr/>
          <a:lstStyle/>
          <a:p>
            <a:r>
              <a:rPr lang="en-US" sz="3200" b="1"/>
              <a:t>Mexico Country Case</a:t>
            </a:r>
            <a:br>
              <a:rPr lang="en-US" sz="3200" b="1"/>
            </a:br>
            <a:r>
              <a:rPr lang="en-US"/>
              <a:t/>
            </a:r>
            <a:br>
              <a:rPr lang="en-US"/>
            </a:br>
            <a:r>
              <a:rPr lang="en-US" sz="2000"/>
              <a:t>Lilian SAADE HAZIN and  </a:t>
            </a:r>
            <a:r>
              <a:rPr lang="es-MX" sz="2000"/>
              <a:t>An</a:t>
            </a:r>
            <a:r>
              <a:rPr lang="en-US" sz="2000"/>
              <a:t>tonio SAADE HAZIN</a:t>
            </a:r>
            <a:br>
              <a:rPr lang="en-US" sz="2000"/>
            </a:br>
            <a:r>
              <a:rPr lang="en-US" sz="2000"/>
              <a:t>lassade@iname.com</a:t>
            </a:r>
            <a:br>
              <a:rPr lang="en-US" sz="2000"/>
            </a:br>
            <a:r>
              <a:rPr lang="en-US" sz="2000"/>
              <a:t>January 2003</a:t>
            </a:r>
            <a:br>
              <a:rPr lang="en-US" sz="2000"/>
            </a:br>
            <a:r>
              <a:rPr lang="en-US" sz="2000"/>
              <a:t>7</a:t>
            </a:r>
            <a:br>
              <a:rPr lang="en-US" sz="2000"/>
            </a:br>
            <a:r>
              <a:rPr lang="pt-BR" sz="2000" b="1"/>
              <a:t>INTER-AMERICAN DEVELOPMENT BANK REGIONAL POLICY DIALOGUE</a:t>
            </a:r>
            <a:r>
              <a:rPr lang="en-US" sz="2000" b="1"/>
              <a:t/>
            </a:r>
            <a:br>
              <a:rPr lang="en-US" sz="2000" b="1"/>
            </a:br>
            <a:endParaRPr lang="en-US" sz="2000" b="1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685800"/>
            <a:ext cx="7924800" cy="4953000"/>
          </a:xfrm>
        </p:spPr>
        <p:txBody>
          <a:bodyPr/>
          <a:lstStyle/>
          <a:p>
            <a:r>
              <a:rPr lang="en-US" sz="2000" b="1">
                <a:ea typeface="SimSun" pitchFamily="2" charset="-122"/>
              </a:rPr>
              <a:t>Water Charge Instruments for Environmental Management in Latin America: from Theoretical to Practical Issues</a:t>
            </a:r>
            <a:br>
              <a:rPr lang="en-US" sz="2000" b="1">
                <a:ea typeface="SimSun" pitchFamily="2" charset="-122"/>
              </a:rPr>
            </a:br>
            <a:endParaRPr lang="en-US" sz="1400" b="1">
              <a:ea typeface="SimSun" pitchFamily="2" charset="-122"/>
            </a:endParaRPr>
          </a:p>
          <a:p>
            <a:endParaRPr lang="en-US" sz="1400" b="1">
              <a:ea typeface="SimSun" pitchFamily="2" charset="-122"/>
            </a:endParaRPr>
          </a:p>
          <a:p>
            <a:endParaRPr lang="en-US" sz="1400" b="1">
              <a:ea typeface="SimSun" pitchFamily="2" charset="-122"/>
            </a:endParaRPr>
          </a:p>
          <a:p>
            <a:endParaRPr lang="en-US" sz="1400" b="1">
              <a:ea typeface="SimSun" pitchFamily="2" charset="-122"/>
            </a:endParaRPr>
          </a:p>
          <a:p>
            <a:endParaRPr lang="en-US" sz="1400" b="1">
              <a:ea typeface="SimSun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Wastewater charges</a:t>
            </a: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Wastewater quality control in the 70s called for a basic treatment for </a:t>
            </a:r>
            <a:r>
              <a:rPr lang="es-MX"/>
              <a:t>ever</a:t>
            </a:r>
            <a:r>
              <a:rPr lang="en-US"/>
              <a:t>y discharge.</a:t>
            </a:r>
            <a:endParaRPr lang="es-MX"/>
          </a:p>
          <a:p>
            <a:pPr>
              <a:lnSpc>
                <a:spcPct val="90000"/>
              </a:lnSpc>
            </a:pPr>
            <a:r>
              <a:rPr lang="es-MX"/>
              <a:t>1991 wastewater charge in operation as an incentive to polluters to comply with pollution control standards. </a:t>
            </a:r>
          </a:p>
          <a:p>
            <a:pPr>
              <a:lnSpc>
                <a:spcPct val="90000"/>
              </a:lnSpc>
            </a:pPr>
            <a:r>
              <a:rPr lang="es-MX"/>
              <a:t>These are part of a wider set of standards, the Mexican Official Standards (NOMs).</a:t>
            </a:r>
          </a:p>
          <a:p>
            <a:pPr>
              <a:lnSpc>
                <a:spcPct val="90000"/>
              </a:lnSpc>
            </a:pPr>
            <a:endParaRPr lang="es-MX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The 1991 charge</a:t>
            </a: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The </a:t>
            </a:r>
            <a:r>
              <a:rPr lang="es-MX" sz="2800"/>
              <a:t>1991 </a:t>
            </a:r>
            <a:r>
              <a:rPr lang="en-US" sz="2800"/>
              <a:t>charge </a:t>
            </a:r>
            <a:r>
              <a:rPr lang="es-MX" sz="2800"/>
              <a:t>was</a:t>
            </a:r>
            <a:r>
              <a:rPr lang="en-US" sz="2800"/>
              <a:t> a non-compliance charge applied when the pollutant concentration exceeded the established standard.</a:t>
            </a:r>
            <a:endParaRPr lang="es-MX" sz="2800"/>
          </a:p>
          <a:p>
            <a:r>
              <a:rPr lang="es-MX" sz="2800"/>
              <a:t>T</a:t>
            </a:r>
            <a:r>
              <a:rPr lang="en-US" sz="2800"/>
              <a:t>he fee was calculated on the base of the concentration of Chemical Oxygen Demand (COD) and Total Suspended Solids (TSS) and the type of zone</a:t>
            </a:r>
            <a:r>
              <a:rPr lang="es-MX" sz="2800"/>
              <a:t>, depending on water “availability”</a:t>
            </a:r>
            <a:r>
              <a:rPr lang="en-US" sz="2800"/>
              <a:t>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Subsequent revisions</a:t>
            </a: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MX"/>
              <a:t>In</a:t>
            </a:r>
            <a:r>
              <a:rPr lang="en-US"/>
              <a:t> 1996 criteria changed from “Availability Zones” to “assimilative capacity of the water bodies”. </a:t>
            </a:r>
            <a:endParaRPr lang="es-MX"/>
          </a:p>
          <a:p>
            <a:r>
              <a:rPr lang="es-MX"/>
              <a:t>In</a:t>
            </a:r>
            <a:r>
              <a:rPr lang="en-US"/>
              <a:t> 1997 different rates for a larger number of pollutants and review of the official quality standards.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The wastewater charge today</a:t>
            </a:r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4000"/>
              <a:t>Additional pollution indicators are now considered in a more complex formula. </a:t>
            </a:r>
          </a:p>
          <a:p>
            <a:r>
              <a:rPr lang="en-US" sz="4000"/>
              <a:t>Since 2002, revenues destined </a:t>
            </a:r>
            <a:r>
              <a:rPr lang="es-MX" sz="4000"/>
              <a:t>to</a:t>
            </a:r>
            <a:r>
              <a:rPr lang="en-US" sz="4000"/>
              <a:t> improving efficiency and water related infrastructure.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Gradual goals for wastewater standards compliance</a:t>
            </a:r>
            <a:endParaRPr lang="en-US"/>
          </a:p>
        </p:txBody>
      </p:sp>
      <p:graphicFrame>
        <p:nvGraphicFramePr>
          <p:cNvPr id="27651" name="Object 3"/>
          <p:cNvGraphicFramePr>
            <a:graphicFrameLocks noChangeAspect="1"/>
          </p:cNvGraphicFramePr>
          <p:nvPr/>
        </p:nvGraphicFramePr>
        <p:xfrm>
          <a:off x="415925" y="3184525"/>
          <a:ext cx="8413750" cy="2084388"/>
        </p:xfrm>
        <a:graphic>
          <a:graphicData uri="http://schemas.openxmlformats.org/presentationml/2006/ole">
            <p:oleObj spid="_x0000_s27651" name="Planilha" r:id="rId3" imgW="5258274" imgH="1305205" progId="Excel.Sheet.8">
              <p:embed/>
            </p:oleObj>
          </a:graphicData>
        </a:graphic>
      </p:graphicFrame>
      <p:graphicFrame>
        <p:nvGraphicFramePr>
          <p:cNvPr id="27652" name="Object 4"/>
          <p:cNvGraphicFramePr>
            <a:graphicFrameLocks noChangeAspect="1"/>
          </p:cNvGraphicFramePr>
          <p:nvPr/>
        </p:nvGraphicFramePr>
        <p:xfrm>
          <a:off x="687388" y="2328863"/>
          <a:ext cx="7937500" cy="3932237"/>
        </p:xfrm>
        <a:graphic>
          <a:graphicData uri="http://schemas.openxmlformats.org/presentationml/2006/ole">
            <p:oleObj spid="_x0000_s27652" name="Planilha" r:id="rId4" imgW="4772431" imgH="2372087" progId="Excel.Sheet.8">
              <p:embed/>
            </p:oleObj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Exemptions to the charge</a:t>
            </a: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Users who comply with the effluent standards;</a:t>
            </a:r>
          </a:p>
          <a:p>
            <a:r>
              <a:rPr lang="en-US" sz="2800"/>
              <a:t>Water returned to its source without change; </a:t>
            </a:r>
          </a:p>
          <a:p>
            <a:r>
              <a:rPr lang="en-US" sz="2800"/>
              <a:t>Municipalities of less than 2,500 inhabitants;</a:t>
            </a:r>
          </a:p>
          <a:p>
            <a:r>
              <a:rPr lang="en-US" sz="2800"/>
              <a:t>Irrigation; and,</a:t>
            </a:r>
          </a:p>
          <a:p>
            <a:r>
              <a:rPr lang="en-US" sz="2800"/>
              <a:t>Approved program to reduce emissions.</a:t>
            </a:r>
          </a:p>
          <a:p>
            <a:r>
              <a:rPr lang="en-US" sz="2800"/>
              <a:t>Polluters with a monthly discharge volume of less than 3000 m3 ha</a:t>
            </a:r>
            <a:r>
              <a:rPr lang="es-MX" sz="2800"/>
              <a:t>ve</a:t>
            </a:r>
            <a:r>
              <a:rPr lang="en-US" sz="2800"/>
              <a:t> the option of a flat rate.</a:t>
            </a:r>
          </a:p>
          <a:p>
            <a:endParaRPr lang="en-US" sz="28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Water use implementation issues</a:t>
            </a: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MX"/>
              <a:t>T</a:t>
            </a:r>
            <a:r>
              <a:rPr lang="en-US"/>
              <a:t>he system still does not reflect the real costs of water and is highly subsidized. </a:t>
            </a:r>
            <a:endParaRPr lang="es-MX"/>
          </a:p>
          <a:p>
            <a:pPr>
              <a:lnSpc>
                <a:spcPct val="90000"/>
              </a:lnSpc>
            </a:pPr>
            <a:r>
              <a:rPr lang="en-US"/>
              <a:t>The Federal Government has absorbed the necessary infrastructure costs to provide water services, and revenues have made little contribution to financing.</a:t>
            </a:r>
            <a:endParaRPr lang="es-MX"/>
          </a:p>
          <a:p>
            <a:pPr>
              <a:lnSpc>
                <a:spcPct val="90000"/>
              </a:lnSpc>
            </a:pPr>
            <a:r>
              <a:rPr lang="en-US"/>
              <a:t>Traditionally, important cross-subsidies among sectors.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Wastewater charge issues</a:t>
            </a: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4400"/>
              <a:t>Wastewater charges not effective to alter conduct. </a:t>
            </a:r>
            <a:endParaRPr lang="es-MX" sz="4400"/>
          </a:p>
          <a:p>
            <a:pPr>
              <a:lnSpc>
                <a:spcPct val="90000"/>
              </a:lnSpc>
            </a:pPr>
            <a:r>
              <a:rPr lang="es-MX" sz="4400"/>
              <a:t>Emphasis on</a:t>
            </a:r>
            <a:r>
              <a:rPr lang="en-US" sz="4400"/>
              <a:t> standard compliance.</a:t>
            </a:r>
            <a:endParaRPr lang="es-MX" sz="4400"/>
          </a:p>
          <a:p>
            <a:pPr>
              <a:lnSpc>
                <a:spcPct val="90000"/>
              </a:lnSpc>
            </a:pPr>
            <a:r>
              <a:rPr lang="es-MX" sz="4400"/>
              <a:t>Users</a:t>
            </a:r>
            <a:r>
              <a:rPr lang="en-US" sz="4400"/>
              <a:t> </a:t>
            </a:r>
            <a:r>
              <a:rPr lang="es-MX" sz="4400"/>
              <a:t>simply </a:t>
            </a:r>
            <a:r>
              <a:rPr lang="en-US" sz="4400"/>
              <a:t>do not pay.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Lack of monitoring capacity</a:t>
            </a:r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Not enough equipment or personnel. </a:t>
            </a:r>
            <a:endParaRPr lang="es-MX"/>
          </a:p>
          <a:p>
            <a:r>
              <a:rPr lang="es-MX"/>
              <a:t>The CNA has </a:t>
            </a:r>
            <a:r>
              <a:rPr lang="en-US"/>
              <a:t>more than 20,000</a:t>
            </a:r>
            <a:r>
              <a:rPr lang="es-MX"/>
              <a:t> employees. Only ~125 </a:t>
            </a:r>
            <a:r>
              <a:rPr lang="en-US"/>
              <a:t>working on inspection and metering activities. </a:t>
            </a:r>
            <a:endParaRPr lang="es-MX"/>
          </a:p>
          <a:p>
            <a:r>
              <a:rPr lang="en-US"/>
              <a:t>Complex and long administrative process.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Lack of investment</a:t>
            </a:r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MX"/>
              <a:t>Reduction in investments by one-third from 1991 to 2001.</a:t>
            </a:r>
          </a:p>
          <a:p>
            <a:r>
              <a:rPr lang="en-US"/>
              <a:t>Private participation scarce and unstable. </a:t>
            </a:r>
            <a:endParaRPr lang="es-MX"/>
          </a:p>
          <a:p>
            <a:r>
              <a:rPr lang="en-US"/>
              <a:t>With respect to wastewater treatment, the situation is even worse (out of the 41 contracts signed </a:t>
            </a:r>
            <a:r>
              <a:rPr lang="es-MX"/>
              <a:t>since </a:t>
            </a:r>
            <a:r>
              <a:rPr lang="en-US"/>
              <a:t>1991, only 11 </a:t>
            </a:r>
            <a:r>
              <a:rPr lang="es-MX"/>
              <a:t>were</a:t>
            </a:r>
            <a:r>
              <a:rPr lang="en-US"/>
              <a:t> still in operation</a:t>
            </a:r>
            <a:r>
              <a:rPr lang="es-MX"/>
              <a:t> in 1999)</a:t>
            </a:r>
            <a:r>
              <a:rPr lang="en-US"/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Water problems</a:t>
            </a: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3600"/>
              <a:t>Unequal </a:t>
            </a:r>
            <a:r>
              <a:rPr lang="es-MX" sz="3600"/>
              <a:t>geographical </a:t>
            </a:r>
            <a:r>
              <a:rPr lang="en-US" sz="3600"/>
              <a:t>distribution of water resources</a:t>
            </a:r>
            <a:r>
              <a:rPr lang="es-MX" sz="3600"/>
              <a:t>.</a:t>
            </a:r>
          </a:p>
          <a:p>
            <a:pPr>
              <a:lnSpc>
                <a:spcPct val="90000"/>
              </a:lnSpc>
            </a:pPr>
            <a:r>
              <a:rPr lang="es-MX" sz="3600"/>
              <a:t>76 per cent of the population lives in the northern and upland regions.</a:t>
            </a:r>
          </a:p>
          <a:p>
            <a:pPr>
              <a:lnSpc>
                <a:spcPct val="90000"/>
              </a:lnSpc>
            </a:pPr>
            <a:r>
              <a:rPr lang="en-US" sz="3600"/>
              <a:t>Growing overexploitation</a:t>
            </a:r>
            <a:r>
              <a:rPr lang="es-MX" sz="3600"/>
              <a:t> </a:t>
            </a:r>
            <a:r>
              <a:rPr lang="en-US" sz="3600"/>
              <a:t>and pollution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Re</a:t>
            </a:r>
            <a:r>
              <a:rPr lang="en-US"/>
              <a:t>commendations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/>
              <a:t>1.	Improve monitoring.</a:t>
            </a:r>
            <a:endParaRPr lang="es-MX"/>
          </a:p>
          <a:p>
            <a:pPr>
              <a:buFontTx/>
              <a:buNone/>
            </a:pPr>
            <a:r>
              <a:rPr lang="en-US"/>
              <a:t>2.	Eliminate most exemptions. </a:t>
            </a:r>
            <a:endParaRPr lang="es-MX"/>
          </a:p>
          <a:p>
            <a:pPr>
              <a:buFontTx/>
              <a:buNone/>
            </a:pPr>
            <a:r>
              <a:rPr lang="en-US"/>
              <a:t>3.	Consider reducing subsidies</a:t>
            </a:r>
            <a:r>
              <a:rPr lang="es-MX"/>
              <a:t>.</a:t>
            </a:r>
          </a:p>
          <a:p>
            <a:pPr>
              <a:buFontTx/>
              <a:buNone/>
            </a:pPr>
            <a:r>
              <a:rPr lang="en-US"/>
              <a:t>4.	Charges should be based on real costs.</a:t>
            </a:r>
            <a:endParaRPr lang="es-MX"/>
          </a:p>
          <a:p>
            <a:pPr>
              <a:buFontTx/>
              <a:buNone/>
            </a:pPr>
            <a:r>
              <a:rPr lang="en-US"/>
              <a:t>5.	Improve local capacity and interest in water management.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Institutional Framework</a:t>
            </a: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600"/>
              <a:t>Major water bodies in Mexico are federal responsibility. </a:t>
            </a:r>
            <a:endParaRPr lang="es-MX" sz="3600"/>
          </a:p>
          <a:p>
            <a:r>
              <a:rPr lang="en-US" sz="3600"/>
              <a:t>Creation of the National Water Commission (CNA) in 1989</a:t>
            </a:r>
            <a:r>
              <a:rPr lang="es-MX" sz="3600"/>
              <a:t>.</a:t>
            </a:r>
          </a:p>
          <a:p>
            <a:r>
              <a:rPr lang="en-US" sz="3600"/>
              <a:t>CNA is attached to the Ministry of Environment and Natural Resources.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Administrative divisions</a:t>
            </a:r>
            <a:endParaRPr lang="en-US"/>
          </a:p>
        </p:txBody>
      </p:sp>
      <p:sp>
        <p:nvSpPr>
          <p:cNvPr id="1126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MX"/>
              <a:t>1</a:t>
            </a:r>
            <a:r>
              <a:rPr lang="en-US"/>
              <a:t>3 administrative regions</a:t>
            </a:r>
            <a:r>
              <a:rPr lang="es-MX"/>
              <a:t>,</a:t>
            </a:r>
            <a:r>
              <a:rPr lang="en-US"/>
              <a:t> following hydrographic criteria.</a:t>
            </a:r>
            <a:endParaRPr lang="es-MX"/>
          </a:p>
          <a:p>
            <a:r>
              <a:rPr lang="en-US"/>
              <a:t>26 Basin Councils (25 already set up)</a:t>
            </a:r>
            <a:r>
              <a:rPr lang="es-MX"/>
              <a:t>.</a:t>
            </a:r>
          </a:p>
          <a:p>
            <a:r>
              <a:rPr lang="es-MX"/>
              <a:t>32 States in the Federation</a:t>
            </a:r>
          </a:p>
          <a:p>
            <a:r>
              <a:rPr lang="es-MX"/>
              <a:t>2,400+ municipalities </a:t>
            </a:r>
            <a:r>
              <a:rPr lang="en-US"/>
              <a:t>in charge of water, sewerage services and wastewater collection and disposal.</a:t>
            </a:r>
            <a:endParaRPr lang="es-MX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Legal Framework</a:t>
            </a:r>
            <a:endParaRPr lang="en-US"/>
          </a:p>
        </p:txBody>
      </p:sp>
      <p:sp>
        <p:nvSpPr>
          <p:cNvPr id="1638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sz="2800"/>
              <a:t>1992 National Water Law. </a:t>
            </a:r>
          </a:p>
          <a:p>
            <a:r>
              <a:rPr lang="es-MX" sz="2800"/>
              <a:t>Other related health and ecological laws exist. </a:t>
            </a:r>
          </a:p>
          <a:p>
            <a:r>
              <a:rPr lang="es-MX" sz="2800"/>
              <a:t>Charges renewed yearly (Federal Law of  Charges).</a:t>
            </a:r>
          </a:p>
          <a:p>
            <a:r>
              <a:rPr lang="es-MX" sz="2800"/>
              <a:t>1982 Program of National Waters: first important planning instrument (integrated approach). </a:t>
            </a:r>
          </a:p>
          <a:p>
            <a:r>
              <a:rPr lang="es-MX" sz="2800"/>
              <a:t>Proposals for a new Basin and National Water Law being discussed.</a:t>
            </a:r>
            <a:endParaRPr lang="en-US" sz="28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Charges for water use - 1986</a:t>
            </a: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 1986 a two-part charge came into place: </a:t>
            </a:r>
            <a:endParaRPr lang="es-MX"/>
          </a:p>
          <a:p>
            <a:pPr lvl="1"/>
            <a:r>
              <a:rPr lang="es-MX"/>
              <a:t>A</a:t>
            </a:r>
            <a:r>
              <a:rPr lang="en-US"/>
              <a:t> fixed price per cubic meter varying depending on the water supply zone. </a:t>
            </a:r>
            <a:endParaRPr lang="es-MX"/>
          </a:p>
          <a:p>
            <a:pPr lvl="1"/>
            <a:r>
              <a:rPr lang="es-MX"/>
              <a:t>A</a:t>
            </a:r>
            <a:r>
              <a:rPr lang="en-US"/>
              <a:t>n increasing block rate structure. </a:t>
            </a:r>
            <a:endParaRPr lang="es-MX"/>
          </a:p>
          <a:p>
            <a:r>
              <a:rPr lang="es-MX"/>
              <a:t>Different </a:t>
            </a:r>
            <a:r>
              <a:rPr lang="en-US"/>
              <a:t>rates</a:t>
            </a:r>
            <a:r>
              <a:rPr lang="es-MX"/>
              <a:t> to </a:t>
            </a:r>
            <a:r>
              <a:rPr lang="en-US"/>
              <a:t>irrigation, hydroelectric generation, urban (potable) and industrial</a:t>
            </a:r>
            <a:r>
              <a:rPr lang="es-MX"/>
              <a:t> uses.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The new charge for water use - 1997</a:t>
            </a: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sz="3600"/>
              <a:t>D</a:t>
            </a:r>
            <a:r>
              <a:rPr lang="en-US" sz="3600"/>
              <a:t>epends on availability zone and use. </a:t>
            </a:r>
            <a:endParaRPr lang="es-MX" sz="3600"/>
          </a:p>
          <a:p>
            <a:r>
              <a:rPr lang="es-MX" sz="3600"/>
              <a:t>C</a:t>
            </a:r>
            <a:r>
              <a:rPr lang="en-US" sz="3600"/>
              <a:t>hange from 4 to 9 availability zones. </a:t>
            </a:r>
            <a:endParaRPr lang="es-MX" sz="3600"/>
          </a:p>
          <a:p>
            <a:r>
              <a:rPr lang="en-US" sz="3600"/>
              <a:t>Charge level updated yearly and sometimes a region can change from </a:t>
            </a:r>
            <a:r>
              <a:rPr lang="es-MX" sz="3600"/>
              <a:t>one </a:t>
            </a:r>
            <a:r>
              <a:rPr lang="en-US" sz="3600"/>
              <a:t>availability zone</a:t>
            </a:r>
            <a:r>
              <a:rPr lang="es-MX" sz="3600"/>
              <a:t> to another</a:t>
            </a:r>
            <a:endParaRPr lang="en-US" sz="3600"/>
          </a:p>
          <a:p>
            <a:endParaRPr lang="en-US" sz="36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Water Charges ($US/1000 m3)</a:t>
            </a:r>
          </a:p>
        </p:txBody>
      </p:sp>
      <p:pic>
        <p:nvPicPr>
          <p:cNvPr id="12379" name="Picture 9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981200"/>
            <a:ext cx="7772400" cy="380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Exemptions to the charge</a:t>
            </a: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MX" sz="2800"/>
              <a:t>Localities </a:t>
            </a:r>
            <a:r>
              <a:rPr lang="en-US" sz="2800"/>
              <a:t>with less than 2,500 inhabitants</a:t>
            </a:r>
            <a:r>
              <a:rPr lang="es-MX" sz="2800"/>
              <a:t>.</a:t>
            </a:r>
            <a:endParaRPr lang="en-US" sz="2800"/>
          </a:p>
          <a:p>
            <a:pPr>
              <a:lnSpc>
                <a:spcPct val="90000"/>
              </a:lnSpc>
            </a:pPr>
            <a:r>
              <a:rPr lang="es-MX" sz="2800"/>
              <a:t>A</a:t>
            </a:r>
            <a:r>
              <a:rPr lang="en-US" sz="2800"/>
              <a:t>gricultural use.</a:t>
            </a:r>
          </a:p>
          <a:p>
            <a:pPr>
              <a:lnSpc>
                <a:spcPct val="90000"/>
              </a:lnSpc>
            </a:pPr>
            <a:r>
              <a:rPr lang="en-US" sz="2800"/>
              <a:t>Wastewater</a:t>
            </a:r>
            <a:r>
              <a:rPr lang="es-MX" sz="2800"/>
              <a:t>.</a:t>
            </a:r>
            <a:endParaRPr lang="en-US" sz="2800"/>
          </a:p>
          <a:p>
            <a:pPr>
              <a:lnSpc>
                <a:spcPct val="90000"/>
              </a:lnSpc>
            </a:pPr>
            <a:r>
              <a:rPr lang="es-MX" sz="2800"/>
              <a:t>W</a:t>
            </a:r>
            <a:r>
              <a:rPr lang="en-US" sz="2800"/>
              <a:t>ater with high concentrations of salt in interior water bodies</a:t>
            </a:r>
            <a:r>
              <a:rPr lang="es-MX" sz="2800"/>
              <a:t>.</a:t>
            </a:r>
            <a:endParaRPr lang="en-US" sz="2800"/>
          </a:p>
          <a:p>
            <a:pPr>
              <a:lnSpc>
                <a:spcPct val="90000"/>
              </a:lnSpc>
            </a:pPr>
            <a:r>
              <a:rPr lang="es-MX" sz="2800"/>
              <a:t>U</a:t>
            </a:r>
            <a:r>
              <a:rPr lang="en-US" sz="2800"/>
              <a:t>sers holding a certificate issued by the CNA indicating that the water was returned to its source without change.</a:t>
            </a:r>
          </a:p>
          <a:p>
            <a:pPr>
              <a:lnSpc>
                <a:spcPct val="90000"/>
              </a:lnSpc>
            </a:pPr>
            <a:r>
              <a:rPr lang="es-MX" sz="2800"/>
              <a:t>S</a:t>
            </a:r>
            <a:r>
              <a:rPr lang="en-US" sz="2800"/>
              <a:t>pecial discount when the user treats the water </a:t>
            </a:r>
            <a:r>
              <a:rPr lang="es-MX" sz="2800"/>
              <a:t>and</a:t>
            </a:r>
            <a:r>
              <a:rPr lang="en-US" sz="2800"/>
              <a:t> return</a:t>
            </a:r>
            <a:r>
              <a:rPr lang="es-MX" sz="2800"/>
              <a:t>s</a:t>
            </a:r>
            <a:r>
              <a:rPr lang="en-US" sz="2800"/>
              <a:t> it to the source</a:t>
            </a:r>
            <a:r>
              <a:rPr lang="es-MX" sz="2800"/>
              <a:t>.</a:t>
            </a:r>
            <a:endParaRPr lang="en-US" sz="28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572</TotalTime>
  <Words>740</Words>
  <Application>Microsoft Office PowerPoint</Application>
  <PresentationFormat>On-screen Show (4:3)</PresentationFormat>
  <Paragraphs>84</Paragraphs>
  <Slides>20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Times New Roman</vt:lpstr>
      <vt:lpstr>SimSun</vt:lpstr>
      <vt:lpstr>Default Design</vt:lpstr>
      <vt:lpstr>Planilha de trabalho do Microsoft Excel</vt:lpstr>
      <vt:lpstr>Mexico Country Case  Lilian SAADE HAZIN and  Antonio SAADE HAZIN lassade@iname.com January 2003 7 INTER-AMERICAN DEVELOPMENT BANK REGIONAL POLICY DIALOGUE </vt:lpstr>
      <vt:lpstr>Water problems</vt:lpstr>
      <vt:lpstr>Institutional Framework</vt:lpstr>
      <vt:lpstr>Administrative divisions</vt:lpstr>
      <vt:lpstr>Legal Framework</vt:lpstr>
      <vt:lpstr>Charges for water use - 1986</vt:lpstr>
      <vt:lpstr>The new charge for water use - 1997</vt:lpstr>
      <vt:lpstr>Water Charges ($US/1000 m3)</vt:lpstr>
      <vt:lpstr>Exemptions to the charge</vt:lpstr>
      <vt:lpstr>Wastewater charges</vt:lpstr>
      <vt:lpstr>The 1991 charge</vt:lpstr>
      <vt:lpstr>Subsequent revisions</vt:lpstr>
      <vt:lpstr>The wastewater charge today</vt:lpstr>
      <vt:lpstr>Gradual goals for wastewater standards compliance</vt:lpstr>
      <vt:lpstr>Exemptions to the charge</vt:lpstr>
      <vt:lpstr>Water use implementation issues</vt:lpstr>
      <vt:lpstr>Wastewater charge issues</vt:lpstr>
      <vt:lpstr>Lack of monitoring capacity</vt:lpstr>
      <vt:lpstr>Lack of investment</vt:lpstr>
      <vt:lpstr>Recommendations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Country Case: Mexico</dc:title>
  <dc:creator>aa</dc:creator>
  <cp:lastModifiedBy>anarod</cp:lastModifiedBy>
  <cp:revision>29</cp:revision>
  <dcterms:created xsi:type="dcterms:W3CDTF">2003-01-05T15:25:23Z</dcterms:created>
  <dcterms:modified xsi:type="dcterms:W3CDTF">2010-07-11T14:44:07Z</dcterms:modified>
</cp:coreProperties>
</file>