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5" r:id="rId19"/>
    <p:sldId id="274" r:id="rId20"/>
    <p:sldId id="276" r:id="rId21"/>
    <p:sldId id="277" r:id="rId22"/>
  </p:sldIdLst>
  <p:sldSz cx="9144000" cy="6858000" type="screen4x3"/>
  <p:notesSz cx="6858000" cy="9144000"/>
  <p:embeddedFontLst>
    <p:embeddedFont>
      <p:font typeface="SimSun" pitchFamily="2" charset="-122"/>
      <p:regular r:id="rId23"/>
    </p:embeddedFont>
  </p:embeddedFontLst>
  <p:defaultTextStyle>
    <a:defPPr>
      <a:defRPr lang="pt-B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050B0F-0897-4932-AA82-C1C3A45C3668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BF75A-7815-44B7-AA4D-428BC761725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32B89-E9F4-469A-8163-C4C4372294BB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222407C-1982-493A-9A64-8076991ED9F7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0DD3EB7-A94C-4A01-A219-0D8864B5D053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3E86C0-91EB-469F-8544-D50D7712504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CDDE1F-3044-4BD4-A937-E2D56E05280A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B67431-5F3E-406E-8BD6-A73E5517B441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EDCA8-D4DE-4569-9090-40C3C22074B4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863B1-8F80-44F3-81E2-391472EED3B9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54EB5F-74DF-49F3-914F-77A728BEF3DE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316AC3-AB03-4C5A-9D04-8C7E61B0841F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C3CA8-A58E-4059-920A-3B8EF8C4CF30}" type="slidenum">
              <a:rPr lang="pt-BR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1EAD98B-0A90-44B2-B6A4-7553BCCC0201}" type="slidenum">
              <a:rPr lang="pt-BR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838200"/>
            <a:ext cx="7162800" cy="5562600"/>
          </a:xfrm>
        </p:spPr>
        <p:txBody>
          <a:bodyPr/>
          <a:lstStyle/>
          <a:p>
            <a:pPr lvl="2">
              <a:spcBef>
                <a:spcPct val="0"/>
              </a:spcBef>
            </a:pPr>
            <a:r>
              <a:rPr lang="en-US" b="1">
                <a:ea typeface="SimSun" pitchFamily="2" charset="-122"/>
              </a:rPr>
              <a:t>Water Charge Instruments for Environmental Management in Latin America: from Theoretical to Practical Issues</a:t>
            </a:r>
          </a:p>
          <a:p>
            <a:pPr lvl="2"/>
            <a:endParaRPr lang="en-US" b="1"/>
          </a:p>
          <a:p>
            <a:pPr lvl="2"/>
            <a:r>
              <a:rPr lang="en-US" sz="3200" b="1"/>
              <a:t>France Country Case</a:t>
            </a:r>
          </a:p>
          <a:p>
            <a:pPr lvl="2"/>
            <a:endParaRPr lang="en-US"/>
          </a:p>
          <a:p>
            <a:r>
              <a:rPr lang="en-US" sz="2000"/>
              <a:t>José Gustavo FERES, Céline NAUGES and Alban THOMAS</a:t>
            </a:r>
            <a:endParaRPr lang="en-US" sz="2800"/>
          </a:p>
          <a:p>
            <a:pPr lvl="1"/>
            <a:r>
              <a:rPr lang="pt-BR" sz="2000"/>
              <a:t>thomas@toulouse.inra.fr</a:t>
            </a:r>
          </a:p>
          <a:p>
            <a:pPr lvl="1"/>
            <a:endParaRPr lang="pt-BR" b="1"/>
          </a:p>
          <a:p>
            <a:pPr lvl="2"/>
            <a:r>
              <a:rPr lang="pt-BR" sz="2000" b="1"/>
              <a:t>INTER-AMERICAN DEVELOPMENT BANK REGIONAL POLICY DIALOGUE</a:t>
            </a:r>
            <a:endParaRPr 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pt-BR" sz="3200" b="1"/>
              <a:t>Environmental Outcomes</a:t>
            </a:r>
            <a:endParaRPr lang="pt-B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Significative reduction in industrial and domestic pollution levels</a:t>
            </a:r>
          </a:p>
          <a:p>
            <a:r>
              <a:rPr lang="pt-BR"/>
              <a:t>Failure to control for agriculture emissions and to modify use patterns, since a majority of farmers are not incorporated in the water charge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 sz="3200" b="1"/>
              <a:t>Institutional and legal factors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r>
              <a:rPr lang="en-US" sz="2800"/>
              <a:t>Agricultural water pollution charges</a:t>
            </a:r>
          </a:p>
          <a:p>
            <a:pPr lvl="1"/>
            <a:r>
              <a:rPr lang="en-US" sz="2400"/>
              <a:t>Difficulties in the implementation, since subsidies granted by WA could come into conflict with European agricultural subsidy policies.</a:t>
            </a:r>
          </a:p>
          <a:p>
            <a:r>
              <a:rPr lang="en-US" sz="2800"/>
              <a:t>Separation between WA and environmental agencies</a:t>
            </a:r>
          </a:p>
          <a:p>
            <a:pPr lvl="1"/>
            <a:r>
              <a:rPr lang="en-US" sz="2400"/>
              <a:t>Lack of information sharing between WA (responsible for water charges) and environmental agencies (in charge of regulation enforcement)</a:t>
            </a:r>
          </a:p>
          <a:p>
            <a:pPr lvl="1"/>
            <a:endParaRPr lang="en-US" sz="2400"/>
          </a:p>
          <a:p>
            <a:pPr lvl="1"/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/>
              <a:t>Public Debate &amp; Political Acceptability</a:t>
            </a:r>
            <a:endParaRPr lang="en-US" sz="400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Weight of water charges are gaining in importance, and so are complaints by residential water users</a:t>
            </a:r>
          </a:p>
          <a:p>
            <a:pPr lvl="1"/>
            <a:r>
              <a:rPr lang="en-US"/>
              <a:t>Residential users are the main contributors to the WA budget, while being at the same time the less favored stakeholders in the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7" name="Rectangle 37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 sz="3200" b="1"/>
              <a:t>Subsidies and charges 1992-1996 </a:t>
            </a:r>
            <a:br>
              <a:rPr lang="en-US" sz="3200" b="1"/>
            </a:br>
            <a:r>
              <a:rPr lang="en-US" sz="2000" b="1"/>
              <a:t>(in million French Francs)</a:t>
            </a:r>
            <a:endParaRPr lang="en-US" sz="2000"/>
          </a:p>
        </p:txBody>
      </p:sp>
      <p:graphicFrame>
        <p:nvGraphicFramePr>
          <p:cNvPr id="25651" name="Group 51"/>
          <p:cNvGraphicFramePr>
            <a:graphicFrameLocks noGrp="1"/>
          </p:cNvGraphicFramePr>
          <p:nvPr>
            <p:ph idx="1"/>
          </p:nvPr>
        </p:nvGraphicFramePr>
        <p:xfrm>
          <a:off x="685800" y="1676400"/>
          <a:ext cx="7772400" cy="4419600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Users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Total Charges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Total Subsidies and Loans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Ratio of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subsidies and charges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Residential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29,645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35,232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Industry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6,684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7,317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Agriculture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245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1,076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439%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36,574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43,625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sz="3200"/>
              <a:t>Subsidies and loans allocation</a:t>
            </a:r>
            <a:br>
              <a:rPr lang="en-US" sz="3200"/>
            </a:br>
            <a:r>
              <a:rPr lang="en-US" sz="2000"/>
              <a:t>(in million French Francs)</a:t>
            </a:r>
          </a:p>
        </p:txBody>
      </p:sp>
      <p:graphicFrame>
        <p:nvGraphicFramePr>
          <p:cNvPr id="27682" name="Group 34"/>
          <p:cNvGraphicFramePr>
            <a:graphicFrameLocks noGrp="1"/>
          </p:cNvGraphicFramePr>
          <p:nvPr>
            <p:ph type="tbl" idx="1"/>
          </p:nvPr>
        </p:nvGraphicFramePr>
        <p:xfrm>
          <a:off x="685800" y="1447800"/>
          <a:ext cx="7772400" cy="4648200"/>
        </p:xfrm>
        <a:graphic>
          <a:graphicData uri="http://schemas.openxmlformats.org/drawingml/2006/table">
            <a:tbl>
              <a:tblPr/>
              <a:tblGrid>
                <a:gridCol w="1554163"/>
                <a:gridCol w="1554162"/>
                <a:gridCol w="1555750"/>
                <a:gridCol w="1554163"/>
                <a:gridCol w="1554162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Project 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 Working Plan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(1992-1996)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% of total loans and subsidies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VII Working Plan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(1997-2001)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% of total loans and subsidies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Pollution control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35,652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47,216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Resource availability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7,275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9,742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 sz="3200" b="1"/>
              <a:t>Subsidies and Loans Allocation</a:t>
            </a: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r>
              <a:rPr lang="en-US" sz="2800"/>
              <a:t>Problematic issues</a:t>
            </a:r>
          </a:p>
          <a:p>
            <a:pPr lvl="2"/>
            <a:r>
              <a:rPr lang="en-US" sz="2800"/>
              <a:t>Small agents are not targeted by WA, who prefers to direct subsidies toward large users or polluters</a:t>
            </a:r>
          </a:p>
          <a:p>
            <a:pPr lvl="2"/>
            <a:r>
              <a:rPr lang="en-US" sz="2800"/>
              <a:t>Absence of project managers prevents WA’s intervention, making difficult the implementation of non-source pollution control measures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sz="3200" b="1"/>
              <a:t>Major Drawbacks</a:t>
            </a:r>
            <a:endParaRPr lang="en-US" sz="400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r>
              <a:rPr lang="en-US"/>
              <a:t>Farmers</a:t>
            </a:r>
          </a:p>
          <a:p>
            <a:pPr lvl="1"/>
            <a:r>
              <a:rPr lang="en-US" sz="3200"/>
              <a:t>Virtually exempted from the water charge system (except for some animal breeding activities)</a:t>
            </a:r>
          </a:p>
          <a:p>
            <a:pPr lvl="1"/>
            <a:r>
              <a:rPr lang="en-US" sz="3200"/>
              <a:t>Not charged for nitrogen and pesticide pollution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685800" y="533400"/>
            <a:ext cx="7772400" cy="76200"/>
          </a:xfrm>
        </p:spPr>
        <p:txBody>
          <a:bodyPr/>
          <a:lstStyle/>
          <a:p>
            <a:endParaRPr lang="en-US" sz="400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"/>
            <a:ext cx="7772400" cy="5791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/>
              <a:t>Residential users</a:t>
            </a:r>
          </a:p>
          <a:p>
            <a:pPr lvl="1">
              <a:lnSpc>
                <a:spcPct val="90000"/>
              </a:lnSpc>
            </a:pPr>
            <a:r>
              <a:rPr lang="en-US"/>
              <a:t>Water charges do not give an accurate price signal</a:t>
            </a:r>
          </a:p>
          <a:p>
            <a:pPr lvl="2">
              <a:lnSpc>
                <a:spcPct val="90000"/>
              </a:lnSpc>
            </a:pPr>
            <a:r>
              <a:rPr lang="en-US" sz="2800"/>
              <a:t>Effluent emissions charge is not based on real consumption but on expected total water consumption</a:t>
            </a:r>
          </a:p>
          <a:p>
            <a:pPr lvl="1">
              <a:lnSpc>
                <a:spcPct val="90000"/>
              </a:lnSpc>
            </a:pPr>
            <a:r>
              <a:rPr lang="en-US"/>
              <a:t>Cost-recovery and political constraints</a:t>
            </a:r>
          </a:p>
          <a:p>
            <a:pPr lvl="2">
              <a:lnSpc>
                <a:spcPct val="90000"/>
              </a:lnSpc>
            </a:pPr>
            <a:r>
              <a:rPr lang="en-US" sz="2800"/>
              <a:t>Cost recovery ceilings limit price incentives</a:t>
            </a:r>
          </a:p>
          <a:p>
            <a:pPr lvl="2">
              <a:lnSpc>
                <a:spcPct val="90000"/>
              </a:lnSpc>
            </a:pPr>
            <a:r>
              <a:rPr lang="en-US" sz="2800"/>
              <a:t>Residential users are more reluctant to new water charge increases</a:t>
            </a:r>
          </a:p>
          <a:p>
            <a:pPr>
              <a:lnSpc>
                <a:spcPct val="90000"/>
              </a:lnSpc>
            </a:pPr>
            <a:r>
              <a:rPr lang="en-US" sz="2800" b="1"/>
              <a:t>Industrial users</a:t>
            </a:r>
          </a:p>
          <a:p>
            <a:pPr lvl="1">
              <a:lnSpc>
                <a:spcPct val="90000"/>
              </a:lnSpc>
            </a:pPr>
            <a:r>
              <a:rPr lang="en-US"/>
              <a:t>Lack of transparency and equity in the effluent emission charge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sz="3200" b="1"/>
              <a:t>Recommendations</a:t>
            </a:r>
            <a:endParaRPr lang="en-US"/>
          </a:p>
        </p:txBody>
      </p:sp>
      <p:sp>
        <p:nvSpPr>
          <p:cNvPr id="348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876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Role of WA</a:t>
            </a:r>
          </a:p>
          <a:p>
            <a:pPr lvl="1">
              <a:lnSpc>
                <a:spcPct val="90000"/>
              </a:lnSpc>
            </a:pPr>
            <a:r>
              <a:rPr lang="es-ES"/>
              <a:t>Co-owned</a:t>
            </a:r>
            <a:r>
              <a:rPr lang="en-US"/>
              <a:t> company or a public organism committed to environmental objectives ?</a:t>
            </a:r>
          </a:p>
          <a:p>
            <a:pPr>
              <a:lnSpc>
                <a:spcPct val="90000"/>
              </a:lnSpc>
            </a:pPr>
            <a:r>
              <a:rPr lang="en-US" b="1"/>
              <a:t>Design of the charge</a:t>
            </a:r>
          </a:p>
          <a:p>
            <a:pPr lvl="1">
              <a:lnSpc>
                <a:spcPct val="90000"/>
              </a:lnSpc>
            </a:pPr>
            <a:r>
              <a:rPr lang="en-US"/>
              <a:t>Clear guidelines for the computation of the effluent emission charge</a:t>
            </a:r>
          </a:p>
          <a:p>
            <a:pPr lvl="1">
              <a:lnSpc>
                <a:spcPct val="90000"/>
              </a:lnSpc>
            </a:pPr>
            <a:r>
              <a:rPr lang="en-US"/>
              <a:t>Need of a continuous evaluation process to analyze the effects of the charge system on uses and on the environment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"/>
          </a:xfrm>
        </p:spPr>
        <p:txBody>
          <a:bodyPr/>
          <a:lstStyle/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5334000"/>
          </a:xfrm>
        </p:spPr>
        <p:txBody>
          <a:bodyPr/>
          <a:lstStyle/>
          <a:p>
            <a:r>
              <a:rPr lang="en-US" b="1"/>
              <a:t>User information</a:t>
            </a:r>
          </a:p>
          <a:p>
            <a:pPr lvl="1"/>
            <a:r>
              <a:rPr lang="en-US" sz="3200"/>
              <a:t>Need for more transparency and information to promote efficient water use. Especially for residential users, since they do not gain directly from rebates, exemptions and subsidies </a:t>
            </a:r>
          </a:p>
          <a:p>
            <a:pPr lvl="1"/>
            <a:r>
              <a:rPr lang="en-US" sz="3200"/>
              <a:t>Strengthening of residential users’ participation on RBCs</a:t>
            </a:r>
          </a:p>
          <a:p>
            <a:pPr lvl="1">
              <a:buFontTx/>
              <a:buNone/>
            </a:pP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pt-BR" sz="3200" b="1"/>
              <a:t>The Old Paradigm</a:t>
            </a:r>
            <a:endParaRPr lang="pt-B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572000"/>
          </a:xfrm>
        </p:spPr>
        <p:txBody>
          <a:bodyPr/>
          <a:lstStyle/>
          <a:p>
            <a:r>
              <a:rPr lang="en-US" sz="2800"/>
              <a:t>No integrated water management approach</a:t>
            </a:r>
          </a:p>
          <a:p>
            <a:pPr lvl="1"/>
            <a:r>
              <a:rPr lang="en-US" sz="2400"/>
              <a:t>Separate treatment of  users categories </a:t>
            </a:r>
          </a:p>
          <a:p>
            <a:pPr lvl="1"/>
            <a:r>
              <a:rPr lang="en-US" sz="2400"/>
              <a:t>Separate approach to quantity and quality aspects in water regulation</a:t>
            </a:r>
          </a:p>
          <a:p>
            <a:r>
              <a:rPr lang="en-US" sz="2800"/>
              <a:t>Environmental policy based on command-and-control mechanisms</a:t>
            </a:r>
          </a:p>
          <a:p>
            <a:pPr lvl="1"/>
            <a:r>
              <a:rPr lang="en-US" sz="2400"/>
              <a:t>Not adapted to the context of growing conflicts related to water availability and water quality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"/>
          </a:xfrm>
        </p:spPr>
        <p:txBody>
          <a:bodyPr/>
          <a:lstStyle/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33400"/>
            <a:ext cx="7772400" cy="5562600"/>
          </a:xfrm>
        </p:spPr>
        <p:txBody>
          <a:bodyPr/>
          <a:lstStyle/>
          <a:p>
            <a:r>
              <a:rPr lang="en-US" b="1"/>
              <a:t>Creation of a national water committee</a:t>
            </a:r>
          </a:p>
          <a:p>
            <a:pPr lvl="1"/>
            <a:r>
              <a:rPr lang="en-US" sz="3200" b="1"/>
              <a:t>Goals</a:t>
            </a:r>
          </a:p>
          <a:p>
            <a:pPr lvl="2"/>
            <a:r>
              <a:rPr lang="en-US" sz="3200"/>
              <a:t>Coordinate efforts among regulatory instances (WA, regional directions for industry and environment)</a:t>
            </a:r>
          </a:p>
          <a:p>
            <a:pPr lvl="2"/>
            <a:r>
              <a:rPr lang="en-US" sz="3200"/>
              <a:t>Definition of environmental objectives at the national level, especially to implement European directives</a:t>
            </a:r>
          </a:p>
          <a:p>
            <a:pPr lvl="2"/>
            <a:r>
              <a:rPr lang="en-US" sz="3200"/>
              <a:t>Centralize data collection, process and analysis</a:t>
            </a:r>
          </a:p>
          <a:p>
            <a:pPr lvl="2"/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"/>
          </a:xfrm>
        </p:spPr>
        <p:txBody>
          <a:bodyPr/>
          <a:lstStyle/>
          <a:p>
            <a:endParaRPr lang="en-US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5334000"/>
          </a:xfrm>
        </p:spPr>
        <p:txBody>
          <a:bodyPr/>
          <a:lstStyle/>
          <a:p>
            <a:r>
              <a:rPr lang="en-US" sz="2400" b="1"/>
              <a:t>Towards a sustainable implementation path</a:t>
            </a:r>
          </a:p>
          <a:p>
            <a:pPr lvl="1"/>
            <a:r>
              <a:rPr lang="en-US" sz="2400" b="1"/>
              <a:t>Two-stage implementation path</a:t>
            </a:r>
          </a:p>
          <a:p>
            <a:pPr lvl="2"/>
            <a:r>
              <a:rPr lang="en-US" b="1"/>
              <a:t>First stage</a:t>
            </a:r>
            <a:r>
              <a:rPr lang="en-US"/>
              <a:t>: Simplified water charges, to allow users to become familiar with the charge system</a:t>
            </a:r>
          </a:p>
          <a:p>
            <a:pPr lvl="3"/>
            <a:r>
              <a:rPr lang="en-US" sz="2400"/>
              <a:t> only a subset of major pollutants being considered for taxation </a:t>
            </a:r>
          </a:p>
          <a:p>
            <a:pPr lvl="3"/>
            <a:r>
              <a:rPr lang="en-US" sz="2400"/>
              <a:t> just most important users being charged </a:t>
            </a:r>
          </a:p>
          <a:p>
            <a:pPr lvl="2"/>
            <a:r>
              <a:rPr lang="en-US" b="1"/>
              <a:t>Second stage</a:t>
            </a:r>
            <a:r>
              <a:rPr lang="en-US"/>
              <a:t>: widening of the charge system</a:t>
            </a:r>
          </a:p>
          <a:p>
            <a:pPr lvl="3"/>
            <a:r>
              <a:rPr lang="en-US" sz="2400"/>
              <a:t>Set of pollutants is widening up to cover other important substances, including non-point source pollution</a:t>
            </a:r>
          </a:p>
          <a:p>
            <a:pPr lvl="3"/>
            <a:r>
              <a:rPr lang="en-US" sz="2400"/>
              <a:t>Unit charges are gradually increased depending on final environmental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pt-BR" sz="3200" b="1"/>
              <a:t>The 1964 Water Act</a:t>
            </a:r>
            <a:r>
              <a:rPr lang="pt-BR" sz="3200"/>
              <a:t> </a:t>
            </a:r>
            <a:endParaRPr lang="pt-BR" sz="36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r>
              <a:rPr lang="pt-BR"/>
              <a:t>Principles:</a:t>
            </a:r>
          </a:p>
          <a:p>
            <a:pPr lvl="1"/>
            <a:r>
              <a:rPr lang="pt-BR" sz="3200"/>
              <a:t>Decentralization</a:t>
            </a:r>
          </a:p>
          <a:p>
            <a:pPr lvl="1"/>
            <a:r>
              <a:rPr lang="pt-BR" sz="3200"/>
              <a:t>Integrated approach to water-related problems</a:t>
            </a:r>
          </a:p>
          <a:p>
            <a:pPr lvl="1"/>
            <a:r>
              <a:rPr lang="pt-BR" sz="3200"/>
              <a:t>Planning</a:t>
            </a:r>
          </a:p>
          <a:p>
            <a:pPr lvl="1"/>
            <a:r>
              <a:rPr lang="pt-BR" sz="3200"/>
              <a:t>Participatory decision-making process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b="1"/>
              <a:t>The New Approach to Water Management Policy</a:t>
            </a:r>
            <a:endParaRPr lang="pt-BR" sz="36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962400"/>
          </a:xfrm>
        </p:spPr>
        <p:txBody>
          <a:bodyPr/>
          <a:lstStyle/>
          <a:p>
            <a:r>
              <a:rPr lang="pt-BR"/>
              <a:t>Institutional Arrangements</a:t>
            </a:r>
          </a:p>
          <a:p>
            <a:pPr lvl="1"/>
            <a:r>
              <a:rPr lang="pt-BR" sz="3200"/>
              <a:t>River basin as basic management unit</a:t>
            </a:r>
          </a:p>
          <a:p>
            <a:pPr lvl="1"/>
            <a:r>
              <a:rPr lang="pt-BR" sz="3200"/>
              <a:t>River Basin Committees (RBCs)</a:t>
            </a:r>
          </a:p>
          <a:p>
            <a:pPr lvl="1"/>
            <a:r>
              <a:rPr lang="pt-BR" sz="3200"/>
              <a:t>Water Agencies (WAs)</a:t>
            </a:r>
          </a:p>
          <a:p>
            <a:pPr>
              <a:buFontTx/>
              <a:buNone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1143000"/>
          </a:xfrm>
        </p:spPr>
        <p:txBody>
          <a:bodyPr/>
          <a:lstStyle/>
          <a:p>
            <a:r>
              <a:rPr lang="pt-BR" sz="3200" b="1"/>
              <a:t>River Basin Committees and Water Agencies</a:t>
            </a:r>
            <a:endParaRPr lang="pt-B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/>
              <a:t>RBCs</a:t>
            </a:r>
          </a:p>
          <a:p>
            <a:pPr lvl="1"/>
            <a:r>
              <a:rPr lang="pt-BR"/>
              <a:t>Consultative bodies</a:t>
            </a:r>
          </a:p>
          <a:p>
            <a:pPr lvl="1"/>
            <a:r>
              <a:rPr lang="pt-BR"/>
              <a:t>“Water Parliaments” composed by</a:t>
            </a:r>
          </a:p>
          <a:p>
            <a:pPr lvl="2"/>
            <a:r>
              <a:rPr lang="pt-BR"/>
              <a:t>Water users</a:t>
            </a:r>
          </a:p>
          <a:p>
            <a:pPr lvl="2"/>
            <a:r>
              <a:rPr lang="pt-BR"/>
              <a:t>Governmental representatives</a:t>
            </a:r>
          </a:p>
          <a:p>
            <a:pPr lvl="2"/>
            <a:r>
              <a:rPr lang="pt-BR"/>
              <a:t>Stakeholders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t-BR"/>
              <a:t>WAs</a:t>
            </a:r>
          </a:p>
          <a:p>
            <a:pPr lvl="1"/>
            <a:r>
              <a:rPr lang="pt-BR"/>
              <a:t>Executive branches</a:t>
            </a:r>
          </a:p>
          <a:p>
            <a:pPr lvl="1"/>
            <a:r>
              <a:rPr lang="pt-BR"/>
              <a:t>Financing of private and municipal investment projects intended to reducing pollution  and increasing water availability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pt-BR" sz="3200" b="1"/>
              <a:t>Water Charges</a:t>
            </a:r>
            <a:endParaRPr lang="pt-B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sz="2800"/>
              <a:t>Objectives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Financing investments defined in the working program established by WA and approvd by RBCs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Induce water use efficiency</a:t>
            </a:r>
          </a:p>
          <a:p>
            <a:pPr>
              <a:lnSpc>
                <a:spcPct val="90000"/>
              </a:lnSpc>
            </a:pPr>
            <a:r>
              <a:rPr lang="pt-BR" sz="2800"/>
              <a:t>Who pays ?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Farmers (minor, just some animal breeding activities)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Households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Industrialists</a:t>
            </a:r>
          </a:p>
          <a:p>
            <a:pPr>
              <a:lnSpc>
                <a:spcPct val="90000"/>
              </a:lnSpc>
            </a:pPr>
            <a:r>
              <a:rPr lang="pt-BR" sz="2800"/>
              <a:t>Two components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Water withdrawal</a:t>
            </a:r>
          </a:p>
          <a:p>
            <a:pPr lvl="1">
              <a:lnSpc>
                <a:spcPct val="90000"/>
              </a:lnSpc>
            </a:pPr>
            <a:r>
              <a:rPr lang="pt-BR" sz="2400"/>
              <a:t>Effluent emission 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pt-BR" sz="2400"/>
          </a:p>
          <a:p>
            <a:pPr lvl="1">
              <a:lnSpc>
                <a:spcPct val="90000"/>
              </a:lnSpc>
            </a:pPr>
            <a:endParaRPr lang="pt-BR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pt-BR" sz="3200" b="1"/>
              <a:t>Water charge design process</a:t>
            </a:r>
            <a:endParaRPr lang="pt-BR"/>
          </a:p>
        </p:txBody>
      </p:sp>
      <p:graphicFrame>
        <p:nvGraphicFramePr>
          <p:cNvPr id="41984" name="Object 1024"/>
          <p:cNvGraphicFramePr>
            <a:graphicFrameLocks noChangeAspect="1"/>
          </p:cNvGraphicFramePr>
          <p:nvPr>
            <p:ph type="dgm" idx="1"/>
          </p:nvPr>
        </p:nvGraphicFramePr>
        <p:xfrm>
          <a:off x="1143000" y="1447800"/>
          <a:ext cx="6858000" cy="4908550"/>
        </p:xfrm>
        <a:graphic>
          <a:graphicData uri="http://schemas.openxmlformats.org/presentationml/2006/ole">
            <p:oleObj spid="_x0000_s41984" name="Organograma MS" r:id="rId3" imgW="7759440" imgH="3162240" progId="OrgPlusWOPX.4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pt-BR" sz="3200" b="1"/>
              <a:t>Institutional and legal barriers</a:t>
            </a:r>
            <a:endParaRPr lang="pt-BR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pt-BR"/>
              <a:t>Institutional barriers</a:t>
            </a:r>
          </a:p>
          <a:p>
            <a:pPr lvl="1"/>
            <a:r>
              <a:rPr lang="pt-BR"/>
              <a:t>RBC composition</a:t>
            </a:r>
          </a:p>
          <a:p>
            <a:pPr lvl="1"/>
            <a:r>
              <a:rPr lang="pt-BR"/>
              <a:t>Insufficient knowledge available to WAs with respect to water environment, external costs and consumer behavior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pt-BR"/>
              <a:t>Legal barriers</a:t>
            </a:r>
          </a:p>
          <a:p>
            <a:pPr lvl="1"/>
            <a:r>
              <a:rPr lang="pt-BR"/>
              <a:t>Dubious juridical nature of water charge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pt-BR" sz="3200" b="1"/>
              <a:t>Implementation Path</a:t>
            </a:r>
            <a:endParaRPr lang="pt-BR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sz="2600"/>
              <a:t>First period: 1967 – 1992</a:t>
            </a:r>
          </a:p>
          <a:p>
            <a:pPr lvl="1">
              <a:lnSpc>
                <a:spcPct val="90000"/>
              </a:lnSpc>
            </a:pPr>
            <a:r>
              <a:rPr lang="pt-BR" sz="2600"/>
              <a:t>Low water charge levels, to ease acceptability</a:t>
            </a:r>
          </a:p>
          <a:p>
            <a:pPr>
              <a:lnSpc>
                <a:spcPct val="90000"/>
              </a:lnSpc>
            </a:pPr>
            <a:r>
              <a:rPr lang="pt-BR" sz="2600"/>
              <a:t>Second period: mid-nineties</a:t>
            </a:r>
          </a:p>
          <a:p>
            <a:pPr lvl="1">
              <a:lnSpc>
                <a:spcPct val="90000"/>
              </a:lnSpc>
            </a:pPr>
            <a:r>
              <a:rPr lang="pt-BR" sz="2600"/>
              <a:t>Higher water charge levels, to correct for discrepancies between environmental objectives and actual achievements of WA policy</a:t>
            </a:r>
          </a:p>
          <a:p>
            <a:pPr lvl="1">
              <a:lnSpc>
                <a:spcPct val="90000"/>
              </a:lnSpc>
            </a:pPr>
            <a:r>
              <a:rPr lang="pt-BR" sz="2600"/>
              <a:t>Enforcement of the “polluter pays” principle</a:t>
            </a:r>
          </a:p>
          <a:p>
            <a:pPr>
              <a:lnSpc>
                <a:spcPct val="90000"/>
              </a:lnSpc>
            </a:pPr>
            <a:r>
              <a:rPr lang="pt-BR" sz="2600"/>
              <a:t>Third period: late nineties to the present</a:t>
            </a:r>
          </a:p>
          <a:p>
            <a:pPr lvl="1">
              <a:lnSpc>
                <a:spcPct val="90000"/>
              </a:lnSpc>
            </a:pPr>
            <a:r>
              <a:rPr lang="pt-BR" sz="2600"/>
              <a:t>Account for socio-economic consequences of household price increases</a:t>
            </a:r>
          </a:p>
          <a:p>
            <a:pPr lvl="1">
              <a:lnSpc>
                <a:spcPct val="90000"/>
              </a:lnSpc>
            </a:pPr>
            <a:r>
              <a:rPr lang="pt-BR" sz="2600"/>
              <a:t>Incorporation of a larger part of the agriculture sector in the water charge system</a:t>
            </a:r>
            <a:endParaRPr lang="pt-BR" sz="2000"/>
          </a:p>
          <a:p>
            <a:pPr lvl="1">
              <a:lnSpc>
                <a:spcPct val="90000"/>
              </a:lnSpc>
              <a:buFontTx/>
              <a:buNone/>
            </a:pPr>
            <a:endParaRPr lang="pt-BR" sz="2000"/>
          </a:p>
          <a:p>
            <a:pPr lvl="1">
              <a:lnSpc>
                <a:spcPct val="90000"/>
              </a:lnSpc>
              <a:buFontTx/>
              <a:buNone/>
            </a:pPr>
            <a:endParaRPr lang="pt-BR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rutura padrão">
  <a:themeElements>
    <a:clrScheme name="Estrutura padrã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trutura padrã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strutura padrã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trutura padrã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trutura padrã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C:\Arquivos de programas\Microsoft Office\Templates\Estruturas de apresentação\Diagonal em azul.pot</Template>
  <TotalTime>515</TotalTime>
  <Words>858</Words>
  <Application>Microsoft Office PowerPoint</Application>
  <PresentationFormat>On-screen Show (4:3)</PresentationFormat>
  <Paragraphs>149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Times New Roman</vt:lpstr>
      <vt:lpstr>SimSun</vt:lpstr>
      <vt:lpstr>Estrutura padrão</vt:lpstr>
      <vt:lpstr>Organograma MS 2.0</vt:lpstr>
      <vt:lpstr>Slide 1</vt:lpstr>
      <vt:lpstr>The Old Paradigm</vt:lpstr>
      <vt:lpstr>The 1964 Water Act </vt:lpstr>
      <vt:lpstr>The New Approach to Water Management Policy</vt:lpstr>
      <vt:lpstr>River Basin Committees and Water Agencies</vt:lpstr>
      <vt:lpstr>Water Charges</vt:lpstr>
      <vt:lpstr>Water charge design process</vt:lpstr>
      <vt:lpstr>Institutional and legal barriers</vt:lpstr>
      <vt:lpstr>Implementation Path</vt:lpstr>
      <vt:lpstr>Environmental Outcomes</vt:lpstr>
      <vt:lpstr>Institutional and legal factors</vt:lpstr>
      <vt:lpstr>Public Debate &amp; Political Acceptability</vt:lpstr>
      <vt:lpstr>Subsidies and charges 1992-1996  (in million French Francs)</vt:lpstr>
      <vt:lpstr>Subsidies and loans allocation (in million French Francs)</vt:lpstr>
      <vt:lpstr>Subsidies and Loans Allocation</vt:lpstr>
      <vt:lpstr>Major Drawbacks</vt:lpstr>
      <vt:lpstr>Slide 17</vt:lpstr>
      <vt:lpstr>Recommendations</vt:lpstr>
      <vt:lpstr>Slide 19</vt:lpstr>
      <vt:lpstr>Slide 20</vt:lpstr>
      <vt:lpstr>Slide 21</vt:lpstr>
    </vt:vector>
  </TitlesOfParts>
  <Company>IPEA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Country Case: France</dc:title>
  <dc:creator>Rodrigo</dc:creator>
  <cp:lastModifiedBy>anarod</cp:lastModifiedBy>
  <cp:revision>27</cp:revision>
  <dcterms:created xsi:type="dcterms:W3CDTF">2003-01-08T18:50:26Z</dcterms:created>
  <dcterms:modified xsi:type="dcterms:W3CDTF">2010-07-11T14:30:52Z</dcterms:modified>
</cp:coreProperties>
</file>