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handoutMasterIdLst>
    <p:handoutMasterId r:id="rId23"/>
  </p:handoutMasterIdLst>
  <p:sldIdLst>
    <p:sldId id="256" r:id="rId2"/>
    <p:sldId id="257" r:id="rId3"/>
    <p:sldId id="258" r:id="rId4"/>
    <p:sldId id="259" r:id="rId5"/>
    <p:sldId id="262" r:id="rId6"/>
    <p:sldId id="260" r:id="rId7"/>
    <p:sldId id="261" r:id="rId8"/>
    <p:sldId id="263" r:id="rId9"/>
    <p:sldId id="265" r:id="rId10"/>
    <p:sldId id="266" r:id="rId11"/>
    <p:sldId id="267" r:id="rId12"/>
    <p:sldId id="268" r:id="rId13"/>
    <p:sldId id="269" r:id="rId14"/>
    <p:sldId id="270" r:id="rId15"/>
    <p:sldId id="271" r:id="rId16"/>
    <p:sldId id="272" r:id="rId17"/>
    <p:sldId id="274" r:id="rId18"/>
    <p:sldId id="275" r:id="rId19"/>
    <p:sldId id="276" r:id="rId20"/>
    <p:sldId id="273" r:id="rId21"/>
    <p:sldId id="277" r:id="rId22"/>
  </p:sldIdLst>
  <p:sldSz cx="9144000" cy="6858000" type="screen4x3"/>
  <p:notesSz cx="6858000" cy="9296400"/>
  <p:embeddedFontLst>
    <p:embeddedFont>
      <p:font typeface="SimSun" pitchFamily="2" charset="-122"/>
      <p:regular r:id="rId24"/>
    </p:embeddedFont>
  </p:embeddedFontLst>
  <p:defaultTextStyle>
    <a:defPPr>
      <a:defRPr lang="pt-BR"/>
    </a:defPPr>
    <a:lvl1pPr algn="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1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6627"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8"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6629"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38A2E36E-065D-40BC-998D-F5E8694C91F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B30BEC0B-7BF8-4754-A66B-5DFEAE1671F0}" type="slidenum">
              <a:rPr lang="pt-BR"/>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0D3D77A0-BF75-4B7D-BC45-14BA772570DB}" type="slidenum">
              <a:rPr lang="pt-BR"/>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F8BFB161-0CF3-42FA-80F1-410370477AB4}" type="slidenum">
              <a:rPr lang="pt-BR"/>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2CB26845-4C3F-4D6D-B5D5-AD52C500EA24}" type="slidenum">
              <a:rPr lang="pt-BR"/>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pt-BR"/>
          </a:p>
        </p:txBody>
      </p:sp>
      <p:sp>
        <p:nvSpPr>
          <p:cNvPr id="5" name="Footer Placeholder 4"/>
          <p:cNvSpPr>
            <a:spLocks noGrp="1"/>
          </p:cNvSpPr>
          <p:nvPr>
            <p:ph type="ftr" sz="quarter" idx="11"/>
          </p:nvPr>
        </p:nvSpPr>
        <p:spPr/>
        <p:txBody>
          <a:bodyPr/>
          <a:lstStyle>
            <a:lvl1pPr>
              <a:defRPr/>
            </a:lvl1pPr>
          </a:lstStyle>
          <a:p>
            <a:endParaRPr lang="pt-BR"/>
          </a:p>
        </p:txBody>
      </p:sp>
      <p:sp>
        <p:nvSpPr>
          <p:cNvPr id="6" name="Slide Number Placeholder 5"/>
          <p:cNvSpPr>
            <a:spLocks noGrp="1"/>
          </p:cNvSpPr>
          <p:nvPr>
            <p:ph type="sldNum" sz="quarter" idx="12"/>
          </p:nvPr>
        </p:nvSpPr>
        <p:spPr/>
        <p:txBody>
          <a:bodyPr/>
          <a:lstStyle>
            <a:lvl1pPr>
              <a:defRPr/>
            </a:lvl1pPr>
          </a:lstStyle>
          <a:p>
            <a:fld id="{FB1EA946-E24A-4F41-A8CE-97B207D72432}" type="slidenum">
              <a:rPr lang="pt-BR"/>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7072CADB-4585-4CEB-9745-07890A3B9F94}" type="slidenum">
              <a:rPr lang="pt-BR"/>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pt-BR"/>
          </a:p>
        </p:txBody>
      </p:sp>
      <p:sp>
        <p:nvSpPr>
          <p:cNvPr id="8" name="Footer Placeholder 7"/>
          <p:cNvSpPr>
            <a:spLocks noGrp="1"/>
          </p:cNvSpPr>
          <p:nvPr>
            <p:ph type="ftr" sz="quarter" idx="11"/>
          </p:nvPr>
        </p:nvSpPr>
        <p:spPr/>
        <p:txBody>
          <a:bodyPr/>
          <a:lstStyle>
            <a:lvl1pPr>
              <a:defRPr/>
            </a:lvl1pPr>
          </a:lstStyle>
          <a:p>
            <a:endParaRPr lang="pt-BR"/>
          </a:p>
        </p:txBody>
      </p:sp>
      <p:sp>
        <p:nvSpPr>
          <p:cNvPr id="9" name="Slide Number Placeholder 8"/>
          <p:cNvSpPr>
            <a:spLocks noGrp="1"/>
          </p:cNvSpPr>
          <p:nvPr>
            <p:ph type="sldNum" sz="quarter" idx="12"/>
          </p:nvPr>
        </p:nvSpPr>
        <p:spPr/>
        <p:txBody>
          <a:bodyPr/>
          <a:lstStyle>
            <a:lvl1pPr>
              <a:defRPr/>
            </a:lvl1pPr>
          </a:lstStyle>
          <a:p>
            <a:fld id="{6DB9D78A-664D-4C8F-872B-E16A7156E370}" type="slidenum">
              <a:rPr lang="pt-BR"/>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pt-BR"/>
          </a:p>
        </p:txBody>
      </p:sp>
      <p:sp>
        <p:nvSpPr>
          <p:cNvPr id="4" name="Footer Placeholder 3"/>
          <p:cNvSpPr>
            <a:spLocks noGrp="1"/>
          </p:cNvSpPr>
          <p:nvPr>
            <p:ph type="ftr" sz="quarter" idx="11"/>
          </p:nvPr>
        </p:nvSpPr>
        <p:spPr/>
        <p:txBody>
          <a:bodyPr/>
          <a:lstStyle>
            <a:lvl1pPr>
              <a:defRPr/>
            </a:lvl1pPr>
          </a:lstStyle>
          <a:p>
            <a:endParaRPr lang="pt-BR"/>
          </a:p>
        </p:txBody>
      </p:sp>
      <p:sp>
        <p:nvSpPr>
          <p:cNvPr id="5" name="Slide Number Placeholder 4"/>
          <p:cNvSpPr>
            <a:spLocks noGrp="1"/>
          </p:cNvSpPr>
          <p:nvPr>
            <p:ph type="sldNum" sz="quarter" idx="12"/>
          </p:nvPr>
        </p:nvSpPr>
        <p:spPr/>
        <p:txBody>
          <a:bodyPr/>
          <a:lstStyle>
            <a:lvl1pPr>
              <a:defRPr/>
            </a:lvl1pPr>
          </a:lstStyle>
          <a:p>
            <a:fld id="{B0D49138-268F-4575-B762-DBE55BB77934}" type="slidenum">
              <a:rPr lang="pt-BR"/>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pt-BR"/>
          </a:p>
        </p:txBody>
      </p:sp>
      <p:sp>
        <p:nvSpPr>
          <p:cNvPr id="3" name="Footer Placeholder 2"/>
          <p:cNvSpPr>
            <a:spLocks noGrp="1"/>
          </p:cNvSpPr>
          <p:nvPr>
            <p:ph type="ftr" sz="quarter" idx="11"/>
          </p:nvPr>
        </p:nvSpPr>
        <p:spPr/>
        <p:txBody>
          <a:bodyPr/>
          <a:lstStyle>
            <a:lvl1pPr>
              <a:defRPr/>
            </a:lvl1pPr>
          </a:lstStyle>
          <a:p>
            <a:endParaRPr lang="pt-BR"/>
          </a:p>
        </p:txBody>
      </p:sp>
      <p:sp>
        <p:nvSpPr>
          <p:cNvPr id="4" name="Slide Number Placeholder 3"/>
          <p:cNvSpPr>
            <a:spLocks noGrp="1"/>
          </p:cNvSpPr>
          <p:nvPr>
            <p:ph type="sldNum" sz="quarter" idx="12"/>
          </p:nvPr>
        </p:nvSpPr>
        <p:spPr/>
        <p:txBody>
          <a:bodyPr/>
          <a:lstStyle>
            <a:lvl1pPr>
              <a:defRPr/>
            </a:lvl1pPr>
          </a:lstStyle>
          <a:p>
            <a:fld id="{BA13E711-79D7-4D04-B4D3-8FC20A07C441}" type="slidenum">
              <a:rPr lang="pt-BR"/>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F4323C05-A605-448D-A160-D750B07F0868}" type="slidenum">
              <a:rPr lang="pt-BR"/>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pt-BR"/>
          </a:p>
        </p:txBody>
      </p:sp>
      <p:sp>
        <p:nvSpPr>
          <p:cNvPr id="6" name="Footer Placeholder 5"/>
          <p:cNvSpPr>
            <a:spLocks noGrp="1"/>
          </p:cNvSpPr>
          <p:nvPr>
            <p:ph type="ftr" sz="quarter" idx="11"/>
          </p:nvPr>
        </p:nvSpPr>
        <p:spPr/>
        <p:txBody>
          <a:bodyPr/>
          <a:lstStyle>
            <a:lvl1pPr>
              <a:defRPr/>
            </a:lvl1pPr>
          </a:lstStyle>
          <a:p>
            <a:endParaRPr lang="pt-BR"/>
          </a:p>
        </p:txBody>
      </p:sp>
      <p:sp>
        <p:nvSpPr>
          <p:cNvPr id="7" name="Slide Number Placeholder 6"/>
          <p:cNvSpPr>
            <a:spLocks noGrp="1"/>
          </p:cNvSpPr>
          <p:nvPr>
            <p:ph type="sldNum" sz="quarter" idx="12"/>
          </p:nvPr>
        </p:nvSpPr>
        <p:spPr/>
        <p:txBody>
          <a:bodyPr/>
          <a:lstStyle>
            <a:lvl1pPr>
              <a:defRPr/>
            </a:lvl1pPr>
          </a:lstStyle>
          <a:p>
            <a:fld id="{5142AADD-3618-4A34-A6DE-37490F854A89}" type="slidenum">
              <a:rPr lang="pt-BR"/>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pt-B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F4F7BBF-C9D0-44D6-91CF-1106546A0B6C}" type="slidenum">
              <a:rPr lang="pt-B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381000"/>
          </a:xfrm>
        </p:spPr>
        <p:txBody>
          <a:bodyPr/>
          <a:lstStyle/>
          <a:p>
            <a:endParaRPr lang="en-US"/>
          </a:p>
        </p:txBody>
      </p:sp>
      <p:sp>
        <p:nvSpPr>
          <p:cNvPr id="2051" name="Rectangle 3"/>
          <p:cNvSpPr>
            <a:spLocks noGrp="1" noChangeArrowheads="1"/>
          </p:cNvSpPr>
          <p:nvPr>
            <p:ph type="body" idx="1"/>
          </p:nvPr>
        </p:nvSpPr>
        <p:spPr>
          <a:xfrm>
            <a:off x="685800" y="1219200"/>
            <a:ext cx="7772400" cy="4876800"/>
          </a:xfrm>
        </p:spPr>
        <p:txBody>
          <a:bodyPr/>
          <a:lstStyle/>
          <a:p>
            <a:pPr lvl="1" algn="ctr">
              <a:buFontTx/>
              <a:buNone/>
            </a:pPr>
            <a:r>
              <a:rPr lang="en-US" sz="2000" b="1">
                <a:ea typeface="SimSun" pitchFamily="2" charset="-122"/>
              </a:rPr>
              <a:t>Water Charge Instruments for Environmental Management in Latin America: from Theoretical to Practical Issues</a:t>
            </a:r>
            <a:endParaRPr lang="en-US" b="1">
              <a:ea typeface="SimSun" pitchFamily="2" charset="-122"/>
            </a:endParaRPr>
          </a:p>
          <a:p>
            <a:pPr lvl="1" algn="ctr">
              <a:buFontTx/>
              <a:buNone/>
            </a:pPr>
            <a:endParaRPr lang="en-US" sz="3200" b="1"/>
          </a:p>
          <a:p>
            <a:pPr lvl="1" algn="ctr">
              <a:buFontTx/>
              <a:buNone/>
            </a:pPr>
            <a:r>
              <a:rPr lang="en-US" sz="3200" b="1"/>
              <a:t>Conclusions and Recommendations</a:t>
            </a:r>
          </a:p>
          <a:p>
            <a:pPr lvl="1" algn="ctr">
              <a:buFontTx/>
              <a:buNone/>
            </a:pPr>
            <a:endParaRPr lang="en-US" sz="2000"/>
          </a:p>
          <a:p>
            <a:pPr lvl="1" algn="ctr">
              <a:buFontTx/>
              <a:buNone/>
            </a:pPr>
            <a:r>
              <a:rPr lang="en-US" sz="2000"/>
              <a:t>Ronaldo Seroa da Motta, IPEA</a:t>
            </a:r>
          </a:p>
          <a:p>
            <a:pPr algn="ctr">
              <a:buFontTx/>
              <a:buNone/>
            </a:pPr>
            <a:r>
              <a:rPr lang="en-US" sz="2000"/>
              <a:t>seroa@ipea.gov.br</a:t>
            </a:r>
          </a:p>
          <a:p>
            <a:pPr algn="ctr">
              <a:buFontTx/>
              <a:buNone/>
            </a:pPr>
            <a:r>
              <a:rPr lang="en-US" sz="2000"/>
              <a:t>January 2003</a:t>
            </a:r>
          </a:p>
          <a:p>
            <a:pPr lvl="1" algn="ctr">
              <a:buFontTx/>
              <a:buNone/>
            </a:pPr>
            <a:endParaRPr lang="pt-BR" sz="2000" b="1"/>
          </a:p>
          <a:p>
            <a:pPr lvl="1" algn="ctr">
              <a:buFontTx/>
              <a:buNone/>
            </a:pPr>
            <a:r>
              <a:rPr lang="pt-BR" sz="2000" b="1"/>
              <a:t>INTER-AMERICAN DEVELOPMENT BANK REGIONAL POLICY DIALOGUE</a:t>
            </a:r>
            <a:endParaRPr lang="en-US" sz="2000" b="1"/>
          </a:p>
          <a:p>
            <a:pPr lvl="1" algn="ctr">
              <a:buFontTx/>
              <a:buNone/>
            </a:pPr>
            <a:endParaRPr lang="en-US" sz="2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457200"/>
          </a:xfrm>
        </p:spPr>
        <p:txBody>
          <a:bodyPr/>
          <a:lstStyle/>
          <a:p>
            <a:endParaRPr lang="en-US"/>
          </a:p>
        </p:txBody>
      </p:sp>
      <p:sp>
        <p:nvSpPr>
          <p:cNvPr id="13315" name="Rectangle 3"/>
          <p:cNvSpPr>
            <a:spLocks noGrp="1" noChangeArrowheads="1"/>
          </p:cNvSpPr>
          <p:nvPr>
            <p:ph type="body" idx="1"/>
          </p:nvPr>
        </p:nvSpPr>
        <p:spPr>
          <a:xfrm>
            <a:off x="685800" y="1219200"/>
            <a:ext cx="7772400" cy="4876800"/>
          </a:xfrm>
        </p:spPr>
        <p:txBody>
          <a:bodyPr/>
          <a:lstStyle/>
          <a:p>
            <a:pPr lvl="1">
              <a:buFontTx/>
              <a:buChar char="•"/>
            </a:pPr>
            <a:r>
              <a:rPr lang="pt-BR" sz="2400"/>
              <a:t>Mexico, even while adopting the same gradual approach, has failed to fully implement its charge system, mostly due to political opposition.</a:t>
            </a:r>
          </a:p>
          <a:p>
            <a:pPr lvl="1">
              <a:buFontTx/>
              <a:buChar char="•"/>
            </a:pPr>
            <a:endParaRPr lang="pt-BR" sz="2400"/>
          </a:p>
          <a:p>
            <a:pPr lvl="1" algn="just">
              <a:buFontTx/>
              <a:buChar char="•"/>
            </a:pPr>
            <a:r>
              <a:rPr lang="pt-BR" sz="2400"/>
              <a:t>In Brazil, the state-owned hydroelectric companies and the agricultural sector have adopted a favourable charge system. </a:t>
            </a:r>
          </a:p>
          <a:p>
            <a:pPr lvl="1" algn="just">
              <a:buFontTx/>
              <a:buChar char="•"/>
            </a:pPr>
            <a:endParaRPr lang="pt-BR" sz="2400"/>
          </a:p>
          <a:p>
            <a:pPr lvl="1" algn="just">
              <a:buFontTx/>
              <a:buChar char="•"/>
            </a:pPr>
            <a:r>
              <a:rPr lang="pt-BR" sz="2400"/>
              <a:t>The lack of a national grid of RBCs in Brazil favors state’s institutional capacities but creates greater inter-basin externalities</a:t>
            </a:r>
          </a:p>
          <a:p>
            <a:pPr lvl="1" algn="just"/>
            <a:endParaRPr lang="pt-BR"/>
          </a:p>
          <a:p>
            <a:pPr>
              <a:buFontTx/>
              <a:buNone/>
            </a:pPr>
            <a:endParaRPr lang="pt-B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381000"/>
          </a:xfrm>
        </p:spPr>
        <p:txBody>
          <a:bodyPr/>
          <a:lstStyle/>
          <a:p>
            <a:endParaRPr lang="en-US"/>
          </a:p>
        </p:txBody>
      </p:sp>
      <p:sp>
        <p:nvSpPr>
          <p:cNvPr id="14339" name="Rectangle 3"/>
          <p:cNvSpPr>
            <a:spLocks noGrp="1" noChangeArrowheads="1"/>
          </p:cNvSpPr>
          <p:nvPr>
            <p:ph type="body" idx="1"/>
          </p:nvPr>
        </p:nvSpPr>
        <p:spPr>
          <a:xfrm>
            <a:off x="762000" y="1219200"/>
            <a:ext cx="7772400" cy="4953000"/>
          </a:xfrm>
        </p:spPr>
        <p:txBody>
          <a:bodyPr/>
          <a:lstStyle/>
          <a:p>
            <a:pPr lvl="1" algn="just">
              <a:buFontTx/>
              <a:buNone/>
            </a:pPr>
            <a:r>
              <a:rPr lang="pt-BR" b="1"/>
              <a:t>Participatory processes may preclude price incentives</a:t>
            </a:r>
            <a:r>
              <a:rPr lang="pt-BR"/>
              <a:t>: </a:t>
            </a:r>
          </a:p>
          <a:p>
            <a:pPr lvl="1" algn="just"/>
            <a:endParaRPr lang="pt-BR"/>
          </a:p>
          <a:p>
            <a:pPr lvl="1" algn="just">
              <a:buFontTx/>
              <a:buChar char="•"/>
            </a:pPr>
            <a:r>
              <a:rPr lang="pt-BR"/>
              <a:t>Participatory processes help accommodate users’ preferences, resolve conflicts and increase acceptance</a:t>
            </a:r>
          </a:p>
          <a:p>
            <a:pPr lvl="1" algn="just">
              <a:buFontTx/>
              <a:buChar char="•"/>
            </a:pPr>
            <a:endParaRPr lang="pt-BR"/>
          </a:p>
          <a:p>
            <a:pPr lvl="1" algn="just">
              <a:buFontTx/>
              <a:buChar char="•"/>
            </a:pPr>
            <a:r>
              <a:rPr lang="pt-BR"/>
              <a:t>BUT they cannot be perceived as a sufficient condition for deriving benefits from a water charge system. </a:t>
            </a:r>
          </a:p>
          <a:p>
            <a:pPr lvl="1" algn="just">
              <a:buFontTx/>
              <a:buChar char="•"/>
            </a:pPr>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772400" cy="304800"/>
          </a:xfrm>
        </p:spPr>
        <p:txBody>
          <a:bodyPr/>
          <a:lstStyle/>
          <a:p>
            <a:endParaRPr lang="en-US"/>
          </a:p>
        </p:txBody>
      </p:sp>
      <p:sp>
        <p:nvSpPr>
          <p:cNvPr id="15363" name="Rectangle 3"/>
          <p:cNvSpPr>
            <a:spLocks noGrp="1" noChangeArrowheads="1"/>
          </p:cNvSpPr>
          <p:nvPr>
            <p:ph type="body" idx="1"/>
          </p:nvPr>
        </p:nvSpPr>
        <p:spPr>
          <a:xfrm>
            <a:off x="685800" y="1066800"/>
            <a:ext cx="7772400" cy="5029200"/>
          </a:xfrm>
        </p:spPr>
        <p:txBody>
          <a:bodyPr/>
          <a:lstStyle/>
          <a:p>
            <a:pPr lvl="1">
              <a:buFontTx/>
              <a:buChar char="•"/>
            </a:pPr>
            <a:r>
              <a:rPr lang="pt-BR" sz="2400"/>
              <a:t>It is recognized that low charge levels in France may create incentives for installing and operating abatement facilities,  but not for abating investments. </a:t>
            </a:r>
          </a:p>
          <a:p>
            <a:pPr lvl="1">
              <a:buFontTx/>
              <a:buChar char="•"/>
            </a:pPr>
            <a:endParaRPr lang="pt-BR" sz="2400"/>
          </a:p>
          <a:p>
            <a:pPr lvl="1">
              <a:buFontTx/>
              <a:buChar char="•"/>
            </a:pPr>
            <a:r>
              <a:rPr lang="pt-BR" sz="2400"/>
              <a:t>In the Brazilian experience of the Paraíba do Sul River Basin, charge levels were set too low to reduce economic impact, overlooking environmental targets </a:t>
            </a:r>
          </a:p>
          <a:p>
            <a:pPr lvl="1">
              <a:buFontTx/>
              <a:buChar char="•"/>
            </a:pPr>
            <a:endParaRPr lang="pt-BR" sz="2400"/>
          </a:p>
          <a:p>
            <a:pPr lvl="1">
              <a:buFontTx/>
              <a:buChar char="•"/>
            </a:pPr>
            <a:r>
              <a:rPr lang="pt-BR" sz="2400"/>
              <a:t>Adjustments of sectoral and economic policies cannot be pursued through RBCs</a:t>
            </a:r>
            <a:endParaRPr lang="pt-BR"/>
          </a:p>
          <a:p>
            <a:endParaRPr lang="pt-B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609600"/>
            <a:ext cx="7467600" cy="152400"/>
          </a:xfrm>
        </p:spPr>
        <p:txBody>
          <a:bodyPr/>
          <a:lstStyle/>
          <a:p>
            <a:endParaRPr lang="en-US"/>
          </a:p>
        </p:txBody>
      </p:sp>
      <p:sp>
        <p:nvSpPr>
          <p:cNvPr id="16387" name="Rectangle 3"/>
          <p:cNvSpPr>
            <a:spLocks noGrp="1" noChangeArrowheads="1"/>
          </p:cNvSpPr>
          <p:nvPr>
            <p:ph type="body" idx="1"/>
          </p:nvPr>
        </p:nvSpPr>
        <p:spPr>
          <a:xfrm>
            <a:off x="685800" y="838200"/>
            <a:ext cx="7772400" cy="5257800"/>
          </a:xfrm>
        </p:spPr>
        <p:txBody>
          <a:bodyPr/>
          <a:lstStyle/>
          <a:p>
            <a:pPr lvl="1" algn="just">
              <a:buFontTx/>
              <a:buNone/>
            </a:pPr>
            <a:r>
              <a:rPr lang="pt-BR" b="1"/>
              <a:t>Environmental and water management frameworks have to work together</a:t>
            </a:r>
            <a:r>
              <a:rPr lang="pt-BR"/>
              <a:t>: </a:t>
            </a:r>
          </a:p>
          <a:p>
            <a:pPr lvl="1" algn="just">
              <a:buFontTx/>
              <a:buChar char="•"/>
            </a:pPr>
            <a:r>
              <a:rPr lang="pt-BR" sz="2400"/>
              <a:t>In France and Mexico, where WC systems are already in place, efforts have been made to reconcile water pollution CAC instruments with WC systems</a:t>
            </a:r>
          </a:p>
          <a:p>
            <a:pPr lvl="1" algn="just">
              <a:buFontTx/>
              <a:buChar char="•"/>
            </a:pPr>
            <a:endParaRPr lang="pt-BR" sz="2400"/>
          </a:p>
          <a:p>
            <a:pPr lvl="1" algn="just">
              <a:buFontTx/>
              <a:buChar char="•"/>
            </a:pPr>
            <a:r>
              <a:rPr lang="pt-BR" sz="2400"/>
              <a:t>Nevertheless, joint monitoring and information sharing activities need to be improved. </a:t>
            </a:r>
          </a:p>
          <a:p>
            <a:pPr lvl="1" algn="just">
              <a:buFontTx/>
              <a:buChar char="•"/>
            </a:pPr>
            <a:endParaRPr lang="pt-BR" sz="2400"/>
          </a:p>
          <a:p>
            <a:pPr lvl="1" algn="just">
              <a:buFontTx/>
              <a:buChar char="•"/>
            </a:pPr>
            <a:r>
              <a:rPr lang="pt-BR" sz="2400"/>
              <a:t>The lack of continuous evaluation has delayed improvements in the system and in allocation of the WC revenues.</a:t>
            </a:r>
          </a:p>
          <a:p>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533400"/>
          </a:xfrm>
        </p:spPr>
        <p:txBody>
          <a:bodyPr/>
          <a:lstStyle/>
          <a:p>
            <a:r>
              <a:rPr lang="pt-BR" sz="3200" b="1"/>
              <a:t>Recommendations</a:t>
            </a:r>
            <a:endParaRPr lang="pt-BR"/>
          </a:p>
        </p:txBody>
      </p:sp>
      <p:sp>
        <p:nvSpPr>
          <p:cNvPr id="17411" name="Rectangle 3"/>
          <p:cNvSpPr>
            <a:spLocks noGrp="1" noChangeArrowheads="1"/>
          </p:cNvSpPr>
          <p:nvPr>
            <p:ph type="body" idx="1"/>
          </p:nvPr>
        </p:nvSpPr>
        <p:spPr>
          <a:xfrm>
            <a:off x="685800" y="1219200"/>
            <a:ext cx="7772400" cy="4876800"/>
          </a:xfrm>
        </p:spPr>
        <p:txBody>
          <a:bodyPr/>
          <a:lstStyle/>
          <a:p>
            <a:pPr algn="just">
              <a:buFontTx/>
              <a:buNone/>
            </a:pPr>
            <a:endParaRPr lang="en-GB" sz="2800"/>
          </a:p>
          <a:p>
            <a:pPr algn="just">
              <a:buFontTx/>
              <a:buNone/>
            </a:pPr>
            <a:r>
              <a:rPr lang="en-GB"/>
              <a:t>1 –</a:t>
            </a:r>
            <a:r>
              <a:rPr lang="en-GB" sz="2800"/>
              <a:t> </a:t>
            </a:r>
            <a:r>
              <a:rPr lang="en-GB"/>
              <a:t>A policy framework must be in place before charges are designed; charges must be consistent with policy goals. If raising revenues is the only politically viable goal, this should be explicitly acknowledged. The reinforcement of CAC instruments has to be planned.</a:t>
            </a:r>
          </a:p>
          <a:p>
            <a:pPr>
              <a:buFontTx/>
              <a:buNone/>
            </a:pPr>
            <a:endParaRPr 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152400"/>
          </a:xfrm>
        </p:spPr>
        <p:txBody>
          <a:bodyPr/>
          <a:lstStyle/>
          <a:p>
            <a:endParaRPr lang="en-US"/>
          </a:p>
        </p:txBody>
      </p:sp>
      <p:sp>
        <p:nvSpPr>
          <p:cNvPr id="18435" name="Rectangle 3"/>
          <p:cNvSpPr>
            <a:spLocks noGrp="1" noChangeArrowheads="1"/>
          </p:cNvSpPr>
          <p:nvPr>
            <p:ph type="body" idx="1"/>
          </p:nvPr>
        </p:nvSpPr>
        <p:spPr>
          <a:xfrm>
            <a:off x="685800" y="1295400"/>
            <a:ext cx="7772400" cy="4800600"/>
          </a:xfrm>
        </p:spPr>
        <p:txBody>
          <a:bodyPr/>
          <a:lstStyle/>
          <a:p>
            <a:pPr algn="just">
              <a:buFontTx/>
              <a:buNone/>
            </a:pPr>
            <a:r>
              <a:rPr lang="en-GB" sz="2800"/>
              <a:t>2 – </a:t>
            </a:r>
            <a:r>
              <a:rPr lang="en-GB"/>
              <a:t>Autonomy of river basin authorities must be tailored according to the dimension and complexity of the hydrological system, in order to maximise institutional capacity. This will facilitate political support and reduce asymmetry of information and administrative costs.</a:t>
            </a:r>
          </a:p>
          <a:p>
            <a:pPr algn="just"/>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228600"/>
          </a:xfrm>
        </p:spPr>
        <p:txBody>
          <a:bodyPr/>
          <a:lstStyle/>
          <a:p>
            <a:endParaRPr lang="en-US"/>
          </a:p>
        </p:txBody>
      </p:sp>
      <p:sp>
        <p:nvSpPr>
          <p:cNvPr id="19459" name="Rectangle 3"/>
          <p:cNvSpPr>
            <a:spLocks noGrp="1" noChangeArrowheads="1"/>
          </p:cNvSpPr>
          <p:nvPr>
            <p:ph type="body" idx="1"/>
          </p:nvPr>
        </p:nvSpPr>
        <p:spPr>
          <a:xfrm>
            <a:off x="685800" y="990600"/>
            <a:ext cx="7772400" cy="5105400"/>
          </a:xfrm>
        </p:spPr>
        <p:txBody>
          <a:bodyPr/>
          <a:lstStyle/>
          <a:p>
            <a:pPr algn="just">
              <a:buFontTx/>
              <a:buNone/>
            </a:pPr>
            <a:r>
              <a:rPr lang="en-GB"/>
              <a:t>3 – River basin committees have a key role in launching the system, but they can also  promote rent seeking behaviour.  That prevents the implementation of charges and the achievement of environmental targets.  </a:t>
            </a:r>
            <a:endParaRPr lang="pt-B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09600"/>
            <a:ext cx="7772400" cy="228600"/>
          </a:xfrm>
        </p:spPr>
        <p:txBody>
          <a:bodyPr/>
          <a:lstStyle/>
          <a:p>
            <a:endParaRPr lang="en-US"/>
          </a:p>
        </p:txBody>
      </p:sp>
      <p:sp>
        <p:nvSpPr>
          <p:cNvPr id="21507" name="Rectangle 3"/>
          <p:cNvSpPr>
            <a:spLocks noGrp="1" noChangeArrowheads="1"/>
          </p:cNvSpPr>
          <p:nvPr>
            <p:ph type="body" idx="1"/>
          </p:nvPr>
        </p:nvSpPr>
        <p:spPr>
          <a:xfrm>
            <a:off x="685800" y="1066800"/>
            <a:ext cx="7772400" cy="5029200"/>
          </a:xfrm>
        </p:spPr>
        <p:txBody>
          <a:bodyPr/>
          <a:lstStyle/>
          <a:p>
            <a:pPr algn="just">
              <a:lnSpc>
                <a:spcPct val="90000"/>
              </a:lnSpc>
              <a:buFontTx/>
              <a:buNone/>
            </a:pPr>
            <a:r>
              <a:rPr lang="en-GB"/>
              <a:t>4 – The water management framework must be integrated into other sectoral policy frameworks, in order to increase monitoring and enforcement capacities. The same applies for integration with environmental agencies. This integration requires federal involvement in inter-sectoral negotiations, therefore a federal water agency needs to lead this process, and not a river basin authority. </a:t>
            </a:r>
          </a:p>
          <a:p>
            <a:pPr>
              <a:lnSpc>
                <a:spcPct val="90000"/>
              </a:lnSpc>
              <a:buFontTx/>
              <a:buNone/>
            </a:pPr>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09600"/>
            <a:ext cx="7772400" cy="228600"/>
          </a:xfrm>
        </p:spPr>
        <p:txBody>
          <a:bodyPr/>
          <a:lstStyle/>
          <a:p>
            <a:endParaRPr lang="en-US"/>
          </a:p>
        </p:txBody>
      </p:sp>
      <p:sp>
        <p:nvSpPr>
          <p:cNvPr id="22531" name="Rectangle 3"/>
          <p:cNvSpPr>
            <a:spLocks noGrp="1" noChangeArrowheads="1"/>
          </p:cNvSpPr>
          <p:nvPr>
            <p:ph type="body" idx="1"/>
          </p:nvPr>
        </p:nvSpPr>
        <p:spPr>
          <a:xfrm>
            <a:off x="685800" y="990600"/>
            <a:ext cx="7772400" cy="5105400"/>
          </a:xfrm>
        </p:spPr>
        <p:txBody>
          <a:bodyPr/>
          <a:lstStyle/>
          <a:p>
            <a:pPr algn="just">
              <a:lnSpc>
                <a:spcPct val="90000"/>
              </a:lnSpc>
              <a:buFontTx/>
              <a:buNone/>
            </a:pPr>
            <a:r>
              <a:rPr lang="en-GB"/>
              <a:t>5 – While keeping an emphasis on revenue generation, the discussion should include  issues related to environmental consequences of charge application, thus allowing a gradual incorporation of environmental criteria in the charge system.  Continuous environmental evaluation of  river basins should be undertaken, incorporating economic models that identify changes in water use due to the application of  charges. </a:t>
            </a:r>
          </a:p>
          <a:p>
            <a:pPr>
              <a:lnSpc>
                <a:spcPct val="90000"/>
              </a:lnSpc>
            </a:pPr>
            <a:endParaRPr lang="pt-B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772400" cy="304800"/>
          </a:xfrm>
        </p:spPr>
        <p:txBody>
          <a:bodyPr/>
          <a:lstStyle/>
          <a:p>
            <a:endParaRPr lang="en-US"/>
          </a:p>
        </p:txBody>
      </p:sp>
      <p:sp>
        <p:nvSpPr>
          <p:cNvPr id="23555" name="Rectangle 3"/>
          <p:cNvSpPr>
            <a:spLocks noGrp="1" noChangeArrowheads="1"/>
          </p:cNvSpPr>
          <p:nvPr>
            <p:ph type="body" idx="1"/>
          </p:nvPr>
        </p:nvSpPr>
        <p:spPr>
          <a:xfrm>
            <a:off x="685800" y="1143000"/>
            <a:ext cx="7772400" cy="4953000"/>
          </a:xfrm>
        </p:spPr>
        <p:txBody>
          <a:bodyPr/>
          <a:lstStyle/>
          <a:p>
            <a:pPr algn="just">
              <a:buFontTx/>
              <a:buNone/>
            </a:pPr>
            <a:r>
              <a:rPr lang="en-GB"/>
              <a:t>6- Explicit criteria on for favourable charge levels must be drafted based on either economic or equity grounds, taking into account, from the beginning, all users in the charge system, thus strengthening their commitment and compliance.</a:t>
            </a:r>
          </a:p>
          <a:p>
            <a:endParaRPr lang="pt-B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381000"/>
            <a:ext cx="7467600" cy="685800"/>
          </a:xfrm>
        </p:spPr>
        <p:txBody>
          <a:bodyPr/>
          <a:lstStyle/>
          <a:p>
            <a:r>
              <a:rPr lang="pt-BR" sz="2400" b="1"/>
              <a:t/>
            </a:r>
            <a:br>
              <a:rPr lang="pt-BR" sz="2400" b="1"/>
            </a:br>
            <a:r>
              <a:rPr lang="pt-BR" sz="2400" b="1"/>
              <a:t/>
            </a:r>
            <a:br>
              <a:rPr lang="pt-BR" sz="2400" b="1"/>
            </a:br>
            <a:r>
              <a:rPr lang="pt-BR" sz="3200" b="1"/>
              <a:t>Conclusions - Policy Phase</a:t>
            </a:r>
            <a:br>
              <a:rPr lang="pt-BR" sz="3200" b="1"/>
            </a:br>
            <a:endParaRPr lang="pt-BR" b="1"/>
          </a:p>
        </p:txBody>
      </p:sp>
      <p:sp>
        <p:nvSpPr>
          <p:cNvPr id="3075" name="Rectangle 3"/>
          <p:cNvSpPr>
            <a:spLocks noGrp="1" noChangeArrowheads="1"/>
          </p:cNvSpPr>
          <p:nvPr>
            <p:ph type="body" idx="1"/>
          </p:nvPr>
        </p:nvSpPr>
        <p:spPr>
          <a:xfrm>
            <a:off x="685800" y="1295400"/>
            <a:ext cx="7772400" cy="4800600"/>
          </a:xfrm>
        </p:spPr>
        <p:txBody>
          <a:bodyPr/>
          <a:lstStyle/>
          <a:p>
            <a:pPr lvl="2">
              <a:lnSpc>
                <a:spcPct val="90000"/>
              </a:lnSpc>
              <a:buFontTx/>
              <a:buNone/>
            </a:pPr>
            <a:r>
              <a:rPr lang="pt-BR" sz="2800" b="1"/>
              <a:t>Water charges (WC) have been introduced within a policy framework</a:t>
            </a:r>
            <a:r>
              <a:rPr lang="pt-BR" sz="2800"/>
              <a:t>: </a:t>
            </a:r>
          </a:p>
          <a:p>
            <a:pPr lvl="2">
              <a:lnSpc>
                <a:spcPct val="90000"/>
              </a:lnSpc>
              <a:buFontTx/>
              <a:buNone/>
            </a:pPr>
            <a:endParaRPr lang="pt-BR"/>
          </a:p>
          <a:p>
            <a:pPr lvl="2" algn="just">
              <a:lnSpc>
                <a:spcPct val="90000"/>
              </a:lnSpc>
            </a:pPr>
            <a:r>
              <a:rPr lang="pt-BR" sz="2800"/>
              <a:t>New approach to plan and decentralize water management to accommodate multiple conflicting uses and excess use of water above assimilative and carrying capacities</a:t>
            </a:r>
          </a:p>
          <a:p>
            <a:pPr lvl="2" algn="just">
              <a:lnSpc>
                <a:spcPct val="90000"/>
              </a:lnSpc>
            </a:pPr>
            <a:endParaRPr lang="pt-BR" sz="2800"/>
          </a:p>
          <a:p>
            <a:pPr lvl="2" algn="just">
              <a:lnSpc>
                <a:spcPct val="90000"/>
              </a:lnSpc>
            </a:pPr>
            <a:r>
              <a:rPr lang="pt-BR" sz="2800"/>
              <a:t>The French 1964 Water Act as a reference system based on two general principles: decentralization and planning</a:t>
            </a:r>
          </a:p>
          <a:p>
            <a:pPr lvl="2" algn="just">
              <a:lnSpc>
                <a:spcPct val="90000"/>
              </a:lnSpc>
              <a:buFontTx/>
              <a:buNone/>
            </a:pPr>
            <a:endParaRPr lang="pt-BR"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7772400" cy="228600"/>
          </a:xfrm>
        </p:spPr>
        <p:txBody>
          <a:bodyPr/>
          <a:lstStyle/>
          <a:p>
            <a:endParaRPr lang="en-US"/>
          </a:p>
        </p:txBody>
      </p:sp>
      <p:sp>
        <p:nvSpPr>
          <p:cNvPr id="20483" name="Rectangle 3"/>
          <p:cNvSpPr>
            <a:spLocks noGrp="1" noChangeArrowheads="1"/>
          </p:cNvSpPr>
          <p:nvPr>
            <p:ph type="body" idx="1"/>
          </p:nvPr>
        </p:nvSpPr>
        <p:spPr>
          <a:xfrm>
            <a:off x="685800" y="1066800"/>
            <a:ext cx="7772400" cy="5029200"/>
          </a:xfrm>
        </p:spPr>
        <p:txBody>
          <a:bodyPr/>
          <a:lstStyle/>
          <a:p>
            <a:pPr algn="just">
              <a:buFontTx/>
              <a:buNone/>
            </a:pPr>
            <a:r>
              <a:rPr lang="en-GB"/>
              <a:t>7 – Cost-benefit analytical tools must be used to evaluate and guide the use of charge revenues as financial mechanism of projects in order to maximise social welfare.</a:t>
            </a:r>
            <a:endParaRPr lang="pt-B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7772400" cy="381000"/>
          </a:xfrm>
        </p:spPr>
        <p:txBody>
          <a:bodyPr/>
          <a:lstStyle/>
          <a:p>
            <a:endParaRPr lang="en-US"/>
          </a:p>
        </p:txBody>
      </p:sp>
      <p:sp>
        <p:nvSpPr>
          <p:cNvPr id="24579" name="Rectangle 3"/>
          <p:cNvSpPr>
            <a:spLocks noGrp="1" noChangeArrowheads="1"/>
          </p:cNvSpPr>
          <p:nvPr>
            <p:ph type="body" idx="1"/>
          </p:nvPr>
        </p:nvSpPr>
        <p:spPr>
          <a:xfrm>
            <a:off x="685800" y="1219200"/>
            <a:ext cx="7772400" cy="4876800"/>
          </a:xfrm>
        </p:spPr>
        <p:txBody>
          <a:bodyPr/>
          <a:lstStyle/>
          <a:p>
            <a:pPr algn="just">
              <a:buFontTx/>
              <a:buNone/>
            </a:pPr>
            <a:r>
              <a:rPr lang="en-GB"/>
              <a:t>8 – Public opinion should be brought into the debate, presenting the necessary data and technical arguments concerning the role of water charges in river basin management.</a:t>
            </a:r>
          </a:p>
          <a:p>
            <a:pPr>
              <a:buFontTx/>
              <a:buNone/>
            </a:pPr>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76200"/>
          </a:xfrm>
        </p:spPr>
        <p:txBody>
          <a:bodyPr/>
          <a:lstStyle/>
          <a:p>
            <a:endParaRPr lang="en-US"/>
          </a:p>
        </p:txBody>
      </p:sp>
      <p:sp>
        <p:nvSpPr>
          <p:cNvPr id="4099" name="Rectangle 3"/>
          <p:cNvSpPr>
            <a:spLocks noGrp="1" noChangeArrowheads="1"/>
          </p:cNvSpPr>
          <p:nvPr>
            <p:ph type="body" idx="1"/>
          </p:nvPr>
        </p:nvSpPr>
        <p:spPr>
          <a:xfrm>
            <a:off x="685800" y="990600"/>
            <a:ext cx="7772400" cy="5105400"/>
          </a:xfrm>
        </p:spPr>
        <p:txBody>
          <a:bodyPr/>
          <a:lstStyle/>
          <a:p>
            <a:pPr lvl="2" algn="just">
              <a:lnSpc>
                <a:spcPct val="90000"/>
              </a:lnSpc>
            </a:pPr>
            <a:r>
              <a:rPr lang="pt-BR" sz="3200"/>
              <a:t>Mexico: Started in late eigthies, and involves a more centralized system under the National Water Commission (CNA). In 1989 CNA assumed  responsibility for the promotion and execution of federal infrastructure, as well as for regulating water  quality. </a:t>
            </a:r>
          </a:p>
          <a:p>
            <a:pPr lvl="2" algn="just">
              <a:lnSpc>
                <a:spcPct val="90000"/>
              </a:lnSpc>
            </a:pPr>
            <a:endParaRPr lang="pt-BR" sz="3200"/>
          </a:p>
          <a:p>
            <a:pPr lvl="2" algn="just">
              <a:lnSpc>
                <a:spcPct val="90000"/>
              </a:lnSpc>
            </a:pPr>
            <a:r>
              <a:rPr lang="pt-BR" sz="3200"/>
              <a:t>Brazil: Very recent system and highly decentralized; delegation of authority to  autonomous river basin committees. </a:t>
            </a:r>
          </a:p>
          <a:p>
            <a:pPr lvl="2">
              <a:lnSpc>
                <a:spcPct val="90000"/>
              </a:lnSpc>
              <a:buFontTx/>
              <a:buNone/>
            </a:pPr>
            <a:endParaRPr lang="pt-BR" sz="3200"/>
          </a:p>
          <a:p>
            <a:pPr>
              <a:lnSpc>
                <a:spcPct val="90000"/>
              </a:lnSpc>
            </a:pPr>
            <a:endParaRPr lang="pt-BR"/>
          </a:p>
          <a:p>
            <a:pPr>
              <a:lnSpc>
                <a:spcPct val="90000"/>
              </a:lnSpc>
            </a:pPr>
            <a:endParaRPr lang="pt-BR"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09600"/>
            <a:ext cx="7772400" cy="304800"/>
          </a:xfrm>
        </p:spPr>
        <p:txBody>
          <a:bodyPr/>
          <a:lstStyle/>
          <a:p>
            <a:endParaRPr lang="en-US"/>
          </a:p>
        </p:txBody>
      </p:sp>
      <p:sp>
        <p:nvSpPr>
          <p:cNvPr id="6147" name="Rectangle 3"/>
          <p:cNvSpPr>
            <a:spLocks noGrp="1" noChangeArrowheads="1"/>
          </p:cNvSpPr>
          <p:nvPr>
            <p:ph type="body" idx="1"/>
          </p:nvPr>
        </p:nvSpPr>
        <p:spPr>
          <a:xfrm>
            <a:off x="609600" y="1143000"/>
            <a:ext cx="7848600" cy="5105400"/>
          </a:xfrm>
        </p:spPr>
        <p:txBody>
          <a:bodyPr/>
          <a:lstStyle/>
          <a:p>
            <a:pPr lvl="2" algn="just">
              <a:buFontTx/>
              <a:buNone/>
            </a:pPr>
            <a:r>
              <a:rPr lang="pt-BR" sz="2800" b="1"/>
              <a:t>Water charges are introduced to complement existing CAC:</a:t>
            </a:r>
            <a:r>
              <a:rPr lang="pt-BR" sz="2800"/>
              <a:t> </a:t>
            </a:r>
          </a:p>
          <a:p>
            <a:pPr lvl="2" algn="just"/>
            <a:endParaRPr lang="pt-BR"/>
          </a:p>
          <a:p>
            <a:pPr lvl="2" algn="just"/>
            <a:r>
              <a:rPr lang="pt-BR" sz="2800"/>
              <a:t>WCs have been created to assign an economic value to water, but they are in place to help  enforce CAC instruments and assure compliance with standards </a:t>
            </a:r>
          </a:p>
          <a:p>
            <a:pPr lvl="2" algn="just"/>
            <a:r>
              <a:rPr lang="pt-BR" sz="2800"/>
              <a:t>River Basin and National Water Management Plans are the main instrument where WCs would work to achieve planned targets, particularly for funding</a:t>
            </a:r>
            <a:endParaRPr lang="pt-BR" sz="2800" b="1"/>
          </a:p>
          <a:p>
            <a:pPr>
              <a:buFontTx/>
              <a:buNone/>
            </a:pPr>
            <a:endParaRPr lang="pt-B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381000"/>
          </a:xfrm>
        </p:spPr>
        <p:txBody>
          <a:bodyPr/>
          <a:lstStyle/>
          <a:p>
            <a:endParaRPr lang="en-US"/>
          </a:p>
        </p:txBody>
      </p:sp>
      <p:sp>
        <p:nvSpPr>
          <p:cNvPr id="9219" name="Rectangle 3"/>
          <p:cNvSpPr>
            <a:spLocks noGrp="1" noChangeArrowheads="1"/>
          </p:cNvSpPr>
          <p:nvPr>
            <p:ph type="body" idx="1"/>
          </p:nvPr>
        </p:nvSpPr>
        <p:spPr>
          <a:xfrm>
            <a:off x="685800" y="1143000"/>
            <a:ext cx="7772400" cy="4953000"/>
          </a:xfrm>
        </p:spPr>
        <p:txBody>
          <a:bodyPr/>
          <a:lstStyle/>
          <a:p>
            <a:pPr lvl="2" algn="just">
              <a:lnSpc>
                <a:spcPct val="90000"/>
              </a:lnSpc>
              <a:buFontTx/>
              <a:buNone/>
            </a:pPr>
            <a:r>
              <a:rPr lang="pt-BR" sz="2800" b="1"/>
              <a:t>Revenue transfer and exemptions play a key instrumental role:</a:t>
            </a:r>
            <a:r>
              <a:rPr lang="pt-BR" sz="2800"/>
              <a:t> </a:t>
            </a:r>
          </a:p>
          <a:p>
            <a:pPr lvl="2" algn="just">
              <a:lnSpc>
                <a:spcPct val="90000"/>
              </a:lnSpc>
            </a:pPr>
            <a:endParaRPr lang="pt-BR"/>
          </a:p>
          <a:p>
            <a:pPr lvl="2" algn="just">
              <a:lnSpc>
                <a:spcPct val="90000"/>
              </a:lnSpc>
            </a:pPr>
            <a:r>
              <a:rPr lang="pt-BR"/>
              <a:t>Highest share of WC revenues go to infrastructure investments and direct transfer for users to finance  pollution abatement activities. </a:t>
            </a:r>
          </a:p>
          <a:p>
            <a:pPr lvl="2" algn="just">
              <a:lnSpc>
                <a:spcPct val="90000"/>
              </a:lnSpc>
            </a:pPr>
            <a:endParaRPr lang="pt-BR"/>
          </a:p>
          <a:p>
            <a:pPr lvl="2" algn="just">
              <a:lnSpc>
                <a:spcPct val="90000"/>
              </a:lnSpc>
            </a:pPr>
            <a:r>
              <a:rPr lang="pt-BR"/>
              <a:t>Transfers are the basis for political acceptance and  commitment by users.</a:t>
            </a:r>
          </a:p>
          <a:p>
            <a:pPr lvl="2" algn="just">
              <a:lnSpc>
                <a:spcPct val="90000"/>
              </a:lnSpc>
            </a:pPr>
            <a:endParaRPr lang="pt-BR"/>
          </a:p>
          <a:p>
            <a:pPr lvl="2" algn="just">
              <a:lnSpc>
                <a:spcPct val="90000"/>
              </a:lnSpc>
            </a:pPr>
            <a:r>
              <a:rPr lang="pt-BR"/>
              <a:t>Attempts in France to use revenues from general budget have failed</a:t>
            </a:r>
          </a:p>
          <a:p>
            <a:pPr>
              <a:lnSpc>
                <a:spcPct val="90000"/>
              </a:lnSpc>
            </a:pPr>
            <a:endParaRPr lang="pt-B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152400"/>
          </a:xfrm>
        </p:spPr>
        <p:txBody>
          <a:bodyPr/>
          <a:lstStyle/>
          <a:p>
            <a:endParaRPr lang="en-US"/>
          </a:p>
        </p:txBody>
      </p:sp>
      <p:sp>
        <p:nvSpPr>
          <p:cNvPr id="7171" name="Rectangle 3"/>
          <p:cNvSpPr>
            <a:spLocks noGrp="1" noChangeArrowheads="1"/>
          </p:cNvSpPr>
          <p:nvPr>
            <p:ph type="body" idx="1"/>
          </p:nvPr>
        </p:nvSpPr>
        <p:spPr>
          <a:xfrm>
            <a:off x="685800" y="838200"/>
            <a:ext cx="7772400" cy="5257800"/>
          </a:xfrm>
        </p:spPr>
        <p:txBody>
          <a:bodyPr/>
          <a:lstStyle/>
          <a:p>
            <a:pPr lvl="2" algn="just">
              <a:buFontTx/>
              <a:buNone/>
            </a:pPr>
            <a:r>
              <a:rPr lang="pt-BR" b="1"/>
              <a:t>Decentralization is carried out through river basin agencies</a:t>
            </a:r>
            <a:r>
              <a:rPr lang="pt-BR"/>
              <a:t>: </a:t>
            </a:r>
          </a:p>
          <a:p>
            <a:pPr lvl="2" algn="just"/>
            <a:endParaRPr lang="pt-BR"/>
          </a:p>
          <a:p>
            <a:pPr lvl="2" algn="just"/>
            <a:r>
              <a:rPr lang="pt-BR" sz="2000"/>
              <a:t>In France, decentralization is carried out through River Basin Committees (RBCs), which define  management targets to be pursued by Water Agencies (WAs).</a:t>
            </a:r>
          </a:p>
          <a:p>
            <a:pPr lvl="2" algn="just"/>
            <a:endParaRPr lang="pt-BR" sz="2000"/>
          </a:p>
          <a:p>
            <a:pPr lvl="2" algn="just"/>
            <a:r>
              <a:rPr lang="pt-BR" sz="2000"/>
              <a:t>In Mexico, the decentralization process is less emphasized under the  Federal Water Agency – CAN</a:t>
            </a:r>
          </a:p>
          <a:p>
            <a:pPr lvl="2" algn="just"/>
            <a:endParaRPr lang="pt-BR" sz="2000"/>
          </a:p>
          <a:p>
            <a:pPr lvl="2" algn="just"/>
            <a:r>
              <a:rPr lang="pt-BR" sz="2000"/>
              <a:t>Brazil has gone further, with no compulsory creation of river basin authorities and no WC pricing criteria adopted by states</a:t>
            </a:r>
          </a:p>
          <a:p>
            <a:pPr>
              <a:buFontTx/>
              <a:buNone/>
            </a:pPr>
            <a:endParaRPr lang="pt-B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7924800" cy="609600"/>
          </a:xfrm>
        </p:spPr>
        <p:txBody>
          <a:bodyPr/>
          <a:lstStyle/>
          <a:p>
            <a:r>
              <a:rPr lang="pt-BR" sz="2800" b="1"/>
              <a:t/>
            </a:r>
            <a:br>
              <a:rPr lang="pt-BR" sz="2800" b="1"/>
            </a:br>
            <a:r>
              <a:rPr lang="pt-BR" sz="3200" b="1"/>
              <a:t>Design Phase</a:t>
            </a:r>
            <a:br>
              <a:rPr lang="pt-BR" sz="3200" b="1"/>
            </a:br>
            <a:endParaRPr lang="pt-BR" b="1"/>
          </a:p>
        </p:txBody>
      </p:sp>
      <p:sp>
        <p:nvSpPr>
          <p:cNvPr id="8195" name="Rectangle 3"/>
          <p:cNvSpPr>
            <a:spLocks noGrp="1" noChangeArrowheads="1"/>
          </p:cNvSpPr>
          <p:nvPr>
            <p:ph type="body" idx="1"/>
          </p:nvPr>
        </p:nvSpPr>
        <p:spPr>
          <a:xfrm>
            <a:off x="685800" y="990600"/>
            <a:ext cx="7772400" cy="5105400"/>
          </a:xfrm>
        </p:spPr>
        <p:txBody>
          <a:bodyPr/>
          <a:lstStyle/>
          <a:p>
            <a:pPr lvl="2" algn="just">
              <a:buFontTx/>
              <a:buNone/>
            </a:pPr>
            <a:r>
              <a:rPr lang="pt-BR" sz="2800" b="1"/>
              <a:t>Water charges are designed as financing mechanisms:</a:t>
            </a:r>
            <a:r>
              <a:rPr lang="pt-BR" sz="2800"/>
              <a:t> </a:t>
            </a:r>
          </a:p>
          <a:p>
            <a:pPr lvl="2" algn="just"/>
            <a:r>
              <a:rPr lang="pt-BR"/>
              <a:t>Pricing criteria of WCs account for assimilative and carrying capacities of river basins</a:t>
            </a:r>
          </a:p>
          <a:p>
            <a:pPr lvl="2" algn="just"/>
            <a:endParaRPr lang="pt-BR"/>
          </a:p>
          <a:p>
            <a:pPr lvl="2" algn="just"/>
            <a:r>
              <a:rPr lang="pt-BR"/>
              <a:t>They also differentiate among users on sectoral and equity grounds. </a:t>
            </a:r>
          </a:p>
          <a:p>
            <a:pPr lvl="2" algn="just"/>
            <a:endParaRPr lang="pt-BR"/>
          </a:p>
          <a:p>
            <a:pPr lvl="2" algn="just"/>
            <a:r>
              <a:rPr lang="pt-BR"/>
              <a:t>However, WCs work as financing mechanisms to generate investment in water management, including pollution control. </a:t>
            </a:r>
          </a:p>
          <a:p>
            <a:endParaRPr lang="pt-B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609600"/>
            <a:ext cx="7772400" cy="76200"/>
          </a:xfrm>
        </p:spPr>
        <p:txBody>
          <a:bodyPr/>
          <a:lstStyle/>
          <a:p>
            <a:r>
              <a:rPr lang="pt-BR">
                <a:solidFill>
                  <a:schemeClr val="tx1"/>
                </a:solidFill>
              </a:rPr>
              <a:t/>
            </a:r>
            <a:br>
              <a:rPr lang="pt-BR">
                <a:solidFill>
                  <a:schemeClr val="tx1"/>
                </a:solidFill>
              </a:rPr>
            </a:br>
            <a:endParaRPr lang="pt-BR">
              <a:solidFill>
                <a:schemeClr val="tx1"/>
              </a:solidFill>
            </a:endParaRPr>
          </a:p>
        </p:txBody>
      </p:sp>
      <p:sp>
        <p:nvSpPr>
          <p:cNvPr id="10243" name="Rectangle 3"/>
          <p:cNvSpPr>
            <a:spLocks noGrp="1" noChangeArrowheads="1"/>
          </p:cNvSpPr>
          <p:nvPr>
            <p:ph type="body" idx="1"/>
          </p:nvPr>
        </p:nvSpPr>
        <p:spPr>
          <a:xfrm>
            <a:off x="685800" y="685800"/>
            <a:ext cx="7772400" cy="5410200"/>
          </a:xfrm>
        </p:spPr>
        <p:txBody>
          <a:bodyPr/>
          <a:lstStyle/>
          <a:p>
            <a:pPr lvl="2" algn="just">
              <a:buFontTx/>
              <a:buNone/>
            </a:pPr>
            <a:r>
              <a:rPr lang="pt-BR" sz="2800" b="1"/>
              <a:t>Revenue transfers and exemptions play a key instrumental role:</a:t>
            </a:r>
            <a:r>
              <a:rPr lang="pt-BR" sz="2800"/>
              <a:t> </a:t>
            </a:r>
          </a:p>
          <a:p>
            <a:pPr lvl="2" algn="just">
              <a:buFontTx/>
              <a:buNone/>
            </a:pPr>
            <a:endParaRPr lang="pt-BR"/>
          </a:p>
          <a:p>
            <a:pPr lvl="2" algn="just"/>
            <a:r>
              <a:rPr lang="pt-BR"/>
              <a:t>Brazil’s first experience in the Paraíba do Sul River Basin has set charge levels according to financing needs required to leverage federal funds for river clean-up programmes. </a:t>
            </a:r>
          </a:p>
          <a:p>
            <a:pPr lvl="2" algn="just"/>
            <a:endParaRPr lang="pt-BR"/>
          </a:p>
          <a:p>
            <a:pPr lvl="2" algn="just"/>
            <a:r>
              <a:rPr lang="pt-BR"/>
              <a:t>Mexico’s CNA is explicitly committed to using revenues to fund water-related investments. </a:t>
            </a:r>
          </a:p>
          <a:p>
            <a:pPr lvl="2" algn="just"/>
            <a:endParaRPr lang="pt-BR"/>
          </a:p>
          <a:p>
            <a:pPr lvl="2" algn="just"/>
            <a:r>
              <a:rPr lang="pt-BR"/>
              <a:t>In all cases, agriculture is either exempted or paying very low charges.</a:t>
            </a:r>
          </a:p>
          <a:p>
            <a:pPr>
              <a:buFontTx/>
              <a:buNone/>
            </a:pPr>
            <a:endParaRPr lang="pt-B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457200"/>
          </a:xfrm>
        </p:spPr>
        <p:txBody>
          <a:bodyPr/>
          <a:lstStyle/>
          <a:p>
            <a:r>
              <a:rPr lang="pt-BR" sz="2800" b="1"/>
              <a:t/>
            </a:r>
            <a:br>
              <a:rPr lang="pt-BR" sz="2800" b="1"/>
            </a:br>
            <a:r>
              <a:rPr lang="pt-BR" sz="3200" b="1"/>
              <a:t>Implementation Phase</a:t>
            </a:r>
            <a:br>
              <a:rPr lang="pt-BR" sz="3200" b="1"/>
            </a:br>
            <a:endParaRPr lang="pt-BR" b="1"/>
          </a:p>
        </p:txBody>
      </p:sp>
      <p:sp>
        <p:nvSpPr>
          <p:cNvPr id="12291" name="Rectangle 3"/>
          <p:cNvSpPr>
            <a:spLocks noGrp="1" noChangeArrowheads="1"/>
          </p:cNvSpPr>
          <p:nvPr>
            <p:ph type="body" idx="1"/>
          </p:nvPr>
        </p:nvSpPr>
        <p:spPr>
          <a:xfrm>
            <a:off x="685800" y="1295400"/>
            <a:ext cx="7772400" cy="4800600"/>
          </a:xfrm>
        </p:spPr>
        <p:txBody>
          <a:bodyPr/>
          <a:lstStyle/>
          <a:p>
            <a:pPr lvl="1" algn="just">
              <a:lnSpc>
                <a:spcPct val="90000"/>
              </a:lnSpc>
              <a:buFontTx/>
              <a:buNone/>
            </a:pPr>
            <a:r>
              <a:rPr lang="pt-BR" b="1"/>
              <a:t>Unsolved sectoral conflicts reduce system efficacy:</a:t>
            </a:r>
            <a:r>
              <a:rPr lang="pt-BR" sz="2400"/>
              <a:t> </a:t>
            </a:r>
          </a:p>
          <a:p>
            <a:pPr lvl="1" algn="just">
              <a:lnSpc>
                <a:spcPct val="90000"/>
              </a:lnSpc>
              <a:buFontTx/>
              <a:buNone/>
            </a:pPr>
            <a:endParaRPr lang="pt-BR" sz="2400"/>
          </a:p>
          <a:p>
            <a:pPr lvl="1" algn="just">
              <a:lnSpc>
                <a:spcPct val="90000"/>
              </a:lnSpc>
              <a:buFontTx/>
              <a:buChar char="•"/>
            </a:pPr>
            <a:r>
              <a:rPr lang="pt-BR" sz="2400"/>
              <a:t>Sectoral conflicts are the main barrier in the application of  full charges. </a:t>
            </a:r>
          </a:p>
          <a:p>
            <a:pPr lvl="1" algn="just">
              <a:lnSpc>
                <a:spcPct val="90000"/>
              </a:lnSpc>
              <a:buFontTx/>
              <a:buChar char="•"/>
            </a:pPr>
            <a:endParaRPr lang="pt-BR" sz="2400"/>
          </a:p>
          <a:p>
            <a:pPr lvl="1" algn="just">
              <a:lnSpc>
                <a:spcPct val="90000"/>
              </a:lnSpc>
              <a:buFontTx/>
              <a:buChar char="•"/>
            </a:pPr>
            <a:r>
              <a:rPr lang="pt-BR" sz="2400"/>
              <a:t>In France, the charge system was implemented gradually, starting with pollutants that are more easily monitored (industrial and residential organic matter and suspended solids, for example) and sectors with lesser political opposition and higher ability to pay (industrial and residential users). </a:t>
            </a:r>
          </a:p>
          <a:p>
            <a:pPr lvl="1" algn="just">
              <a:lnSpc>
                <a:spcPct val="90000"/>
              </a:lnSpc>
            </a:pPr>
            <a:endParaRPr lang="pt-BR" sz="2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TotalTime>
  <Words>1094</Words>
  <Application>Microsoft Office PowerPoint</Application>
  <PresentationFormat>On-screen Show (4:3)</PresentationFormat>
  <Paragraphs>89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Times New Roman</vt:lpstr>
      <vt:lpstr>SimSun</vt:lpstr>
      <vt:lpstr>Default Design</vt:lpstr>
      <vt:lpstr>Slide 1</vt:lpstr>
      <vt:lpstr>  Conclusions - Policy Phase </vt:lpstr>
      <vt:lpstr>Slide 3</vt:lpstr>
      <vt:lpstr>Slide 4</vt:lpstr>
      <vt:lpstr>Slide 5</vt:lpstr>
      <vt:lpstr>Slide 6</vt:lpstr>
      <vt:lpstr> Design Phase </vt:lpstr>
      <vt:lpstr> </vt:lpstr>
      <vt:lpstr> Implementation Phase </vt:lpstr>
      <vt:lpstr>Slide 10</vt:lpstr>
      <vt:lpstr>Slide 11</vt:lpstr>
      <vt:lpstr>Slide 12</vt:lpstr>
      <vt:lpstr>Slide 13</vt:lpstr>
      <vt:lpstr>Recommendations</vt:lpstr>
      <vt:lpstr>Slide 15</vt:lpstr>
      <vt:lpstr>Slide 16</vt:lpstr>
      <vt:lpstr>Slide 17</vt:lpstr>
      <vt:lpstr>Slide 18</vt:lpstr>
      <vt:lpstr>Slide 19</vt:lpstr>
      <vt:lpstr>Slide 20</vt:lpstr>
      <vt:lpstr>Slide 21</vt:lpstr>
    </vt:vector>
  </TitlesOfParts>
  <Company>IPEA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 </dc:title>
  <dc:creator>IPEA</dc:creator>
  <cp:lastModifiedBy>anarod</cp:lastModifiedBy>
  <cp:revision>11</cp:revision>
  <dcterms:created xsi:type="dcterms:W3CDTF">2003-01-02T17:45:39Z</dcterms:created>
  <dcterms:modified xsi:type="dcterms:W3CDTF">2010-07-11T14:44:05Z</dcterms:modified>
</cp:coreProperties>
</file>