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embeddedFontLst>
    <p:embeddedFont>
      <p:font typeface="SimSun" pitchFamily="2" charset="-122"/>
      <p:regular r:id="rId22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92E3B-140C-4590-BB58-5FF64AC0ACD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9C6F2-837B-4EED-AFB6-963D05ADC11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D28C0-1599-40A8-A19B-462BC8CB38E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44281-F745-48E4-8ECF-50B7C671CAE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C3831-92EE-4ED6-BB26-67E9CBC3949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5A3BF-5A6D-4ABD-B73F-E362AF7A700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16DD83-A431-481A-AA04-3497DC423C5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07128-D11C-4405-AC5F-8D103A590A9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48AEC-534A-4BFC-9C99-38B48AF5D3E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7C3E6-3EF0-4E81-B825-D7A7AF5BA28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8897D-9D75-436F-B691-67FA25645EC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26AF209-7974-4030-9889-DF8FB6DD010A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838200"/>
            <a:ext cx="7391400" cy="5181600"/>
          </a:xfrm>
        </p:spPr>
        <p:txBody>
          <a:bodyPr/>
          <a:lstStyle/>
          <a:p>
            <a:pPr lvl="1"/>
            <a:r>
              <a:rPr lang="en-US" sz="2000" b="1">
                <a:ea typeface="SimSun" pitchFamily="2" charset="-122"/>
              </a:rPr>
              <a:t>Water Charge Instruments for Environmental Management in Latin America: from Theoretical to Practical Issues</a:t>
            </a:r>
          </a:p>
          <a:p>
            <a:pPr lvl="1"/>
            <a:endParaRPr lang="en-US" sz="3200" b="1"/>
          </a:p>
          <a:p>
            <a:pPr lvl="1"/>
            <a:r>
              <a:rPr lang="en-US" sz="3200" b="1"/>
              <a:t>Brazil Country Case</a:t>
            </a:r>
          </a:p>
          <a:p>
            <a:pPr lvl="1"/>
            <a:endParaRPr lang="en-US" sz="2000"/>
          </a:p>
          <a:p>
            <a:pPr lvl="1"/>
            <a:r>
              <a:rPr lang="en-US" sz="2000"/>
              <a:t>Ronaldo SEROA DA MOTTA and Jose Gustavo FERES</a:t>
            </a:r>
          </a:p>
          <a:p>
            <a:pPr lvl="1"/>
            <a:r>
              <a:rPr lang="en-US" sz="2000"/>
              <a:t>seroa@ipea.gov.br</a:t>
            </a:r>
          </a:p>
          <a:p>
            <a:r>
              <a:rPr lang="en-US" sz="2000"/>
              <a:t>    January 2003</a:t>
            </a:r>
          </a:p>
          <a:p>
            <a:pPr lvl="1"/>
            <a:endParaRPr lang="pt-BR" sz="2000" b="1"/>
          </a:p>
          <a:p>
            <a:pPr lvl="1"/>
            <a:endParaRPr lang="pt-BR" sz="2000" b="1"/>
          </a:p>
          <a:p>
            <a:pPr lvl="1"/>
            <a:r>
              <a:rPr lang="pt-BR" sz="2000" b="1"/>
              <a:t>INTER-AMERICAN DEVELOPMENT BANK REGIONAL POLICY DIALOGUE</a:t>
            </a:r>
            <a:endParaRPr lang="en-US" sz="20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pt-BR" sz="3200" b="1"/>
              <a:t>Federal River Basin of Paraíba do Sul</a:t>
            </a:r>
            <a:endParaRPr lang="pt-BR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pt-BR" sz="2400"/>
              <a:t>First federal experience to efffectivelly start in March 2003</a:t>
            </a:r>
          </a:p>
          <a:p>
            <a:endParaRPr lang="pt-BR" sz="2400"/>
          </a:p>
          <a:p>
            <a:r>
              <a:rPr lang="pt-BR" sz="2400"/>
              <a:t>Creation of a river basin committee - CEIVAP - with assistance of the National Water Agency</a:t>
            </a:r>
            <a:endParaRPr lang="pt-BR"/>
          </a:p>
          <a:p>
            <a:endParaRPr lang="pt-BR" sz="2400"/>
          </a:p>
          <a:p>
            <a:r>
              <a:rPr lang="pt-BR" sz="2400"/>
              <a:t>Basin area across the states of Minas Gerais, Rio de Janeiro and São Paulo with about 5.6 million people living in the basin</a:t>
            </a:r>
          </a:p>
          <a:p>
            <a:endParaRPr lang="pt-BR"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r>
              <a:rPr lang="pt-BR" sz="2400"/>
              <a:t>Main sources of pollution is domestic with BOD discharge of 240 t/day </a:t>
            </a:r>
          </a:p>
          <a:p>
            <a:endParaRPr lang="pt-BR" sz="2400"/>
          </a:p>
          <a:p>
            <a:r>
              <a:rPr lang="pt-BR" sz="2400"/>
              <a:t>69% connected to urban sewage network but only 12.3% treated </a:t>
            </a:r>
          </a:p>
          <a:p>
            <a:endParaRPr lang="pt-BR" sz="2400"/>
          </a:p>
          <a:p>
            <a:r>
              <a:rPr lang="pt-BR" sz="2400"/>
              <a:t>Industrial BOD 40 t/day with quite high level of non-compliance to standards</a:t>
            </a:r>
          </a:p>
          <a:p>
            <a:endParaRPr lang="pt-BR" sz="2400"/>
          </a:p>
          <a:p>
            <a:r>
              <a:rPr lang="pt-BR" sz="2400"/>
              <a:t>Main water supply of the City of Rio de Janeiro and existence of small hydropower plants</a:t>
            </a:r>
          </a:p>
          <a:p>
            <a:endParaRPr lang="pt-BR" sz="2400"/>
          </a:p>
          <a:p>
            <a:endParaRPr lang="pt-B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066800"/>
          </a:xfrm>
        </p:spPr>
        <p:txBody>
          <a:bodyPr/>
          <a:lstStyle/>
          <a:p>
            <a:r>
              <a:rPr lang="pt-BR" sz="3600" b="1"/>
              <a:t>Adopted Principles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pt-BR" sz="2400" b="1"/>
          </a:p>
          <a:p>
            <a:pPr lvl="2" algn="just">
              <a:lnSpc>
                <a:spcPct val="90000"/>
              </a:lnSpc>
            </a:pPr>
            <a:r>
              <a:rPr lang="pt-BR" b="1" i="1">
                <a:solidFill>
                  <a:srgbClr val="000000"/>
                </a:solidFill>
              </a:rPr>
              <a:t>Simplicity:</a:t>
            </a:r>
            <a:r>
              <a:rPr lang="pt-BR" b="1">
                <a:solidFill>
                  <a:srgbClr val="000000"/>
                </a:solidFill>
              </a:rPr>
              <a:t> based on directly measurable parameters in order to allow easy monitoring and clear understanding by the users;</a:t>
            </a:r>
          </a:p>
          <a:p>
            <a:pPr lvl="2" algn="just">
              <a:lnSpc>
                <a:spcPct val="90000"/>
              </a:lnSpc>
            </a:pPr>
            <a:r>
              <a:rPr lang="pt-BR" b="1" i="1">
                <a:solidFill>
                  <a:srgbClr val="000000"/>
                </a:solidFill>
              </a:rPr>
              <a:t>Acceptability</a:t>
            </a:r>
            <a:r>
              <a:rPr lang="pt-BR" b="1">
                <a:solidFill>
                  <a:srgbClr val="000000"/>
                </a:solidFill>
              </a:rPr>
              <a:t>: participatory approach in the CEIVAP</a:t>
            </a:r>
          </a:p>
          <a:p>
            <a:pPr lvl="2" algn="just">
              <a:lnSpc>
                <a:spcPct val="90000"/>
              </a:lnSpc>
            </a:pPr>
            <a:r>
              <a:rPr lang="pt-BR" b="1" i="1">
                <a:solidFill>
                  <a:srgbClr val="000000"/>
                </a:solidFill>
              </a:rPr>
              <a:t>Signaling</a:t>
            </a:r>
            <a:r>
              <a:rPr lang="pt-BR" b="1">
                <a:solidFill>
                  <a:srgbClr val="000000"/>
                </a:solidFill>
              </a:rPr>
              <a:t>: signals about the economic value and sustainable uses of water</a:t>
            </a:r>
          </a:p>
          <a:p>
            <a:pPr lvl="2" algn="just">
              <a:lnSpc>
                <a:spcPct val="90000"/>
              </a:lnSpc>
            </a:pPr>
            <a:r>
              <a:rPr lang="pt-BR" b="1" i="1">
                <a:solidFill>
                  <a:srgbClr val="000000"/>
                </a:solidFill>
              </a:rPr>
              <a:t>Minimization of economic impacts</a:t>
            </a:r>
            <a:r>
              <a:rPr lang="pt-BR" b="1">
                <a:solidFill>
                  <a:srgbClr val="000000"/>
                </a:solidFill>
              </a:rPr>
              <a:t>: signals, however, must not be so strong as to jeopardize</a:t>
            </a:r>
            <a:r>
              <a:rPr lang="pt-BR">
                <a:solidFill>
                  <a:srgbClr val="000000"/>
                </a:solidFill>
              </a:rPr>
              <a:t> acceptability</a:t>
            </a:r>
            <a:endParaRPr lang="pt-BR" i="1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pt-BR" sz="2400"/>
              <a:t>	</a:t>
            </a:r>
          </a:p>
          <a:p>
            <a:pPr>
              <a:lnSpc>
                <a:spcPct val="90000"/>
              </a:lnSpc>
            </a:pPr>
            <a:endParaRPr lang="pt-BR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r>
              <a:rPr lang="pt-BR" sz="2400"/>
              <a:t>Contradictory nature of principles: acceptability and minimization of economic impacts are at odds with the signaling role of water charges</a:t>
            </a:r>
          </a:p>
          <a:p>
            <a:endParaRPr lang="pt-BR" sz="2400"/>
          </a:p>
          <a:p>
            <a:r>
              <a:rPr lang="pt-BR" sz="2400"/>
              <a:t>Result: too much emphasis on revenue-raising and cost sharing mechanisms</a:t>
            </a:r>
          </a:p>
          <a:p>
            <a:endParaRPr lang="pt-BR" sz="2400"/>
          </a:p>
          <a:p>
            <a:r>
              <a:rPr lang="pt-BR" sz="2400"/>
              <a:t>Annual revenue target of US$ 5.45 million to leverage national funds</a:t>
            </a:r>
          </a:p>
          <a:p>
            <a:endParaRPr lang="pt-BR" sz="2400"/>
          </a:p>
          <a:p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pt-BR" sz="3200" b="1"/>
              <a:t>Criteria</a:t>
            </a:r>
            <a:endParaRPr lang="pt-B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BR">
                <a:solidFill>
                  <a:srgbClr val="000000"/>
                </a:solidFill>
              </a:rPr>
              <a:t>Charges applied to withdrawal volume and volume needed to dilute pollution of each user level according to environmental standards</a:t>
            </a:r>
          </a:p>
          <a:p>
            <a:pPr algn="just"/>
            <a:r>
              <a:rPr lang="pt-BR">
                <a:solidFill>
                  <a:srgbClr val="000000"/>
                </a:solidFill>
              </a:rPr>
              <a:t>Hydroelectric plants pay an additional percentage of their water royalties in place since the early 90’s 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pt-BR" sz="3200" b="1"/>
              <a:t>Formulae</a:t>
            </a:r>
            <a:endParaRPr lang="pt-B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Total monthly water charge is then given by:</a:t>
            </a:r>
          </a:p>
          <a:p>
            <a:pPr algn="just">
              <a:buFontTx/>
              <a:buNone/>
            </a:pPr>
            <a:r>
              <a:rPr lang="pt-BR" sz="2400" b="1">
                <a:solidFill>
                  <a:srgbClr val="000000"/>
                </a:solidFill>
              </a:rPr>
              <a:t>TWC = Q</a:t>
            </a:r>
            <a:r>
              <a:rPr lang="pt-BR" sz="2400" b="1" baseline="-25000">
                <a:solidFill>
                  <a:srgbClr val="000000"/>
                </a:solidFill>
              </a:rPr>
              <a:t>W</a:t>
            </a:r>
            <a:r>
              <a:rPr lang="pt-BR" sz="2400" b="1">
                <a:solidFill>
                  <a:srgbClr val="000000"/>
                </a:solidFill>
              </a:rPr>
              <a:t> x [ K</a:t>
            </a:r>
            <a:r>
              <a:rPr lang="pt-BR" sz="2400" b="1" baseline="-25000">
                <a:solidFill>
                  <a:srgbClr val="000000"/>
                </a:solidFill>
              </a:rPr>
              <a:t>0 </a:t>
            </a:r>
            <a:r>
              <a:rPr lang="pt-BR" sz="2400" b="1">
                <a:solidFill>
                  <a:srgbClr val="000000"/>
                </a:solidFill>
              </a:rPr>
              <a:t>+ K</a:t>
            </a:r>
            <a:r>
              <a:rPr lang="pt-BR" sz="2400" b="1" baseline="-25000">
                <a:solidFill>
                  <a:srgbClr val="000000"/>
                </a:solidFill>
              </a:rPr>
              <a:t>1 </a:t>
            </a:r>
            <a:r>
              <a:rPr lang="pt-BR" sz="2400" b="1">
                <a:solidFill>
                  <a:srgbClr val="000000"/>
                </a:solidFill>
              </a:rPr>
              <a:t>+ (1-K</a:t>
            </a:r>
            <a:r>
              <a:rPr lang="pt-BR" sz="2400" b="1" baseline="-25000">
                <a:solidFill>
                  <a:srgbClr val="000000"/>
                </a:solidFill>
              </a:rPr>
              <a:t>1</a:t>
            </a:r>
            <a:r>
              <a:rPr lang="pt-BR" sz="2400" b="1">
                <a:solidFill>
                  <a:srgbClr val="000000"/>
                </a:solidFill>
              </a:rPr>
              <a:t>) x (1-K</a:t>
            </a:r>
            <a:r>
              <a:rPr lang="pt-BR" sz="2400" b="1" baseline="-25000">
                <a:solidFill>
                  <a:srgbClr val="000000"/>
                </a:solidFill>
              </a:rPr>
              <a:t>2</a:t>
            </a:r>
            <a:r>
              <a:rPr lang="pt-BR" sz="2400" b="1">
                <a:solidFill>
                  <a:srgbClr val="000000"/>
                </a:solidFill>
              </a:rPr>
              <a:t>K</a:t>
            </a:r>
            <a:r>
              <a:rPr lang="pt-BR" sz="2400" b="1" baseline="-25000">
                <a:solidFill>
                  <a:srgbClr val="000000"/>
                </a:solidFill>
              </a:rPr>
              <a:t>3</a:t>
            </a:r>
            <a:r>
              <a:rPr lang="pt-BR" sz="2400" b="1">
                <a:solidFill>
                  <a:srgbClr val="000000"/>
                </a:solidFill>
              </a:rPr>
              <a:t>)] x PUP</a:t>
            </a:r>
          </a:p>
          <a:p>
            <a:pPr algn="just"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	where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Q</a:t>
            </a:r>
            <a:r>
              <a:rPr lang="pt-BR" sz="2000" baseline="-25000">
                <a:solidFill>
                  <a:srgbClr val="000000"/>
                </a:solidFill>
              </a:rPr>
              <a:t>W  </a:t>
            </a:r>
            <a:r>
              <a:rPr lang="pt-BR" sz="2000">
                <a:solidFill>
                  <a:srgbClr val="000000"/>
                </a:solidFill>
              </a:rPr>
              <a:t> =monthly withdrawal  (m</a:t>
            </a:r>
            <a:r>
              <a:rPr lang="pt-BR" sz="2000" baseline="30000">
                <a:solidFill>
                  <a:srgbClr val="000000"/>
                </a:solidFill>
              </a:rPr>
              <a:t>3</a:t>
            </a:r>
            <a:r>
              <a:rPr lang="pt-BR" sz="2000">
                <a:solidFill>
                  <a:srgbClr val="000000"/>
                </a:solidFill>
              </a:rPr>
              <a:t>/month);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	K</a:t>
            </a:r>
            <a:r>
              <a:rPr lang="pt-BR" sz="2000" baseline="-25000">
                <a:solidFill>
                  <a:srgbClr val="000000"/>
                </a:solidFill>
              </a:rPr>
              <a:t>0</a:t>
            </a:r>
            <a:r>
              <a:rPr lang="pt-BR" sz="2000">
                <a:solidFill>
                  <a:srgbClr val="000000"/>
                </a:solidFill>
              </a:rPr>
              <a:t>   = withdrawal use unit price multiplier defined by CEIVAP (less than 1.0);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K</a:t>
            </a:r>
            <a:r>
              <a:rPr lang="pt-BR" sz="2000" baseline="-25000">
                <a:solidFill>
                  <a:srgbClr val="000000"/>
                </a:solidFill>
              </a:rPr>
              <a:t>1</a:t>
            </a:r>
            <a:r>
              <a:rPr lang="pt-BR" sz="2000">
                <a:solidFill>
                  <a:srgbClr val="000000"/>
                </a:solidFill>
              </a:rPr>
              <a:t>   = consumptive use coefficient (i.e., proportion of withdrawn water that is not returned to water bodies), which varies according to the user’s sector of activity. 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K</a:t>
            </a:r>
            <a:r>
              <a:rPr lang="pt-BR" sz="2000" baseline="-25000">
                <a:solidFill>
                  <a:srgbClr val="000000"/>
                </a:solidFill>
              </a:rPr>
              <a:t>2</a:t>
            </a:r>
            <a:r>
              <a:rPr lang="pt-BR" sz="2000">
                <a:solidFill>
                  <a:srgbClr val="000000"/>
                </a:solidFill>
              </a:rPr>
              <a:t> = percentage coverage of effluent treatment by the user 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K</a:t>
            </a:r>
            <a:r>
              <a:rPr lang="pt-BR" sz="2000" baseline="-25000">
                <a:solidFill>
                  <a:srgbClr val="000000"/>
                </a:solidFill>
              </a:rPr>
              <a:t>3</a:t>
            </a:r>
            <a:r>
              <a:rPr lang="pt-BR" sz="2000">
                <a:solidFill>
                  <a:srgbClr val="000000"/>
                </a:solidFill>
              </a:rPr>
              <a:t> = efficiency level in terms of BOD reduction, which varies according to the pollution abatement process adopted by the user</a:t>
            </a:r>
          </a:p>
          <a:p>
            <a:pPr>
              <a:buFontTx/>
              <a:buNone/>
            </a:pPr>
            <a:r>
              <a:rPr lang="pt-BR" sz="2000">
                <a:solidFill>
                  <a:srgbClr val="000000"/>
                </a:solidFill>
              </a:rPr>
              <a:t>PUP = public unit price (R$/m</a:t>
            </a:r>
            <a:r>
              <a:rPr lang="pt-BR" sz="2000" baseline="30000">
                <a:solidFill>
                  <a:srgbClr val="000000"/>
                </a:solidFill>
              </a:rPr>
              <a:t>3</a:t>
            </a:r>
            <a:r>
              <a:rPr lang="pt-BR" sz="2000">
                <a:solidFill>
                  <a:srgbClr val="000000"/>
                </a:solidFill>
              </a:rPr>
              <a:t>) corresponding to charges related to withdrawal, consumption and effluent dilution, defined by CEIVAP.</a:t>
            </a:r>
          </a:p>
          <a:p>
            <a:pPr>
              <a:buFontTx/>
              <a:buNone/>
            </a:pPr>
            <a:endParaRPr lang="pt-BR" sz="2000"/>
          </a:p>
          <a:p>
            <a:pPr>
              <a:buFontTx/>
              <a:buNone/>
            </a:pPr>
            <a:endParaRPr lang="pt-BR"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pt-BR" sz="3200" b="1"/>
              <a:t>Application</a:t>
            </a:r>
            <a:endParaRPr lang="pt-BR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buFontTx/>
              <a:buNone/>
            </a:pPr>
            <a:r>
              <a:rPr lang="pt-BR" sz="2400" b="1"/>
              <a:t>Simplicity</a:t>
            </a:r>
          </a:p>
          <a:p>
            <a:pPr>
              <a:buFontTx/>
              <a:buNone/>
            </a:pPr>
            <a:endParaRPr lang="pt-BR" sz="2400"/>
          </a:p>
          <a:p>
            <a:r>
              <a:rPr lang="pt-BR" sz="2400"/>
              <a:t>Only BOD will be charged at the initial phase</a:t>
            </a:r>
          </a:p>
          <a:p>
            <a:pPr>
              <a:buFontTx/>
              <a:buNone/>
            </a:pPr>
            <a:endParaRPr lang="pt-BR" sz="2400"/>
          </a:p>
          <a:p>
            <a:pPr>
              <a:buFontTx/>
              <a:buNone/>
            </a:pPr>
            <a:r>
              <a:rPr lang="pt-BR" sz="2400" b="1"/>
              <a:t>Acceptability</a:t>
            </a:r>
          </a:p>
          <a:p>
            <a:endParaRPr lang="pt-BR" sz="2400" b="1"/>
          </a:p>
          <a:p>
            <a:r>
              <a:rPr lang="pt-BR" sz="2400"/>
              <a:t>CEIVAP defining the values for the public unit price PUP and the withdrawal unit price multiplier K</a:t>
            </a:r>
            <a:r>
              <a:rPr lang="pt-BR" sz="2400" baseline="-25000"/>
              <a:t>0</a:t>
            </a:r>
            <a:r>
              <a:rPr lang="pt-BR" sz="2400"/>
              <a:t>.</a:t>
            </a:r>
          </a:p>
          <a:p>
            <a:endParaRPr lang="pt-BR" sz="2400"/>
          </a:p>
          <a:p>
            <a:r>
              <a:rPr lang="pt-BR" sz="2400"/>
              <a:t>All other coefficients (K</a:t>
            </a:r>
            <a:r>
              <a:rPr lang="pt-BR" sz="2400" baseline="-25000"/>
              <a:t>1</a:t>
            </a:r>
            <a:r>
              <a:rPr lang="pt-BR" sz="2400"/>
              <a:t>, K</a:t>
            </a:r>
            <a:r>
              <a:rPr lang="pt-BR" sz="2400" baseline="-25000"/>
              <a:t>2</a:t>
            </a:r>
            <a:r>
              <a:rPr lang="pt-BR" sz="2400"/>
              <a:t> and K</a:t>
            </a:r>
            <a:r>
              <a:rPr lang="pt-BR" sz="2400" baseline="-25000"/>
              <a:t>3</a:t>
            </a:r>
            <a:r>
              <a:rPr lang="pt-BR" sz="2400"/>
              <a:t>) are given by technically defined relations and user-reported information.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>
              <a:buFontTx/>
              <a:buNone/>
            </a:pPr>
            <a:r>
              <a:rPr lang="pt-BR" sz="2400" b="1"/>
              <a:t>Signaling</a:t>
            </a:r>
          </a:p>
          <a:p>
            <a:pPr>
              <a:buFontTx/>
              <a:buNone/>
            </a:pPr>
            <a:endParaRPr lang="pt-BR" sz="2400"/>
          </a:p>
          <a:p>
            <a:r>
              <a:rPr lang="pt-BR" sz="2400"/>
              <a:t>All users must pay: whatever the value of the charge</a:t>
            </a:r>
          </a:p>
          <a:p>
            <a:pPr>
              <a:buFontTx/>
              <a:buNone/>
            </a:pPr>
            <a:endParaRPr lang="pt-BR" sz="2400"/>
          </a:p>
          <a:p>
            <a:pPr>
              <a:buFontTx/>
              <a:buNone/>
            </a:pPr>
            <a:r>
              <a:rPr lang="pt-BR" sz="2400" b="1"/>
              <a:t>Minimization of impacts</a:t>
            </a:r>
          </a:p>
          <a:p>
            <a:pPr>
              <a:buFontTx/>
              <a:buNone/>
            </a:pPr>
            <a:endParaRPr lang="pt-BR" sz="2400"/>
          </a:p>
          <a:p>
            <a:r>
              <a:rPr lang="pt-BR" sz="2400"/>
              <a:t>Charge levels defined according to simulation studies of charge cost on sectoral production costs</a:t>
            </a:r>
          </a:p>
          <a:p>
            <a:endParaRPr lang="pt-BR" sz="2400"/>
          </a:p>
          <a:p>
            <a:r>
              <a:rPr lang="pt-BR" sz="2400"/>
              <a:t>Domestic and industrial users:PUP = US$ 7.78 /10</a:t>
            </a:r>
            <a:r>
              <a:rPr lang="pt-BR" sz="2400" baseline="30000"/>
              <a:t>3</a:t>
            </a:r>
            <a:r>
              <a:rPr lang="pt-BR" sz="2400"/>
              <a:t>m</a:t>
            </a:r>
            <a:r>
              <a:rPr lang="pt-BR" sz="2400" baseline="30000"/>
              <a:t>3</a:t>
            </a:r>
            <a:r>
              <a:rPr lang="pt-BR" sz="2400"/>
              <a:t> and K</a:t>
            </a:r>
            <a:r>
              <a:rPr lang="pt-BR" sz="2400" baseline="-25000"/>
              <a:t>0</a:t>
            </a:r>
            <a:r>
              <a:rPr lang="pt-BR" sz="2400"/>
              <a:t> = 0.4 to all permit-holders with generous reduction incentives for those paying in time in the first month</a:t>
            </a:r>
          </a:p>
          <a:p>
            <a:endParaRPr lang="pt-BR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r>
              <a:rPr lang="pt-BR" sz="2400"/>
              <a:t>Farmers paying only 98% of the domestic and industrial PUP and exempt of paying pollution at the initial phase.</a:t>
            </a:r>
          </a:p>
          <a:p>
            <a:pPr>
              <a:buFontTx/>
              <a:buNone/>
            </a:pPr>
            <a:endParaRPr lang="pt-BR" sz="2400"/>
          </a:p>
          <a:p>
            <a:pPr>
              <a:buFontTx/>
              <a:buNone/>
            </a:pPr>
            <a:r>
              <a:rPr lang="pt-BR" sz="2400" b="1"/>
              <a:t>Revenue allocation</a:t>
            </a:r>
          </a:p>
          <a:p>
            <a:pPr>
              <a:buFontTx/>
              <a:buNone/>
            </a:pPr>
            <a:endParaRPr lang="pt-BR" sz="2400"/>
          </a:p>
          <a:p>
            <a:r>
              <a:rPr lang="pt-BR" sz="2400"/>
              <a:t>Revenue is fully returned to the basin</a:t>
            </a:r>
          </a:p>
          <a:p>
            <a:endParaRPr lang="pt-BR" sz="2400"/>
          </a:p>
          <a:p>
            <a:r>
              <a:rPr lang="pt-BR" sz="2400"/>
              <a:t>Expenditures are initially concentrated in monitoring and investments in sanitation works</a:t>
            </a:r>
          </a:p>
          <a:p>
            <a:endParaRPr lang="pt-BR" sz="2400"/>
          </a:p>
          <a:p>
            <a:pPr>
              <a:buFontTx/>
              <a:buNone/>
            </a:pPr>
            <a:endParaRPr lang="pt-BR" sz="2400"/>
          </a:p>
          <a:p>
            <a:pPr>
              <a:buFontTx/>
              <a:buNone/>
            </a:pPr>
            <a:endParaRPr lang="pt-BR" sz="2400"/>
          </a:p>
          <a:p>
            <a:endParaRPr lang="pt-BR"/>
          </a:p>
          <a:p>
            <a:endParaRPr lang="pt-B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pt-BR" sz="3200" b="1"/>
              <a:t>Conclusions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Brazil has followed a gradual approach to fit into existing monitoring capacity to evolve with the system performance</a:t>
            </a:r>
          </a:p>
          <a:p>
            <a:endParaRPr lang="pt-BR"/>
          </a:p>
          <a:p>
            <a:r>
              <a:rPr lang="pt-BR"/>
              <a:t>Participatory approach has been crucial and significant to assure political support</a:t>
            </a:r>
          </a:p>
          <a:p>
            <a:endParaRPr lang="pt-BR"/>
          </a:p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pt-BR" sz="3200" b="1"/>
              <a:t>Legal Framework</a:t>
            </a:r>
            <a:endParaRPr lang="pt-B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400"/>
              <a:t>1934 – Water Code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pt-BR" sz="2000"/>
              <a:t>Priority to quantitative aspects of water management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pt-BR" sz="2000"/>
              <a:t>Energy-oriented structure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pt-BR" sz="2000"/>
              <a:t>Centralized institutional arrangement, with predominance of  </a:t>
            </a:r>
            <a:r>
              <a:rPr lang="en-US" sz="2000"/>
              <a:t>National Department of Water and Eletric Energy</a:t>
            </a:r>
            <a:r>
              <a:rPr lang="es-ES" sz="2000"/>
              <a:t> (</a:t>
            </a:r>
            <a:r>
              <a:rPr lang="pt-BR" sz="2000"/>
              <a:t>DNAEE)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pt-BR" sz="2000"/>
              <a:t>Distinction between federal and state waters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pt-BR" sz="2000"/>
              <a:t>Water permits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pt-BR" sz="2000"/>
          </a:p>
          <a:p>
            <a:pPr>
              <a:lnSpc>
                <a:spcPct val="90000"/>
              </a:lnSpc>
            </a:pPr>
            <a:r>
              <a:rPr lang="en-US" sz="2400"/>
              <a:t>National Environmental Council</a:t>
            </a:r>
            <a:r>
              <a:rPr lang="es-ES" sz="2400"/>
              <a:t> (</a:t>
            </a:r>
            <a:r>
              <a:rPr lang="pt-BR" sz="2400"/>
              <a:t>CONAMA) Resolution no.20/1986</a:t>
            </a:r>
          </a:p>
          <a:p>
            <a:pPr lvl="1">
              <a:lnSpc>
                <a:spcPct val="90000"/>
              </a:lnSpc>
            </a:pPr>
            <a:r>
              <a:rPr lang="pt-BR" sz="2000"/>
              <a:t>Water bodies classification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pt-BR" sz="200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pt-BR" sz="240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pt-BR" sz="1800"/>
          </a:p>
          <a:p>
            <a:pPr>
              <a:lnSpc>
                <a:spcPct val="90000"/>
              </a:lnSpc>
              <a:buFontTx/>
              <a:buNone/>
            </a:pPr>
            <a:endParaRPr lang="pt-BR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r>
              <a:rPr lang="pt-BR"/>
              <a:t>Although all pay, price incentives are minimal with differentiated sectoral treatment </a:t>
            </a:r>
          </a:p>
          <a:p>
            <a:endParaRPr lang="pt-BR"/>
          </a:p>
          <a:p>
            <a:r>
              <a:rPr lang="pt-BR"/>
              <a:t>Crucial questions remains: how to increase the relevance of signaling principle in later phases?</a:t>
            </a:r>
          </a:p>
          <a:p>
            <a:endParaRPr lang="pt-BR"/>
          </a:p>
          <a:p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/>
              <a:t>The Old Paradigm</a:t>
            </a:r>
            <a:endParaRPr lang="pt-BR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000"/>
              <a:t>Absence of connection between the quantitative and qualitative aspects of water management.</a:t>
            </a:r>
          </a:p>
          <a:p>
            <a:r>
              <a:rPr lang="pt-BR" sz="2000"/>
              <a:t>No integration between surface and groundwater.</a:t>
            </a:r>
          </a:p>
          <a:p>
            <a:r>
              <a:rPr lang="pt-BR" sz="2000"/>
              <a:t>Sector-oriented policy, with priority given to the energy sector.</a:t>
            </a:r>
          </a:p>
          <a:p>
            <a:r>
              <a:rPr lang="pt-BR" sz="2000"/>
              <a:t>Centralized and non-participative: decision-making process controlled by federal and state agencies, excluding municipal governments, private users and civil society from the debate.</a:t>
            </a:r>
          </a:p>
          <a:p>
            <a:r>
              <a:rPr lang="pt-BR" sz="2000"/>
              <a:t>Inefficient CAC policy instruments</a:t>
            </a:r>
            <a:r>
              <a:rPr lang="pt-BR" sz="1800"/>
              <a:t>.</a:t>
            </a:r>
          </a:p>
          <a:p>
            <a:pPr lvl="1"/>
            <a:r>
              <a:rPr lang="pt-BR" sz="1600"/>
              <a:t>Mechanisms were rarely implemented</a:t>
            </a:r>
          </a:p>
          <a:p>
            <a:pPr lvl="1"/>
            <a:r>
              <a:rPr lang="pt-BR" sz="1600"/>
              <a:t>Insuficcient financial resources preventing adequate monitoring and control activities</a:t>
            </a:r>
          </a:p>
          <a:p>
            <a:pPr lvl="1"/>
            <a:r>
              <a:rPr lang="pt-BR" sz="1600"/>
              <a:t>Resulting in insufficient incentives for efficient use</a:t>
            </a:r>
          </a:p>
          <a:p>
            <a:pPr>
              <a:buFontTx/>
              <a:buNone/>
            </a:pPr>
            <a:endParaRPr lang="pt-BR" sz="1800"/>
          </a:p>
          <a:p>
            <a:pPr lvl="1"/>
            <a:endParaRPr lang="pt-BR" sz="2400"/>
          </a:p>
          <a:p>
            <a:pPr>
              <a:buFontTx/>
              <a:buNone/>
            </a:pPr>
            <a:endParaRPr lang="pt-BR" sz="2800"/>
          </a:p>
          <a:p>
            <a:pPr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pt-BR" sz="3600" b="1"/>
              <a:t>The New Water Policy</a:t>
            </a:r>
            <a:endParaRPr lang="pt-B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1997 Water Law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Principles</a:t>
            </a:r>
          </a:p>
          <a:p>
            <a:pPr lvl="2">
              <a:lnSpc>
                <a:spcPct val="90000"/>
              </a:lnSpc>
            </a:pPr>
            <a:r>
              <a:rPr lang="pt-BR" sz="2000"/>
              <a:t>River basin as the basic management unit</a:t>
            </a:r>
          </a:p>
          <a:p>
            <a:pPr lvl="2">
              <a:lnSpc>
                <a:spcPct val="90000"/>
              </a:lnSpc>
            </a:pPr>
            <a:r>
              <a:rPr lang="pt-BR" sz="2000"/>
              <a:t>Decentralized and participative approach</a:t>
            </a:r>
          </a:p>
          <a:p>
            <a:pPr lvl="2">
              <a:lnSpc>
                <a:spcPct val="90000"/>
              </a:lnSpc>
            </a:pPr>
            <a:r>
              <a:rPr lang="pt-BR" sz="2000"/>
              <a:t>Recognition of the economic value of  water resources</a:t>
            </a:r>
          </a:p>
          <a:p>
            <a:pPr lvl="2">
              <a:lnSpc>
                <a:spcPct val="90000"/>
              </a:lnSpc>
            </a:pPr>
            <a:r>
              <a:rPr lang="pt-BR" sz="2000"/>
              <a:t>Rational use to attend multiple ends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Institutional arrangements</a:t>
            </a:r>
          </a:p>
          <a:p>
            <a:pPr lvl="2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National Water Resources Council (CNRH): responsible for planning and regulation of  the National Water Resources Management System</a:t>
            </a:r>
          </a:p>
          <a:p>
            <a:pPr lvl="2">
              <a:lnSpc>
                <a:spcPct val="90000"/>
              </a:lnSpc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Water Resources Secretariat (SRH): in charge of elaborating the National Water Policy</a:t>
            </a:r>
            <a:endParaRPr lang="en-US" sz="2000">
              <a:cs typeface="Times New Roman" pitchFamily="18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endParaRPr lang="pt-BR" sz="2000"/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pPr lvl="2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National Water Agency(ANA): executive body in charge of implement and enforce the Water Resources Management System</a:t>
            </a:r>
            <a:endParaRPr lang="en-US">
              <a:cs typeface="Times New Roman" pitchFamily="18" charset="0"/>
            </a:endParaRPr>
          </a:p>
          <a:p>
            <a:pPr lvl="2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State Water Resources Councils and Secretariats</a:t>
            </a:r>
          </a:p>
          <a:p>
            <a:pPr lvl="2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River Basin institutions</a:t>
            </a:r>
          </a:p>
          <a:p>
            <a:pPr lvl="3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River Basin Committees: political entity with decision-making and regulatory powers; non-compulsory creation</a:t>
            </a:r>
            <a:endParaRPr lang="en-US">
              <a:cs typeface="Times New Roman" pitchFamily="18" charset="0"/>
            </a:endParaRPr>
          </a:p>
          <a:p>
            <a:pPr lvl="3"/>
            <a:r>
              <a:rPr lang="en-US">
                <a:solidFill>
                  <a:srgbClr val="000000"/>
                </a:solidFill>
                <a:cs typeface="Times New Roman" pitchFamily="18" charset="0"/>
              </a:rPr>
              <a:t>River Basin Agencies: executive branches  </a:t>
            </a:r>
            <a:endParaRPr lang="pt-BR"/>
          </a:p>
          <a:p>
            <a:pPr lvl="1"/>
            <a:r>
              <a:rPr lang="pt-BR"/>
              <a:t>Instruments</a:t>
            </a:r>
          </a:p>
          <a:p>
            <a:pPr lvl="2"/>
            <a:r>
              <a:rPr lang="pt-BR"/>
              <a:t>River Basin Management Plans</a:t>
            </a:r>
          </a:p>
          <a:p>
            <a:pPr lvl="2"/>
            <a:r>
              <a:rPr lang="pt-BR"/>
              <a:t>Issuance of water use permits</a:t>
            </a:r>
          </a:p>
          <a:p>
            <a:pPr lvl="2"/>
            <a:r>
              <a:rPr lang="pt-BR"/>
              <a:t>Classification of water bodies </a:t>
            </a:r>
          </a:p>
          <a:p>
            <a:pPr lvl="2"/>
            <a:r>
              <a:rPr lang="pt-BR"/>
              <a:t>Water charges</a:t>
            </a:r>
          </a:p>
          <a:p>
            <a:pPr>
              <a:buFontTx/>
              <a:buNone/>
            </a:pPr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/>
              <a:t>Water Charges </a:t>
            </a:r>
            <a:endParaRPr lang="pt-B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pt-BR"/>
              <a:t>Although some states have approved new water laws, the definition of the pricing criteria has been an obstacle to their implementation</a:t>
            </a:r>
          </a:p>
          <a:p>
            <a:pPr lvl="1"/>
            <a:r>
              <a:rPr lang="pt-BR"/>
              <a:t>Objectives</a:t>
            </a:r>
          </a:p>
          <a:p>
            <a:pPr lvl="2"/>
            <a:r>
              <a:rPr lang="pt-BR"/>
              <a:t>Revenue generation to finance basin investments</a:t>
            </a:r>
          </a:p>
          <a:p>
            <a:pPr lvl="2"/>
            <a:r>
              <a:rPr lang="pt-BR"/>
              <a:t>Improve envrionmental quality</a:t>
            </a:r>
          </a:p>
          <a:p>
            <a:pPr lvl="1">
              <a:buFontTx/>
              <a:buNone/>
            </a:pPr>
            <a:endParaRPr 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09" name="Group 533"/>
          <p:cNvGrpSpPr>
            <a:grpSpLocks noChangeAspect="1"/>
          </p:cNvGrpSpPr>
          <p:nvPr/>
        </p:nvGrpSpPr>
        <p:grpSpPr bwMode="auto">
          <a:xfrm>
            <a:off x="304800" y="228600"/>
            <a:ext cx="8610600" cy="6629400"/>
            <a:chOff x="-3" y="-3"/>
            <a:chExt cx="4393" cy="10118"/>
          </a:xfrm>
        </p:grpSpPr>
        <p:grpSp>
          <p:nvGrpSpPr>
            <p:cNvPr id="25107" name="Group 531"/>
            <p:cNvGrpSpPr>
              <a:grpSpLocks noChangeAspect="1"/>
            </p:cNvGrpSpPr>
            <p:nvPr/>
          </p:nvGrpSpPr>
          <p:grpSpPr bwMode="auto">
            <a:xfrm>
              <a:off x="0" y="0"/>
              <a:ext cx="4387" cy="10115"/>
              <a:chOff x="0" y="0"/>
              <a:chExt cx="4387" cy="10115"/>
            </a:xfrm>
          </p:grpSpPr>
          <p:grpSp>
            <p:nvGrpSpPr>
              <p:cNvPr id="24756" name="Group 18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1035" cy="1000"/>
                <a:chOff x="0" y="0"/>
                <a:chExt cx="1035" cy="1000"/>
              </a:xfrm>
            </p:grpSpPr>
            <p:sp>
              <p:nvSpPr>
                <p:cNvPr id="24579" name="Rectangle 3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21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States(issuance year)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55" name="Rectangle 179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0"/>
                  <a:ext cx="1035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58" name="Group 182"/>
              <p:cNvGrpSpPr>
                <a:grpSpLocks noChangeAspect="1"/>
              </p:cNvGrpSpPr>
              <p:nvPr/>
            </p:nvGrpSpPr>
            <p:grpSpPr bwMode="auto">
              <a:xfrm>
                <a:off x="1035" y="0"/>
                <a:ext cx="603" cy="1387"/>
                <a:chOff x="1035" y="0"/>
                <a:chExt cx="603" cy="1387"/>
              </a:xfrm>
            </p:grpSpPr>
            <p:sp>
              <p:nvSpPr>
                <p:cNvPr id="24580" name="Rectangle 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126"/>
                  <a:ext cx="546" cy="1261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Revenue-generation to finance basin’s investments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57" name="Rectangle 181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0"/>
                  <a:ext cx="603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60" name="Group 184"/>
              <p:cNvGrpSpPr>
                <a:grpSpLocks noChangeAspect="1"/>
              </p:cNvGrpSpPr>
              <p:nvPr/>
            </p:nvGrpSpPr>
            <p:grpSpPr bwMode="auto">
              <a:xfrm>
                <a:off x="1638" y="0"/>
                <a:ext cx="438" cy="1671"/>
                <a:chOff x="1638" y="0"/>
                <a:chExt cx="438" cy="1671"/>
              </a:xfrm>
            </p:grpSpPr>
            <p:sp>
              <p:nvSpPr>
                <p:cNvPr id="24581" name="Rectangle 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5" y="131"/>
                  <a:ext cx="384" cy="154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Improve environmental quality</a:t>
                  </a:r>
                  <a:endParaRPr lang="en-US"/>
                </a:p>
                <a:p>
                  <a:pPr algn="ctr" eaLnBrk="0" hangingPunct="0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59" name="Rectangle 183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0"/>
                  <a:ext cx="438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62" name="Group 186"/>
              <p:cNvGrpSpPr>
                <a:grpSpLocks noChangeAspect="1"/>
              </p:cNvGrpSpPr>
              <p:nvPr/>
            </p:nvGrpSpPr>
            <p:grpSpPr bwMode="auto">
              <a:xfrm>
                <a:off x="2076" y="0"/>
                <a:ext cx="310" cy="1195"/>
                <a:chOff x="2076" y="0"/>
                <a:chExt cx="310" cy="1195"/>
              </a:xfrm>
            </p:grpSpPr>
            <p:sp>
              <p:nvSpPr>
                <p:cNvPr id="24582" name="Rectangle 6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121"/>
                  <a:ext cx="256" cy="1074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Type of use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61" name="Rectangle 185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0"/>
                  <a:ext cx="310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64" name="Group 188"/>
              <p:cNvGrpSpPr>
                <a:grpSpLocks noChangeAspect="1"/>
              </p:cNvGrpSpPr>
              <p:nvPr/>
            </p:nvGrpSpPr>
            <p:grpSpPr bwMode="auto">
              <a:xfrm>
                <a:off x="2386" y="0"/>
                <a:ext cx="530" cy="1289"/>
                <a:chOff x="2386" y="0"/>
                <a:chExt cx="530" cy="1289"/>
              </a:xfrm>
            </p:grpSpPr>
            <p:sp>
              <p:nvSpPr>
                <p:cNvPr id="24583" name="Rectangle 7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29"/>
                  <a:ext cx="473" cy="126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Socioeconomic conditions of the user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63" name="Rectangle 18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0"/>
                  <a:ext cx="530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66" name="Group 190"/>
              <p:cNvGrpSpPr>
                <a:grpSpLocks noChangeAspect="1"/>
              </p:cNvGrpSpPr>
              <p:nvPr/>
            </p:nvGrpSpPr>
            <p:grpSpPr bwMode="auto">
              <a:xfrm>
                <a:off x="2916" y="0"/>
                <a:ext cx="548" cy="1289"/>
                <a:chOff x="2916" y="0"/>
                <a:chExt cx="548" cy="1289"/>
              </a:xfrm>
            </p:grpSpPr>
            <p:sp>
              <p:nvSpPr>
                <p:cNvPr id="24584" name="Rectangle 8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29"/>
                  <a:ext cx="492" cy="126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Regional economic objectives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65" name="Rectangle 189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0"/>
                  <a:ext cx="548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68" name="Group 192"/>
              <p:cNvGrpSpPr>
                <a:grpSpLocks noChangeAspect="1"/>
              </p:cNvGrpSpPr>
              <p:nvPr/>
            </p:nvGrpSpPr>
            <p:grpSpPr bwMode="auto">
              <a:xfrm>
                <a:off x="3464" y="0"/>
                <a:ext cx="471" cy="1289"/>
                <a:chOff x="3464" y="0"/>
                <a:chExt cx="471" cy="1289"/>
              </a:xfrm>
            </p:grpSpPr>
            <p:sp>
              <p:nvSpPr>
                <p:cNvPr id="24585" name="Rectangle 9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29"/>
                  <a:ext cx="413" cy="126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Inter-basin revenue application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67" name="Rectangle 191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0"/>
                  <a:ext cx="471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70" name="Group 194"/>
              <p:cNvGrpSpPr>
                <a:grpSpLocks noChangeAspect="1"/>
              </p:cNvGrpSpPr>
              <p:nvPr/>
            </p:nvGrpSpPr>
            <p:grpSpPr bwMode="auto">
              <a:xfrm>
                <a:off x="3935" y="0"/>
                <a:ext cx="452" cy="1195"/>
                <a:chOff x="3935" y="0"/>
                <a:chExt cx="452" cy="1195"/>
              </a:xfrm>
            </p:grpSpPr>
            <p:sp>
              <p:nvSpPr>
                <p:cNvPr id="24586" name="Rectangle 10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121"/>
                  <a:ext cx="395" cy="1074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 sz="800"/>
                    <a:t>Modify space occupation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69" name="Rectangle 193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0"/>
                  <a:ext cx="452" cy="711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72" name="Group 196"/>
              <p:cNvGrpSpPr>
                <a:grpSpLocks noChangeAspect="1"/>
              </p:cNvGrpSpPr>
              <p:nvPr/>
            </p:nvGrpSpPr>
            <p:grpSpPr bwMode="auto">
              <a:xfrm>
                <a:off x="0" y="711"/>
                <a:ext cx="1035" cy="1001"/>
                <a:chOff x="0" y="711"/>
                <a:chExt cx="1035" cy="1001"/>
              </a:xfrm>
            </p:grpSpPr>
            <p:sp>
              <p:nvSpPr>
                <p:cNvPr id="24587" name="Rectangle 11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733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Alagoas (1997)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771" name="Rectangle 195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711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74" name="Group 198"/>
              <p:cNvGrpSpPr>
                <a:grpSpLocks noChangeAspect="1"/>
              </p:cNvGrpSpPr>
              <p:nvPr/>
            </p:nvGrpSpPr>
            <p:grpSpPr bwMode="auto">
              <a:xfrm>
                <a:off x="1035" y="711"/>
                <a:ext cx="603" cy="1001"/>
                <a:chOff x="1035" y="711"/>
                <a:chExt cx="603" cy="1001"/>
              </a:xfrm>
            </p:grpSpPr>
            <p:sp>
              <p:nvSpPr>
                <p:cNvPr id="24588" name="Rectangle 12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733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73" name="Rectangle 19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711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76" name="Group 200"/>
              <p:cNvGrpSpPr>
                <a:grpSpLocks noChangeAspect="1"/>
              </p:cNvGrpSpPr>
              <p:nvPr/>
            </p:nvGrpSpPr>
            <p:grpSpPr bwMode="auto">
              <a:xfrm>
                <a:off x="1638" y="711"/>
                <a:ext cx="438" cy="1001"/>
                <a:chOff x="1638" y="711"/>
                <a:chExt cx="438" cy="1001"/>
              </a:xfrm>
            </p:grpSpPr>
            <p:sp>
              <p:nvSpPr>
                <p:cNvPr id="24589" name="Rectangle 13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733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75" name="Rectangle 199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711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78" name="Group 202"/>
              <p:cNvGrpSpPr>
                <a:grpSpLocks noChangeAspect="1"/>
              </p:cNvGrpSpPr>
              <p:nvPr/>
            </p:nvGrpSpPr>
            <p:grpSpPr bwMode="auto">
              <a:xfrm>
                <a:off x="2076" y="711"/>
                <a:ext cx="310" cy="1001"/>
                <a:chOff x="2076" y="711"/>
                <a:chExt cx="310" cy="1001"/>
              </a:xfrm>
            </p:grpSpPr>
            <p:sp>
              <p:nvSpPr>
                <p:cNvPr id="24590" name="Rectangl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733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77" name="Rectangle 201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711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80" name="Group 204"/>
              <p:cNvGrpSpPr>
                <a:grpSpLocks noChangeAspect="1"/>
              </p:cNvGrpSpPr>
              <p:nvPr/>
            </p:nvGrpSpPr>
            <p:grpSpPr bwMode="auto">
              <a:xfrm>
                <a:off x="2386" y="711"/>
                <a:ext cx="530" cy="1001"/>
                <a:chOff x="2386" y="711"/>
                <a:chExt cx="530" cy="1001"/>
              </a:xfrm>
            </p:grpSpPr>
            <p:sp>
              <p:nvSpPr>
                <p:cNvPr id="24591" name="Rectangl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733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79" name="Rectangle 20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711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82" name="Group 206"/>
              <p:cNvGrpSpPr>
                <a:grpSpLocks noChangeAspect="1"/>
              </p:cNvGrpSpPr>
              <p:nvPr/>
            </p:nvGrpSpPr>
            <p:grpSpPr bwMode="auto">
              <a:xfrm>
                <a:off x="2916" y="711"/>
                <a:ext cx="548" cy="1001"/>
                <a:chOff x="2916" y="711"/>
                <a:chExt cx="548" cy="1001"/>
              </a:xfrm>
            </p:grpSpPr>
            <p:sp>
              <p:nvSpPr>
                <p:cNvPr id="24592" name="Rectangle 1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733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81" name="Rectangle 205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711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84" name="Group 208"/>
              <p:cNvGrpSpPr>
                <a:grpSpLocks noChangeAspect="1"/>
              </p:cNvGrpSpPr>
              <p:nvPr/>
            </p:nvGrpSpPr>
            <p:grpSpPr bwMode="auto">
              <a:xfrm>
                <a:off x="3464" y="711"/>
                <a:ext cx="471" cy="1001"/>
                <a:chOff x="3464" y="711"/>
                <a:chExt cx="471" cy="1001"/>
              </a:xfrm>
            </p:grpSpPr>
            <p:sp>
              <p:nvSpPr>
                <p:cNvPr id="24593" name="Rectangl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733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83" name="Rectangle 20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711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86" name="Group 210"/>
              <p:cNvGrpSpPr>
                <a:grpSpLocks noChangeAspect="1"/>
              </p:cNvGrpSpPr>
              <p:nvPr/>
            </p:nvGrpSpPr>
            <p:grpSpPr bwMode="auto">
              <a:xfrm>
                <a:off x="3935" y="711"/>
                <a:ext cx="452" cy="1001"/>
                <a:chOff x="3935" y="711"/>
                <a:chExt cx="452" cy="1001"/>
              </a:xfrm>
            </p:grpSpPr>
            <p:sp>
              <p:nvSpPr>
                <p:cNvPr id="24594" name="Rectangl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733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85" name="Rectangle 209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711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88" name="Group 212"/>
              <p:cNvGrpSpPr>
                <a:grpSpLocks noChangeAspect="1"/>
              </p:cNvGrpSpPr>
              <p:nvPr/>
            </p:nvGrpSpPr>
            <p:grpSpPr bwMode="auto">
              <a:xfrm>
                <a:off x="0" y="1114"/>
                <a:ext cx="1035" cy="999"/>
                <a:chOff x="0" y="1114"/>
                <a:chExt cx="1035" cy="999"/>
              </a:xfrm>
            </p:grpSpPr>
            <p:sp>
              <p:nvSpPr>
                <p:cNvPr id="24595" name="Rectangle 19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1134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en-US"/>
                    <a:t>Bahia (1995)</a:t>
                  </a:r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787" name="Rectangle 211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1114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90" name="Group 214"/>
              <p:cNvGrpSpPr>
                <a:grpSpLocks noChangeAspect="1"/>
              </p:cNvGrpSpPr>
              <p:nvPr/>
            </p:nvGrpSpPr>
            <p:grpSpPr bwMode="auto">
              <a:xfrm>
                <a:off x="1035" y="1114"/>
                <a:ext cx="603" cy="999"/>
                <a:chOff x="1035" y="1114"/>
                <a:chExt cx="603" cy="999"/>
              </a:xfrm>
            </p:grpSpPr>
            <p:sp>
              <p:nvSpPr>
                <p:cNvPr id="24596" name="Rectangl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1134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89" name="Rectangle 213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1114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92" name="Group 216"/>
              <p:cNvGrpSpPr>
                <a:grpSpLocks noChangeAspect="1"/>
              </p:cNvGrpSpPr>
              <p:nvPr/>
            </p:nvGrpSpPr>
            <p:grpSpPr bwMode="auto">
              <a:xfrm>
                <a:off x="1638" y="1114"/>
                <a:ext cx="438" cy="999"/>
                <a:chOff x="1638" y="1114"/>
                <a:chExt cx="438" cy="999"/>
              </a:xfrm>
            </p:grpSpPr>
            <p:sp>
              <p:nvSpPr>
                <p:cNvPr id="24597" name="Rectangle 21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1134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91" name="Rectangle 215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1114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94" name="Group 218"/>
              <p:cNvGrpSpPr>
                <a:grpSpLocks noChangeAspect="1"/>
              </p:cNvGrpSpPr>
              <p:nvPr/>
            </p:nvGrpSpPr>
            <p:grpSpPr bwMode="auto">
              <a:xfrm>
                <a:off x="2076" y="1114"/>
                <a:ext cx="310" cy="999"/>
                <a:chOff x="2076" y="1114"/>
                <a:chExt cx="310" cy="999"/>
              </a:xfrm>
            </p:grpSpPr>
            <p:sp>
              <p:nvSpPr>
                <p:cNvPr id="24598" name="Rectangle 22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1134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93" name="Rectangle 217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1114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96" name="Group 220"/>
              <p:cNvGrpSpPr>
                <a:grpSpLocks noChangeAspect="1"/>
              </p:cNvGrpSpPr>
              <p:nvPr/>
            </p:nvGrpSpPr>
            <p:grpSpPr bwMode="auto">
              <a:xfrm>
                <a:off x="2386" y="1114"/>
                <a:ext cx="530" cy="999"/>
                <a:chOff x="2386" y="1114"/>
                <a:chExt cx="530" cy="999"/>
              </a:xfrm>
            </p:grpSpPr>
            <p:sp>
              <p:nvSpPr>
                <p:cNvPr id="24599" name="Rectangl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1134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95" name="Rectangle 21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1114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798" name="Group 222"/>
              <p:cNvGrpSpPr>
                <a:grpSpLocks noChangeAspect="1"/>
              </p:cNvGrpSpPr>
              <p:nvPr/>
            </p:nvGrpSpPr>
            <p:grpSpPr bwMode="auto">
              <a:xfrm>
                <a:off x="2916" y="1114"/>
                <a:ext cx="548" cy="999"/>
                <a:chOff x="2916" y="1114"/>
                <a:chExt cx="548" cy="999"/>
              </a:xfrm>
            </p:grpSpPr>
            <p:sp>
              <p:nvSpPr>
                <p:cNvPr id="24600" name="Rectangle 24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1134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97" name="Rectangle 221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1114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00" name="Group 224"/>
              <p:cNvGrpSpPr>
                <a:grpSpLocks noChangeAspect="1"/>
              </p:cNvGrpSpPr>
              <p:nvPr/>
            </p:nvGrpSpPr>
            <p:grpSpPr bwMode="auto">
              <a:xfrm>
                <a:off x="3464" y="1114"/>
                <a:ext cx="471" cy="999"/>
                <a:chOff x="3464" y="1114"/>
                <a:chExt cx="471" cy="999"/>
              </a:xfrm>
            </p:grpSpPr>
            <p:sp>
              <p:nvSpPr>
                <p:cNvPr id="24601" name="Rectangl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1134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799" name="Rectangle 223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1114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02" name="Group 226"/>
              <p:cNvGrpSpPr>
                <a:grpSpLocks noChangeAspect="1"/>
              </p:cNvGrpSpPr>
              <p:nvPr/>
            </p:nvGrpSpPr>
            <p:grpSpPr bwMode="auto">
              <a:xfrm>
                <a:off x="3935" y="1114"/>
                <a:ext cx="452" cy="999"/>
                <a:chOff x="3935" y="1114"/>
                <a:chExt cx="452" cy="999"/>
              </a:xfrm>
            </p:grpSpPr>
            <p:sp>
              <p:nvSpPr>
                <p:cNvPr id="24602" name="Rectangl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1134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01" name="Rectangle 225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1114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04" name="Group 228"/>
              <p:cNvGrpSpPr>
                <a:grpSpLocks noChangeAspect="1"/>
              </p:cNvGrpSpPr>
              <p:nvPr/>
            </p:nvGrpSpPr>
            <p:grpSpPr bwMode="auto">
              <a:xfrm>
                <a:off x="0" y="1517"/>
                <a:ext cx="1035" cy="999"/>
                <a:chOff x="0" y="1517"/>
                <a:chExt cx="1035" cy="999"/>
              </a:xfrm>
            </p:grpSpPr>
            <p:sp>
              <p:nvSpPr>
                <p:cNvPr id="24603" name="Rectangle 27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1537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Ceará (1992)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03" name="Rectangle 227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1517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06" name="Group 230"/>
              <p:cNvGrpSpPr>
                <a:grpSpLocks noChangeAspect="1"/>
              </p:cNvGrpSpPr>
              <p:nvPr/>
            </p:nvGrpSpPr>
            <p:grpSpPr bwMode="auto">
              <a:xfrm>
                <a:off x="1035" y="1517"/>
                <a:ext cx="603" cy="999"/>
                <a:chOff x="1035" y="1517"/>
                <a:chExt cx="603" cy="999"/>
              </a:xfrm>
            </p:grpSpPr>
            <p:sp>
              <p:nvSpPr>
                <p:cNvPr id="24604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1537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05" name="Rectangle 229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1517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08" name="Group 232"/>
              <p:cNvGrpSpPr>
                <a:grpSpLocks noChangeAspect="1"/>
              </p:cNvGrpSpPr>
              <p:nvPr/>
            </p:nvGrpSpPr>
            <p:grpSpPr bwMode="auto">
              <a:xfrm>
                <a:off x="1638" y="1517"/>
                <a:ext cx="438" cy="999"/>
                <a:chOff x="1638" y="1517"/>
                <a:chExt cx="438" cy="999"/>
              </a:xfrm>
            </p:grpSpPr>
            <p:sp>
              <p:nvSpPr>
                <p:cNvPr id="24605" name="Rectangl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1537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07" name="Rectangle 231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1517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10" name="Group 234"/>
              <p:cNvGrpSpPr>
                <a:grpSpLocks noChangeAspect="1"/>
              </p:cNvGrpSpPr>
              <p:nvPr/>
            </p:nvGrpSpPr>
            <p:grpSpPr bwMode="auto">
              <a:xfrm>
                <a:off x="2076" y="1517"/>
                <a:ext cx="310" cy="999"/>
                <a:chOff x="2076" y="1517"/>
                <a:chExt cx="310" cy="999"/>
              </a:xfrm>
            </p:grpSpPr>
            <p:sp>
              <p:nvSpPr>
                <p:cNvPr id="24606" name="Rectangle 30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1537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09" name="Rectangle 23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1517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12" name="Group 236"/>
              <p:cNvGrpSpPr>
                <a:grpSpLocks noChangeAspect="1"/>
              </p:cNvGrpSpPr>
              <p:nvPr/>
            </p:nvGrpSpPr>
            <p:grpSpPr bwMode="auto">
              <a:xfrm>
                <a:off x="2386" y="1517"/>
                <a:ext cx="530" cy="999"/>
                <a:chOff x="2386" y="1517"/>
                <a:chExt cx="530" cy="999"/>
              </a:xfrm>
            </p:grpSpPr>
            <p:sp>
              <p:nvSpPr>
                <p:cNvPr id="24607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1537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11" name="Rectangle 23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1517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14" name="Group 238"/>
              <p:cNvGrpSpPr>
                <a:grpSpLocks noChangeAspect="1"/>
              </p:cNvGrpSpPr>
              <p:nvPr/>
            </p:nvGrpSpPr>
            <p:grpSpPr bwMode="auto">
              <a:xfrm>
                <a:off x="2916" y="1517"/>
                <a:ext cx="548" cy="999"/>
                <a:chOff x="2916" y="1517"/>
                <a:chExt cx="548" cy="999"/>
              </a:xfrm>
            </p:grpSpPr>
            <p:sp>
              <p:nvSpPr>
                <p:cNvPr id="24608" name="Rectangle 32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1537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13" name="Rectangle 237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1517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16" name="Group 240"/>
              <p:cNvGrpSpPr>
                <a:grpSpLocks noChangeAspect="1"/>
              </p:cNvGrpSpPr>
              <p:nvPr/>
            </p:nvGrpSpPr>
            <p:grpSpPr bwMode="auto">
              <a:xfrm>
                <a:off x="3464" y="1517"/>
                <a:ext cx="471" cy="999"/>
                <a:chOff x="3464" y="1517"/>
                <a:chExt cx="471" cy="999"/>
              </a:xfrm>
            </p:grpSpPr>
            <p:sp>
              <p:nvSpPr>
                <p:cNvPr id="24609" name="Rectangle 33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1537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15" name="Rectangle 239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1517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18" name="Group 242"/>
              <p:cNvGrpSpPr>
                <a:grpSpLocks noChangeAspect="1"/>
              </p:cNvGrpSpPr>
              <p:nvPr/>
            </p:nvGrpSpPr>
            <p:grpSpPr bwMode="auto">
              <a:xfrm>
                <a:off x="3935" y="1517"/>
                <a:ext cx="452" cy="999"/>
                <a:chOff x="3935" y="1517"/>
                <a:chExt cx="452" cy="999"/>
              </a:xfrm>
            </p:grpSpPr>
            <p:sp>
              <p:nvSpPr>
                <p:cNvPr id="24610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1537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17" name="Rectangle 241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1517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20" name="Group 244"/>
              <p:cNvGrpSpPr>
                <a:grpSpLocks noChangeAspect="1"/>
              </p:cNvGrpSpPr>
              <p:nvPr/>
            </p:nvGrpSpPr>
            <p:grpSpPr bwMode="auto">
              <a:xfrm>
                <a:off x="0" y="1920"/>
                <a:ext cx="1035" cy="1145"/>
                <a:chOff x="0" y="1920"/>
                <a:chExt cx="1035" cy="1145"/>
              </a:xfrm>
            </p:grpSpPr>
            <p:sp>
              <p:nvSpPr>
                <p:cNvPr id="24611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27" y="2086"/>
                  <a:ext cx="9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Distrito Federal (1993)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19" name="Rectangle 243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1920"/>
                  <a:ext cx="1035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22" name="Group 246"/>
              <p:cNvGrpSpPr>
                <a:grpSpLocks noChangeAspect="1"/>
              </p:cNvGrpSpPr>
              <p:nvPr/>
            </p:nvGrpSpPr>
            <p:grpSpPr bwMode="auto">
              <a:xfrm>
                <a:off x="1035" y="1920"/>
                <a:ext cx="603" cy="999"/>
                <a:chOff x="1035" y="1920"/>
                <a:chExt cx="603" cy="999"/>
              </a:xfrm>
            </p:grpSpPr>
            <p:sp>
              <p:nvSpPr>
                <p:cNvPr id="24612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1940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21" name="Rectangle 245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1920"/>
                  <a:ext cx="603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24" name="Group 248"/>
              <p:cNvGrpSpPr>
                <a:grpSpLocks noChangeAspect="1"/>
              </p:cNvGrpSpPr>
              <p:nvPr/>
            </p:nvGrpSpPr>
            <p:grpSpPr bwMode="auto">
              <a:xfrm>
                <a:off x="1638" y="1920"/>
                <a:ext cx="438" cy="999"/>
                <a:chOff x="1638" y="1920"/>
                <a:chExt cx="438" cy="999"/>
              </a:xfrm>
            </p:grpSpPr>
            <p:sp>
              <p:nvSpPr>
                <p:cNvPr id="24613" name="Rectangle 3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1940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23" name="Rectangle 247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1920"/>
                  <a:ext cx="43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26" name="Group 250"/>
              <p:cNvGrpSpPr>
                <a:grpSpLocks noChangeAspect="1"/>
              </p:cNvGrpSpPr>
              <p:nvPr/>
            </p:nvGrpSpPr>
            <p:grpSpPr bwMode="auto">
              <a:xfrm>
                <a:off x="2076" y="1920"/>
                <a:ext cx="310" cy="999"/>
                <a:chOff x="2076" y="1920"/>
                <a:chExt cx="310" cy="999"/>
              </a:xfrm>
            </p:grpSpPr>
            <p:sp>
              <p:nvSpPr>
                <p:cNvPr id="24614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1940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25" name="Rectangle 249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1920"/>
                  <a:ext cx="31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28" name="Group 252"/>
              <p:cNvGrpSpPr>
                <a:grpSpLocks noChangeAspect="1"/>
              </p:cNvGrpSpPr>
              <p:nvPr/>
            </p:nvGrpSpPr>
            <p:grpSpPr bwMode="auto">
              <a:xfrm>
                <a:off x="2386" y="1920"/>
                <a:ext cx="530" cy="999"/>
                <a:chOff x="2386" y="1920"/>
                <a:chExt cx="530" cy="999"/>
              </a:xfrm>
            </p:grpSpPr>
            <p:sp>
              <p:nvSpPr>
                <p:cNvPr id="24615" name="Rectangle 3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1940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27" name="Rectangle 25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1920"/>
                  <a:ext cx="53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30" name="Group 254"/>
              <p:cNvGrpSpPr>
                <a:grpSpLocks noChangeAspect="1"/>
              </p:cNvGrpSpPr>
              <p:nvPr/>
            </p:nvGrpSpPr>
            <p:grpSpPr bwMode="auto">
              <a:xfrm>
                <a:off x="2916" y="1920"/>
                <a:ext cx="548" cy="999"/>
                <a:chOff x="2916" y="1920"/>
                <a:chExt cx="548" cy="999"/>
              </a:xfrm>
            </p:grpSpPr>
            <p:sp>
              <p:nvSpPr>
                <p:cNvPr id="24616" name="Rectangle 40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1940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29" name="Rectangle 253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1920"/>
                  <a:ext cx="54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32" name="Group 256"/>
              <p:cNvGrpSpPr>
                <a:grpSpLocks noChangeAspect="1"/>
              </p:cNvGrpSpPr>
              <p:nvPr/>
            </p:nvGrpSpPr>
            <p:grpSpPr bwMode="auto">
              <a:xfrm>
                <a:off x="3464" y="1920"/>
                <a:ext cx="471" cy="999"/>
                <a:chOff x="3464" y="1920"/>
                <a:chExt cx="471" cy="999"/>
              </a:xfrm>
            </p:grpSpPr>
            <p:sp>
              <p:nvSpPr>
                <p:cNvPr id="24617" name="Rectangle 41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1940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31" name="Rectangle 255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1920"/>
                  <a:ext cx="471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34" name="Group 258"/>
              <p:cNvGrpSpPr>
                <a:grpSpLocks noChangeAspect="1"/>
              </p:cNvGrpSpPr>
              <p:nvPr/>
            </p:nvGrpSpPr>
            <p:grpSpPr bwMode="auto">
              <a:xfrm>
                <a:off x="3935" y="1920"/>
                <a:ext cx="452" cy="999"/>
                <a:chOff x="3935" y="1920"/>
                <a:chExt cx="452" cy="999"/>
              </a:xfrm>
            </p:grpSpPr>
            <p:sp>
              <p:nvSpPr>
                <p:cNvPr id="24618" name="Rectangle 42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1940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33" name="Rectangle 257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1920"/>
                  <a:ext cx="452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36" name="Group 260"/>
              <p:cNvGrpSpPr>
                <a:grpSpLocks noChangeAspect="1"/>
              </p:cNvGrpSpPr>
              <p:nvPr/>
            </p:nvGrpSpPr>
            <p:grpSpPr bwMode="auto">
              <a:xfrm>
                <a:off x="0" y="2438"/>
                <a:ext cx="1035" cy="996"/>
                <a:chOff x="0" y="2438"/>
                <a:chExt cx="1035" cy="996"/>
              </a:xfrm>
            </p:grpSpPr>
            <p:sp>
              <p:nvSpPr>
                <p:cNvPr id="24619" name="Rectangl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2455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Espírito Santo (1998)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35" name="Rectangle 259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2438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38" name="Group 262"/>
              <p:cNvGrpSpPr>
                <a:grpSpLocks noChangeAspect="1"/>
              </p:cNvGrpSpPr>
              <p:nvPr/>
            </p:nvGrpSpPr>
            <p:grpSpPr bwMode="auto">
              <a:xfrm>
                <a:off x="1035" y="2438"/>
                <a:ext cx="603" cy="996"/>
                <a:chOff x="1035" y="2438"/>
                <a:chExt cx="603" cy="996"/>
              </a:xfrm>
            </p:grpSpPr>
            <p:sp>
              <p:nvSpPr>
                <p:cNvPr id="24620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2455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37" name="Rectangle 261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2438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40" name="Group 264"/>
              <p:cNvGrpSpPr>
                <a:grpSpLocks noChangeAspect="1"/>
              </p:cNvGrpSpPr>
              <p:nvPr/>
            </p:nvGrpSpPr>
            <p:grpSpPr bwMode="auto">
              <a:xfrm>
                <a:off x="1638" y="2438"/>
                <a:ext cx="438" cy="996"/>
                <a:chOff x="1638" y="2438"/>
                <a:chExt cx="438" cy="996"/>
              </a:xfrm>
            </p:grpSpPr>
            <p:sp>
              <p:nvSpPr>
                <p:cNvPr id="24621" name="Rectangl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2455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39" name="Rectangle 263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2438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42" name="Group 266"/>
              <p:cNvGrpSpPr>
                <a:grpSpLocks noChangeAspect="1"/>
              </p:cNvGrpSpPr>
              <p:nvPr/>
            </p:nvGrpSpPr>
            <p:grpSpPr bwMode="auto">
              <a:xfrm>
                <a:off x="2076" y="2438"/>
                <a:ext cx="310" cy="996"/>
                <a:chOff x="2076" y="2438"/>
                <a:chExt cx="310" cy="996"/>
              </a:xfrm>
            </p:grpSpPr>
            <p:sp>
              <p:nvSpPr>
                <p:cNvPr id="24622" name="Rectangle 46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2455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41" name="Rectangle 265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2438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44" name="Group 268"/>
              <p:cNvGrpSpPr>
                <a:grpSpLocks noChangeAspect="1"/>
              </p:cNvGrpSpPr>
              <p:nvPr/>
            </p:nvGrpSpPr>
            <p:grpSpPr bwMode="auto">
              <a:xfrm>
                <a:off x="2386" y="2438"/>
                <a:ext cx="530" cy="996"/>
                <a:chOff x="2386" y="2438"/>
                <a:chExt cx="530" cy="996"/>
              </a:xfrm>
            </p:grpSpPr>
            <p:sp>
              <p:nvSpPr>
                <p:cNvPr id="24623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2455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43" name="Rectangle 26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2438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46" name="Group 270"/>
              <p:cNvGrpSpPr>
                <a:grpSpLocks noChangeAspect="1"/>
              </p:cNvGrpSpPr>
              <p:nvPr/>
            </p:nvGrpSpPr>
            <p:grpSpPr bwMode="auto">
              <a:xfrm>
                <a:off x="2916" y="2438"/>
                <a:ext cx="548" cy="996"/>
                <a:chOff x="2916" y="2438"/>
                <a:chExt cx="548" cy="996"/>
              </a:xfrm>
            </p:grpSpPr>
            <p:sp>
              <p:nvSpPr>
                <p:cNvPr id="24624" name="Rectangle 48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2455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45" name="Rectangle 269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2438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48" name="Group 272"/>
              <p:cNvGrpSpPr>
                <a:grpSpLocks noChangeAspect="1"/>
              </p:cNvGrpSpPr>
              <p:nvPr/>
            </p:nvGrpSpPr>
            <p:grpSpPr bwMode="auto">
              <a:xfrm>
                <a:off x="3464" y="2438"/>
                <a:ext cx="471" cy="996"/>
                <a:chOff x="3464" y="2438"/>
                <a:chExt cx="471" cy="996"/>
              </a:xfrm>
            </p:grpSpPr>
            <p:sp>
              <p:nvSpPr>
                <p:cNvPr id="24625" name="Rectangle 49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2455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47" name="Rectangle 271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2438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50" name="Group 274"/>
              <p:cNvGrpSpPr>
                <a:grpSpLocks noChangeAspect="1"/>
              </p:cNvGrpSpPr>
              <p:nvPr/>
            </p:nvGrpSpPr>
            <p:grpSpPr bwMode="auto">
              <a:xfrm>
                <a:off x="3935" y="2438"/>
                <a:ext cx="452" cy="996"/>
                <a:chOff x="3935" y="2438"/>
                <a:chExt cx="452" cy="996"/>
              </a:xfrm>
            </p:grpSpPr>
            <p:sp>
              <p:nvSpPr>
                <p:cNvPr id="24626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2455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49" name="Rectangle 273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2438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52" name="Group 276"/>
              <p:cNvGrpSpPr>
                <a:grpSpLocks noChangeAspect="1"/>
              </p:cNvGrpSpPr>
              <p:nvPr/>
            </p:nvGrpSpPr>
            <p:grpSpPr bwMode="auto">
              <a:xfrm>
                <a:off x="0" y="2841"/>
                <a:ext cx="1035" cy="999"/>
                <a:chOff x="0" y="2841"/>
                <a:chExt cx="1035" cy="999"/>
              </a:xfrm>
            </p:grpSpPr>
            <p:sp>
              <p:nvSpPr>
                <p:cNvPr id="24627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2861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Goiás (1997)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51" name="Rectangle 275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2841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54" name="Group 278"/>
              <p:cNvGrpSpPr>
                <a:grpSpLocks noChangeAspect="1"/>
              </p:cNvGrpSpPr>
              <p:nvPr/>
            </p:nvGrpSpPr>
            <p:grpSpPr bwMode="auto">
              <a:xfrm>
                <a:off x="1035" y="2841"/>
                <a:ext cx="603" cy="999"/>
                <a:chOff x="1035" y="2841"/>
                <a:chExt cx="603" cy="999"/>
              </a:xfrm>
            </p:grpSpPr>
            <p:sp>
              <p:nvSpPr>
                <p:cNvPr id="24628" name="Rectangl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2861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53" name="Rectangle 27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2841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56" name="Group 280"/>
              <p:cNvGrpSpPr>
                <a:grpSpLocks noChangeAspect="1"/>
              </p:cNvGrpSpPr>
              <p:nvPr/>
            </p:nvGrpSpPr>
            <p:grpSpPr bwMode="auto">
              <a:xfrm>
                <a:off x="1638" y="2841"/>
                <a:ext cx="438" cy="999"/>
                <a:chOff x="1638" y="2841"/>
                <a:chExt cx="438" cy="999"/>
              </a:xfrm>
            </p:grpSpPr>
            <p:sp>
              <p:nvSpPr>
                <p:cNvPr id="24629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2861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55" name="Rectangle 279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2841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58" name="Group 282"/>
              <p:cNvGrpSpPr>
                <a:grpSpLocks noChangeAspect="1"/>
              </p:cNvGrpSpPr>
              <p:nvPr/>
            </p:nvGrpSpPr>
            <p:grpSpPr bwMode="auto">
              <a:xfrm>
                <a:off x="2076" y="2841"/>
                <a:ext cx="310" cy="999"/>
                <a:chOff x="2076" y="2841"/>
                <a:chExt cx="310" cy="999"/>
              </a:xfrm>
            </p:grpSpPr>
            <p:sp>
              <p:nvSpPr>
                <p:cNvPr id="24630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2861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57" name="Rectangle 281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2841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60" name="Group 284"/>
              <p:cNvGrpSpPr>
                <a:grpSpLocks noChangeAspect="1"/>
              </p:cNvGrpSpPr>
              <p:nvPr/>
            </p:nvGrpSpPr>
            <p:grpSpPr bwMode="auto">
              <a:xfrm>
                <a:off x="2386" y="2841"/>
                <a:ext cx="530" cy="999"/>
                <a:chOff x="2386" y="2841"/>
                <a:chExt cx="530" cy="999"/>
              </a:xfrm>
            </p:grpSpPr>
            <p:sp>
              <p:nvSpPr>
                <p:cNvPr id="24631" name="Rectangl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2861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59" name="Rectangle 28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2841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62" name="Group 286"/>
              <p:cNvGrpSpPr>
                <a:grpSpLocks noChangeAspect="1"/>
              </p:cNvGrpSpPr>
              <p:nvPr/>
            </p:nvGrpSpPr>
            <p:grpSpPr bwMode="auto">
              <a:xfrm>
                <a:off x="2916" y="2841"/>
                <a:ext cx="548" cy="999"/>
                <a:chOff x="2916" y="2841"/>
                <a:chExt cx="548" cy="999"/>
              </a:xfrm>
            </p:grpSpPr>
            <p:sp>
              <p:nvSpPr>
                <p:cNvPr id="24632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2861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61" name="Rectangle 285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2841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64" name="Group 288"/>
              <p:cNvGrpSpPr>
                <a:grpSpLocks noChangeAspect="1"/>
              </p:cNvGrpSpPr>
              <p:nvPr/>
            </p:nvGrpSpPr>
            <p:grpSpPr bwMode="auto">
              <a:xfrm>
                <a:off x="3464" y="2841"/>
                <a:ext cx="471" cy="999"/>
                <a:chOff x="3464" y="2841"/>
                <a:chExt cx="471" cy="999"/>
              </a:xfrm>
            </p:grpSpPr>
            <p:sp>
              <p:nvSpPr>
                <p:cNvPr id="24633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2861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63" name="Rectangle 28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2841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66" name="Group 290"/>
              <p:cNvGrpSpPr>
                <a:grpSpLocks noChangeAspect="1"/>
              </p:cNvGrpSpPr>
              <p:nvPr/>
            </p:nvGrpSpPr>
            <p:grpSpPr bwMode="auto">
              <a:xfrm>
                <a:off x="3935" y="2841"/>
                <a:ext cx="452" cy="999"/>
                <a:chOff x="3935" y="2841"/>
                <a:chExt cx="452" cy="999"/>
              </a:xfrm>
            </p:grpSpPr>
            <p:sp>
              <p:nvSpPr>
                <p:cNvPr id="24634" name="Rectangl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2861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65" name="Rectangle 289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2841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68" name="Group 292"/>
              <p:cNvGrpSpPr>
                <a:grpSpLocks noChangeAspect="1"/>
              </p:cNvGrpSpPr>
              <p:nvPr/>
            </p:nvGrpSpPr>
            <p:grpSpPr bwMode="auto">
              <a:xfrm>
                <a:off x="0" y="3244"/>
                <a:ext cx="1035" cy="1002"/>
                <a:chOff x="0" y="3244"/>
                <a:chExt cx="1035" cy="1002"/>
              </a:xfrm>
            </p:grpSpPr>
            <p:sp>
              <p:nvSpPr>
                <p:cNvPr id="24635" name="Rectangl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3267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Maranhão (1997)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67" name="Rectangle 291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3244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70" name="Group 294"/>
              <p:cNvGrpSpPr>
                <a:grpSpLocks noChangeAspect="1"/>
              </p:cNvGrpSpPr>
              <p:nvPr/>
            </p:nvGrpSpPr>
            <p:grpSpPr bwMode="auto">
              <a:xfrm>
                <a:off x="1035" y="3244"/>
                <a:ext cx="603" cy="1002"/>
                <a:chOff x="1035" y="3244"/>
                <a:chExt cx="603" cy="1002"/>
              </a:xfrm>
            </p:grpSpPr>
            <p:sp>
              <p:nvSpPr>
                <p:cNvPr id="24636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3267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69" name="Rectangle 293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3244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72" name="Group 296"/>
              <p:cNvGrpSpPr>
                <a:grpSpLocks noChangeAspect="1"/>
              </p:cNvGrpSpPr>
              <p:nvPr/>
            </p:nvGrpSpPr>
            <p:grpSpPr bwMode="auto">
              <a:xfrm>
                <a:off x="1638" y="3244"/>
                <a:ext cx="438" cy="1002"/>
                <a:chOff x="1638" y="3244"/>
                <a:chExt cx="438" cy="1002"/>
              </a:xfrm>
            </p:grpSpPr>
            <p:sp>
              <p:nvSpPr>
                <p:cNvPr id="24637" name="Rectangl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3267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71" name="Rectangle 295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3244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74" name="Group 298"/>
              <p:cNvGrpSpPr>
                <a:grpSpLocks noChangeAspect="1"/>
              </p:cNvGrpSpPr>
              <p:nvPr/>
            </p:nvGrpSpPr>
            <p:grpSpPr bwMode="auto">
              <a:xfrm>
                <a:off x="2076" y="3244"/>
                <a:ext cx="310" cy="1002"/>
                <a:chOff x="2076" y="3244"/>
                <a:chExt cx="310" cy="1002"/>
              </a:xfrm>
            </p:grpSpPr>
            <p:sp>
              <p:nvSpPr>
                <p:cNvPr id="24638" name="Rectangl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3267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73" name="Rectangle 297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3244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76" name="Group 300"/>
              <p:cNvGrpSpPr>
                <a:grpSpLocks noChangeAspect="1"/>
              </p:cNvGrpSpPr>
              <p:nvPr/>
            </p:nvGrpSpPr>
            <p:grpSpPr bwMode="auto">
              <a:xfrm>
                <a:off x="2386" y="3244"/>
                <a:ext cx="530" cy="1002"/>
                <a:chOff x="2386" y="3244"/>
                <a:chExt cx="530" cy="1002"/>
              </a:xfrm>
            </p:grpSpPr>
            <p:sp>
              <p:nvSpPr>
                <p:cNvPr id="24639" name="Rectangle 63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3267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75" name="Rectangle 29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3244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78" name="Group 302"/>
              <p:cNvGrpSpPr>
                <a:grpSpLocks noChangeAspect="1"/>
              </p:cNvGrpSpPr>
              <p:nvPr/>
            </p:nvGrpSpPr>
            <p:grpSpPr bwMode="auto">
              <a:xfrm>
                <a:off x="2916" y="3244"/>
                <a:ext cx="548" cy="1002"/>
                <a:chOff x="2916" y="3244"/>
                <a:chExt cx="548" cy="1002"/>
              </a:xfrm>
            </p:grpSpPr>
            <p:sp>
              <p:nvSpPr>
                <p:cNvPr id="24640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3267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77" name="Rectangle 301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3244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80" name="Group 304"/>
              <p:cNvGrpSpPr>
                <a:grpSpLocks noChangeAspect="1"/>
              </p:cNvGrpSpPr>
              <p:nvPr/>
            </p:nvGrpSpPr>
            <p:grpSpPr bwMode="auto">
              <a:xfrm>
                <a:off x="3464" y="3244"/>
                <a:ext cx="471" cy="1002"/>
                <a:chOff x="3464" y="3244"/>
                <a:chExt cx="471" cy="1002"/>
              </a:xfrm>
            </p:grpSpPr>
            <p:sp>
              <p:nvSpPr>
                <p:cNvPr id="24641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3267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79" name="Rectangle 303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3244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82" name="Group 306"/>
              <p:cNvGrpSpPr>
                <a:grpSpLocks noChangeAspect="1"/>
              </p:cNvGrpSpPr>
              <p:nvPr/>
            </p:nvGrpSpPr>
            <p:grpSpPr bwMode="auto">
              <a:xfrm>
                <a:off x="3935" y="3244"/>
                <a:ext cx="452" cy="1002"/>
                <a:chOff x="3935" y="3244"/>
                <a:chExt cx="452" cy="1002"/>
              </a:xfrm>
            </p:grpSpPr>
            <p:sp>
              <p:nvSpPr>
                <p:cNvPr id="24642" name="Rectangle 66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3267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81" name="Rectangle 305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3244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84" name="Group 308"/>
              <p:cNvGrpSpPr>
                <a:grpSpLocks noChangeAspect="1"/>
              </p:cNvGrpSpPr>
              <p:nvPr/>
            </p:nvGrpSpPr>
            <p:grpSpPr bwMode="auto">
              <a:xfrm>
                <a:off x="0" y="3647"/>
                <a:ext cx="1035" cy="1000"/>
                <a:chOff x="0" y="3647"/>
                <a:chExt cx="1035" cy="1000"/>
              </a:xfrm>
            </p:grpSpPr>
            <p:sp>
              <p:nvSpPr>
                <p:cNvPr id="24643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3668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Mato Grosso (1997)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83" name="Rectangle 307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3647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86" name="Group 310"/>
              <p:cNvGrpSpPr>
                <a:grpSpLocks noChangeAspect="1"/>
              </p:cNvGrpSpPr>
              <p:nvPr/>
            </p:nvGrpSpPr>
            <p:grpSpPr bwMode="auto">
              <a:xfrm>
                <a:off x="1035" y="3647"/>
                <a:ext cx="603" cy="1000"/>
                <a:chOff x="1035" y="3647"/>
                <a:chExt cx="603" cy="1000"/>
              </a:xfrm>
            </p:grpSpPr>
            <p:sp>
              <p:nvSpPr>
                <p:cNvPr id="24644" name="Rectangle 68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3668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85" name="Rectangle 309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3647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88" name="Group 312"/>
              <p:cNvGrpSpPr>
                <a:grpSpLocks noChangeAspect="1"/>
              </p:cNvGrpSpPr>
              <p:nvPr/>
            </p:nvGrpSpPr>
            <p:grpSpPr bwMode="auto">
              <a:xfrm>
                <a:off x="1638" y="3647"/>
                <a:ext cx="438" cy="1000"/>
                <a:chOff x="1638" y="3647"/>
                <a:chExt cx="438" cy="1000"/>
              </a:xfrm>
            </p:grpSpPr>
            <p:sp>
              <p:nvSpPr>
                <p:cNvPr id="24645" name="Rectangle 6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3668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87" name="Rectangle 311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3647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90" name="Group 314"/>
              <p:cNvGrpSpPr>
                <a:grpSpLocks noChangeAspect="1"/>
              </p:cNvGrpSpPr>
              <p:nvPr/>
            </p:nvGrpSpPr>
            <p:grpSpPr bwMode="auto">
              <a:xfrm>
                <a:off x="2076" y="3647"/>
                <a:ext cx="310" cy="1000"/>
                <a:chOff x="2076" y="3647"/>
                <a:chExt cx="310" cy="1000"/>
              </a:xfrm>
            </p:grpSpPr>
            <p:sp>
              <p:nvSpPr>
                <p:cNvPr id="24646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3668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89" name="Rectangle 31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3647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92" name="Group 316"/>
              <p:cNvGrpSpPr>
                <a:grpSpLocks noChangeAspect="1"/>
              </p:cNvGrpSpPr>
              <p:nvPr/>
            </p:nvGrpSpPr>
            <p:grpSpPr bwMode="auto">
              <a:xfrm>
                <a:off x="2386" y="3647"/>
                <a:ext cx="530" cy="1000"/>
                <a:chOff x="2386" y="3647"/>
                <a:chExt cx="530" cy="1000"/>
              </a:xfrm>
            </p:grpSpPr>
            <p:sp>
              <p:nvSpPr>
                <p:cNvPr id="24647" name="Rectangle 71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3668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91" name="Rectangle 31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3647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94" name="Group 318"/>
              <p:cNvGrpSpPr>
                <a:grpSpLocks noChangeAspect="1"/>
              </p:cNvGrpSpPr>
              <p:nvPr/>
            </p:nvGrpSpPr>
            <p:grpSpPr bwMode="auto">
              <a:xfrm>
                <a:off x="2916" y="3647"/>
                <a:ext cx="548" cy="1000"/>
                <a:chOff x="2916" y="3647"/>
                <a:chExt cx="548" cy="1000"/>
              </a:xfrm>
            </p:grpSpPr>
            <p:sp>
              <p:nvSpPr>
                <p:cNvPr id="24648" name="Rectangle 72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3668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93" name="Rectangle 317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3647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96" name="Group 320"/>
              <p:cNvGrpSpPr>
                <a:grpSpLocks noChangeAspect="1"/>
              </p:cNvGrpSpPr>
              <p:nvPr/>
            </p:nvGrpSpPr>
            <p:grpSpPr bwMode="auto">
              <a:xfrm>
                <a:off x="3464" y="3647"/>
                <a:ext cx="471" cy="1000"/>
                <a:chOff x="3464" y="3647"/>
                <a:chExt cx="471" cy="1000"/>
              </a:xfrm>
            </p:grpSpPr>
            <p:sp>
              <p:nvSpPr>
                <p:cNvPr id="24649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3668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95" name="Rectangle 319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3647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898" name="Group 322"/>
              <p:cNvGrpSpPr>
                <a:grpSpLocks noChangeAspect="1"/>
              </p:cNvGrpSpPr>
              <p:nvPr/>
            </p:nvGrpSpPr>
            <p:grpSpPr bwMode="auto">
              <a:xfrm>
                <a:off x="3935" y="3647"/>
                <a:ext cx="452" cy="1000"/>
                <a:chOff x="3935" y="3647"/>
                <a:chExt cx="452" cy="1000"/>
              </a:xfrm>
            </p:grpSpPr>
            <p:sp>
              <p:nvSpPr>
                <p:cNvPr id="24650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3668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897" name="Rectangle 321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3647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00" name="Group 324"/>
              <p:cNvGrpSpPr>
                <a:grpSpLocks noChangeAspect="1"/>
              </p:cNvGrpSpPr>
              <p:nvPr/>
            </p:nvGrpSpPr>
            <p:grpSpPr bwMode="auto">
              <a:xfrm>
                <a:off x="0" y="4050"/>
                <a:ext cx="1035" cy="1000"/>
                <a:chOff x="0" y="4050"/>
                <a:chExt cx="1035" cy="1000"/>
              </a:xfrm>
            </p:grpSpPr>
            <p:sp>
              <p:nvSpPr>
                <p:cNvPr id="24651" name="Rectangle 75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4071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Minas Gerais (1999)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899" name="Rectangle 323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4050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02" name="Group 326"/>
              <p:cNvGrpSpPr>
                <a:grpSpLocks noChangeAspect="1"/>
              </p:cNvGrpSpPr>
              <p:nvPr/>
            </p:nvGrpSpPr>
            <p:grpSpPr bwMode="auto">
              <a:xfrm>
                <a:off x="1035" y="4050"/>
                <a:ext cx="603" cy="1000"/>
                <a:chOff x="1035" y="4050"/>
                <a:chExt cx="603" cy="1000"/>
              </a:xfrm>
            </p:grpSpPr>
            <p:sp>
              <p:nvSpPr>
                <p:cNvPr id="24652" name="Rectangle 76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4071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01" name="Rectangle 325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4050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04" name="Group 328"/>
              <p:cNvGrpSpPr>
                <a:grpSpLocks noChangeAspect="1"/>
              </p:cNvGrpSpPr>
              <p:nvPr/>
            </p:nvGrpSpPr>
            <p:grpSpPr bwMode="auto">
              <a:xfrm>
                <a:off x="1638" y="4050"/>
                <a:ext cx="438" cy="1000"/>
                <a:chOff x="1638" y="4050"/>
                <a:chExt cx="438" cy="1000"/>
              </a:xfrm>
            </p:grpSpPr>
            <p:sp>
              <p:nvSpPr>
                <p:cNvPr id="24653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4071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03" name="Rectangle 327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4050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06" name="Group 330"/>
              <p:cNvGrpSpPr>
                <a:grpSpLocks noChangeAspect="1"/>
              </p:cNvGrpSpPr>
              <p:nvPr/>
            </p:nvGrpSpPr>
            <p:grpSpPr bwMode="auto">
              <a:xfrm>
                <a:off x="2076" y="4050"/>
                <a:ext cx="310" cy="1000"/>
                <a:chOff x="2076" y="4050"/>
                <a:chExt cx="310" cy="1000"/>
              </a:xfrm>
            </p:grpSpPr>
            <p:sp>
              <p:nvSpPr>
                <p:cNvPr id="24654" name="Rectangle 78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4071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05" name="Rectangle 329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4050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08" name="Group 332"/>
              <p:cNvGrpSpPr>
                <a:grpSpLocks noChangeAspect="1"/>
              </p:cNvGrpSpPr>
              <p:nvPr/>
            </p:nvGrpSpPr>
            <p:grpSpPr bwMode="auto">
              <a:xfrm>
                <a:off x="2386" y="4050"/>
                <a:ext cx="530" cy="1000"/>
                <a:chOff x="2386" y="4050"/>
                <a:chExt cx="530" cy="1000"/>
              </a:xfrm>
            </p:grpSpPr>
            <p:sp>
              <p:nvSpPr>
                <p:cNvPr id="24655" name="Rectangle 7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4071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07" name="Rectangle 33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4050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10" name="Group 334"/>
              <p:cNvGrpSpPr>
                <a:grpSpLocks noChangeAspect="1"/>
              </p:cNvGrpSpPr>
              <p:nvPr/>
            </p:nvGrpSpPr>
            <p:grpSpPr bwMode="auto">
              <a:xfrm>
                <a:off x="2916" y="4050"/>
                <a:ext cx="548" cy="1000"/>
                <a:chOff x="2916" y="4050"/>
                <a:chExt cx="548" cy="1000"/>
              </a:xfrm>
            </p:grpSpPr>
            <p:sp>
              <p:nvSpPr>
                <p:cNvPr id="24656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4071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09" name="Rectangle 333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4050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12" name="Group 336"/>
              <p:cNvGrpSpPr>
                <a:grpSpLocks noChangeAspect="1"/>
              </p:cNvGrpSpPr>
              <p:nvPr/>
            </p:nvGrpSpPr>
            <p:grpSpPr bwMode="auto">
              <a:xfrm>
                <a:off x="3464" y="4050"/>
                <a:ext cx="471" cy="1000"/>
                <a:chOff x="3464" y="4050"/>
                <a:chExt cx="471" cy="1000"/>
              </a:xfrm>
            </p:grpSpPr>
            <p:sp>
              <p:nvSpPr>
                <p:cNvPr id="24657" name="Rectangle 81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4071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11" name="Rectangle 335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4050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14" name="Group 338"/>
              <p:cNvGrpSpPr>
                <a:grpSpLocks noChangeAspect="1"/>
              </p:cNvGrpSpPr>
              <p:nvPr/>
            </p:nvGrpSpPr>
            <p:grpSpPr bwMode="auto">
              <a:xfrm>
                <a:off x="3935" y="4050"/>
                <a:ext cx="452" cy="1000"/>
                <a:chOff x="3935" y="4050"/>
                <a:chExt cx="452" cy="1000"/>
              </a:xfrm>
            </p:grpSpPr>
            <p:sp>
              <p:nvSpPr>
                <p:cNvPr id="24658" name="Rectangle 82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4071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en-US"/>
                    <a:t> </a:t>
                  </a:r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13" name="Rectangle 337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4050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16" name="Group 340"/>
              <p:cNvGrpSpPr>
                <a:grpSpLocks noChangeAspect="1"/>
              </p:cNvGrpSpPr>
              <p:nvPr/>
            </p:nvGrpSpPr>
            <p:grpSpPr bwMode="auto">
              <a:xfrm>
                <a:off x="0" y="4453"/>
                <a:ext cx="1035" cy="1000"/>
                <a:chOff x="0" y="4453"/>
                <a:chExt cx="1035" cy="1000"/>
              </a:xfrm>
            </p:grpSpPr>
            <p:sp>
              <p:nvSpPr>
                <p:cNvPr id="24659" name="Rectangle 83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4474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Pará (2001)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15" name="Rectangle 339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4453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18" name="Group 342"/>
              <p:cNvGrpSpPr>
                <a:grpSpLocks noChangeAspect="1"/>
              </p:cNvGrpSpPr>
              <p:nvPr/>
            </p:nvGrpSpPr>
            <p:grpSpPr bwMode="auto">
              <a:xfrm>
                <a:off x="1035" y="4453"/>
                <a:ext cx="603" cy="1000"/>
                <a:chOff x="1035" y="4453"/>
                <a:chExt cx="603" cy="1000"/>
              </a:xfrm>
            </p:grpSpPr>
            <p:sp>
              <p:nvSpPr>
                <p:cNvPr id="24660" name="Rectangl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4474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17" name="Rectangle 341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4453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20" name="Group 344"/>
              <p:cNvGrpSpPr>
                <a:grpSpLocks noChangeAspect="1"/>
              </p:cNvGrpSpPr>
              <p:nvPr/>
            </p:nvGrpSpPr>
            <p:grpSpPr bwMode="auto">
              <a:xfrm>
                <a:off x="1638" y="4453"/>
                <a:ext cx="438" cy="1000"/>
                <a:chOff x="1638" y="4453"/>
                <a:chExt cx="438" cy="1000"/>
              </a:xfrm>
            </p:grpSpPr>
            <p:sp>
              <p:nvSpPr>
                <p:cNvPr id="24661" name="Rectangle 8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4474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19" name="Rectangle 343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4453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22" name="Group 346"/>
              <p:cNvGrpSpPr>
                <a:grpSpLocks noChangeAspect="1"/>
              </p:cNvGrpSpPr>
              <p:nvPr/>
            </p:nvGrpSpPr>
            <p:grpSpPr bwMode="auto">
              <a:xfrm>
                <a:off x="2076" y="4453"/>
                <a:ext cx="310" cy="1000"/>
                <a:chOff x="2076" y="4453"/>
                <a:chExt cx="310" cy="1000"/>
              </a:xfrm>
            </p:grpSpPr>
            <p:sp>
              <p:nvSpPr>
                <p:cNvPr id="24662" name="Rectangle 86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4474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21" name="Rectangle 345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4453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24" name="Group 348"/>
              <p:cNvGrpSpPr>
                <a:grpSpLocks noChangeAspect="1"/>
              </p:cNvGrpSpPr>
              <p:nvPr/>
            </p:nvGrpSpPr>
            <p:grpSpPr bwMode="auto">
              <a:xfrm>
                <a:off x="2386" y="4453"/>
                <a:ext cx="530" cy="1000"/>
                <a:chOff x="2386" y="4453"/>
                <a:chExt cx="530" cy="1000"/>
              </a:xfrm>
            </p:grpSpPr>
            <p:sp>
              <p:nvSpPr>
                <p:cNvPr id="24663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4474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23" name="Rectangle 34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4453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26" name="Group 350"/>
              <p:cNvGrpSpPr>
                <a:grpSpLocks noChangeAspect="1"/>
              </p:cNvGrpSpPr>
              <p:nvPr/>
            </p:nvGrpSpPr>
            <p:grpSpPr bwMode="auto">
              <a:xfrm>
                <a:off x="2916" y="4453"/>
                <a:ext cx="548" cy="1000"/>
                <a:chOff x="2916" y="4453"/>
                <a:chExt cx="548" cy="1000"/>
              </a:xfrm>
            </p:grpSpPr>
            <p:sp>
              <p:nvSpPr>
                <p:cNvPr id="24664" name="Rectangle 88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4474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25" name="Rectangle 349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4453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28" name="Group 352"/>
              <p:cNvGrpSpPr>
                <a:grpSpLocks noChangeAspect="1"/>
              </p:cNvGrpSpPr>
              <p:nvPr/>
            </p:nvGrpSpPr>
            <p:grpSpPr bwMode="auto">
              <a:xfrm>
                <a:off x="3464" y="4453"/>
                <a:ext cx="471" cy="1000"/>
                <a:chOff x="3464" y="4453"/>
                <a:chExt cx="471" cy="1000"/>
              </a:xfrm>
            </p:grpSpPr>
            <p:sp>
              <p:nvSpPr>
                <p:cNvPr id="24665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4474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27" name="Rectangle 351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4453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30" name="Group 354"/>
              <p:cNvGrpSpPr>
                <a:grpSpLocks noChangeAspect="1"/>
              </p:cNvGrpSpPr>
              <p:nvPr/>
            </p:nvGrpSpPr>
            <p:grpSpPr bwMode="auto">
              <a:xfrm>
                <a:off x="3935" y="4453"/>
                <a:ext cx="452" cy="1000"/>
                <a:chOff x="3935" y="4453"/>
                <a:chExt cx="452" cy="1000"/>
              </a:xfrm>
            </p:grpSpPr>
            <p:sp>
              <p:nvSpPr>
                <p:cNvPr id="24666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4474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29" name="Rectangle 353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4453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32" name="Group 356"/>
              <p:cNvGrpSpPr>
                <a:grpSpLocks noChangeAspect="1"/>
              </p:cNvGrpSpPr>
              <p:nvPr/>
            </p:nvGrpSpPr>
            <p:grpSpPr bwMode="auto">
              <a:xfrm>
                <a:off x="0" y="4856"/>
                <a:ext cx="1035" cy="1000"/>
                <a:chOff x="0" y="4856"/>
                <a:chExt cx="1035" cy="1000"/>
              </a:xfrm>
            </p:grpSpPr>
            <p:sp>
              <p:nvSpPr>
                <p:cNvPr id="24667" name="Rectangle 91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4877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Paraíba (1996)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31" name="Rectangle 355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4856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34" name="Group 358"/>
              <p:cNvGrpSpPr>
                <a:grpSpLocks noChangeAspect="1"/>
              </p:cNvGrpSpPr>
              <p:nvPr/>
            </p:nvGrpSpPr>
            <p:grpSpPr bwMode="auto">
              <a:xfrm>
                <a:off x="1035" y="4856"/>
                <a:ext cx="603" cy="1000"/>
                <a:chOff x="1035" y="4856"/>
                <a:chExt cx="603" cy="1000"/>
              </a:xfrm>
            </p:grpSpPr>
            <p:sp>
              <p:nvSpPr>
                <p:cNvPr id="24668" name="Rectangle 92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4877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33" name="Rectangle 35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4856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36" name="Group 360"/>
              <p:cNvGrpSpPr>
                <a:grpSpLocks noChangeAspect="1"/>
              </p:cNvGrpSpPr>
              <p:nvPr/>
            </p:nvGrpSpPr>
            <p:grpSpPr bwMode="auto">
              <a:xfrm>
                <a:off x="1638" y="4856"/>
                <a:ext cx="438" cy="1000"/>
                <a:chOff x="1638" y="4856"/>
                <a:chExt cx="438" cy="1000"/>
              </a:xfrm>
            </p:grpSpPr>
            <p:sp>
              <p:nvSpPr>
                <p:cNvPr id="24669" name="Rectangle 93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4877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35" name="Rectangle 359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4856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38" name="Group 362"/>
              <p:cNvGrpSpPr>
                <a:grpSpLocks noChangeAspect="1"/>
              </p:cNvGrpSpPr>
              <p:nvPr/>
            </p:nvGrpSpPr>
            <p:grpSpPr bwMode="auto">
              <a:xfrm>
                <a:off x="2076" y="4856"/>
                <a:ext cx="310" cy="1000"/>
                <a:chOff x="2076" y="4856"/>
                <a:chExt cx="310" cy="1000"/>
              </a:xfrm>
            </p:grpSpPr>
            <p:sp>
              <p:nvSpPr>
                <p:cNvPr id="24670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4877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37" name="Rectangle 361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4856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40" name="Group 364"/>
              <p:cNvGrpSpPr>
                <a:grpSpLocks noChangeAspect="1"/>
              </p:cNvGrpSpPr>
              <p:nvPr/>
            </p:nvGrpSpPr>
            <p:grpSpPr bwMode="auto">
              <a:xfrm>
                <a:off x="2386" y="4856"/>
                <a:ext cx="530" cy="1000"/>
                <a:chOff x="2386" y="4856"/>
                <a:chExt cx="530" cy="1000"/>
              </a:xfrm>
            </p:grpSpPr>
            <p:sp>
              <p:nvSpPr>
                <p:cNvPr id="24671" name="Rectangle 95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4877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39" name="Rectangle 36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4856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42" name="Group 366"/>
              <p:cNvGrpSpPr>
                <a:grpSpLocks noChangeAspect="1"/>
              </p:cNvGrpSpPr>
              <p:nvPr/>
            </p:nvGrpSpPr>
            <p:grpSpPr bwMode="auto">
              <a:xfrm>
                <a:off x="2916" y="4856"/>
                <a:ext cx="548" cy="1000"/>
                <a:chOff x="2916" y="4856"/>
                <a:chExt cx="548" cy="1000"/>
              </a:xfrm>
            </p:grpSpPr>
            <p:sp>
              <p:nvSpPr>
                <p:cNvPr id="24672" name="Rectangle 9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4877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41" name="Rectangle 365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4856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44" name="Group 368"/>
              <p:cNvGrpSpPr>
                <a:grpSpLocks noChangeAspect="1"/>
              </p:cNvGrpSpPr>
              <p:nvPr/>
            </p:nvGrpSpPr>
            <p:grpSpPr bwMode="auto">
              <a:xfrm>
                <a:off x="3464" y="4856"/>
                <a:ext cx="471" cy="1000"/>
                <a:chOff x="3464" y="4856"/>
                <a:chExt cx="471" cy="1000"/>
              </a:xfrm>
            </p:grpSpPr>
            <p:sp>
              <p:nvSpPr>
                <p:cNvPr id="24673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4877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43" name="Rectangle 36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4856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46" name="Group 370"/>
              <p:cNvGrpSpPr>
                <a:grpSpLocks noChangeAspect="1"/>
              </p:cNvGrpSpPr>
              <p:nvPr/>
            </p:nvGrpSpPr>
            <p:grpSpPr bwMode="auto">
              <a:xfrm>
                <a:off x="3935" y="4856"/>
                <a:ext cx="452" cy="1000"/>
                <a:chOff x="3935" y="4856"/>
                <a:chExt cx="452" cy="1000"/>
              </a:xfrm>
            </p:grpSpPr>
            <p:sp>
              <p:nvSpPr>
                <p:cNvPr id="24674" name="Rectangle 98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4877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45" name="Rectangle 369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4856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48" name="Group 372"/>
              <p:cNvGrpSpPr>
                <a:grpSpLocks noChangeAspect="1"/>
              </p:cNvGrpSpPr>
              <p:nvPr/>
            </p:nvGrpSpPr>
            <p:grpSpPr bwMode="auto">
              <a:xfrm>
                <a:off x="0" y="5259"/>
                <a:ext cx="1035" cy="1001"/>
                <a:chOff x="0" y="5259"/>
                <a:chExt cx="1035" cy="1001"/>
              </a:xfrm>
            </p:grpSpPr>
            <p:sp>
              <p:nvSpPr>
                <p:cNvPr id="24675" name="Rectangle 99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5281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Paraná (1999)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47" name="Rectangle 371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5259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50" name="Group 374"/>
              <p:cNvGrpSpPr>
                <a:grpSpLocks noChangeAspect="1"/>
              </p:cNvGrpSpPr>
              <p:nvPr/>
            </p:nvGrpSpPr>
            <p:grpSpPr bwMode="auto">
              <a:xfrm>
                <a:off x="1035" y="5259"/>
                <a:ext cx="603" cy="1001"/>
                <a:chOff x="1035" y="5259"/>
                <a:chExt cx="603" cy="1001"/>
              </a:xfrm>
            </p:grpSpPr>
            <p:sp>
              <p:nvSpPr>
                <p:cNvPr id="24676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5281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49" name="Rectangle 373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5259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52" name="Group 376"/>
              <p:cNvGrpSpPr>
                <a:grpSpLocks noChangeAspect="1"/>
              </p:cNvGrpSpPr>
              <p:nvPr/>
            </p:nvGrpSpPr>
            <p:grpSpPr bwMode="auto">
              <a:xfrm>
                <a:off x="1638" y="5259"/>
                <a:ext cx="438" cy="1001"/>
                <a:chOff x="1638" y="5259"/>
                <a:chExt cx="438" cy="1001"/>
              </a:xfrm>
            </p:grpSpPr>
            <p:sp>
              <p:nvSpPr>
                <p:cNvPr id="24677" name="Rectangle 101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5281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51" name="Rectangle 375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5259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54" name="Group 378"/>
              <p:cNvGrpSpPr>
                <a:grpSpLocks noChangeAspect="1"/>
              </p:cNvGrpSpPr>
              <p:nvPr/>
            </p:nvGrpSpPr>
            <p:grpSpPr bwMode="auto">
              <a:xfrm>
                <a:off x="2076" y="5259"/>
                <a:ext cx="310" cy="1001"/>
                <a:chOff x="2076" y="5259"/>
                <a:chExt cx="310" cy="1001"/>
              </a:xfrm>
            </p:grpSpPr>
            <p:sp>
              <p:nvSpPr>
                <p:cNvPr id="24678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5281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53" name="Rectangle 377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5259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56" name="Group 380"/>
              <p:cNvGrpSpPr>
                <a:grpSpLocks noChangeAspect="1"/>
              </p:cNvGrpSpPr>
              <p:nvPr/>
            </p:nvGrpSpPr>
            <p:grpSpPr bwMode="auto">
              <a:xfrm>
                <a:off x="2386" y="5259"/>
                <a:ext cx="530" cy="1001"/>
                <a:chOff x="2386" y="5259"/>
                <a:chExt cx="530" cy="1001"/>
              </a:xfrm>
            </p:grpSpPr>
            <p:sp>
              <p:nvSpPr>
                <p:cNvPr id="24679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5281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55" name="Rectangle 37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5259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58" name="Group 382"/>
              <p:cNvGrpSpPr>
                <a:grpSpLocks noChangeAspect="1"/>
              </p:cNvGrpSpPr>
              <p:nvPr/>
            </p:nvGrpSpPr>
            <p:grpSpPr bwMode="auto">
              <a:xfrm>
                <a:off x="2916" y="5259"/>
                <a:ext cx="548" cy="1001"/>
                <a:chOff x="2916" y="5259"/>
                <a:chExt cx="548" cy="1001"/>
              </a:xfrm>
            </p:grpSpPr>
            <p:sp>
              <p:nvSpPr>
                <p:cNvPr id="24680" name="Rectangle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5281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57" name="Rectangle 381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5259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60" name="Group 384"/>
              <p:cNvGrpSpPr>
                <a:grpSpLocks noChangeAspect="1"/>
              </p:cNvGrpSpPr>
              <p:nvPr/>
            </p:nvGrpSpPr>
            <p:grpSpPr bwMode="auto">
              <a:xfrm>
                <a:off x="3464" y="5259"/>
                <a:ext cx="471" cy="1001"/>
                <a:chOff x="3464" y="5259"/>
                <a:chExt cx="471" cy="1001"/>
              </a:xfrm>
            </p:grpSpPr>
            <p:sp>
              <p:nvSpPr>
                <p:cNvPr id="24681" name="Rectangle 105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5281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59" name="Rectangle 383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5259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62" name="Group 386"/>
              <p:cNvGrpSpPr>
                <a:grpSpLocks noChangeAspect="1"/>
              </p:cNvGrpSpPr>
              <p:nvPr/>
            </p:nvGrpSpPr>
            <p:grpSpPr bwMode="auto">
              <a:xfrm>
                <a:off x="3935" y="5259"/>
                <a:ext cx="452" cy="1001"/>
                <a:chOff x="3935" y="5259"/>
                <a:chExt cx="452" cy="1001"/>
              </a:xfrm>
            </p:grpSpPr>
            <p:sp>
              <p:nvSpPr>
                <p:cNvPr id="24682" name="Rectangle 106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5281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61" name="Rectangle 385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5259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64" name="Group 388"/>
              <p:cNvGrpSpPr>
                <a:grpSpLocks noChangeAspect="1"/>
              </p:cNvGrpSpPr>
              <p:nvPr/>
            </p:nvGrpSpPr>
            <p:grpSpPr bwMode="auto">
              <a:xfrm>
                <a:off x="0" y="5662"/>
                <a:ext cx="1035" cy="1001"/>
                <a:chOff x="0" y="5662"/>
                <a:chExt cx="1035" cy="1001"/>
              </a:xfrm>
            </p:grpSpPr>
            <p:sp>
              <p:nvSpPr>
                <p:cNvPr id="24683" name="Rectangle 107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5684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Pernambuco (1997)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63" name="Rectangle 387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5662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66" name="Group 390"/>
              <p:cNvGrpSpPr>
                <a:grpSpLocks noChangeAspect="1"/>
              </p:cNvGrpSpPr>
              <p:nvPr/>
            </p:nvGrpSpPr>
            <p:grpSpPr bwMode="auto">
              <a:xfrm>
                <a:off x="1035" y="5662"/>
                <a:ext cx="603" cy="1001"/>
                <a:chOff x="1035" y="5662"/>
                <a:chExt cx="603" cy="1001"/>
              </a:xfrm>
            </p:grpSpPr>
            <p:sp>
              <p:nvSpPr>
                <p:cNvPr id="24684" name="Rectangle 108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5684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65" name="Rectangle 389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5662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68" name="Group 392"/>
              <p:cNvGrpSpPr>
                <a:grpSpLocks noChangeAspect="1"/>
              </p:cNvGrpSpPr>
              <p:nvPr/>
            </p:nvGrpSpPr>
            <p:grpSpPr bwMode="auto">
              <a:xfrm>
                <a:off x="1638" y="5662"/>
                <a:ext cx="438" cy="1001"/>
                <a:chOff x="1638" y="5662"/>
                <a:chExt cx="438" cy="1001"/>
              </a:xfrm>
            </p:grpSpPr>
            <p:sp>
              <p:nvSpPr>
                <p:cNvPr id="24685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5684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67" name="Rectangle 391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5662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70" name="Group 394"/>
              <p:cNvGrpSpPr>
                <a:grpSpLocks noChangeAspect="1"/>
              </p:cNvGrpSpPr>
              <p:nvPr/>
            </p:nvGrpSpPr>
            <p:grpSpPr bwMode="auto">
              <a:xfrm>
                <a:off x="2076" y="5662"/>
                <a:ext cx="310" cy="1001"/>
                <a:chOff x="2076" y="5662"/>
                <a:chExt cx="310" cy="1001"/>
              </a:xfrm>
            </p:grpSpPr>
            <p:sp>
              <p:nvSpPr>
                <p:cNvPr id="24686" name="Rectangle 110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5684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69" name="Rectangle 39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5662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72" name="Group 396"/>
              <p:cNvGrpSpPr>
                <a:grpSpLocks noChangeAspect="1"/>
              </p:cNvGrpSpPr>
              <p:nvPr/>
            </p:nvGrpSpPr>
            <p:grpSpPr bwMode="auto">
              <a:xfrm>
                <a:off x="2386" y="5662"/>
                <a:ext cx="530" cy="1001"/>
                <a:chOff x="2386" y="5662"/>
                <a:chExt cx="530" cy="1001"/>
              </a:xfrm>
            </p:grpSpPr>
            <p:sp>
              <p:nvSpPr>
                <p:cNvPr id="24687" name="Rectangle 111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5684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71" name="Rectangle 39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5662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74" name="Group 398"/>
              <p:cNvGrpSpPr>
                <a:grpSpLocks noChangeAspect="1"/>
              </p:cNvGrpSpPr>
              <p:nvPr/>
            </p:nvGrpSpPr>
            <p:grpSpPr bwMode="auto">
              <a:xfrm>
                <a:off x="2916" y="5662"/>
                <a:ext cx="548" cy="1001"/>
                <a:chOff x="2916" y="5662"/>
                <a:chExt cx="548" cy="1001"/>
              </a:xfrm>
            </p:grpSpPr>
            <p:sp>
              <p:nvSpPr>
                <p:cNvPr id="24688" name="Rectangle 112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5684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73" name="Rectangle 397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5662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76" name="Group 400"/>
              <p:cNvGrpSpPr>
                <a:grpSpLocks noChangeAspect="1"/>
              </p:cNvGrpSpPr>
              <p:nvPr/>
            </p:nvGrpSpPr>
            <p:grpSpPr bwMode="auto">
              <a:xfrm>
                <a:off x="3464" y="5662"/>
                <a:ext cx="471" cy="1001"/>
                <a:chOff x="3464" y="5662"/>
                <a:chExt cx="471" cy="1001"/>
              </a:xfrm>
            </p:grpSpPr>
            <p:sp>
              <p:nvSpPr>
                <p:cNvPr id="24689" name="Rectangle 113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5684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s-ES_tradnl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75" name="Rectangle 399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5662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78" name="Group 402"/>
              <p:cNvGrpSpPr>
                <a:grpSpLocks noChangeAspect="1"/>
              </p:cNvGrpSpPr>
              <p:nvPr/>
            </p:nvGrpSpPr>
            <p:grpSpPr bwMode="auto">
              <a:xfrm>
                <a:off x="3935" y="5662"/>
                <a:ext cx="452" cy="1001"/>
                <a:chOff x="3935" y="5662"/>
                <a:chExt cx="452" cy="1001"/>
              </a:xfrm>
            </p:grpSpPr>
            <p:sp>
              <p:nvSpPr>
                <p:cNvPr id="24690" name="Rectangle 114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5684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77" name="Rectangle 401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5662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80" name="Group 404"/>
              <p:cNvGrpSpPr>
                <a:grpSpLocks noChangeAspect="1"/>
              </p:cNvGrpSpPr>
              <p:nvPr/>
            </p:nvGrpSpPr>
            <p:grpSpPr bwMode="auto">
              <a:xfrm>
                <a:off x="0" y="6065"/>
                <a:ext cx="1035" cy="999"/>
                <a:chOff x="0" y="6065"/>
                <a:chExt cx="1035" cy="999"/>
              </a:xfrm>
            </p:grpSpPr>
            <p:sp>
              <p:nvSpPr>
                <p:cNvPr id="24691" name="Rectangle 115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6085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es-ES_tradnl"/>
                    <a:t>Piauí (2000)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79" name="Rectangle 403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6065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82" name="Group 406"/>
              <p:cNvGrpSpPr>
                <a:grpSpLocks noChangeAspect="1"/>
              </p:cNvGrpSpPr>
              <p:nvPr/>
            </p:nvGrpSpPr>
            <p:grpSpPr bwMode="auto">
              <a:xfrm>
                <a:off x="1035" y="6065"/>
                <a:ext cx="603" cy="999"/>
                <a:chOff x="1035" y="6065"/>
                <a:chExt cx="603" cy="999"/>
              </a:xfrm>
            </p:grpSpPr>
            <p:sp>
              <p:nvSpPr>
                <p:cNvPr id="24692" name="Rectangle 116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6085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s-ES_tradnl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81" name="Rectangle 405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6065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84" name="Group 408"/>
              <p:cNvGrpSpPr>
                <a:grpSpLocks noChangeAspect="1"/>
              </p:cNvGrpSpPr>
              <p:nvPr/>
            </p:nvGrpSpPr>
            <p:grpSpPr bwMode="auto">
              <a:xfrm>
                <a:off x="1638" y="6065"/>
                <a:ext cx="438" cy="999"/>
                <a:chOff x="1638" y="6065"/>
                <a:chExt cx="438" cy="999"/>
              </a:xfrm>
            </p:grpSpPr>
            <p:sp>
              <p:nvSpPr>
                <p:cNvPr id="24693" name="Rectangle 11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6085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s-ES_tradnl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83" name="Rectangle 407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6065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86" name="Group 410"/>
              <p:cNvGrpSpPr>
                <a:grpSpLocks noChangeAspect="1"/>
              </p:cNvGrpSpPr>
              <p:nvPr/>
            </p:nvGrpSpPr>
            <p:grpSpPr bwMode="auto">
              <a:xfrm>
                <a:off x="2076" y="6065"/>
                <a:ext cx="310" cy="999"/>
                <a:chOff x="2076" y="6065"/>
                <a:chExt cx="310" cy="999"/>
              </a:xfrm>
            </p:grpSpPr>
            <p:sp>
              <p:nvSpPr>
                <p:cNvPr id="24694" name="Rectangle 118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6085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s-ES_tradnl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85" name="Rectangle 409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6065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88" name="Group 412"/>
              <p:cNvGrpSpPr>
                <a:grpSpLocks noChangeAspect="1"/>
              </p:cNvGrpSpPr>
              <p:nvPr/>
            </p:nvGrpSpPr>
            <p:grpSpPr bwMode="auto">
              <a:xfrm>
                <a:off x="2386" y="6065"/>
                <a:ext cx="530" cy="999"/>
                <a:chOff x="2386" y="6065"/>
                <a:chExt cx="530" cy="999"/>
              </a:xfrm>
            </p:grpSpPr>
            <p:sp>
              <p:nvSpPr>
                <p:cNvPr id="24695" name="Rectangle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6085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87" name="Rectangle 41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6065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90" name="Group 414"/>
              <p:cNvGrpSpPr>
                <a:grpSpLocks noChangeAspect="1"/>
              </p:cNvGrpSpPr>
              <p:nvPr/>
            </p:nvGrpSpPr>
            <p:grpSpPr bwMode="auto">
              <a:xfrm>
                <a:off x="2916" y="6065"/>
                <a:ext cx="548" cy="999"/>
                <a:chOff x="2916" y="6065"/>
                <a:chExt cx="548" cy="999"/>
              </a:xfrm>
            </p:grpSpPr>
            <p:sp>
              <p:nvSpPr>
                <p:cNvPr id="24696" name="Rectangle 120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6085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s-ES_tradnl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89" name="Rectangle 413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6065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92" name="Group 416"/>
              <p:cNvGrpSpPr>
                <a:grpSpLocks noChangeAspect="1"/>
              </p:cNvGrpSpPr>
              <p:nvPr/>
            </p:nvGrpSpPr>
            <p:grpSpPr bwMode="auto">
              <a:xfrm>
                <a:off x="3464" y="6065"/>
                <a:ext cx="471" cy="999"/>
                <a:chOff x="3464" y="6065"/>
                <a:chExt cx="471" cy="999"/>
              </a:xfrm>
            </p:grpSpPr>
            <p:sp>
              <p:nvSpPr>
                <p:cNvPr id="24697" name="Rectangle 121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6085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91" name="Rectangle 415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6065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94" name="Group 418"/>
              <p:cNvGrpSpPr>
                <a:grpSpLocks noChangeAspect="1"/>
              </p:cNvGrpSpPr>
              <p:nvPr/>
            </p:nvGrpSpPr>
            <p:grpSpPr bwMode="auto">
              <a:xfrm>
                <a:off x="3935" y="6065"/>
                <a:ext cx="452" cy="999"/>
                <a:chOff x="3935" y="6065"/>
                <a:chExt cx="452" cy="999"/>
              </a:xfrm>
            </p:grpSpPr>
            <p:sp>
              <p:nvSpPr>
                <p:cNvPr id="24698" name="Rectangle 122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6085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93" name="Rectangle 417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6065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96" name="Group 420"/>
              <p:cNvGrpSpPr>
                <a:grpSpLocks noChangeAspect="1"/>
              </p:cNvGrpSpPr>
              <p:nvPr/>
            </p:nvGrpSpPr>
            <p:grpSpPr bwMode="auto">
              <a:xfrm>
                <a:off x="0" y="6468"/>
                <a:ext cx="1035" cy="1002"/>
                <a:chOff x="0" y="6468"/>
                <a:chExt cx="1035" cy="1002"/>
              </a:xfrm>
            </p:grpSpPr>
            <p:sp>
              <p:nvSpPr>
                <p:cNvPr id="24699" name="Rectangle 123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6490"/>
                  <a:ext cx="978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Rio de Janeiro (1999)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4995" name="Rectangle 419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6468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998" name="Group 422"/>
              <p:cNvGrpSpPr>
                <a:grpSpLocks noChangeAspect="1"/>
              </p:cNvGrpSpPr>
              <p:nvPr/>
            </p:nvGrpSpPr>
            <p:grpSpPr bwMode="auto">
              <a:xfrm>
                <a:off x="1035" y="6468"/>
                <a:ext cx="603" cy="1002"/>
                <a:chOff x="1035" y="6468"/>
                <a:chExt cx="603" cy="1002"/>
              </a:xfrm>
            </p:grpSpPr>
            <p:sp>
              <p:nvSpPr>
                <p:cNvPr id="24700" name="Rectangle 12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6490"/>
                  <a:ext cx="546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97" name="Rectangle 421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6468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00" name="Group 424"/>
              <p:cNvGrpSpPr>
                <a:grpSpLocks noChangeAspect="1"/>
              </p:cNvGrpSpPr>
              <p:nvPr/>
            </p:nvGrpSpPr>
            <p:grpSpPr bwMode="auto">
              <a:xfrm>
                <a:off x="1638" y="6468"/>
                <a:ext cx="438" cy="1002"/>
                <a:chOff x="1638" y="6468"/>
                <a:chExt cx="438" cy="1002"/>
              </a:xfrm>
            </p:grpSpPr>
            <p:sp>
              <p:nvSpPr>
                <p:cNvPr id="24701" name="Rectangle 12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6490"/>
                  <a:ext cx="382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4999" name="Rectangle 423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6468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02" name="Group 426"/>
              <p:cNvGrpSpPr>
                <a:grpSpLocks noChangeAspect="1"/>
              </p:cNvGrpSpPr>
              <p:nvPr/>
            </p:nvGrpSpPr>
            <p:grpSpPr bwMode="auto">
              <a:xfrm>
                <a:off x="2076" y="6468"/>
                <a:ext cx="310" cy="1002"/>
                <a:chOff x="2076" y="6468"/>
                <a:chExt cx="310" cy="1002"/>
              </a:xfrm>
            </p:grpSpPr>
            <p:sp>
              <p:nvSpPr>
                <p:cNvPr id="24702" name="Rectangle 126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6490"/>
                  <a:ext cx="254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01" name="Rectangle 425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6468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04" name="Group 428"/>
              <p:cNvGrpSpPr>
                <a:grpSpLocks noChangeAspect="1"/>
              </p:cNvGrpSpPr>
              <p:nvPr/>
            </p:nvGrpSpPr>
            <p:grpSpPr bwMode="auto">
              <a:xfrm>
                <a:off x="2386" y="6468"/>
                <a:ext cx="530" cy="1002"/>
                <a:chOff x="2386" y="6468"/>
                <a:chExt cx="530" cy="1002"/>
              </a:xfrm>
            </p:grpSpPr>
            <p:sp>
              <p:nvSpPr>
                <p:cNvPr id="24703" name="Rectangle 127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6490"/>
                  <a:ext cx="473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03" name="Rectangle 42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6468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06" name="Group 430"/>
              <p:cNvGrpSpPr>
                <a:grpSpLocks noChangeAspect="1"/>
              </p:cNvGrpSpPr>
              <p:nvPr/>
            </p:nvGrpSpPr>
            <p:grpSpPr bwMode="auto">
              <a:xfrm>
                <a:off x="2916" y="6468"/>
                <a:ext cx="548" cy="1002"/>
                <a:chOff x="2916" y="6468"/>
                <a:chExt cx="548" cy="1002"/>
              </a:xfrm>
            </p:grpSpPr>
            <p:sp>
              <p:nvSpPr>
                <p:cNvPr id="24704" name="Rectangle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6490"/>
                  <a:ext cx="492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05" name="Rectangle 429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6468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08" name="Group 432"/>
              <p:cNvGrpSpPr>
                <a:grpSpLocks noChangeAspect="1"/>
              </p:cNvGrpSpPr>
              <p:nvPr/>
            </p:nvGrpSpPr>
            <p:grpSpPr bwMode="auto">
              <a:xfrm>
                <a:off x="3464" y="6468"/>
                <a:ext cx="471" cy="1002"/>
                <a:chOff x="3464" y="6468"/>
                <a:chExt cx="471" cy="1002"/>
              </a:xfrm>
            </p:grpSpPr>
            <p:sp>
              <p:nvSpPr>
                <p:cNvPr id="24705" name="Rectangle 129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6490"/>
                  <a:ext cx="413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07" name="Rectangle 431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6468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10" name="Group 434"/>
              <p:cNvGrpSpPr>
                <a:grpSpLocks noChangeAspect="1"/>
              </p:cNvGrpSpPr>
              <p:nvPr/>
            </p:nvGrpSpPr>
            <p:grpSpPr bwMode="auto">
              <a:xfrm>
                <a:off x="3935" y="6468"/>
                <a:ext cx="452" cy="1002"/>
                <a:chOff x="3935" y="6468"/>
                <a:chExt cx="452" cy="1002"/>
              </a:xfrm>
            </p:grpSpPr>
            <p:sp>
              <p:nvSpPr>
                <p:cNvPr id="24706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6490"/>
                  <a:ext cx="395" cy="980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09" name="Rectangle 433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6468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12" name="Group 436"/>
              <p:cNvGrpSpPr>
                <a:grpSpLocks noChangeAspect="1"/>
              </p:cNvGrpSpPr>
              <p:nvPr/>
            </p:nvGrpSpPr>
            <p:grpSpPr bwMode="auto">
              <a:xfrm>
                <a:off x="0" y="6871"/>
                <a:ext cx="1035" cy="1148"/>
                <a:chOff x="0" y="6871"/>
                <a:chExt cx="1035" cy="1148"/>
              </a:xfrm>
            </p:grpSpPr>
            <p:sp>
              <p:nvSpPr>
                <p:cNvPr id="24707" name="Rectangle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7040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Rio Grande do Norte (1996)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11" name="Rectangle 435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6871"/>
                  <a:ext cx="1035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14" name="Group 438"/>
              <p:cNvGrpSpPr>
                <a:grpSpLocks noChangeAspect="1"/>
              </p:cNvGrpSpPr>
              <p:nvPr/>
            </p:nvGrpSpPr>
            <p:grpSpPr bwMode="auto">
              <a:xfrm>
                <a:off x="1035" y="6871"/>
                <a:ext cx="603" cy="1002"/>
                <a:chOff x="1035" y="6871"/>
                <a:chExt cx="603" cy="1002"/>
              </a:xfrm>
            </p:grpSpPr>
            <p:sp>
              <p:nvSpPr>
                <p:cNvPr id="24708" name="Rectangle 132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6894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13" name="Rectangle 43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6871"/>
                  <a:ext cx="603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16" name="Group 440"/>
              <p:cNvGrpSpPr>
                <a:grpSpLocks noChangeAspect="1"/>
              </p:cNvGrpSpPr>
              <p:nvPr/>
            </p:nvGrpSpPr>
            <p:grpSpPr bwMode="auto">
              <a:xfrm>
                <a:off x="1638" y="6871"/>
                <a:ext cx="438" cy="1002"/>
                <a:chOff x="1638" y="6871"/>
                <a:chExt cx="438" cy="1002"/>
              </a:xfrm>
            </p:grpSpPr>
            <p:sp>
              <p:nvSpPr>
                <p:cNvPr id="24709" name="Rectangle 133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6894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15" name="Rectangle 439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6871"/>
                  <a:ext cx="43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18" name="Group 442"/>
              <p:cNvGrpSpPr>
                <a:grpSpLocks noChangeAspect="1"/>
              </p:cNvGrpSpPr>
              <p:nvPr/>
            </p:nvGrpSpPr>
            <p:grpSpPr bwMode="auto">
              <a:xfrm>
                <a:off x="2076" y="6871"/>
                <a:ext cx="310" cy="1002"/>
                <a:chOff x="2076" y="6871"/>
                <a:chExt cx="310" cy="1002"/>
              </a:xfrm>
            </p:grpSpPr>
            <p:sp>
              <p:nvSpPr>
                <p:cNvPr id="24710" name="Rectangle 13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6894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17" name="Rectangle 441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6871"/>
                  <a:ext cx="31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20" name="Group 444"/>
              <p:cNvGrpSpPr>
                <a:grpSpLocks noChangeAspect="1"/>
              </p:cNvGrpSpPr>
              <p:nvPr/>
            </p:nvGrpSpPr>
            <p:grpSpPr bwMode="auto">
              <a:xfrm>
                <a:off x="2386" y="6871"/>
                <a:ext cx="530" cy="1002"/>
                <a:chOff x="2386" y="6871"/>
                <a:chExt cx="530" cy="1002"/>
              </a:xfrm>
            </p:grpSpPr>
            <p:sp>
              <p:nvSpPr>
                <p:cNvPr id="24711" name="Rectangle 135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6894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19" name="Rectangle 44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6871"/>
                  <a:ext cx="53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22" name="Group 446"/>
              <p:cNvGrpSpPr>
                <a:grpSpLocks noChangeAspect="1"/>
              </p:cNvGrpSpPr>
              <p:nvPr/>
            </p:nvGrpSpPr>
            <p:grpSpPr bwMode="auto">
              <a:xfrm>
                <a:off x="2916" y="6871"/>
                <a:ext cx="548" cy="1002"/>
                <a:chOff x="2916" y="6871"/>
                <a:chExt cx="548" cy="1002"/>
              </a:xfrm>
            </p:grpSpPr>
            <p:sp>
              <p:nvSpPr>
                <p:cNvPr id="24712" name="Rectangle 13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6894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21" name="Rectangle 445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6871"/>
                  <a:ext cx="54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24" name="Group 448"/>
              <p:cNvGrpSpPr>
                <a:grpSpLocks noChangeAspect="1"/>
              </p:cNvGrpSpPr>
              <p:nvPr/>
            </p:nvGrpSpPr>
            <p:grpSpPr bwMode="auto">
              <a:xfrm>
                <a:off x="3464" y="6871"/>
                <a:ext cx="471" cy="1002"/>
                <a:chOff x="3464" y="6871"/>
                <a:chExt cx="471" cy="1002"/>
              </a:xfrm>
            </p:grpSpPr>
            <p:sp>
              <p:nvSpPr>
                <p:cNvPr id="24713" name="Rectangle 137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6894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23" name="Rectangle 44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6871"/>
                  <a:ext cx="471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26" name="Group 450"/>
              <p:cNvGrpSpPr>
                <a:grpSpLocks noChangeAspect="1"/>
              </p:cNvGrpSpPr>
              <p:nvPr/>
            </p:nvGrpSpPr>
            <p:grpSpPr bwMode="auto">
              <a:xfrm>
                <a:off x="3935" y="6871"/>
                <a:ext cx="452" cy="1002"/>
                <a:chOff x="3935" y="6871"/>
                <a:chExt cx="452" cy="1002"/>
              </a:xfrm>
            </p:grpSpPr>
            <p:sp>
              <p:nvSpPr>
                <p:cNvPr id="24714" name="Rectangle 138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6894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25" name="Rectangle 449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6871"/>
                  <a:ext cx="452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28" name="Group 452"/>
              <p:cNvGrpSpPr>
                <a:grpSpLocks noChangeAspect="1"/>
              </p:cNvGrpSpPr>
              <p:nvPr/>
            </p:nvGrpSpPr>
            <p:grpSpPr bwMode="auto">
              <a:xfrm>
                <a:off x="0" y="7389"/>
                <a:ext cx="1035" cy="1147"/>
                <a:chOff x="0" y="7389"/>
                <a:chExt cx="1035" cy="1147"/>
              </a:xfrm>
            </p:grpSpPr>
            <p:sp>
              <p:nvSpPr>
                <p:cNvPr id="24715" name="Rectangle 139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7557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Rio Grande do Sul (2000)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27" name="Rectangle 451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7389"/>
                  <a:ext cx="1035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30" name="Group 454"/>
              <p:cNvGrpSpPr>
                <a:grpSpLocks noChangeAspect="1"/>
              </p:cNvGrpSpPr>
              <p:nvPr/>
            </p:nvGrpSpPr>
            <p:grpSpPr bwMode="auto">
              <a:xfrm>
                <a:off x="1035" y="7389"/>
                <a:ext cx="603" cy="999"/>
                <a:chOff x="1035" y="7389"/>
                <a:chExt cx="603" cy="999"/>
              </a:xfrm>
            </p:grpSpPr>
            <p:sp>
              <p:nvSpPr>
                <p:cNvPr id="24716" name="Rectangle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7409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29" name="Rectangle 453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7389"/>
                  <a:ext cx="603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32" name="Group 456"/>
              <p:cNvGrpSpPr>
                <a:grpSpLocks noChangeAspect="1"/>
              </p:cNvGrpSpPr>
              <p:nvPr/>
            </p:nvGrpSpPr>
            <p:grpSpPr bwMode="auto">
              <a:xfrm>
                <a:off x="1638" y="7389"/>
                <a:ext cx="438" cy="999"/>
                <a:chOff x="1638" y="7389"/>
                <a:chExt cx="438" cy="999"/>
              </a:xfrm>
            </p:grpSpPr>
            <p:sp>
              <p:nvSpPr>
                <p:cNvPr id="24717" name="Rectangle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7409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31" name="Rectangle 455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7389"/>
                  <a:ext cx="43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34" name="Group 458"/>
              <p:cNvGrpSpPr>
                <a:grpSpLocks noChangeAspect="1"/>
              </p:cNvGrpSpPr>
              <p:nvPr/>
            </p:nvGrpSpPr>
            <p:grpSpPr bwMode="auto">
              <a:xfrm>
                <a:off x="2076" y="7389"/>
                <a:ext cx="310" cy="999"/>
                <a:chOff x="2076" y="7389"/>
                <a:chExt cx="310" cy="999"/>
              </a:xfrm>
            </p:grpSpPr>
            <p:sp>
              <p:nvSpPr>
                <p:cNvPr id="24718" name="Rectangle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7409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33" name="Rectangle 457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7389"/>
                  <a:ext cx="31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36" name="Group 460"/>
              <p:cNvGrpSpPr>
                <a:grpSpLocks noChangeAspect="1"/>
              </p:cNvGrpSpPr>
              <p:nvPr/>
            </p:nvGrpSpPr>
            <p:grpSpPr bwMode="auto">
              <a:xfrm>
                <a:off x="2386" y="7389"/>
                <a:ext cx="530" cy="999"/>
                <a:chOff x="2386" y="7389"/>
                <a:chExt cx="530" cy="999"/>
              </a:xfrm>
            </p:grpSpPr>
            <p:sp>
              <p:nvSpPr>
                <p:cNvPr id="24719" name="Rectangle 143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7409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35" name="Rectangle 45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7389"/>
                  <a:ext cx="530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38" name="Group 462"/>
              <p:cNvGrpSpPr>
                <a:grpSpLocks noChangeAspect="1"/>
              </p:cNvGrpSpPr>
              <p:nvPr/>
            </p:nvGrpSpPr>
            <p:grpSpPr bwMode="auto">
              <a:xfrm>
                <a:off x="2916" y="7389"/>
                <a:ext cx="548" cy="999"/>
                <a:chOff x="2916" y="7389"/>
                <a:chExt cx="548" cy="999"/>
              </a:xfrm>
            </p:grpSpPr>
            <p:sp>
              <p:nvSpPr>
                <p:cNvPr id="24720" name="Rectangle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7409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37" name="Rectangle 461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7389"/>
                  <a:ext cx="548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40" name="Group 464"/>
              <p:cNvGrpSpPr>
                <a:grpSpLocks noChangeAspect="1"/>
              </p:cNvGrpSpPr>
              <p:nvPr/>
            </p:nvGrpSpPr>
            <p:grpSpPr bwMode="auto">
              <a:xfrm>
                <a:off x="3464" y="7389"/>
                <a:ext cx="471" cy="999"/>
                <a:chOff x="3464" y="7389"/>
                <a:chExt cx="471" cy="999"/>
              </a:xfrm>
            </p:grpSpPr>
            <p:sp>
              <p:nvSpPr>
                <p:cNvPr id="24721" name="Rectangle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7409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39" name="Rectangle 463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7389"/>
                  <a:ext cx="471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42" name="Group 466"/>
              <p:cNvGrpSpPr>
                <a:grpSpLocks noChangeAspect="1"/>
              </p:cNvGrpSpPr>
              <p:nvPr/>
            </p:nvGrpSpPr>
            <p:grpSpPr bwMode="auto">
              <a:xfrm>
                <a:off x="3935" y="7389"/>
                <a:ext cx="452" cy="999"/>
                <a:chOff x="3935" y="7389"/>
                <a:chExt cx="452" cy="999"/>
              </a:xfrm>
            </p:grpSpPr>
            <p:sp>
              <p:nvSpPr>
                <p:cNvPr id="24722" name="Rectangle 146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7409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41" name="Rectangle 465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7389"/>
                  <a:ext cx="452" cy="518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44" name="Group 468"/>
              <p:cNvGrpSpPr>
                <a:grpSpLocks noChangeAspect="1"/>
              </p:cNvGrpSpPr>
              <p:nvPr/>
            </p:nvGrpSpPr>
            <p:grpSpPr bwMode="auto">
              <a:xfrm>
                <a:off x="0" y="7907"/>
                <a:ext cx="1035" cy="1001"/>
                <a:chOff x="0" y="7907"/>
                <a:chExt cx="1035" cy="1001"/>
              </a:xfrm>
            </p:grpSpPr>
            <p:sp>
              <p:nvSpPr>
                <p:cNvPr id="24723" name="Rectangle 147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7929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Santa Catarina (1994)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43" name="Rectangle 467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7907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46" name="Group 470"/>
              <p:cNvGrpSpPr>
                <a:grpSpLocks noChangeAspect="1"/>
              </p:cNvGrpSpPr>
              <p:nvPr/>
            </p:nvGrpSpPr>
            <p:grpSpPr bwMode="auto">
              <a:xfrm>
                <a:off x="1035" y="7907"/>
                <a:ext cx="603" cy="1001"/>
                <a:chOff x="1035" y="7907"/>
                <a:chExt cx="603" cy="1001"/>
              </a:xfrm>
            </p:grpSpPr>
            <p:sp>
              <p:nvSpPr>
                <p:cNvPr id="24724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7929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45" name="Rectangle 469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7907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48" name="Group 472"/>
              <p:cNvGrpSpPr>
                <a:grpSpLocks noChangeAspect="1"/>
              </p:cNvGrpSpPr>
              <p:nvPr/>
            </p:nvGrpSpPr>
            <p:grpSpPr bwMode="auto">
              <a:xfrm>
                <a:off x="1638" y="7907"/>
                <a:ext cx="438" cy="1001"/>
                <a:chOff x="1638" y="7907"/>
                <a:chExt cx="438" cy="1001"/>
              </a:xfrm>
            </p:grpSpPr>
            <p:sp>
              <p:nvSpPr>
                <p:cNvPr id="24725" name="Rectangle 14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7929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47" name="Rectangle 471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7907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50" name="Group 474"/>
              <p:cNvGrpSpPr>
                <a:grpSpLocks noChangeAspect="1"/>
              </p:cNvGrpSpPr>
              <p:nvPr/>
            </p:nvGrpSpPr>
            <p:grpSpPr bwMode="auto">
              <a:xfrm>
                <a:off x="2076" y="7907"/>
                <a:ext cx="310" cy="1001"/>
                <a:chOff x="2076" y="7907"/>
                <a:chExt cx="310" cy="1001"/>
              </a:xfrm>
            </p:grpSpPr>
            <p:sp>
              <p:nvSpPr>
                <p:cNvPr id="24726" name="Rectangle 150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7929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49" name="Rectangle 4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7907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52" name="Group 476"/>
              <p:cNvGrpSpPr>
                <a:grpSpLocks noChangeAspect="1"/>
              </p:cNvGrpSpPr>
              <p:nvPr/>
            </p:nvGrpSpPr>
            <p:grpSpPr bwMode="auto">
              <a:xfrm>
                <a:off x="2386" y="7907"/>
                <a:ext cx="530" cy="1001"/>
                <a:chOff x="2386" y="7907"/>
                <a:chExt cx="530" cy="1001"/>
              </a:xfrm>
            </p:grpSpPr>
            <p:sp>
              <p:nvSpPr>
                <p:cNvPr id="24727" name="Rectangle 151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7929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51" name="Rectangle 47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7907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54" name="Group 478"/>
              <p:cNvGrpSpPr>
                <a:grpSpLocks noChangeAspect="1"/>
              </p:cNvGrpSpPr>
              <p:nvPr/>
            </p:nvGrpSpPr>
            <p:grpSpPr bwMode="auto">
              <a:xfrm>
                <a:off x="2916" y="7907"/>
                <a:ext cx="548" cy="1001"/>
                <a:chOff x="2916" y="7907"/>
                <a:chExt cx="548" cy="1001"/>
              </a:xfrm>
            </p:grpSpPr>
            <p:sp>
              <p:nvSpPr>
                <p:cNvPr id="24728" name="Rectangle 152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7929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53" name="Rectangle 477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7907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56" name="Group 480"/>
              <p:cNvGrpSpPr>
                <a:grpSpLocks noChangeAspect="1"/>
              </p:cNvGrpSpPr>
              <p:nvPr/>
            </p:nvGrpSpPr>
            <p:grpSpPr bwMode="auto">
              <a:xfrm>
                <a:off x="3464" y="7907"/>
                <a:ext cx="471" cy="1001"/>
                <a:chOff x="3464" y="7907"/>
                <a:chExt cx="471" cy="1001"/>
              </a:xfrm>
            </p:grpSpPr>
            <p:sp>
              <p:nvSpPr>
                <p:cNvPr id="24729" name="Rectangle 153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7929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55" name="Rectangle 479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7907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58" name="Group 482"/>
              <p:cNvGrpSpPr>
                <a:grpSpLocks noChangeAspect="1"/>
              </p:cNvGrpSpPr>
              <p:nvPr/>
            </p:nvGrpSpPr>
            <p:grpSpPr bwMode="auto">
              <a:xfrm>
                <a:off x="3935" y="7907"/>
                <a:ext cx="452" cy="1001"/>
                <a:chOff x="3935" y="7907"/>
                <a:chExt cx="452" cy="1001"/>
              </a:xfrm>
            </p:grpSpPr>
            <p:sp>
              <p:nvSpPr>
                <p:cNvPr id="24730" name="Rectangle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7929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57" name="Rectangle 481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7907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60" name="Group 484"/>
              <p:cNvGrpSpPr>
                <a:grpSpLocks noChangeAspect="1"/>
              </p:cNvGrpSpPr>
              <p:nvPr/>
            </p:nvGrpSpPr>
            <p:grpSpPr bwMode="auto">
              <a:xfrm>
                <a:off x="0" y="8310"/>
                <a:ext cx="1035" cy="1001"/>
                <a:chOff x="0" y="8310"/>
                <a:chExt cx="1035" cy="1001"/>
              </a:xfrm>
            </p:grpSpPr>
            <p:sp>
              <p:nvSpPr>
                <p:cNvPr id="24731" name="Rectangle 155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8332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pt-BR"/>
                    <a:t>São Paulo (2000)</a:t>
                  </a:r>
                  <a:endParaRPr lang="en-US"/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59" name="Rectangle 483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8310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62" name="Group 486"/>
              <p:cNvGrpSpPr>
                <a:grpSpLocks noChangeAspect="1"/>
              </p:cNvGrpSpPr>
              <p:nvPr/>
            </p:nvGrpSpPr>
            <p:grpSpPr bwMode="auto">
              <a:xfrm>
                <a:off x="1035" y="8310"/>
                <a:ext cx="603" cy="1001"/>
                <a:chOff x="1035" y="8310"/>
                <a:chExt cx="603" cy="1001"/>
              </a:xfrm>
            </p:grpSpPr>
            <p:sp>
              <p:nvSpPr>
                <p:cNvPr id="24732" name="Rectangle 156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8332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61" name="Rectangle 485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8310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64" name="Group 488"/>
              <p:cNvGrpSpPr>
                <a:grpSpLocks noChangeAspect="1"/>
              </p:cNvGrpSpPr>
              <p:nvPr/>
            </p:nvGrpSpPr>
            <p:grpSpPr bwMode="auto">
              <a:xfrm>
                <a:off x="1638" y="8310"/>
                <a:ext cx="438" cy="1001"/>
                <a:chOff x="1638" y="8310"/>
                <a:chExt cx="438" cy="1001"/>
              </a:xfrm>
            </p:grpSpPr>
            <p:sp>
              <p:nvSpPr>
                <p:cNvPr id="24733" name="Rectangle 15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8332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63" name="Rectangle 487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8310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66" name="Group 490"/>
              <p:cNvGrpSpPr>
                <a:grpSpLocks noChangeAspect="1"/>
              </p:cNvGrpSpPr>
              <p:nvPr/>
            </p:nvGrpSpPr>
            <p:grpSpPr bwMode="auto">
              <a:xfrm>
                <a:off x="2076" y="8310"/>
                <a:ext cx="310" cy="1001"/>
                <a:chOff x="2076" y="8310"/>
                <a:chExt cx="310" cy="1001"/>
              </a:xfrm>
            </p:grpSpPr>
            <p:sp>
              <p:nvSpPr>
                <p:cNvPr id="24734" name="Rectangle 158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8332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pt-BR"/>
                    <a:t>X</a:t>
                  </a:r>
                  <a:endParaRPr lang="en-US"/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65" name="Rectangle 489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8310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68" name="Group 492"/>
              <p:cNvGrpSpPr>
                <a:grpSpLocks noChangeAspect="1"/>
              </p:cNvGrpSpPr>
              <p:nvPr/>
            </p:nvGrpSpPr>
            <p:grpSpPr bwMode="auto">
              <a:xfrm>
                <a:off x="2386" y="8310"/>
                <a:ext cx="530" cy="1001"/>
                <a:chOff x="2386" y="8310"/>
                <a:chExt cx="530" cy="1001"/>
              </a:xfrm>
            </p:grpSpPr>
            <p:sp>
              <p:nvSpPr>
                <p:cNvPr id="24735" name="Rectangle 159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8332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67" name="Rectangle 49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8310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70" name="Group 494"/>
              <p:cNvGrpSpPr>
                <a:grpSpLocks noChangeAspect="1"/>
              </p:cNvGrpSpPr>
              <p:nvPr/>
            </p:nvGrpSpPr>
            <p:grpSpPr bwMode="auto">
              <a:xfrm>
                <a:off x="2916" y="8310"/>
                <a:ext cx="548" cy="1001"/>
                <a:chOff x="2916" y="8310"/>
                <a:chExt cx="548" cy="1001"/>
              </a:xfrm>
            </p:grpSpPr>
            <p:sp>
              <p:nvSpPr>
                <p:cNvPr id="24736" name="Rectangle 160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8332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69" name="Rectangle 493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8310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72" name="Group 496"/>
              <p:cNvGrpSpPr>
                <a:grpSpLocks noChangeAspect="1"/>
              </p:cNvGrpSpPr>
              <p:nvPr/>
            </p:nvGrpSpPr>
            <p:grpSpPr bwMode="auto">
              <a:xfrm>
                <a:off x="3464" y="8310"/>
                <a:ext cx="471" cy="1001"/>
                <a:chOff x="3464" y="8310"/>
                <a:chExt cx="471" cy="1001"/>
              </a:xfrm>
            </p:grpSpPr>
            <p:sp>
              <p:nvSpPr>
                <p:cNvPr id="24737" name="Rectangle 161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8332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71" name="Rectangle 495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8310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74" name="Group 498"/>
              <p:cNvGrpSpPr>
                <a:grpSpLocks noChangeAspect="1"/>
              </p:cNvGrpSpPr>
              <p:nvPr/>
            </p:nvGrpSpPr>
            <p:grpSpPr bwMode="auto">
              <a:xfrm>
                <a:off x="3935" y="8310"/>
                <a:ext cx="452" cy="1001"/>
                <a:chOff x="3935" y="8310"/>
                <a:chExt cx="452" cy="1001"/>
              </a:xfrm>
            </p:grpSpPr>
            <p:sp>
              <p:nvSpPr>
                <p:cNvPr id="24738" name="Rectangle 162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8332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73" name="Rectangle 497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8310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76" name="Group 500"/>
              <p:cNvGrpSpPr>
                <a:grpSpLocks noChangeAspect="1"/>
              </p:cNvGrpSpPr>
              <p:nvPr/>
            </p:nvGrpSpPr>
            <p:grpSpPr bwMode="auto">
              <a:xfrm>
                <a:off x="0" y="8713"/>
                <a:ext cx="1035" cy="1001"/>
                <a:chOff x="0" y="8713"/>
                <a:chExt cx="1035" cy="1001"/>
              </a:xfrm>
            </p:grpSpPr>
            <p:sp>
              <p:nvSpPr>
                <p:cNvPr id="24739" name="Rectangle 163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8735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en-US"/>
                    <a:t>Sergipe (1998)</a:t>
                  </a:r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75" name="Rectangle 499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8713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78" name="Group 502"/>
              <p:cNvGrpSpPr>
                <a:grpSpLocks noChangeAspect="1"/>
              </p:cNvGrpSpPr>
              <p:nvPr/>
            </p:nvGrpSpPr>
            <p:grpSpPr bwMode="auto">
              <a:xfrm>
                <a:off x="1035" y="8713"/>
                <a:ext cx="603" cy="1001"/>
                <a:chOff x="1035" y="8713"/>
                <a:chExt cx="603" cy="1001"/>
              </a:xfrm>
            </p:grpSpPr>
            <p:sp>
              <p:nvSpPr>
                <p:cNvPr id="24740" name="Rectangle 164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8735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77" name="Rectangle 501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8713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80" name="Group 504"/>
              <p:cNvGrpSpPr>
                <a:grpSpLocks noChangeAspect="1"/>
              </p:cNvGrpSpPr>
              <p:nvPr/>
            </p:nvGrpSpPr>
            <p:grpSpPr bwMode="auto">
              <a:xfrm>
                <a:off x="1638" y="8713"/>
                <a:ext cx="438" cy="1001"/>
                <a:chOff x="1638" y="8713"/>
                <a:chExt cx="438" cy="1001"/>
              </a:xfrm>
            </p:grpSpPr>
            <p:sp>
              <p:nvSpPr>
                <p:cNvPr id="24741" name="Rectangle 16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8735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79" name="Rectangle 503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8713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82" name="Group 506"/>
              <p:cNvGrpSpPr>
                <a:grpSpLocks noChangeAspect="1"/>
              </p:cNvGrpSpPr>
              <p:nvPr/>
            </p:nvGrpSpPr>
            <p:grpSpPr bwMode="auto">
              <a:xfrm>
                <a:off x="2076" y="8713"/>
                <a:ext cx="310" cy="1001"/>
                <a:chOff x="2076" y="8713"/>
                <a:chExt cx="310" cy="1001"/>
              </a:xfrm>
            </p:grpSpPr>
            <p:sp>
              <p:nvSpPr>
                <p:cNvPr id="24742" name="Rectangle 166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8735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81" name="Rectangle 505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8713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84" name="Group 508"/>
              <p:cNvGrpSpPr>
                <a:grpSpLocks noChangeAspect="1"/>
              </p:cNvGrpSpPr>
              <p:nvPr/>
            </p:nvGrpSpPr>
            <p:grpSpPr bwMode="auto">
              <a:xfrm>
                <a:off x="2386" y="8713"/>
                <a:ext cx="530" cy="1001"/>
                <a:chOff x="2386" y="8713"/>
                <a:chExt cx="530" cy="1001"/>
              </a:xfrm>
            </p:grpSpPr>
            <p:sp>
              <p:nvSpPr>
                <p:cNvPr id="24743" name="Rectangle 167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8735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83" name="Rectangle 50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8713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86" name="Group 510"/>
              <p:cNvGrpSpPr>
                <a:grpSpLocks noChangeAspect="1"/>
              </p:cNvGrpSpPr>
              <p:nvPr/>
            </p:nvGrpSpPr>
            <p:grpSpPr bwMode="auto">
              <a:xfrm>
                <a:off x="2916" y="8713"/>
                <a:ext cx="548" cy="1001"/>
                <a:chOff x="2916" y="8713"/>
                <a:chExt cx="548" cy="1001"/>
              </a:xfrm>
            </p:grpSpPr>
            <p:sp>
              <p:nvSpPr>
                <p:cNvPr id="24744" name="Rectangle 168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8735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85" name="Rectangle 509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8713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88" name="Group 512"/>
              <p:cNvGrpSpPr>
                <a:grpSpLocks noChangeAspect="1"/>
              </p:cNvGrpSpPr>
              <p:nvPr/>
            </p:nvGrpSpPr>
            <p:grpSpPr bwMode="auto">
              <a:xfrm>
                <a:off x="3464" y="8713"/>
                <a:ext cx="471" cy="1001"/>
                <a:chOff x="3464" y="8713"/>
                <a:chExt cx="471" cy="1001"/>
              </a:xfrm>
            </p:grpSpPr>
            <p:sp>
              <p:nvSpPr>
                <p:cNvPr id="24745" name="Rectangle 169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8735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87" name="Rectangle 511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8713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90" name="Group 514"/>
              <p:cNvGrpSpPr>
                <a:grpSpLocks noChangeAspect="1"/>
              </p:cNvGrpSpPr>
              <p:nvPr/>
            </p:nvGrpSpPr>
            <p:grpSpPr bwMode="auto">
              <a:xfrm>
                <a:off x="3935" y="8713"/>
                <a:ext cx="452" cy="1001"/>
                <a:chOff x="3935" y="8713"/>
                <a:chExt cx="452" cy="1001"/>
              </a:xfrm>
            </p:grpSpPr>
            <p:sp>
              <p:nvSpPr>
                <p:cNvPr id="24746" name="Rectangle 170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8735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89" name="Rectangle 513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8713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92" name="Group 516"/>
              <p:cNvGrpSpPr>
                <a:grpSpLocks noChangeAspect="1"/>
              </p:cNvGrpSpPr>
              <p:nvPr/>
            </p:nvGrpSpPr>
            <p:grpSpPr bwMode="auto">
              <a:xfrm>
                <a:off x="0" y="9116"/>
                <a:ext cx="1035" cy="999"/>
                <a:chOff x="0" y="9116"/>
                <a:chExt cx="1035" cy="999"/>
              </a:xfrm>
            </p:grpSpPr>
            <p:sp>
              <p:nvSpPr>
                <p:cNvPr id="24747" name="Rectangle 171"/>
                <p:cNvSpPr>
                  <a:spLocks noChangeAspect="1" noChangeArrowheads="1"/>
                </p:cNvSpPr>
                <p:nvPr/>
              </p:nvSpPr>
              <p:spPr bwMode="auto">
                <a:xfrm>
                  <a:off x="29" y="9136"/>
                  <a:ext cx="978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r>
                    <a:rPr lang="en-US"/>
                    <a:t>National (1997)</a:t>
                  </a:r>
                </a:p>
                <a:p>
                  <a:pPr eaLnBrk="0" hangingPunct="0"/>
                  <a:endParaRPr lang="en-US" sz="2400"/>
                </a:p>
              </p:txBody>
            </p:sp>
            <p:sp>
              <p:nvSpPr>
                <p:cNvPr id="25091" name="Rectangle 515"/>
                <p:cNvSpPr>
                  <a:spLocks noChangeAspect="1" noChangeArrowheads="1"/>
                </p:cNvSpPr>
                <p:nvPr/>
              </p:nvSpPr>
              <p:spPr bwMode="auto">
                <a:xfrm>
                  <a:off x="0" y="9116"/>
                  <a:ext cx="1035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94" name="Group 518"/>
              <p:cNvGrpSpPr>
                <a:grpSpLocks noChangeAspect="1"/>
              </p:cNvGrpSpPr>
              <p:nvPr/>
            </p:nvGrpSpPr>
            <p:grpSpPr bwMode="auto">
              <a:xfrm>
                <a:off x="1035" y="9116"/>
                <a:ext cx="603" cy="999"/>
                <a:chOff x="1035" y="9116"/>
                <a:chExt cx="603" cy="999"/>
              </a:xfrm>
            </p:grpSpPr>
            <p:sp>
              <p:nvSpPr>
                <p:cNvPr id="24748" name="Rectangle 172"/>
                <p:cNvSpPr>
                  <a:spLocks noChangeAspect="1" noChangeArrowheads="1"/>
                </p:cNvSpPr>
                <p:nvPr/>
              </p:nvSpPr>
              <p:spPr bwMode="auto">
                <a:xfrm>
                  <a:off x="1064" y="9136"/>
                  <a:ext cx="546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93" name="Rectangle 517"/>
                <p:cNvSpPr>
                  <a:spLocks noChangeAspect="1" noChangeArrowheads="1"/>
                </p:cNvSpPr>
                <p:nvPr/>
              </p:nvSpPr>
              <p:spPr bwMode="auto">
                <a:xfrm>
                  <a:off x="1035" y="9116"/>
                  <a:ext cx="603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96" name="Group 520"/>
              <p:cNvGrpSpPr>
                <a:grpSpLocks noChangeAspect="1"/>
              </p:cNvGrpSpPr>
              <p:nvPr/>
            </p:nvGrpSpPr>
            <p:grpSpPr bwMode="auto">
              <a:xfrm>
                <a:off x="1638" y="9116"/>
                <a:ext cx="438" cy="999"/>
                <a:chOff x="1638" y="9116"/>
                <a:chExt cx="438" cy="999"/>
              </a:xfrm>
            </p:grpSpPr>
            <p:sp>
              <p:nvSpPr>
                <p:cNvPr id="24749" name="Rectangle 173"/>
                <p:cNvSpPr>
                  <a:spLocks noChangeAspect="1" noChangeArrowheads="1"/>
                </p:cNvSpPr>
                <p:nvPr/>
              </p:nvSpPr>
              <p:spPr bwMode="auto">
                <a:xfrm>
                  <a:off x="1666" y="9136"/>
                  <a:ext cx="38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95" name="Rectangle 519"/>
                <p:cNvSpPr>
                  <a:spLocks noChangeAspect="1" noChangeArrowheads="1"/>
                </p:cNvSpPr>
                <p:nvPr/>
              </p:nvSpPr>
              <p:spPr bwMode="auto">
                <a:xfrm>
                  <a:off x="1638" y="9116"/>
                  <a:ext cx="43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098" name="Group 522"/>
              <p:cNvGrpSpPr>
                <a:grpSpLocks noChangeAspect="1"/>
              </p:cNvGrpSpPr>
              <p:nvPr/>
            </p:nvGrpSpPr>
            <p:grpSpPr bwMode="auto">
              <a:xfrm>
                <a:off x="2076" y="9116"/>
                <a:ext cx="310" cy="999"/>
                <a:chOff x="2076" y="9116"/>
                <a:chExt cx="310" cy="999"/>
              </a:xfrm>
            </p:grpSpPr>
            <p:sp>
              <p:nvSpPr>
                <p:cNvPr id="24750" name="Rectangle 174"/>
                <p:cNvSpPr>
                  <a:spLocks noChangeAspect="1" noChangeArrowheads="1"/>
                </p:cNvSpPr>
                <p:nvPr/>
              </p:nvSpPr>
              <p:spPr bwMode="auto">
                <a:xfrm>
                  <a:off x="2104" y="9136"/>
                  <a:ext cx="254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97" name="Rectangle 521"/>
                <p:cNvSpPr>
                  <a:spLocks noChangeAspect="1" noChangeArrowheads="1"/>
                </p:cNvSpPr>
                <p:nvPr/>
              </p:nvSpPr>
              <p:spPr bwMode="auto">
                <a:xfrm>
                  <a:off x="2076" y="9116"/>
                  <a:ext cx="31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100" name="Group 524"/>
              <p:cNvGrpSpPr>
                <a:grpSpLocks noChangeAspect="1"/>
              </p:cNvGrpSpPr>
              <p:nvPr/>
            </p:nvGrpSpPr>
            <p:grpSpPr bwMode="auto">
              <a:xfrm>
                <a:off x="2386" y="9116"/>
                <a:ext cx="530" cy="999"/>
                <a:chOff x="2386" y="9116"/>
                <a:chExt cx="530" cy="999"/>
              </a:xfrm>
            </p:grpSpPr>
            <p:sp>
              <p:nvSpPr>
                <p:cNvPr id="24751" name="Rectangle 175"/>
                <p:cNvSpPr>
                  <a:spLocks noChangeAspect="1" noChangeArrowheads="1"/>
                </p:cNvSpPr>
                <p:nvPr/>
              </p:nvSpPr>
              <p:spPr bwMode="auto">
                <a:xfrm>
                  <a:off x="2415" y="9136"/>
                  <a:ext cx="47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099" name="Rectangle 5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6" y="9116"/>
                  <a:ext cx="530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102" name="Group 526"/>
              <p:cNvGrpSpPr>
                <a:grpSpLocks noChangeAspect="1"/>
              </p:cNvGrpSpPr>
              <p:nvPr/>
            </p:nvGrpSpPr>
            <p:grpSpPr bwMode="auto">
              <a:xfrm>
                <a:off x="2916" y="9116"/>
                <a:ext cx="548" cy="999"/>
                <a:chOff x="2916" y="9116"/>
                <a:chExt cx="548" cy="999"/>
              </a:xfrm>
            </p:grpSpPr>
            <p:sp>
              <p:nvSpPr>
                <p:cNvPr id="24752" name="Rectangle 176"/>
                <p:cNvSpPr>
                  <a:spLocks noChangeAspect="1" noChangeArrowheads="1"/>
                </p:cNvSpPr>
                <p:nvPr/>
              </p:nvSpPr>
              <p:spPr bwMode="auto">
                <a:xfrm>
                  <a:off x="2944" y="9136"/>
                  <a:ext cx="492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101" name="Rectangle 525"/>
                <p:cNvSpPr>
                  <a:spLocks noChangeAspect="1" noChangeArrowheads="1"/>
                </p:cNvSpPr>
                <p:nvPr/>
              </p:nvSpPr>
              <p:spPr bwMode="auto">
                <a:xfrm>
                  <a:off x="2916" y="9116"/>
                  <a:ext cx="548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104" name="Group 528"/>
              <p:cNvGrpSpPr>
                <a:grpSpLocks noChangeAspect="1"/>
              </p:cNvGrpSpPr>
              <p:nvPr/>
            </p:nvGrpSpPr>
            <p:grpSpPr bwMode="auto">
              <a:xfrm>
                <a:off x="3464" y="9116"/>
                <a:ext cx="471" cy="999"/>
                <a:chOff x="3464" y="9116"/>
                <a:chExt cx="471" cy="999"/>
              </a:xfrm>
            </p:grpSpPr>
            <p:sp>
              <p:nvSpPr>
                <p:cNvPr id="24753" name="Rectangle 177"/>
                <p:cNvSpPr>
                  <a:spLocks noChangeAspect="1" noChangeArrowheads="1"/>
                </p:cNvSpPr>
                <p:nvPr/>
              </p:nvSpPr>
              <p:spPr bwMode="auto">
                <a:xfrm>
                  <a:off x="3493" y="9136"/>
                  <a:ext cx="413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X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103" name="Rectangle 527"/>
                <p:cNvSpPr>
                  <a:spLocks noChangeAspect="1" noChangeArrowheads="1"/>
                </p:cNvSpPr>
                <p:nvPr/>
              </p:nvSpPr>
              <p:spPr bwMode="auto">
                <a:xfrm>
                  <a:off x="3464" y="9116"/>
                  <a:ext cx="471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106" name="Group 530"/>
              <p:cNvGrpSpPr>
                <a:grpSpLocks noChangeAspect="1"/>
              </p:cNvGrpSpPr>
              <p:nvPr/>
            </p:nvGrpSpPr>
            <p:grpSpPr bwMode="auto">
              <a:xfrm>
                <a:off x="3935" y="9116"/>
                <a:ext cx="452" cy="999"/>
                <a:chOff x="3935" y="9116"/>
                <a:chExt cx="452" cy="999"/>
              </a:xfrm>
            </p:grpSpPr>
            <p:sp>
              <p:nvSpPr>
                <p:cNvPr id="24754" name="Rectangle 178"/>
                <p:cNvSpPr>
                  <a:spLocks noChangeAspect="1" noChangeArrowheads="1"/>
                </p:cNvSpPr>
                <p:nvPr/>
              </p:nvSpPr>
              <p:spPr bwMode="auto">
                <a:xfrm>
                  <a:off x="3963" y="9136"/>
                  <a:ext cx="395" cy="979"/>
                </a:xfrm>
                <a:prstGeom prst="rect">
                  <a:avLst/>
                </a:prstGeom>
                <a:noFill/>
                <a:ln w="9525" cap="sq">
                  <a:noFill/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pPr algn="ctr"/>
                  <a:r>
                    <a:rPr lang="en-US"/>
                    <a:t> </a:t>
                  </a:r>
                </a:p>
                <a:p>
                  <a:pPr algn="ctr" eaLnBrk="0" hangingPunct="0"/>
                  <a:endParaRPr lang="en-US" sz="2400"/>
                </a:p>
              </p:txBody>
            </p:sp>
            <p:sp>
              <p:nvSpPr>
                <p:cNvPr id="25105" name="Rectangle 529"/>
                <p:cNvSpPr>
                  <a:spLocks noChangeAspect="1" noChangeArrowheads="1"/>
                </p:cNvSpPr>
                <p:nvPr/>
              </p:nvSpPr>
              <p:spPr bwMode="auto">
                <a:xfrm>
                  <a:off x="3935" y="9116"/>
                  <a:ext cx="452" cy="403"/>
                </a:xfrm>
                <a:prstGeom prst="rect">
                  <a:avLst/>
                </a:prstGeom>
                <a:noFill/>
                <a:ln w="7" cap="sq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 anchorCtr="1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5108" name="Rectangle 532"/>
            <p:cNvSpPr>
              <a:spLocks noChangeAspect="1" noChangeArrowheads="1"/>
            </p:cNvSpPr>
            <p:nvPr/>
          </p:nvSpPr>
          <p:spPr bwMode="auto">
            <a:xfrm>
              <a:off x="-3" y="-3"/>
              <a:ext cx="4393" cy="9525"/>
            </a:xfrm>
            <a:prstGeom prst="rect">
              <a:avLst/>
            </a:prstGeom>
            <a:noFill/>
            <a:ln w="11112" cap="sq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pt-BR" sz="3200" b="1"/>
              <a:t>The State of Ceará</a:t>
            </a:r>
            <a:r>
              <a:rPr lang="pt-BR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696200" cy="4953000"/>
          </a:xfrm>
        </p:spPr>
        <p:txBody>
          <a:bodyPr/>
          <a:lstStyle/>
          <a:p>
            <a:r>
              <a:rPr lang="pt-BR" sz="2800"/>
              <a:t>Since early 90’s </a:t>
            </a:r>
          </a:p>
          <a:p>
            <a:r>
              <a:rPr lang="pt-BR" sz="2800"/>
              <a:t>Revenue-raising goals for reservoir and channel management for water distribution in semi-arid region</a:t>
            </a:r>
          </a:p>
          <a:p>
            <a:pPr>
              <a:buFontTx/>
              <a:buNone/>
            </a:pPr>
            <a:r>
              <a:rPr lang="pt-BR" sz="2800"/>
              <a:t>	Charge levels (US$/1000 m</a:t>
            </a:r>
            <a:r>
              <a:rPr lang="pt-BR" sz="2800" baseline="30000"/>
              <a:t>3 </a:t>
            </a:r>
            <a:r>
              <a:rPr lang="pt-BR" sz="2800"/>
              <a:t>) in 2001</a:t>
            </a:r>
            <a:endParaRPr lang="pt-BR" sz="2800" baseline="30000"/>
          </a:p>
          <a:p>
            <a:pPr>
              <a:buFontTx/>
              <a:buNone/>
            </a:pPr>
            <a:r>
              <a:rPr lang="pt-BR" sz="2800"/>
              <a:t>Industrial = 327; Domestic = 5.53-11.91	</a:t>
            </a:r>
          </a:p>
          <a:p>
            <a:pPr>
              <a:buFontTx/>
              <a:buNone/>
            </a:pPr>
            <a:r>
              <a:rPr lang="pt-BR" sz="2800"/>
              <a:t>Irrigation and aquaculture = 0.43-2.13	</a:t>
            </a:r>
          </a:p>
          <a:p>
            <a:pPr algn="just"/>
            <a:r>
              <a:rPr lang="pt-BR" sz="2800"/>
              <a:t>achievements over previous levels: 99% level of supply assurance for the industrial sector, 95% for urban consumers and 90% for the agriculture</a:t>
            </a:r>
          </a:p>
          <a:p>
            <a:pPr>
              <a:buFontTx/>
              <a:buNone/>
            </a:pPr>
            <a:endParaRPr lang="pt-BR" sz="2800"/>
          </a:p>
          <a:p>
            <a:endParaRPr lang="pt-BR"/>
          </a:p>
          <a:p>
            <a:pPr>
              <a:buFontTx/>
              <a:buNone/>
            </a:pPr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pt-BR" sz="3200" b="1"/>
              <a:t>The State of São Paulo</a:t>
            </a:r>
            <a:endParaRPr lang="pt-B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algn="just"/>
            <a:r>
              <a:rPr lang="pt-BR"/>
              <a:t>1992 state water law following the French system</a:t>
            </a:r>
          </a:p>
          <a:p>
            <a:pPr algn="just"/>
            <a:r>
              <a:rPr lang="pt-BR"/>
              <a:t>Pricing criteria for charges not approved yet</a:t>
            </a:r>
          </a:p>
          <a:p>
            <a:pPr algn="just"/>
            <a:r>
              <a:rPr lang="pt-BR"/>
              <a:t>Charges may vary according to the water source (superficial or underground); type, location and effective volume of use; conditions of water quality, availability and regularization in the basin; seasonal effects; and conservation measures. </a:t>
            </a:r>
          </a:p>
          <a:p>
            <a:endParaRPr lang="pt-BR"/>
          </a:p>
          <a:p>
            <a:endParaRPr lang="pt-B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apresentação\Turbilhao.pot</Template>
  <TotalTime>1031</TotalTime>
  <Words>1113</Words>
  <Application>Microsoft Office PowerPoint</Application>
  <PresentationFormat>On-screen Show (4:3)</PresentationFormat>
  <Paragraphs>321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Times New Roman</vt:lpstr>
      <vt:lpstr>SimSun</vt:lpstr>
      <vt:lpstr>Wingdings</vt:lpstr>
      <vt:lpstr>Estrutura padrão</vt:lpstr>
      <vt:lpstr>Slide 1</vt:lpstr>
      <vt:lpstr>Legal Framework</vt:lpstr>
      <vt:lpstr>The Old Paradigm</vt:lpstr>
      <vt:lpstr>The New Water Policy</vt:lpstr>
      <vt:lpstr>Slide 5</vt:lpstr>
      <vt:lpstr>Water Charges </vt:lpstr>
      <vt:lpstr>Slide 7</vt:lpstr>
      <vt:lpstr>The State of Ceará </vt:lpstr>
      <vt:lpstr>The State of São Paulo</vt:lpstr>
      <vt:lpstr>Federal River Basin of Paraíba do Sul</vt:lpstr>
      <vt:lpstr>Slide 11</vt:lpstr>
      <vt:lpstr>Adopted Principles</vt:lpstr>
      <vt:lpstr>Slide 13</vt:lpstr>
      <vt:lpstr>Criteria</vt:lpstr>
      <vt:lpstr>Formulae</vt:lpstr>
      <vt:lpstr>Application</vt:lpstr>
      <vt:lpstr>Slide 17</vt:lpstr>
      <vt:lpstr>Slide 18</vt:lpstr>
      <vt:lpstr>Conclusions</vt:lpstr>
      <vt:lpstr>Slide 20</vt:lpstr>
    </vt:vector>
  </TitlesOfParts>
  <Company>IPEA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 Case: Brazil Outline</dc:title>
  <dc:creator>Rodrigo</dc:creator>
  <cp:lastModifiedBy>anarod</cp:lastModifiedBy>
  <cp:revision>21</cp:revision>
  <dcterms:created xsi:type="dcterms:W3CDTF">2002-12-23T18:42:13Z</dcterms:created>
  <dcterms:modified xsi:type="dcterms:W3CDTF">2010-07-11T14:31:00Z</dcterms:modified>
</cp:coreProperties>
</file>