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9" r:id="rId1"/>
  </p:sldMasterIdLst>
  <p:notesMasterIdLst>
    <p:notesMasterId r:id="rId14"/>
  </p:notesMasterIdLst>
  <p:handoutMasterIdLst>
    <p:handoutMasterId r:id="rId15"/>
  </p:handoutMasterIdLst>
  <p:sldIdLst>
    <p:sldId id="271" r:id="rId2"/>
    <p:sldId id="259" r:id="rId3"/>
    <p:sldId id="266" r:id="rId4"/>
    <p:sldId id="264" r:id="rId5"/>
    <p:sldId id="257" r:id="rId6"/>
    <p:sldId id="260" r:id="rId7"/>
    <p:sldId id="262" r:id="rId8"/>
    <p:sldId id="263" r:id="rId9"/>
    <p:sldId id="265" r:id="rId10"/>
    <p:sldId id="267" r:id="rId11"/>
    <p:sldId id="268" r:id="rId12"/>
    <p:sldId id="270" r:id="rId13"/>
  </p:sldIdLst>
  <p:sldSz cx="9144000" cy="6858000" type="screen4x3"/>
  <p:notesSz cx="6858000" cy="9144000"/>
  <p:embeddedFontLst>
    <p:embeddedFont>
      <p:font typeface="Comic Sans MS" pitchFamily="66" charset="0"/>
      <p:regular r:id="rId16"/>
      <p:bold r:id="rId17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  <a:srgbClr val="FFFF66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83" autoAdjust="0"/>
    <p:restoredTop sz="90929"/>
  </p:normalViewPr>
  <p:slideViewPr>
    <p:cSldViewPr>
      <p:cViewPr varScale="1">
        <p:scale>
          <a:sx n="61" d="100"/>
          <a:sy n="61" d="100"/>
        </p:scale>
        <p:origin x="-65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03887CC-9B71-4636-9C19-3A33656B406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765AF23-E3FA-48DC-8867-337CF3A40D6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98F27B-FBC7-43E0-A203-D6B12E4CE2B8}" type="slidenum">
              <a:rPr lang="en-US"/>
              <a:pPr/>
              <a:t>6</a:t>
            </a:fld>
            <a:endParaRPr lang="en-US"/>
          </a:p>
        </p:txBody>
      </p:sp>
      <p:sp>
        <p:nvSpPr>
          <p:cNvPr id="921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73163" y="693738"/>
            <a:ext cx="4511675" cy="33845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988" y="4346575"/>
            <a:ext cx="5026025" cy="4110038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92075" tIns="46038" rIns="92075" bIns="46038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5123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/>
              <a:ahLst/>
              <a:cxnLst>
                <a:cxn ang="0">
                  <a:pos x="1523" y="2611"/>
                </a:cxn>
                <a:cxn ang="0">
                  <a:pos x="3698" y="2612"/>
                </a:cxn>
                <a:cxn ang="0">
                  <a:pos x="3698" y="2228"/>
                </a:cxn>
                <a:cxn ang="0">
                  <a:pos x="0" y="0"/>
                </a:cxn>
                <a:cxn ang="0">
                  <a:pos x="160" y="118"/>
                </a:cxn>
                <a:cxn ang="0">
                  <a:pos x="292" y="219"/>
                </a:cxn>
                <a:cxn ang="0">
                  <a:pos x="441" y="347"/>
                </a:cxn>
                <a:cxn ang="0">
                  <a:pos x="585" y="482"/>
                </a:cxn>
                <a:cxn ang="0">
                  <a:pos x="796" y="711"/>
                </a:cxn>
                <a:cxn ang="0">
                  <a:pos x="983" y="955"/>
                </a:cxn>
                <a:cxn ang="0">
                  <a:pos x="1119" y="1168"/>
                </a:cxn>
                <a:cxn ang="0">
                  <a:pos x="1238" y="1388"/>
                </a:cxn>
                <a:cxn ang="0">
                  <a:pos x="1331" y="1608"/>
                </a:cxn>
                <a:cxn ang="0">
                  <a:pos x="1400" y="1809"/>
                </a:cxn>
                <a:cxn ang="0">
                  <a:pos x="1447" y="1979"/>
                </a:cxn>
                <a:cxn ang="0">
                  <a:pos x="1490" y="2190"/>
                </a:cxn>
                <a:cxn ang="0">
                  <a:pos x="1511" y="2374"/>
                </a:cxn>
                <a:cxn ang="0">
                  <a:pos x="1523" y="2611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124" name="Arc 4"/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G0" fmla="+- 0 0 0"/>
                <a:gd name="G1" fmla="+- 21231 0 0"/>
                <a:gd name="G2" fmla="+- 21600 0 0"/>
                <a:gd name="T0" fmla="*/ 3977 w 21600"/>
                <a:gd name="T1" fmla="*/ 0 h 21231"/>
                <a:gd name="T2" fmla="*/ 21600 w 21600"/>
                <a:gd name="T3" fmla="*/ 21231 h 21231"/>
                <a:gd name="T4" fmla="*/ 0 w 21600"/>
                <a:gd name="T5" fmla="*/ 21231 h 2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125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0757A12-1DDD-42CD-BC0D-05A30F0C04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62DBBF-519A-45BA-A7D7-A471345D11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854981-6385-4599-9051-5E49B636D5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2665C4A-CBAC-4383-A7DD-36A600AC4C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6BA65D7-26A7-43D5-A60A-6BA3E6FA29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4BB029-2965-4F7E-A49A-906E94BC3F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B848FC-FAE7-4AFB-8D07-4793ADC4B9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639304-1B95-4517-95F3-01FDF619D5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2E5D04-3B58-4757-A9D1-11E332FE54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0F4ABB-69F8-42B6-89A3-0E2981ABFE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75A36B-AFB0-4864-A178-955094E8FB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5F492E-C1E3-4C29-A070-181C80E284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01CA06-4BA3-4AC0-82DE-0A7EE0BED5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4099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/>
              <a:ahLst/>
              <a:cxnLst>
                <a:cxn ang="0">
                  <a:pos x="1905" y="3312"/>
                </a:cxn>
                <a:cxn ang="0">
                  <a:pos x="2358" y="3313"/>
                </a:cxn>
                <a:cxn ang="0">
                  <a:pos x="2358" y="1437"/>
                </a:cxn>
                <a:cxn ang="0">
                  <a:pos x="0" y="0"/>
                </a:cxn>
                <a:cxn ang="0">
                  <a:pos x="201" y="150"/>
                </a:cxn>
                <a:cxn ang="0">
                  <a:pos x="366" y="279"/>
                </a:cxn>
                <a:cxn ang="0">
                  <a:pos x="552" y="441"/>
                </a:cxn>
                <a:cxn ang="0">
                  <a:pos x="732" y="612"/>
                </a:cxn>
                <a:cxn ang="0">
                  <a:pos x="996" y="903"/>
                </a:cxn>
                <a:cxn ang="0">
                  <a:pos x="1230" y="1212"/>
                </a:cxn>
                <a:cxn ang="0">
                  <a:pos x="1400" y="1482"/>
                </a:cxn>
                <a:cxn ang="0">
                  <a:pos x="1548" y="1761"/>
                </a:cxn>
                <a:cxn ang="0">
                  <a:pos x="1665" y="2040"/>
                </a:cxn>
                <a:cxn ang="0">
                  <a:pos x="1751" y="2295"/>
                </a:cxn>
                <a:cxn ang="0">
                  <a:pos x="1809" y="2511"/>
                </a:cxn>
                <a:cxn ang="0">
                  <a:pos x="1863" y="2778"/>
                </a:cxn>
                <a:cxn ang="0">
                  <a:pos x="1890" y="3012"/>
                </a:cxn>
                <a:cxn ang="0">
                  <a:pos x="1905" y="3312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100" name="Arc 4"/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840A6FE-A6B4-43DE-A7EE-83D73C2AF1F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838200"/>
            <a:ext cx="7772400" cy="2057400"/>
          </a:xfrm>
        </p:spPr>
        <p:txBody>
          <a:bodyPr/>
          <a:lstStyle/>
          <a:p>
            <a:r>
              <a:rPr lang="en-US" sz="5400">
                <a:solidFill>
                  <a:schemeClr val="folHlink"/>
                </a:solidFill>
              </a:rPr>
              <a:t>Violence, Inequality and Poverty in the Americas</a:t>
            </a:r>
            <a:r>
              <a:rPr lang="en-US"/>
              <a:t> 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4419600"/>
            <a:ext cx="8458200" cy="1752600"/>
          </a:xfrm>
        </p:spPr>
        <p:txBody>
          <a:bodyPr/>
          <a:lstStyle/>
          <a:p>
            <a:r>
              <a:rPr lang="en-US" sz="2800"/>
              <a:t>Presentation to the Poverty Reduction Network</a:t>
            </a:r>
          </a:p>
          <a:p>
            <a:r>
              <a:rPr lang="en-US" sz="2800"/>
              <a:t>Andrew Morrison</a:t>
            </a:r>
          </a:p>
          <a:p>
            <a:r>
              <a:rPr lang="en-US" sz="2800"/>
              <a:t>Inter-American Development Bank</a:t>
            </a:r>
          </a:p>
          <a:p>
            <a:r>
              <a:rPr lang="en-US" sz="2800"/>
              <a:t>November 11, 2002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52450" y="533400"/>
            <a:ext cx="8591550" cy="914400"/>
          </a:xfrm>
          <a:noFill/>
          <a:ln/>
          <a:effectLst>
            <a:outerShdw dist="35921" dir="2700000" algn="ctr" rotWithShape="0">
              <a:srgbClr val="000000"/>
            </a:outerShdw>
          </a:effectLst>
        </p:spPr>
        <p:txBody>
          <a:bodyPr lIns="90488" tIns="44450" rIns="90488" bIns="44450"/>
          <a:lstStyle/>
          <a:p>
            <a:r>
              <a:rPr lang="es-CO" sz="4800">
                <a:solidFill>
                  <a:schemeClr val="tx1"/>
                </a:solidFill>
              </a:rPr>
              <a:t>Earnings impact of severe physical violence against women 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1019175" y="1638300"/>
            <a:ext cx="788352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6388" name="Group 4"/>
          <p:cNvGrpSpPr>
            <a:grpSpLocks/>
          </p:cNvGrpSpPr>
          <p:nvPr/>
        </p:nvGrpSpPr>
        <p:grpSpPr bwMode="auto">
          <a:xfrm>
            <a:off x="1219200" y="1752600"/>
            <a:ext cx="6572250" cy="4500563"/>
            <a:chOff x="854" y="1057"/>
            <a:chExt cx="4140" cy="2835"/>
          </a:xfrm>
        </p:grpSpPr>
        <p:sp>
          <p:nvSpPr>
            <p:cNvPr id="16389" name="Freeform 5"/>
            <p:cNvSpPr>
              <a:spLocks/>
            </p:cNvSpPr>
            <p:nvPr/>
          </p:nvSpPr>
          <p:spPr bwMode="auto">
            <a:xfrm>
              <a:off x="1242" y="3276"/>
              <a:ext cx="3746" cy="339"/>
            </a:xfrm>
            <a:custGeom>
              <a:avLst/>
              <a:gdLst/>
              <a:ahLst/>
              <a:cxnLst>
                <a:cxn ang="0">
                  <a:pos x="0" y="339"/>
                </a:cxn>
                <a:cxn ang="0">
                  <a:pos x="450" y="0"/>
                </a:cxn>
                <a:cxn ang="0">
                  <a:pos x="3746" y="0"/>
                </a:cxn>
                <a:cxn ang="0">
                  <a:pos x="3297" y="339"/>
                </a:cxn>
                <a:cxn ang="0">
                  <a:pos x="0" y="339"/>
                </a:cxn>
              </a:cxnLst>
              <a:rect l="0" t="0" r="r" b="b"/>
              <a:pathLst>
                <a:path w="3746" h="339">
                  <a:moveTo>
                    <a:pt x="0" y="339"/>
                  </a:moveTo>
                  <a:lnTo>
                    <a:pt x="450" y="0"/>
                  </a:lnTo>
                  <a:lnTo>
                    <a:pt x="3746" y="0"/>
                  </a:lnTo>
                  <a:lnTo>
                    <a:pt x="3297" y="339"/>
                  </a:lnTo>
                  <a:lnTo>
                    <a:pt x="0" y="339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390" name="Freeform 6"/>
            <p:cNvSpPr>
              <a:spLocks/>
            </p:cNvSpPr>
            <p:nvPr/>
          </p:nvSpPr>
          <p:spPr bwMode="auto">
            <a:xfrm>
              <a:off x="1242" y="1557"/>
              <a:ext cx="450" cy="2058"/>
            </a:xfrm>
            <a:custGeom>
              <a:avLst/>
              <a:gdLst/>
              <a:ahLst/>
              <a:cxnLst>
                <a:cxn ang="0">
                  <a:pos x="0" y="2058"/>
                </a:cxn>
                <a:cxn ang="0">
                  <a:pos x="0" y="339"/>
                </a:cxn>
                <a:cxn ang="0">
                  <a:pos x="450" y="0"/>
                </a:cxn>
                <a:cxn ang="0">
                  <a:pos x="450" y="1719"/>
                </a:cxn>
                <a:cxn ang="0">
                  <a:pos x="0" y="2058"/>
                </a:cxn>
              </a:cxnLst>
              <a:rect l="0" t="0" r="r" b="b"/>
              <a:pathLst>
                <a:path w="450" h="2058">
                  <a:moveTo>
                    <a:pt x="0" y="2058"/>
                  </a:moveTo>
                  <a:lnTo>
                    <a:pt x="0" y="339"/>
                  </a:lnTo>
                  <a:lnTo>
                    <a:pt x="450" y="0"/>
                  </a:lnTo>
                  <a:lnTo>
                    <a:pt x="450" y="1719"/>
                  </a:lnTo>
                  <a:lnTo>
                    <a:pt x="0" y="2058"/>
                  </a:lnTo>
                  <a:close/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391" name="Rectangle 7"/>
            <p:cNvSpPr>
              <a:spLocks noChangeArrowheads="1"/>
            </p:cNvSpPr>
            <p:nvPr/>
          </p:nvSpPr>
          <p:spPr bwMode="auto">
            <a:xfrm>
              <a:off x="1692" y="1557"/>
              <a:ext cx="3296" cy="17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392" name="Freeform 8"/>
            <p:cNvSpPr>
              <a:spLocks/>
            </p:cNvSpPr>
            <p:nvPr/>
          </p:nvSpPr>
          <p:spPr bwMode="auto">
            <a:xfrm>
              <a:off x="1242" y="3276"/>
              <a:ext cx="3746" cy="339"/>
            </a:xfrm>
            <a:custGeom>
              <a:avLst/>
              <a:gdLst/>
              <a:ahLst/>
              <a:cxnLst>
                <a:cxn ang="0">
                  <a:pos x="0" y="55"/>
                </a:cxn>
                <a:cxn ang="0">
                  <a:pos x="73" y="0"/>
                </a:cxn>
                <a:cxn ang="0">
                  <a:pos x="608" y="0"/>
                </a:cxn>
              </a:cxnLst>
              <a:rect l="0" t="0" r="r" b="b"/>
              <a:pathLst>
                <a:path w="608" h="55">
                  <a:moveTo>
                    <a:pt x="0" y="55"/>
                  </a:moveTo>
                  <a:lnTo>
                    <a:pt x="73" y="0"/>
                  </a:lnTo>
                  <a:lnTo>
                    <a:pt x="608" y="0"/>
                  </a:lnTo>
                </a:path>
              </a:pathLst>
            </a:custGeom>
            <a:noFill/>
            <a:ln w="9525">
              <a:solidFill>
                <a:srgbClr val="FCFEB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393" name="Freeform 9"/>
            <p:cNvSpPr>
              <a:spLocks/>
            </p:cNvSpPr>
            <p:nvPr/>
          </p:nvSpPr>
          <p:spPr bwMode="auto">
            <a:xfrm>
              <a:off x="1242" y="3060"/>
              <a:ext cx="3746" cy="339"/>
            </a:xfrm>
            <a:custGeom>
              <a:avLst/>
              <a:gdLst/>
              <a:ahLst/>
              <a:cxnLst>
                <a:cxn ang="0">
                  <a:pos x="0" y="55"/>
                </a:cxn>
                <a:cxn ang="0">
                  <a:pos x="73" y="0"/>
                </a:cxn>
                <a:cxn ang="0">
                  <a:pos x="608" y="0"/>
                </a:cxn>
              </a:cxnLst>
              <a:rect l="0" t="0" r="r" b="b"/>
              <a:pathLst>
                <a:path w="608" h="55">
                  <a:moveTo>
                    <a:pt x="0" y="55"/>
                  </a:moveTo>
                  <a:lnTo>
                    <a:pt x="73" y="0"/>
                  </a:lnTo>
                  <a:lnTo>
                    <a:pt x="608" y="0"/>
                  </a:lnTo>
                </a:path>
              </a:pathLst>
            </a:custGeom>
            <a:noFill/>
            <a:ln w="9525">
              <a:solidFill>
                <a:srgbClr val="FCFEB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394" name="Freeform 10"/>
            <p:cNvSpPr>
              <a:spLocks/>
            </p:cNvSpPr>
            <p:nvPr/>
          </p:nvSpPr>
          <p:spPr bwMode="auto">
            <a:xfrm>
              <a:off x="1242" y="2844"/>
              <a:ext cx="3746" cy="339"/>
            </a:xfrm>
            <a:custGeom>
              <a:avLst/>
              <a:gdLst/>
              <a:ahLst/>
              <a:cxnLst>
                <a:cxn ang="0">
                  <a:pos x="0" y="55"/>
                </a:cxn>
                <a:cxn ang="0">
                  <a:pos x="73" y="0"/>
                </a:cxn>
                <a:cxn ang="0">
                  <a:pos x="608" y="0"/>
                </a:cxn>
              </a:cxnLst>
              <a:rect l="0" t="0" r="r" b="b"/>
              <a:pathLst>
                <a:path w="608" h="55">
                  <a:moveTo>
                    <a:pt x="0" y="55"/>
                  </a:moveTo>
                  <a:lnTo>
                    <a:pt x="73" y="0"/>
                  </a:lnTo>
                  <a:lnTo>
                    <a:pt x="608" y="0"/>
                  </a:lnTo>
                </a:path>
              </a:pathLst>
            </a:custGeom>
            <a:noFill/>
            <a:ln w="9525">
              <a:solidFill>
                <a:srgbClr val="FCFEB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395" name="Freeform 11"/>
            <p:cNvSpPr>
              <a:spLocks/>
            </p:cNvSpPr>
            <p:nvPr/>
          </p:nvSpPr>
          <p:spPr bwMode="auto">
            <a:xfrm>
              <a:off x="1242" y="2629"/>
              <a:ext cx="3746" cy="345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73" y="0"/>
                </a:cxn>
                <a:cxn ang="0">
                  <a:pos x="608" y="0"/>
                </a:cxn>
              </a:cxnLst>
              <a:rect l="0" t="0" r="r" b="b"/>
              <a:pathLst>
                <a:path w="608" h="56">
                  <a:moveTo>
                    <a:pt x="0" y="56"/>
                  </a:moveTo>
                  <a:lnTo>
                    <a:pt x="73" y="0"/>
                  </a:lnTo>
                  <a:lnTo>
                    <a:pt x="608" y="0"/>
                  </a:lnTo>
                </a:path>
              </a:pathLst>
            </a:custGeom>
            <a:noFill/>
            <a:ln w="9525">
              <a:solidFill>
                <a:srgbClr val="FCFEB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396" name="Freeform 12"/>
            <p:cNvSpPr>
              <a:spLocks/>
            </p:cNvSpPr>
            <p:nvPr/>
          </p:nvSpPr>
          <p:spPr bwMode="auto">
            <a:xfrm>
              <a:off x="1242" y="2413"/>
              <a:ext cx="3746" cy="345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73" y="0"/>
                </a:cxn>
                <a:cxn ang="0">
                  <a:pos x="608" y="0"/>
                </a:cxn>
              </a:cxnLst>
              <a:rect l="0" t="0" r="r" b="b"/>
              <a:pathLst>
                <a:path w="608" h="56">
                  <a:moveTo>
                    <a:pt x="0" y="56"/>
                  </a:moveTo>
                  <a:lnTo>
                    <a:pt x="73" y="0"/>
                  </a:lnTo>
                  <a:lnTo>
                    <a:pt x="608" y="0"/>
                  </a:lnTo>
                </a:path>
              </a:pathLst>
            </a:custGeom>
            <a:noFill/>
            <a:ln w="9525">
              <a:solidFill>
                <a:srgbClr val="FCFEB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397" name="Freeform 13"/>
            <p:cNvSpPr>
              <a:spLocks/>
            </p:cNvSpPr>
            <p:nvPr/>
          </p:nvSpPr>
          <p:spPr bwMode="auto">
            <a:xfrm>
              <a:off x="1248" y="2208"/>
              <a:ext cx="3746" cy="34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73" y="0"/>
                </a:cxn>
                <a:cxn ang="0">
                  <a:pos x="608" y="0"/>
                </a:cxn>
              </a:cxnLst>
              <a:rect l="0" t="0" r="r" b="b"/>
              <a:pathLst>
                <a:path w="608" h="56">
                  <a:moveTo>
                    <a:pt x="0" y="56"/>
                  </a:moveTo>
                  <a:lnTo>
                    <a:pt x="73" y="0"/>
                  </a:lnTo>
                  <a:lnTo>
                    <a:pt x="608" y="0"/>
                  </a:lnTo>
                </a:path>
              </a:pathLst>
            </a:custGeom>
            <a:noFill/>
            <a:ln w="9525">
              <a:solidFill>
                <a:srgbClr val="FCFEB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398" name="Freeform 14"/>
            <p:cNvSpPr>
              <a:spLocks/>
            </p:cNvSpPr>
            <p:nvPr/>
          </p:nvSpPr>
          <p:spPr bwMode="auto">
            <a:xfrm>
              <a:off x="1242" y="1988"/>
              <a:ext cx="3746" cy="339"/>
            </a:xfrm>
            <a:custGeom>
              <a:avLst/>
              <a:gdLst/>
              <a:ahLst/>
              <a:cxnLst>
                <a:cxn ang="0">
                  <a:pos x="0" y="55"/>
                </a:cxn>
                <a:cxn ang="0">
                  <a:pos x="73" y="0"/>
                </a:cxn>
                <a:cxn ang="0">
                  <a:pos x="608" y="0"/>
                </a:cxn>
              </a:cxnLst>
              <a:rect l="0" t="0" r="r" b="b"/>
              <a:pathLst>
                <a:path w="608" h="55">
                  <a:moveTo>
                    <a:pt x="0" y="55"/>
                  </a:moveTo>
                  <a:lnTo>
                    <a:pt x="73" y="0"/>
                  </a:lnTo>
                  <a:lnTo>
                    <a:pt x="608" y="0"/>
                  </a:lnTo>
                </a:path>
              </a:pathLst>
            </a:custGeom>
            <a:noFill/>
            <a:ln w="9525">
              <a:solidFill>
                <a:srgbClr val="FCFEB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399" name="Freeform 15"/>
            <p:cNvSpPr>
              <a:spLocks/>
            </p:cNvSpPr>
            <p:nvPr/>
          </p:nvSpPr>
          <p:spPr bwMode="auto">
            <a:xfrm>
              <a:off x="1242" y="1772"/>
              <a:ext cx="3746" cy="339"/>
            </a:xfrm>
            <a:custGeom>
              <a:avLst/>
              <a:gdLst/>
              <a:ahLst/>
              <a:cxnLst>
                <a:cxn ang="0">
                  <a:pos x="0" y="55"/>
                </a:cxn>
                <a:cxn ang="0">
                  <a:pos x="73" y="0"/>
                </a:cxn>
                <a:cxn ang="0">
                  <a:pos x="608" y="0"/>
                </a:cxn>
              </a:cxnLst>
              <a:rect l="0" t="0" r="r" b="b"/>
              <a:pathLst>
                <a:path w="608" h="55">
                  <a:moveTo>
                    <a:pt x="0" y="55"/>
                  </a:moveTo>
                  <a:lnTo>
                    <a:pt x="73" y="0"/>
                  </a:lnTo>
                  <a:lnTo>
                    <a:pt x="608" y="0"/>
                  </a:lnTo>
                </a:path>
              </a:pathLst>
            </a:custGeom>
            <a:noFill/>
            <a:ln w="9525">
              <a:solidFill>
                <a:srgbClr val="FCFEB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00" name="Freeform 16"/>
            <p:cNvSpPr>
              <a:spLocks/>
            </p:cNvSpPr>
            <p:nvPr/>
          </p:nvSpPr>
          <p:spPr bwMode="auto">
            <a:xfrm>
              <a:off x="1242" y="1557"/>
              <a:ext cx="3746" cy="339"/>
            </a:xfrm>
            <a:custGeom>
              <a:avLst/>
              <a:gdLst/>
              <a:ahLst/>
              <a:cxnLst>
                <a:cxn ang="0">
                  <a:pos x="0" y="55"/>
                </a:cxn>
                <a:cxn ang="0">
                  <a:pos x="73" y="0"/>
                </a:cxn>
                <a:cxn ang="0">
                  <a:pos x="608" y="0"/>
                </a:cxn>
              </a:cxnLst>
              <a:rect l="0" t="0" r="r" b="b"/>
              <a:pathLst>
                <a:path w="608" h="55">
                  <a:moveTo>
                    <a:pt x="0" y="55"/>
                  </a:moveTo>
                  <a:lnTo>
                    <a:pt x="73" y="0"/>
                  </a:lnTo>
                  <a:lnTo>
                    <a:pt x="608" y="0"/>
                  </a:lnTo>
                </a:path>
              </a:pathLst>
            </a:custGeom>
            <a:noFill/>
            <a:ln w="9525">
              <a:solidFill>
                <a:srgbClr val="FCFEB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01" name="Freeform 17"/>
            <p:cNvSpPr>
              <a:spLocks/>
            </p:cNvSpPr>
            <p:nvPr/>
          </p:nvSpPr>
          <p:spPr bwMode="auto">
            <a:xfrm>
              <a:off x="1242" y="3276"/>
              <a:ext cx="3746" cy="339"/>
            </a:xfrm>
            <a:custGeom>
              <a:avLst/>
              <a:gdLst/>
              <a:ahLst/>
              <a:cxnLst>
                <a:cxn ang="0">
                  <a:pos x="3746" y="0"/>
                </a:cxn>
                <a:cxn ang="0">
                  <a:pos x="3297" y="339"/>
                </a:cxn>
                <a:cxn ang="0">
                  <a:pos x="0" y="339"/>
                </a:cxn>
                <a:cxn ang="0">
                  <a:pos x="450" y="0"/>
                </a:cxn>
                <a:cxn ang="0">
                  <a:pos x="3746" y="0"/>
                </a:cxn>
              </a:cxnLst>
              <a:rect l="0" t="0" r="r" b="b"/>
              <a:pathLst>
                <a:path w="3746" h="339">
                  <a:moveTo>
                    <a:pt x="3746" y="0"/>
                  </a:moveTo>
                  <a:lnTo>
                    <a:pt x="3297" y="339"/>
                  </a:lnTo>
                  <a:lnTo>
                    <a:pt x="0" y="339"/>
                  </a:lnTo>
                  <a:lnTo>
                    <a:pt x="450" y="0"/>
                  </a:lnTo>
                  <a:lnTo>
                    <a:pt x="3746" y="0"/>
                  </a:lnTo>
                  <a:close/>
                </a:path>
              </a:pathLst>
            </a:custGeom>
            <a:noFill/>
            <a:ln w="9525">
              <a:solidFill>
                <a:srgbClr val="FCFEB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02" name="Freeform 18"/>
            <p:cNvSpPr>
              <a:spLocks/>
            </p:cNvSpPr>
            <p:nvPr/>
          </p:nvSpPr>
          <p:spPr bwMode="auto">
            <a:xfrm>
              <a:off x="1242" y="1557"/>
              <a:ext cx="450" cy="2058"/>
            </a:xfrm>
            <a:custGeom>
              <a:avLst/>
              <a:gdLst/>
              <a:ahLst/>
              <a:cxnLst>
                <a:cxn ang="0">
                  <a:pos x="0" y="2058"/>
                </a:cxn>
                <a:cxn ang="0">
                  <a:pos x="0" y="339"/>
                </a:cxn>
                <a:cxn ang="0">
                  <a:pos x="450" y="0"/>
                </a:cxn>
                <a:cxn ang="0">
                  <a:pos x="450" y="1719"/>
                </a:cxn>
                <a:cxn ang="0">
                  <a:pos x="0" y="2058"/>
                </a:cxn>
              </a:cxnLst>
              <a:rect l="0" t="0" r="r" b="b"/>
              <a:pathLst>
                <a:path w="450" h="2058">
                  <a:moveTo>
                    <a:pt x="0" y="2058"/>
                  </a:moveTo>
                  <a:lnTo>
                    <a:pt x="0" y="339"/>
                  </a:lnTo>
                  <a:lnTo>
                    <a:pt x="450" y="0"/>
                  </a:lnTo>
                  <a:lnTo>
                    <a:pt x="450" y="1719"/>
                  </a:lnTo>
                  <a:lnTo>
                    <a:pt x="0" y="2058"/>
                  </a:lnTo>
                  <a:close/>
                </a:path>
              </a:pathLst>
            </a:custGeom>
            <a:noFill/>
            <a:ln w="9525">
              <a:solidFill>
                <a:srgbClr val="FCFEB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03" name="Rectangle 19"/>
            <p:cNvSpPr>
              <a:spLocks noChangeArrowheads="1"/>
            </p:cNvSpPr>
            <p:nvPr/>
          </p:nvSpPr>
          <p:spPr bwMode="auto">
            <a:xfrm>
              <a:off x="1692" y="1557"/>
              <a:ext cx="3296" cy="1719"/>
            </a:xfrm>
            <a:prstGeom prst="rect">
              <a:avLst/>
            </a:prstGeom>
            <a:noFill/>
            <a:ln w="9525">
              <a:solidFill>
                <a:srgbClr val="FCFEB9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04" name="Line 20"/>
            <p:cNvSpPr>
              <a:spLocks noChangeShapeType="1"/>
            </p:cNvSpPr>
            <p:nvPr/>
          </p:nvSpPr>
          <p:spPr bwMode="auto">
            <a:xfrm flipV="1">
              <a:off x="1242" y="1896"/>
              <a:ext cx="1" cy="1719"/>
            </a:xfrm>
            <a:prstGeom prst="line">
              <a:avLst/>
            </a:prstGeom>
            <a:noFill/>
            <a:ln w="9525">
              <a:solidFill>
                <a:srgbClr val="FCFEB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05" name="Line 21"/>
            <p:cNvSpPr>
              <a:spLocks noChangeShapeType="1"/>
            </p:cNvSpPr>
            <p:nvPr/>
          </p:nvSpPr>
          <p:spPr bwMode="auto">
            <a:xfrm flipH="1">
              <a:off x="1211" y="3615"/>
              <a:ext cx="31" cy="1"/>
            </a:xfrm>
            <a:prstGeom prst="line">
              <a:avLst/>
            </a:prstGeom>
            <a:noFill/>
            <a:ln w="9525">
              <a:solidFill>
                <a:srgbClr val="FCFEB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06" name="Line 22"/>
            <p:cNvSpPr>
              <a:spLocks noChangeShapeType="1"/>
            </p:cNvSpPr>
            <p:nvPr/>
          </p:nvSpPr>
          <p:spPr bwMode="auto">
            <a:xfrm flipH="1">
              <a:off x="1211" y="3399"/>
              <a:ext cx="31" cy="1"/>
            </a:xfrm>
            <a:prstGeom prst="line">
              <a:avLst/>
            </a:prstGeom>
            <a:noFill/>
            <a:ln w="9525">
              <a:solidFill>
                <a:srgbClr val="FCFEB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07" name="Line 23"/>
            <p:cNvSpPr>
              <a:spLocks noChangeShapeType="1"/>
            </p:cNvSpPr>
            <p:nvPr/>
          </p:nvSpPr>
          <p:spPr bwMode="auto">
            <a:xfrm flipH="1">
              <a:off x="1211" y="3183"/>
              <a:ext cx="31" cy="1"/>
            </a:xfrm>
            <a:prstGeom prst="line">
              <a:avLst/>
            </a:prstGeom>
            <a:noFill/>
            <a:ln w="9525">
              <a:solidFill>
                <a:srgbClr val="FCFEB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08" name="Line 24"/>
            <p:cNvSpPr>
              <a:spLocks noChangeShapeType="1"/>
            </p:cNvSpPr>
            <p:nvPr/>
          </p:nvSpPr>
          <p:spPr bwMode="auto">
            <a:xfrm flipH="1">
              <a:off x="1211" y="2974"/>
              <a:ext cx="31" cy="1"/>
            </a:xfrm>
            <a:prstGeom prst="line">
              <a:avLst/>
            </a:prstGeom>
            <a:noFill/>
            <a:ln w="9525">
              <a:solidFill>
                <a:srgbClr val="FCFEB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09" name="Line 25"/>
            <p:cNvSpPr>
              <a:spLocks noChangeShapeType="1"/>
            </p:cNvSpPr>
            <p:nvPr/>
          </p:nvSpPr>
          <p:spPr bwMode="auto">
            <a:xfrm flipH="1">
              <a:off x="1211" y="2758"/>
              <a:ext cx="31" cy="1"/>
            </a:xfrm>
            <a:prstGeom prst="line">
              <a:avLst/>
            </a:prstGeom>
            <a:noFill/>
            <a:ln w="9525">
              <a:solidFill>
                <a:srgbClr val="FCFEB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10" name="Line 26"/>
            <p:cNvSpPr>
              <a:spLocks noChangeShapeType="1"/>
            </p:cNvSpPr>
            <p:nvPr/>
          </p:nvSpPr>
          <p:spPr bwMode="auto">
            <a:xfrm flipH="1">
              <a:off x="1211" y="2543"/>
              <a:ext cx="31" cy="1"/>
            </a:xfrm>
            <a:prstGeom prst="line">
              <a:avLst/>
            </a:prstGeom>
            <a:noFill/>
            <a:ln w="9525">
              <a:solidFill>
                <a:srgbClr val="FCFEB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11" name="Line 27"/>
            <p:cNvSpPr>
              <a:spLocks noChangeShapeType="1"/>
            </p:cNvSpPr>
            <p:nvPr/>
          </p:nvSpPr>
          <p:spPr bwMode="auto">
            <a:xfrm flipH="1">
              <a:off x="1211" y="2327"/>
              <a:ext cx="31" cy="1"/>
            </a:xfrm>
            <a:prstGeom prst="line">
              <a:avLst/>
            </a:prstGeom>
            <a:noFill/>
            <a:ln w="9525">
              <a:solidFill>
                <a:srgbClr val="FCFEB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12" name="Line 28"/>
            <p:cNvSpPr>
              <a:spLocks noChangeShapeType="1"/>
            </p:cNvSpPr>
            <p:nvPr/>
          </p:nvSpPr>
          <p:spPr bwMode="auto">
            <a:xfrm flipH="1">
              <a:off x="1211" y="2111"/>
              <a:ext cx="31" cy="1"/>
            </a:xfrm>
            <a:prstGeom prst="line">
              <a:avLst/>
            </a:prstGeom>
            <a:noFill/>
            <a:ln w="9525">
              <a:solidFill>
                <a:srgbClr val="FCFEB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13" name="Line 29"/>
            <p:cNvSpPr>
              <a:spLocks noChangeShapeType="1"/>
            </p:cNvSpPr>
            <p:nvPr/>
          </p:nvSpPr>
          <p:spPr bwMode="auto">
            <a:xfrm flipH="1">
              <a:off x="1211" y="1896"/>
              <a:ext cx="31" cy="1"/>
            </a:xfrm>
            <a:prstGeom prst="line">
              <a:avLst/>
            </a:prstGeom>
            <a:noFill/>
            <a:ln w="9525">
              <a:solidFill>
                <a:srgbClr val="FCFEB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14" name="Rectangle 30"/>
            <p:cNvSpPr>
              <a:spLocks noChangeArrowheads="1"/>
            </p:cNvSpPr>
            <p:nvPr/>
          </p:nvSpPr>
          <p:spPr bwMode="auto">
            <a:xfrm>
              <a:off x="1107" y="3528"/>
              <a:ext cx="85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900" b="1">
                  <a:solidFill>
                    <a:srgbClr val="FCFEB9"/>
                  </a:solidFill>
                  <a:latin typeface="Arial" pitchFamily="34" charset="0"/>
                </a:rPr>
                <a:t>0</a:t>
              </a:r>
              <a:endParaRPr lang="en-US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5555FF"/>
                    </a:outerShdw>
                  </a:cont>
                  <a:cont type="tree" name="">
                    <a:effect ref="fillLine"/>
                    <a:outerShdw dist="38100" dir="2700000" algn="tl">
                      <a:srgbClr val="000099"/>
                    </a:outerShdw>
                  </a:cont>
                  <a:effect ref="fillLine"/>
                </a:effectDag>
              </a:endParaRPr>
            </a:p>
          </p:txBody>
        </p:sp>
        <p:sp>
          <p:nvSpPr>
            <p:cNvPr id="16415" name="Rectangle 31"/>
            <p:cNvSpPr>
              <a:spLocks noChangeArrowheads="1"/>
            </p:cNvSpPr>
            <p:nvPr/>
          </p:nvSpPr>
          <p:spPr bwMode="auto">
            <a:xfrm>
              <a:off x="1027" y="3313"/>
              <a:ext cx="170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900" b="1">
                  <a:solidFill>
                    <a:srgbClr val="FCFEB9"/>
                  </a:solidFill>
                  <a:latin typeface="Arial" pitchFamily="34" charset="0"/>
                </a:rPr>
                <a:t>50</a:t>
              </a:r>
              <a:endParaRPr lang="en-US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5555FF"/>
                    </a:outerShdw>
                  </a:cont>
                  <a:cont type="tree" name="">
                    <a:effect ref="fillLine"/>
                    <a:outerShdw dist="38100" dir="2700000" algn="tl">
                      <a:srgbClr val="000099"/>
                    </a:outerShdw>
                  </a:cont>
                  <a:effect ref="fillLine"/>
                </a:effectDag>
              </a:endParaRPr>
            </a:p>
          </p:txBody>
        </p:sp>
        <p:sp>
          <p:nvSpPr>
            <p:cNvPr id="16416" name="Rectangle 32"/>
            <p:cNvSpPr>
              <a:spLocks noChangeArrowheads="1"/>
            </p:cNvSpPr>
            <p:nvPr/>
          </p:nvSpPr>
          <p:spPr bwMode="auto">
            <a:xfrm>
              <a:off x="947" y="3097"/>
              <a:ext cx="255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900" b="1">
                  <a:solidFill>
                    <a:srgbClr val="FCFEB9"/>
                  </a:solidFill>
                  <a:latin typeface="Arial" pitchFamily="34" charset="0"/>
                </a:rPr>
                <a:t>100</a:t>
              </a:r>
              <a:endParaRPr lang="en-US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5555FF"/>
                    </a:outerShdw>
                  </a:cont>
                  <a:cont type="tree" name="">
                    <a:effect ref="fillLine"/>
                    <a:outerShdw dist="38100" dir="2700000" algn="tl">
                      <a:srgbClr val="000099"/>
                    </a:outerShdw>
                  </a:cont>
                  <a:effect ref="fillLine"/>
                </a:effectDag>
              </a:endParaRPr>
            </a:p>
          </p:txBody>
        </p:sp>
        <p:sp>
          <p:nvSpPr>
            <p:cNvPr id="16417" name="Rectangle 33"/>
            <p:cNvSpPr>
              <a:spLocks noChangeArrowheads="1"/>
            </p:cNvSpPr>
            <p:nvPr/>
          </p:nvSpPr>
          <p:spPr bwMode="auto">
            <a:xfrm>
              <a:off x="947" y="2888"/>
              <a:ext cx="255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900" b="1">
                  <a:solidFill>
                    <a:srgbClr val="FCFEB9"/>
                  </a:solidFill>
                  <a:latin typeface="Arial" pitchFamily="34" charset="0"/>
                </a:rPr>
                <a:t>150</a:t>
              </a:r>
              <a:endParaRPr lang="en-US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5555FF"/>
                    </a:outerShdw>
                  </a:cont>
                  <a:cont type="tree" name="">
                    <a:effect ref="fillLine"/>
                    <a:outerShdw dist="38100" dir="2700000" algn="tl">
                      <a:srgbClr val="000099"/>
                    </a:outerShdw>
                  </a:cont>
                  <a:effect ref="fillLine"/>
                </a:effectDag>
              </a:endParaRPr>
            </a:p>
          </p:txBody>
        </p:sp>
        <p:sp>
          <p:nvSpPr>
            <p:cNvPr id="16418" name="Rectangle 34"/>
            <p:cNvSpPr>
              <a:spLocks noChangeArrowheads="1"/>
            </p:cNvSpPr>
            <p:nvPr/>
          </p:nvSpPr>
          <p:spPr bwMode="auto">
            <a:xfrm>
              <a:off x="947" y="2672"/>
              <a:ext cx="255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900" b="1">
                  <a:solidFill>
                    <a:srgbClr val="FCFEB9"/>
                  </a:solidFill>
                  <a:latin typeface="Arial" pitchFamily="34" charset="0"/>
                </a:rPr>
                <a:t>200</a:t>
              </a:r>
              <a:endParaRPr lang="en-US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5555FF"/>
                    </a:outerShdw>
                  </a:cont>
                  <a:cont type="tree" name="">
                    <a:effect ref="fillLine"/>
                    <a:outerShdw dist="38100" dir="2700000" algn="tl">
                      <a:srgbClr val="000099"/>
                    </a:outerShdw>
                  </a:cont>
                  <a:effect ref="fillLine"/>
                </a:effectDag>
              </a:endParaRPr>
            </a:p>
          </p:txBody>
        </p:sp>
        <p:sp>
          <p:nvSpPr>
            <p:cNvPr id="16419" name="Rectangle 35"/>
            <p:cNvSpPr>
              <a:spLocks noChangeArrowheads="1"/>
            </p:cNvSpPr>
            <p:nvPr/>
          </p:nvSpPr>
          <p:spPr bwMode="auto">
            <a:xfrm>
              <a:off x="947" y="2456"/>
              <a:ext cx="255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900" b="1">
                  <a:solidFill>
                    <a:srgbClr val="FCFEB9"/>
                  </a:solidFill>
                  <a:latin typeface="Arial" pitchFamily="34" charset="0"/>
                </a:rPr>
                <a:t>250</a:t>
              </a:r>
              <a:endParaRPr lang="en-US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5555FF"/>
                    </a:outerShdw>
                  </a:cont>
                  <a:cont type="tree" name="">
                    <a:effect ref="fillLine"/>
                    <a:outerShdw dist="38100" dir="2700000" algn="tl">
                      <a:srgbClr val="000099"/>
                    </a:outerShdw>
                  </a:cont>
                  <a:effect ref="fillLine"/>
                </a:effectDag>
              </a:endParaRPr>
            </a:p>
          </p:txBody>
        </p:sp>
        <p:sp>
          <p:nvSpPr>
            <p:cNvPr id="16420" name="Rectangle 36"/>
            <p:cNvSpPr>
              <a:spLocks noChangeArrowheads="1"/>
            </p:cNvSpPr>
            <p:nvPr/>
          </p:nvSpPr>
          <p:spPr bwMode="auto">
            <a:xfrm>
              <a:off x="947" y="2241"/>
              <a:ext cx="255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900" b="1">
                  <a:solidFill>
                    <a:srgbClr val="FCFEB9"/>
                  </a:solidFill>
                  <a:latin typeface="Arial" pitchFamily="34" charset="0"/>
                </a:rPr>
                <a:t>300</a:t>
              </a:r>
              <a:endParaRPr lang="en-US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5555FF"/>
                    </a:outerShdw>
                  </a:cont>
                  <a:cont type="tree" name="">
                    <a:effect ref="fillLine"/>
                    <a:outerShdw dist="38100" dir="2700000" algn="tl">
                      <a:srgbClr val="000099"/>
                    </a:outerShdw>
                  </a:cont>
                  <a:effect ref="fillLine"/>
                </a:effectDag>
              </a:endParaRPr>
            </a:p>
          </p:txBody>
        </p:sp>
        <p:sp>
          <p:nvSpPr>
            <p:cNvPr id="16421" name="Rectangle 37"/>
            <p:cNvSpPr>
              <a:spLocks noChangeArrowheads="1"/>
            </p:cNvSpPr>
            <p:nvPr/>
          </p:nvSpPr>
          <p:spPr bwMode="auto">
            <a:xfrm>
              <a:off x="947" y="2025"/>
              <a:ext cx="255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900" b="1">
                  <a:solidFill>
                    <a:srgbClr val="FCFEB9"/>
                  </a:solidFill>
                  <a:latin typeface="Arial" pitchFamily="34" charset="0"/>
                </a:rPr>
                <a:t>350</a:t>
              </a:r>
              <a:endParaRPr lang="en-US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5555FF"/>
                    </a:outerShdw>
                  </a:cont>
                  <a:cont type="tree" name="">
                    <a:effect ref="fillLine"/>
                    <a:outerShdw dist="38100" dir="2700000" algn="tl">
                      <a:srgbClr val="000099"/>
                    </a:outerShdw>
                  </a:cont>
                  <a:effect ref="fillLine"/>
                </a:effectDag>
              </a:endParaRPr>
            </a:p>
          </p:txBody>
        </p:sp>
        <p:sp>
          <p:nvSpPr>
            <p:cNvPr id="16422" name="Rectangle 38"/>
            <p:cNvSpPr>
              <a:spLocks noChangeArrowheads="1"/>
            </p:cNvSpPr>
            <p:nvPr/>
          </p:nvSpPr>
          <p:spPr bwMode="auto">
            <a:xfrm>
              <a:off x="947" y="1809"/>
              <a:ext cx="255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900" b="1">
                  <a:solidFill>
                    <a:srgbClr val="FCFEB9"/>
                  </a:solidFill>
                  <a:latin typeface="Arial" pitchFamily="34" charset="0"/>
                </a:rPr>
                <a:t>400</a:t>
              </a:r>
              <a:endParaRPr lang="en-US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5555FF"/>
                    </a:outerShdw>
                  </a:cont>
                  <a:cont type="tree" name="">
                    <a:effect ref="fillLine"/>
                    <a:outerShdw dist="38100" dir="2700000" algn="tl">
                      <a:srgbClr val="000099"/>
                    </a:outerShdw>
                  </a:cont>
                  <a:effect ref="fillLine"/>
                </a:effectDag>
              </a:endParaRPr>
            </a:p>
          </p:txBody>
        </p:sp>
        <p:sp>
          <p:nvSpPr>
            <p:cNvPr id="16423" name="Line 39"/>
            <p:cNvSpPr>
              <a:spLocks noChangeShapeType="1"/>
            </p:cNvSpPr>
            <p:nvPr/>
          </p:nvSpPr>
          <p:spPr bwMode="auto">
            <a:xfrm>
              <a:off x="1242" y="3615"/>
              <a:ext cx="3297" cy="1"/>
            </a:xfrm>
            <a:prstGeom prst="line">
              <a:avLst/>
            </a:prstGeom>
            <a:noFill/>
            <a:ln w="9525">
              <a:solidFill>
                <a:srgbClr val="FCFEB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24" name="Line 40"/>
            <p:cNvSpPr>
              <a:spLocks noChangeShapeType="1"/>
            </p:cNvSpPr>
            <p:nvPr/>
          </p:nvSpPr>
          <p:spPr bwMode="auto">
            <a:xfrm>
              <a:off x="1242" y="3615"/>
              <a:ext cx="1" cy="30"/>
            </a:xfrm>
            <a:prstGeom prst="line">
              <a:avLst/>
            </a:prstGeom>
            <a:noFill/>
            <a:ln w="9525">
              <a:solidFill>
                <a:srgbClr val="FCFEB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25" name="Line 41"/>
            <p:cNvSpPr>
              <a:spLocks noChangeShapeType="1"/>
            </p:cNvSpPr>
            <p:nvPr/>
          </p:nvSpPr>
          <p:spPr bwMode="auto">
            <a:xfrm>
              <a:off x="2887" y="3615"/>
              <a:ext cx="1" cy="30"/>
            </a:xfrm>
            <a:prstGeom prst="line">
              <a:avLst/>
            </a:prstGeom>
            <a:noFill/>
            <a:ln w="9525">
              <a:solidFill>
                <a:srgbClr val="FCFEB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26" name="Line 42"/>
            <p:cNvSpPr>
              <a:spLocks noChangeShapeType="1"/>
            </p:cNvSpPr>
            <p:nvPr/>
          </p:nvSpPr>
          <p:spPr bwMode="auto">
            <a:xfrm>
              <a:off x="4539" y="3615"/>
              <a:ext cx="1" cy="30"/>
            </a:xfrm>
            <a:prstGeom prst="line">
              <a:avLst/>
            </a:prstGeom>
            <a:noFill/>
            <a:ln w="9525">
              <a:solidFill>
                <a:srgbClr val="FCFEB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27" name="Rectangle 43"/>
            <p:cNvSpPr>
              <a:spLocks noChangeArrowheads="1"/>
            </p:cNvSpPr>
            <p:nvPr/>
          </p:nvSpPr>
          <p:spPr bwMode="auto">
            <a:xfrm>
              <a:off x="2776" y="1057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endParaRPr lang="en-US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5555FF"/>
                    </a:outerShdw>
                  </a:cont>
                  <a:cont type="tree" name="">
                    <a:effect ref="fillLine"/>
                    <a:outerShdw dist="38100" dir="2700000" algn="tl">
                      <a:srgbClr val="000099"/>
                    </a:outerShdw>
                  </a:cont>
                  <a:effect ref="fillLine"/>
                </a:effectDag>
              </a:endParaRPr>
            </a:p>
          </p:txBody>
        </p:sp>
        <p:sp>
          <p:nvSpPr>
            <p:cNvPr id="16428" name="Rectangle 44"/>
            <p:cNvSpPr>
              <a:spLocks noChangeArrowheads="1"/>
            </p:cNvSpPr>
            <p:nvPr/>
          </p:nvSpPr>
          <p:spPr bwMode="auto">
            <a:xfrm>
              <a:off x="1815" y="1279"/>
              <a:ext cx="3165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2200" b="1">
                  <a:solidFill>
                    <a:srgbClr val="FCFEB9"/>
                  </a:solidFill>
                </a:rPr>
                <a:t>Mean monthly earnings in Santiago, 1997 </a:t>
              </a:r>
              <a:endParaRPr lang="en-US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5555FF"/>
                    </a:outerShdw>
                  </a:cont>
                  <a:cont type="tree" name="">
                    <a:effect ref="fillLine"/>
                    <a:outerShdw dist="38100" dir="2700000" algn="tl">
                      <a:srgbClr val="000099"/>
                    </a:outerShdw>
                  </a:cont>
                  <a:effect ref="fillLine"/>
                </a:effectDag>
              </a:endParaRPr>
            </a:p>
          </p:txBody>
        </p:sp>
        <p:sp>
          <p:nvSpPr>
            <p:cNvPr id="16429" name="Rectangle 45"/>
            <p:cNvSpPr>
              <a:spLocks noChangeArrowheads="1"/>
            </p:cNvSpPr>
            <p:nvPr/>
          </p:nvSpPr>
          <p:spPr bwMode="auto">
            <a:xfrm>
              <a:off x="3072" y="3652"/>
              <a:ext cx="1806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30" name="Rectangle 46"/>
            <p:cNvSpPr>
              <a:spLocks noChangeArrowheads="1"/>
            </p:cNvSpPr>
            <p:nvPr/>
          </p:nvSpPr>
          <p:spPr bwMode="auto">
            <a:xfrm>
              <a:off x="3380" y="3701"/>
              <a:ext cx="990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900" b="1">
                  <a:solidFill>
                    <a:srgbClr val="FCFEB9"/>
                  </a:solidFill>
                </a:rPr>
                <a:t>Without abuse </a:t>
              </a:r>
              <a:endParaRPr lang="en-US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5555FF"/>
                    </a:outerShdw>
                  </a:cont>
                  <a:cont type="tree" name="">
                    <a:effect ref="fillLine"/>
                    <a:outerShdw dist="38100" dir="2700000" algn="tl">
                      <a:srgbClr val="000099"/>
                    </a:outerShdw>
                  </a:cont>
                  <a:effect ref="fillLine"/>
                </a:effectDag>
              </a:endParaRPr>
            </a:p>
          </p:txBody>
        </p:sp>
        <p:sp>
          <p:nvSpPr>
            <p:cNvPr id="16431" name="Rectangle 47"/>
            <p:cNvSpPr>
              <a:spLocks noChangeArrowheads="1"/>
            </p:cNvSpPr>
            <p:nvPr/>
          </p:nvSpPr>
          <p:spPr bwMode="auto">
            <a:xfrm>
              <a:off x="1156" y="3652"/>
              <a:ext cx="1608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32" name="Rectangle 48"/>
            <p:cNvSpPr>
              <a:spLocks noChangeArrowheads="1"/>
            </p:cNvSpPr>
            <p:nvPr/>
          </p:nvSpPr>
          <p:spPr bwMode="auto">
            <a:xfrm>
              <a:off x="1464" y="3701"/>
              <a:ext cx="778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900" b="1">
                  <a:solidFill>
                    <a:srgbClr val="FCFEB9"/>
                  </a:solidFill>
                </a:rPr>
                <a:t>With abuse </a:t>
              </a:r>
              <a:endParaRPr lang="en-US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5555FF"/>
                    </a:outerShdw>
                  </a:cont>
                  <a:cont type="tree" name="">
                    <a:effect ref="fillLine"/>
                    <a:outerShdw dist="38100" dir="2700000" algn="tl">
                      <a:srgbClr val="000099"/>
                    </a:outerShdw>
                  </a:cont>
                  <a:effect ref="fillLine"/>
                </a:effectDag>
              </a:endParaRPr>
            </a:p>
          </p:txBody>
        </p:sp>
        <p:sp>
          <p:nvSpPr>
            <p:cNvPr id="16433" name="Rectangle 49"/>
            <p:cNvSpPr>
              <a:spLocks noChangeArrowheads="1"/>
            </p:cNvSpPr>
            <p:nvPr/>
          </p:nvSpPr>
          <p:spPr bwMode="auto">
            <a:xfrm>
              <a:off x="854" y="1470"/>
              <a:ext cx="585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34" name="Rectangle 50"/>
            <p:cNvSpPr>
              <a:spLocks noChangeArrowheads="1"/>
            </p:cNvSpPr>
            <p:nvPr/>
          </p:nvSpPr>
          <p:spPr bwMode="auto">
            <a:xfrm>
              <a:off x="1008" y="1507"/>
              <a:ext cx="296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900" b="1">
                  <a:solidFill>
                    <a:srgbClr val="FCFEB9"/>
                  </a:solidFill>
                  <a:latin typeface="Arial" pitchFamily="34" charset="0"/>
                </a:rPr>
                <a:t>US$</a:t>
              </a:r>
              <a:endParaRPr lang="en-US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5555FF"/>
                    </a:outerShdw>
                  </a:cont>
                  <a:cont type="tree" name="">
                    <a:effect ref="fillLine"/>
                    <a:outerShdw dist="38100" dir="2700000" algn="tl">
                      <a:srgbClr val="000099"/>
                    </a:outerShdw>
                  </a:cont>
                  <a:effect ref="fillLine"/>
                </a:effectDag>
              </a:endParaRPr>
            </a:p>
          </p:txBody>
        </p:sp>
      </p:grpSp>
      <p:grpSp>
        <p:nvGrpSpPr>
          <p:cNvPr id="16435" name="Group 51"/>
          <p:cNvGrpSpPr>
            <a:grpSpLocks/>
          </p:cNvGrpSpPr>
          <p:nvPr/>
        </p:nvGrpSpPr>
        <p:grpSpPr bwMode="auto">
          <a:xfrm>
            <a:off x="2743200" y="4191000"/>
            <a:ext cx="1760538" cy="1565275"/>
            <a:chOff x="1757" y="2634"/>
            <a:chExt cx="1109" cy="986"/>
          </a:xfrm>
        </p:grpSpPr>
        <p:sp>
          <p:nvSpPr>
            <p:cNvPr id="16436" name="Freeform 52"/>
            <p:cNvSpPr>
              <a:spLocks/>
            </p:cNvSpPr>
            <p:nvPr/>
          </p:nvSpPr>
          <p:spPr bwMode="auto">
            <a:xfrm>
              <a:off x="2416" y="2634"/>
              <a:ext cx="450" cy="986"/>
            </a:xfrm>
            <a:custGeom>
              <a:avLst/>
              <a:gdLst/>
              <a:ahLst/>
              <a:cxnLst>
                <a:cxn ang="0">
                  <a:pos x="0" y="986"/>
                </a:cxn>
                <a:cxn ang="0">
                  <a:pos x="0" y="339"/>
                </a:cxn>
                <a:cxn ang="0">
                  <a:pos x="450" y="0"/>
                </a:cxn>
                <a:cxn ang="0">
                  <a:pos x="450" y="647"/>
                </a:cxn>
                <a:cxn ang="0">
                  <a:pos x="0" y="986"/>
                </a:cxn>
              </a:cxnLst>
              <a:rect l="0" t="0" r="r" b="b"/>
              <a:pathLst>
                <a:path w="450" h="986">
                  <a:moveTo>
                    <a:pt x="0" y="986"/>
                  </a:moveTo>
                  <a:lnTo>
                    <a:pt x="0" y="339"/>
                  </a:lnTo>
                  <a:lnTo>
                    <a:pt x="450" y="0"/>
                  </a:lnTo>
                  <a:lnTo>
                    <a:pt x="450" y="647"/>
                  </a:lnTo>
                  <a:lnTo>
                    <a:pt x="0" y="986"/>
                  </a:lnTo>
                  <a:close/>
                </a:path>
              </a:pathLst>
            </a:custGeom>
            <a:solidFill>
              <a:srgbClr val="7C643F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37" name="Rectangle 53"/>
            <p:cNvSpPr>
              <a:spLocks noChangeArrowheads="1"/>
            </p:cNvSpPr>
            <p:nvPr/>
          </p:nvSpPr>
          <p:spPr bwMode="auto">
            <a:xfrm>
              <a:off x="1757" y="2973"/>
              <a:ext cx="659" cy="647"/>
            </a:xfrm>
            <a:prstGeom prst="rect">
              <a:avLst/>
            </a:prstGeom>
            <a:solidFill>
              <a:srgbClr val="F8C87E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38" name="Freeform 54"/>
            <p:cNvSpPr>
              <a:spLocks/>
            </p:cNvSpPr>
            <p:nvPr/>
          </p:nvSpPr>
          <p:spPr bwMode="auto">
            <a:xfrm>
              <a:off x="1757" y="2634"/>
              <a:ext cx="1109" cy="339"/>
            </a:xfrm>
            <a:custGeom>
              <a:avLst/>
              <a:gdLst/>
              <a:ahLst/>
              <a:cxnLst>
                <a:cxn ang="0">
                  <a:pos x="659" y="339"/>
                </a:cxn>
                <a:cxn ang="0">
                  <a:pos x="1109" y="0"/>
                </a:cxn>
                <a:cxn ang="0">
                  <a:pos x="450" y="0"/>
                </a:cxn>
                <a:cxn ang="0">
                  <a:pos x="0" y="339"/>
                </a:cxn>
                <a:cxn ang="0">
                  <a:pos x="659" y="339"/>
                </a:cxn>
              </a:cxnLst>
              <a:rect l="0" t="0" r="r" b="b"/>
              <a:pathLst>
                <a:path w="1109" h="339">
                  <a:moveTo>
                    <a:pt x="659" y="339"/>
                  </a:moveTo>
                  <a:lnTo>
                    <a:pt x="1109" y="0"/>
                  </a:lnTo>
                  <a:lnTo>
                    <a:pt x="450" y="0"/>
                  </a:lnTo>
                  <a:lnTo>
                    <a:pt x="0" y="339"/>
                  </a:lnTo>
                  <a:lnTo>
                    <a:pt x="659" y="339"/>
                  </a:lnTo>
                  <a:close/>
                </a:path>
              </a:pathLst>
            </a:custGeom>
            <a:solidFill>
              <a:srgbClr val="BA965F"/>
            </a:solidFill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6439" name="Group 55"/>
          <p:cNvGrpSpPr>
            <a:grpSpLocks/>
          </p:cNvGrpSpPr>
          <p:nvPr/>
        </p:nvGrpSpPr>
        <p:grpSpPr bwMode="auto">
          <a:xfrm>
            <a:off x="4343400" y="2514600"/>
            <a:ext cx="2828925" cy="3170238"/>
            <a:chOff x="2736" y="1584"/>
            <a:chExt cx="1782" cy="1997"/>
          </a:xfrm>
        </p:grpSpPr>
        <p:grpSp>
          <p:nvGrpSpPr>
            <p:cNvPr id="16440" name="Group 56"/>
            <p:cNvGrpSpPr>
              <a:grpSpLocks/>
            </p:cNvGrpSpPr>
            <p:nvPr/>
          </p:nvGrpSpPr>
          <p:grpSpPr bwMode="auto">
            <a:xfrm>
              <a:off x="3408" y="1584"/>
              <a:ext cx="1110" cy="1997"/>
              <a:chOff x="3408" y="1623"/>
              <a:chExt cx="1110" cy="1997"/>
            </a:xfrm>
          </p:grpSpPr>
          <p:sp>
            <p:nvSpPr>
              <p:cNvPr id="16441" name="Freeform 57"/>
              <p:cNvSpPr>
                <a:spLocks/>
              </p:cNvSpPr>
              <p:nvPr/>
            </p:nvSpPr>
            <p:spPr bwMode="auto">
              <a:xfrm>
                <a:off x="4068" y="1623"/>
                <a:ext cx="450" cy="1997"/>
              </a:xfrm>
              <a:custGeom>
                <a:avLst/>
                <a:gdLst/>
                <a:ahLst/>
                <a:cxnLst>
                  <a:cxn ang="0">
                    <a:pos x="0" y="1997"/>
                  </a:cxn>
                  <a:cxn ang="0">
                    <a:pos x="0" y="345"/>
                  </a:cxn>
                  <a:cxn ang="0">
                    <a:pos x="450" y="0"/>
                  </a:cxn>
                  <a:cxn ang="0">
                    <a:pos x="450" y="1658"/>
                  </a:cxn>
                  <a:cxn ang="0">
                    <a:pos x="0" y="1997"/>
                  </a:cxn>
                </a:cxnLst>
                <a:rect l="0" t="0" r="r" b="b"/>
                <a:pathLst>
                  <a:path w="450" h="1997">
                    <a:moveTo>
                      <a:pt x="0" y="1997"/>
                    </a:moveTo>
                    <a:lnTo>
                      <a:pt x="0" y="345"/>
                    </a:lnTo>
                    <a:lnTo>
                      <a:pt x="450" y="0"/>
                    </a:lnTo>
                    <a:lnTo>
                      <a:pt x="450" y="1658"/>
                    </a:lnTo>
                    <a:lnTo>
                      <a:pt x="0" y="1997"/>
                    </a:lnTo>
                    <a:close/>
                  </a:path>
                </a:pathLst>
              </a:custGeom>
              <a:solidFill>
                <a:srgbClr val="14333B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42" name="Rectangle 58"/>
              <p:cNvSpPr>
                <a:spLocks noChangeArrowheads="1"/>
              </p:cNvSpPr>
              <p:nvPr/>
            </p:nvSpPr>
            <p:spPr bwMode="auto">
              <a:xfrm>
                <a:off x="3408" y="1968"/>
                <a:ext cx="660" cy="1652"/>
              </a:xfrm>
              <a:prstGeom prst="rect">
                <a:avLst/>
              </a:prstGeom>
              <a:solidFill>
                <a:srgbClr val="286676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43" name="Freeform 59"/>
              <p:cNvSpPr>
                <a:spLocks/>
              </p:cNvSpPr>
              <p:nvPr/>
            </p:nvSpPr>
            <p:spPr bwMode="auto">
              <a:xfrm>
                <a:off x="3408" y="1623"/>
                <a:ext cx="1110" cy="345"/>
              </a:xfrm>
              <a:custGeom>
                <a:avLst/>
                <a:gdLst/>
                <a:ahLst/>
                <a:cxnLst>
                  <a:cxn ang="0">
                    <a:pos x="660" y="345"/>
                  </a:cxn>
                  <a:cxn ang="0">
                    <a:pos x="1110" y="0"/>
                  </a:cxn>
                  <a:cxn ang="0">
                    <a:pos x="450" y="0"/>
                  </a:cxn>
                  <a:cxn ang="0">
                    <a:pos x="0" y="345"/>
                  </a:cxn>
                  <a:cxn ang="0">
                    <a:pos x="660" y="345"/>
                  </a:cxn>
                </a:cxnLst>
                <a:rect l="0" t="0" r="r" b="b"/>
                <a:pathLst>
                  <a:path w="1110" h="345">
                    <a:moveTo>
                      <a:pt x="660" y="345"/>
                    </a:moveTo>
                    <a:lnTo>
                      <a:pt x="1110" y="0"/>
                    </a:lnTo>
                    <a:lnTo>
                      <a:pt x="450" y="0"/>
                    </a:lnTo>
                    <a:lnTo>
                      <a:pt x="0" y="345"/>
                    </a:lnTo>
                    <a:lnTo>
                      <a:pt x="660" y="345"/>
                    </a:lnTo>
                    <a:close/>
                  </a:path>
                </a:pathLst>
              </a:custGeom>
              <a:solidFill>
                <a:srgbClr val="1E4D5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6444" name="Group 60"/>
            <p:cNvGrpSpPr>
              <a:grpSpLocks/>
            </p:cNvGrpSpPr>
            <p:nvPr/>
          </p:nvGrpSpPr>
          <p:grpSpPr bwMode="auto">
            <a:xfrm>
              <a:off x="2736" y="1680"/>
              <a:ext cx="794" cy="690"/>
              <a:chOff x="4560" y="528"/>
              <a:chExt cx="794" cy="690"/>
            </a:xfrm>
          </p:grpSpPr>
          <p:grpSp>
            <p:nvGrpSpPr>
              <p:cNvPr id="16445" name="Group 61"/>
              <p:cNvGrpSpPr>
                <a:grpSpLocks/>
              </p:cNvGrpSpPr>
              <p:nvPr/>
            </p:nvGrpSpPr>
            <p:grpSpPr bwMode="auto">
              <a:xfrm>
                <a:off x="4560" y="528"/>
                <a:ext cx="794" cy="629"/>
                <a:chOff x="2681" y="1934"/>
                <a:chExt cx="794" cy="629"/>
              </a:xfrm>
            </p:grpSpPr>
            <p:sp>
              <p:nvSpPr>
                <p:cNvPr id="16446" name="Rectangle 62"/>
                <p:cNvSpPr>
                  <a:spLocks noChangeArrowheads="1"/>
                </p:cNvSpPr>
                <p:nvPr/>
              </p:nvSpPr>
              <p:spPr bwMode="auto">
                <a:xfrm>
                  <a:off x="2705" y="1959"/>
                  <a:ext cx="770" cy="604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447" name="Rectangle 63"/>
                <p:cNvSpPr>
                  <a:spLocks noChangeArrowheads="1"/>
                </p:cNvSpPr>
                <p:nvPr/>
              </p:nvSpPr>
              <p:spPr bwMode="auto">
                <a:xfrm>
                  <a:off x="2681" y="1934"/>
                  <a:ext cx="770" cy="604"/>
                </a:xfrm>
                <a:prstGeom prst="rect">
                  <a:avLst/>
                </a:prstGeom>
                <a:solidFill>
                  <a:srgbClr val="FFFFFF"/>
                </a:solidFill>
                <a:ln w="9525" cap="rnd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6448" name="Rectangle 64"/>
              <p:cNvSpPr>
                <a:spLocks noChangeArrowheads="1"/>
              </p:cNvSpPr>
              <p:nvPr/>
            </p:nvSpPr>
            <p:spPr bwMode="auto">
              <a:xfrm>
                <a:off x="4704" y="624"/>
                <a:ext cx="305" cy="5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1900" b="1">
                    <a:solidFill>
                      <a:srgbClr val="808000"/>
                    </a:solidFill>
                    <a:latin typeface="Arial" pitchFamily="34" charset="0"/>
                  </a:rPr>
                  <a:t>61%</a:t>
                </a:r>
              </a:p>
              <a:p>
                <a:pPr eaLnBrk="0" hangingPunct="0"/>
                <a:r>
                  <a:rPr lang="en-US" sz="1900" b="1">
                    <a:solidFill>
                      <a:srgbClr val="808000"/>
                    </a:solidFill>
                    <a:latin typeface="Arial" pitchFamily="34" charset="0"/>
                  </a:rPr>
                  <a:t>less</a:t>
                </a:r>
              </a:p>
              <a:p>
                <a:pPr eaLnBrk="0" hangingPunct="0"/>
                <a:endParaRPr lang="en-US">
                  <a:solidFill>
                    <a:schemeClr val="bg1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5555FF"/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000099"/>
                      </a:outerShdw>
                    </a:cont>
                    <a:effect ref="fillLine"/>
                  </a:effectDag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6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458200" cy="1143000"/>
          </a:xfrm>
        </p:spPr>
        <p:txBody>
          <a:bodyPr/>
          <a:lstStyle/>
          <a:p>
            <a:r>
              <a:rPr lang="en-US"/>
              <a:t>Elements of the IDB’s response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Not all violence is the same</a:t>
            </a:r>
          </a:p>
          <a:p>
            <a:pPr>
              <a:lnSpc>
                <a:spcPct val="90000"/>
              </a:lnSpc>
            </a:pPr>
            <a:r>
              <a:rPr lang="en-US"/>
              <a:t>Undertake serious situational diagnostic</a:t>
            </a:r>
          </a:p>
          <a:p>
            <a:pPr>
              <a:lnSpc>
                <a:spcPct val="90000"/>
              </a:lnSpc>
            </a:pPr>
            <a:r>
              <a:rPr lang="en-US"/>
              <a:t>Focus on risk factors</a:t>
            </a:r>
          </a:p>
          <a:p>
            <a:pPr>
              <a:lnSpc>
                <a:spcPct val="90000"/>
              </a:lnSpc>
            </a:pPr>
            <a:r>
              <a:rPr lang="en-US">
                <a:hlinkClick r:id="rId2" action="ppaction://hlinksldjump"/>
              </a:rPr>
              <a:t>Emphasize prevention, but recognize that control is essential</a:t>
            </a: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Evaluate, evaluate, evaluate</a:t>
            </a:r>
          </a:p>
          <a:p>
            <a:pPr>
              <a:lnSpc>
                <a:spcPct val="90000"/>
              </a:lnSpc>
            </a:pPr>
            <a:r>
              <a:rPr lang="en-US"/>
              <a:t>Loan projects approved to-date: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    Colombia, El Salvador, Jamaica, Uruguay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/>
              <a:t>   Many intra-family violence TCs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947738" y="609600"/>
            <a:ext cx="7772400" cy="990600"/>
          </a:xfrm>
        </p:spPr>
        <p:txBody>
          <a:bodyPr/>
          <a:lstStyle/>
          <a:p>
            <a:r>
              <a:rPr lang="en-US" sz="2400" b="1">
                <a:solidFill>
                  <a:schemeClr val="tx1"/>
                </a:solidFill>
              </a:rPr>
              <a:t>SERIOUS CRIMES AVOIDED PER MILLION DOLLARS SPENT, CALIFORNIA (1998)</a:t>
            </a:r>
            <a:endParaRPr lang="en-US" sz="2800" b="1">
              <a:solidFill>
                <a:srgbClr val="FFFF66"/>
              </a:solidFill>
              <a:latin typeface="Comic Sans MS" pitchFamily="66" charset="0"/>
            </a:endParaRPr>
          </a:p>
        </p:txBody>
      </p:sp>
      <p:sp>
        <p:nvSpPr>
          <p:cNvPr id="20483" name="Freeform 3"/>
          <p:cNvSpPr>
            <a:spLocks/>
          </p:cNvSpPr>
          <p:nvPr/>
        </p:nvSpPr>
        <p:spPr bwMode="auto">
          <a:xfrm>
            <a:off x="1727200" y="1125538"/>
            <a:ext cx="1588" cy="2487612"/>
          </a:xfrm>
          <a:custGeom>
            <a:avLst/>
            <a:gdLst/>
            <a:ahLst/>
            <a:cxnLst>
              <a:cxn ang="0">
                <a:pos x="0" y="1567"/>
              </a:cxn>
              <a:cxn ang="0">
                <a:pos x="0" y="124"/>
              </a:cxn>
              <a:cxn ang="0">
                <a:pos x="0" y="0"/>
              </a:cxn>
              <a:cxn ang="0">
                <a:pos x="0" y="1443"/>
              </a:cxn>
              <a:cxn ang="0">
                <a:pos x="0" y="1567"/>
              </a:cxn>
            </a:cxnLst>
            <a:rect l="0" t="0" r="r" b="b"/>
            <a:pathLst>
              <a:path h="1567">
                <a:moveTo>
                  <a:pt x="0" y="1567"/>
                </a:moveTo>
                <a:lnTo>
                  <a:pt x="0" y="124"/>
                </a:lnTo>
                <a:lnTo>
                  <a:pt x="0" y="0"/>
                </a:lnTo>
                <a:lnTo>
                  <a:pt x="0" y="1443"/>
                </a:lnTo>
                <a:lnTo>
                  <a:pt x="0" y="1567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4" name="Freeform 4"/>
          <p:cNvSpPr>
            <a:spLocks/>
          </p:cNvSpPr>
          <p:nvPr/>
        </p:nvSpPr>
        <p:spPr bwMode="auto">
          <a:xfrm>
            <a:off x="1727200" y="1125538"/>
            <a:ext cx="1588" cy="2487612"/>
          </a:xfrm>
          <a:custGeom>
            <a:avLst/>
            <a:gdLst/>
            <a:ahLst/>
            <a:cxnLst>
              <a:cxn ang="0">
                <a:pos x="0" y="1567"/>
              </a:cxn>
              <a:cxn ang="0">
                <a:pos x="0" y="124"/>
              </a:cxn>
              <a:cxn ang="0">
                <a:pos x="0" y="0"/>
              </a:cxn>
              <a:cxn ang="0">
                <a:pos x="0" y="1443"/>
              </a:cxn>
              <a:cxn ang="0">
                <a:pos x="0" y="1567"/>
              </a:cxn>
            </a:cxnLst>
            <a:rect l="0" t="0" r="r" b="b"/>
            <a:pathLst>
              <a:path h="1567">
                <a:moveTo>
                  <a:pt x="0" y="1567"/>
                </a:moveTo>
                <a:lnTo>
                  <a:pt x="0" y="124"/>
                </a:lnTo>
                <a:lnTo>
                  <a:pt x="0" y="0"/>
                </a:lnTo>
                <a:lnTo>
                  <a:pt x="0" y="1443"/>
                </a:lnTo>
                <a:lnTo>
                  <a:pt x="0" y="1567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914400" y="6248400"/>
            <a:ext cx="3498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800" b="1"/>
              <a:t>Source:  Greenwood, Peter.  1998.</a:t>
            </a:r>
            <a:endParaRPr lang="en-US" sz="1800" b="1">
              <a:solidFill>
                <a:srgbClr val="FFFF66"/>
              </a:solidFill>
            </a:endParaRP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2006600" y="1876425"/>
            <a:ext cx="5302250" cy="358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2319338" y="5221288"/>
            <a:ext cx="423862" cy="238125"/>
          </a:xfrm>
          <a:prstGeom prst="rect">
            <a:avLst/>
          </a:prstGeom>
          <a:solidFill>
            <a:srgbClr val="6666FF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6666FF"/>
            </a:extrusionClr>
          </a:sp3d>
        </p:spPr>
        <p:txBody>
          <a:bodyPr>
            <a:flatTx/>
          </a:bodyPr>
          <a:lstStyle/>
          <a:p>
            <a:endParaRPr lang="en-US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3378200" y="3371850"/>
            <a:ext cx="423863" cy="2087563"/>
          </a:xfrm>
          <a:prstGeom prst="rect">
            <a:avLst/>
          </a:prstGeom>
          <a:solidFill>
            <a:srgbClr val="FF00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0000"/>
            </a:extrusionClr>
          </a:sp3d>
        </p:spPr>
        <p:txBody>
          <a:bodyPr>
            <a:flatTx/>
          </a:bodyPr>
          <a:lstStyle/>
          <a:p>
            <a:endParaRPr lang="en-US"/>
          </a:p>
        </p:txBody>
      </p:sp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4438650" y="2171700"/>
            <a:ext cx="431800" cy="3287713"/>
          </a:xfrm>
          <a:prstGeom prst="rect">
            <a:avLst/>
          </a:prstGeom>
          <a:solidFill>
            <a:srgbClr val="FFFF99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99"/>
            </a:extrusionClr>
          </a:sp3d>
        </p:spPr>
        <p:txBody>
          <a:bodyPr>
            <a:flatTx/>
          </a:bodyPr>
          <a:lstStyle/>
          <a:p>
            <a:endParaRPr lang="en-US"/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5505450" y="4564063"/>
            <a:ext cx="422275" cy="895350"/>
          </a:xfrm>
          <a:prstGeom prst="rect">
            <a:avLst/>
          </a:prstGeom>
          <a:solidFill>
            <a:srgbClr val="00FFFF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FFFF"/>
            </a:extrusionClr>
          </a:sp3d>
        </p:spPr>
        <p:txBody>
          <a:bodyPr>
            <a:flatTx/>
          </a:bodyPr>
          <a:lstStyle/>
          <a:p>
            <a:endParaRPr lang="en-US"/>
          </a:p>
        </p:txBody>
      </p:sp>
      <p:sp>
        <p:nvSpPr>
          <p:cNvPr id="20491" name="Rectangle 11"/>
          <p:cNvSpPr>
            <a:spLocks noChangeArrowheads="1"/>
          </p:cNvSpPr>
          <p:nvPr/>
        </p:nvSpPr>
        <p:spPr bwMode="auto">
          <a:xfrm>
            <a:off x="6562725" y="4621213"/>
            <a:ext cx="423863" cy="838200"/>
          </a:xfrm>
          <a:prstGeom prst="rect">
            <a:avLst/>
          </a:prstGeom>
          <a:solidFill>
            <a:schemeClr val="tx2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tx2"/>
            </a:extrusionClr>
          </a:sp3d>
        </p:spPr>
        <p:txBody>
          <a:bodyPr>
            <a:flatTx/>
          </a:bodyPr>
          <a:lstStyle/>
          <a:p>
            <a:endParaRPr lang="en-US"/>
          </a:p>
        </p:txBody>
      </p:sp>
      <p:sp>
        <p:nvSpPr>
          <p:cNvPr id="20492" name="Line 12"/>
          <p:cNvSpPr>
            <a:spLocks noChangeShapeType="1"/>
          </p:cNvSpPr>
          <p:nvPr/>
        </p:nvSpPr>
        <p:spPr bwMode="auto">
          <a:xfrm>
            <a:off x="2006600" y="1876425"/>
            <a:ext cx="1588" cy="35829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3" name="Line 13"/>
          <p:cNvSpPr>
            <a:spLocks noChangeShapeType="1"/>
          </p:cNvSpPr>
          <p:nvPr/>
        </p:nvSpPr>
        <p:spPr bwMode="auto">
          <a:xfrm>
            <a:off x="1947863" y="5459413"/>
            <a:ext cx="58737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4" name="Line 14"/>
          <p:cNvSpPr>
            <a:spLocks noChangeShapeType="1"/>
          </p:cNvSpPr>
          <p:nvPr/>
        </p:nvSpPr>
        <p:spPr bwMode="auto">
          <a:xfrm>
            <a:off x="1947863" y="4859338"/>
            <a:ext cx="58737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5" name="Line 15"/>
          <p:cNvSpPr>
            <a:spLocks noChangeShapeType="1"/>
          </p:cNvSpPr>
          <p:nvPr/>
        </p:nvSpPr>
        <p:spPr bwMode="auto">
          <a:xfrm>
            <a:off x="1947863" y="4268788"/>
            <a:ext cx="58737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6" name="Line 16"/>
          <p:cNvSpPr>
            <a:spLocks noChangeShapeType="1"/>
          </p:cNvSpPr>
          <p:nvPr/>
        </p:nvSpPr>
        <p:spPr bwMode="auto">
          <a:xfrm>
            <a:off x="1947863" y="3668713"/>
            <a:ext cx="58737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7" name="Line 17"/>
          <p:cNvSpPr>
            <a:spLocks noChangeShapeType="1"/>
          </p:cNvSpPr>
          <p:nvPr/>
        </p:nvSpPr>
        <p:spPr bwMode="auto">
          <a:xfrm>
            <a:off x="1947863" y="3067050"/>
            <a:ext cx="58737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8" name="Line 18"/>
          <p:cNvSpPr>
            <a:spLocks noChangeShapeType="1"/>
          </p:cNvSpPr>
          <p:nvPr/>
        </p:nvSpPr>
        <p:spPr bwMode="auto">
          <a:xfrm>
            <a:off x="1947863" y="2476500"/>
            <a:ext cx="58737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9" name="Line 19"/>
          <p:cNvSpPr>
            <a:spLocks noChangeShapeType="1"/>
          </p:cNvSpPr>
          <p:nvPr/>
        </p:nvSpPr>
        <p:spPr bwMode="auto">
          <a:xfrm>
            <a:off x="1947863" y="1876425"/>
            <a:ext cx="58737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00" name="Line 20"/>
          <p:cNvSpPr>
            <a:spLocks noChangeShapeType="1"/>
          </p:cNvSpPr>
          <p:nvPr/>
        </p:nvSpPr>
        <p:spPr bwMode="auto">
          <a:xfrm>
            <a:off x="2006600" y="5459413"/>
            <a:ext cx="5302250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01" name="Line 21"/>
          <p:cNvSpPr>
            <a:spLocks noChangeShapeType="1"/>
          </p:cNvSpPr>
          <p:nvPr/>
        </p:nvSpPr>
        <p:spPr bwMode="auto">
          <a:xfrm flipV="1">
            <a:off x="2006600" y="5459413"/>
            <a:ext cx="1588" cy="571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02" name="Line 22"/>
          <p:cNvSpPr>
            <a:spLocks noChangeShapeType="1"/>
          </p:cNvSpPr>
          <p:nvPr/>
        </p:nvSpPr>
        <p:spPr bwMode="auto">
          <a:xfrm flipV="1">
            <a:off x="3065463" y="5459413"/>
            <a:ext cx="1587" cy="571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03" name="Line 23"/>
          <p:cNvSpPr>
            <a:spLocks noChangeShapeType="1"/>
          </p:cNvSpPr>
          <p:nvPr/>
        </p:nvSpPr>
        <p:spPr bwMode="auto">
          <a:xfrm flipV="1">
            <a:off x="4122738" y="5459413"/>
            <a:ext cx="1587" cy="571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04" name="Line 24"/>
          <p:cNvSpPr>
            <a:spLocks noChangeShapeType="1"/>
          </p:cNvSpPr>
          <p:nvPr/>
        </p:nvSpPr>
        <p:spPr bwMode="auto">
          <a:xfrm flipV="1">
            <a:off x="5191125" y="5459413"/>
            <a:ext cx="1588" cy="571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05" name="Line 25"/>
          <p:cNvSpPr>
            <a:spLocks noChangeShapeType="1"/>
          </p:cNvSpPr>
          <p:nvPr/>
        </p:nvSpPr>
        <p:spPr bwMode="auto">
          <a:xfrm flipV="1">
            <a:off x="6249988" y="5459413"/>
            <a:ext cx="1587" cy="571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06" name="Line 26"/>
          <p:cNvSpPr>
            <a:spLocks noChangeShapeType="1"/>
          </p:cNvSpPr>
          <p:nvPr/>
        </p:nvSpPr>
        <p:spPr bwMode="auto">
          <a:xfrm flipV="1">
            <a:off x="7308850" y="5459413"/>
            <a:ext cx="0" cy="571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07" name="Rectangle 27"/>
          <p:cNvSpPr>
            <a:spLocks noChangeArrowheads="1"/>
          </p:cNvSpPr>
          <p:nvPr/>
        </p:nvSpPr>
        <p:spPr bwMode="auto">
          <a:xfrm>
            <a:off x="1760538" y="5335588"/>
            <a:ext cx="1143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800" b="1"/>
              <a:t>0</a:t>
            </a:r>
            <a:endParaRPr lang="en-US">
              <a:latin typeface="Arial" pitchFamily="34" charset="0"/>
            </a:endParaRPr>
          </a:p>
        </p:txBody>
      </p:sp>
      <p:sp>
        <p:nvSpPr>
          <p:cNvPr id="20508" name="Rectangle 28"/>
          <p:cNvSpPr>
            <a:spLocks noChangeArrowheads="1"/>
          </p:cNvSpPr>
          <p:nvPr/>
        </p:nvSpPr>
        <p:spPr bwMode="auto">
          <a:xfrm>
            <a:off x="1658938" y="4735513"/>
            <a:ext cx="2286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800" b="1"/>
              <a:t>50</a:t>
            </a:r>
            <a:endParaRPr lang="en-US">
              <a:latin typeface="Arial" pitchFamily="34" charset="0"/>
            </a:endParaRPr>
          </a:p>
        </p:txBody>
      </p:sp>
      <p:sp>
        <p:nvSpPr>
          <p:cNvPr id="20509" name="Rectangle 29"/>
          <p:cNvSpPr>
            <a:spLocks noChangeArrowheads="1"/>
          </p:cNvSpPr>
          <p:nvPr/>
        </p:nvSpPr>
        <p:spPr bwMode="auto">
          <a:xfrm>
            <a:off x="1557338" y="4144963"/>
            <a:ext cx="3429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800" b="1"/>
              <a:t>100</a:t>
            </a:r>
            <a:endParaRPr lang="en-US">
              <a:latin typeface="Arial" pitchFamily="34" charset="0"/>
            </a:endParaRPr>
          </a:p>
        </p:txBody>
      </p:sp>
      <p:sp>
        <p:nvSpPr>
          <p:cNvPr id="20510" name="Rectangle 30"/>
          <p:cNvSpPr>
            <a:spLocks noChangeArrowheads="1"/>
          </p:cNvSpPr>
          <p:nvPr/>
        </p:nvSpPr>
        <p:spPr bwMode="auto">
          <a:xfrm>
            <a:off x="1557338" y="3543300"/>
            <a:ext cx="3429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800" b="1"/>
              <a:t>150</a:t>
            </a:r>
            <a:endParaRPr lang="en-US">
              <a:latin typeface="Arial" pitchFamily="34" charset="0"/>
            </a:endParaRPr>
          </a:p>
        </p:txBody>
      </p:sp>
      <p:sp>
        <p:nvSpPr>
          <p:cNvPr id="20511" name="Rectangle 31"/>
          <p:cNvSpPr>
            <a:spLocks noChangeArrowheads="1"/>
          </p:cNvSpPr>
          <p:nvPr/>
        </p:nvSpPr>
        <p:spPr bwMode="auto">
          <a:xfrm>
            <a:off x="1557338" y="2943225"/>
            <a:ext cx="3429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800" b="1"/>
              <a:t>200</a:t>
            </a:r>
            <a:endParaRPr lang="en-US">
              <a:latin typeface="Arial" pitchFamily="34" charset="0"/>
            </a:endParaRPr>
          </a:p>
        </p:txBody>
      </p:sp>
      <p:sp>
        <p:nvSpPr>
          <p:cNvPr id="20512" name="Rectangle 32"/>
          <p:cNvSpPr>
            <a:spLocks noChangeArrowheads="1"/>
          </p:cNvSpPr>
          <p:nvPr/>
        </p:nvSpPr>
        <p:spPr bwMode="auto">
          <a:xfrm>
            <a:off x="1557338" y="2352675"/>
            <a:ext cx="3429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800" b="1"/>
              <a:t>250</a:t>
            </a:r>
            <a:endParaRPr lang="en-US">
              <a:latin typeface="Arial" pitchFamily="34" charset="0"/>
            </a:endParaRPr>
          </a:p>
        </p:txBody>
      </p:sp>
      <p:sp>
        <p:nvSpPr>
          <p:cNvPr id="20513" name="Rectangle 33"/>
          <p:cNvSpPr>
            <a:spLocks noChangeArrowheads="1"/>
          </p:cNvSpPr>
          <p:nvPr/>
        </p:nvSpPr>
        <p:spPr bwMode="auto">
          <a:xfrm>
            <a:off x="1557338" y="1752600"/>
            <a:ext cx="3429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800" b="1"/>
              <a:t>300</a:t>
            </a:r>
            <a:endParaRPr lang="en-US">
              <a:latin typeface="Arial" pitchFamily="34" charset="0"/>
            </a:endParaRPr>
          </a:p>
        </p:txBody>
      </p:sp>
      <p:sp>
        <p:nvSpPr>
          <p:cNvPr id="20514" name="Rectangle 34"/>
          <p:cNvSpPr>
            <a:spLocks noChangeArrowheads="1"/>
          </p:cNvSpPr>
          <p:nvPr/>
        </p:nvSpPr>
        <p:spPr bwMode="auto">
          <a:xfrm>
            <a:off x="2303463" y="5630863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500" b="1"/>
              <a:t>Home </a:t>
            </a:r>
          </a:p>
          <a:p>
            <a:pPr eaLnBrk="0" hangingPunct="0"/>
            <a:r>
              <a:rPr lang="en-US" sz="1500" b="1"/>
              <a:t>visits</a:t>
            </a:r>
            <a:endParaRPr lang="en-US">
              <a:latin typeface="Arial" pitchFamily="34" charset="0"/>
            </a:endParaRPr>
          </a:p>
        </p:txBody>
      </p:sp>
      <p:sp>
        <p:nvSpPr>
          <p:cNvPr id="20515" name="Rectangle 35"/>
          <p:cNvSpPr>
            <a:spLocks noChangeArrowheads="1"/>
          </p:cNvSpPr>
          <p:nvPr/>
        </p:nvSpPr>
        <p:spPr bwMode="auto">
          <a:xfrm>
            <a:off x="3370263" y="5630863"/>
            <a:ext cx="6365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500" b="1"/>
              <a:t>Family</a:t>
            </a:r>
          </a:p>
          <a:p>
            <a:pPr eaLnBrk="0" hangingPunct="0"/>
            <a:r>
              <a:rPr lang="en-US" sz="1500" b="1"/>
              <a:t>support</a:t>
            </a:r>
            <a:endParaRPr lang="en-US">
              <a:latin typeface="Arial" pitchFamily="34" charset="0"/>
            </a:endParaRPr>
          </a:p>
        </p:txBody>
      </p:sp>
      <p:sp>
        <p:nvSpPr>
          <p:cNvPr id="20516" name="Rectangle 36"/>
          <p:cNvSpPr>
            <a:spLocks noChangeArrowheads="1"/>
          </p:cNvSpPr>
          <p:nvPr/>
        </p:nvSpPr>
        <p:spPr bwMode="auto">
          <a:xfrm>
            <a:off x="4294188" y="5630863"/>
            <a:ext cx="952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500" b="1"/>
              <a:t>Graduation</a:t>
            </a:r>
          </a:p>
          <a:p>
            <a:pPr eaLnBrk="0" hangingPunct="0"/>
            <a:r>
              <a:rPr lang="en-US" sz="1500" b="1"/>
              <a:t>incentives</a:t>
            </a:r>
            <a:endParaRPr lang="en-US">
              <a:latin typeface="Arial" pitchFamily="34" charset="0"/>
            </a:endParaRPr>
          </a:p>
        </p:txBody>
      </p:sp>
      <p:sp>
        <p:nvSpPr>
          <p:cNvPr id="20517" name="Rectangle 37"/>
          <p:cNvSpPr>
            <a:spLocks noChangeArrowheads="1"/>
          </p:cNvSpPr>
          <p:nvPr/>
        </p:nvSpPr>
        <p:spPr bwMode="auto">
          <a:xfrm>
            <a:off x="5310188" y="5630863"/>
            <a:ext cx="931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500" b="1"/>
              <a:t>Intensive </a:t>
            </a:r>
          </a:p>
          <a:p>
            <a:pPr eaLnBrk="0" hangingPunct="0"/>
            <a:r>
              <a:rPr lang="en-US" sz="1500" b="1"/>
              <a:t>supervision</a:t>
            </a:r>
            <a:endParaRPr lang="en-US">
              <a:latin typeface="Arial" pitchFamily="34" charset="0"/>
            </a:endParaRPr>
          </a:p>
        </p:txBody>
      </p:sp>
      <p:sp>
        <p:nvSpPr>
          <p:cNvPr id="20518" name="Rectangle 38"/>
          <p:cNvSpPr>
            <a:spLocks noChangeArrowheads="1"/>
          </p:cNvSpPr>
          <p:nvPr/>
        </p:nvSpPr>
        <p:spPr bwMode="auto">
          <a:xfrm>
            <a:off x="6638925" y="5630863"/>
            <a:ext cx="1073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500" b="1"/>
              <a:t>Three strikes</a:t>
            </a:r>
          </a:p>
          <a:p>
            <a:pPr eaLnBrk="0" hangingPunct="0"/>
            <a:r>
              <a:rPr lang="en-US" sz="1500" b="1"/>
              <a:t>law</a:t>
            </a:r>
            <a:endParaRPr lang="en-US">
              <a:latin typeface="Arial" pitchFamily="34" charset="0"/>
            </a:endParaRPr>
          </a:p>
        </p:txBody>
      </p:sp>
      <p:sp>
        <p:nvSpPr>
          <p:cNvPr id="20519" name="AutoShape 39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533400" y="381000"/>
            <a:ext cx="914400" cy="685800"/>
          </a:xfrm>
          <a:prstGeom prst="actionButtonBackPrevious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Are there any good shorthand measures of violence?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Homicides?</a:t>
            </a:r>
          </a:p>
          <a:p>
            <a:endParaRPr lang="en-US"/>
          </a:p>
          <a:p>
            <a:r>
              <a:rPr lang="en-US"/>
              <a:t>Intra-family violence?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458200" cy="1143000"/>
          </a:xfrm>
        </p:spPr>
        <p:txBody>
          <a:bodyPr/>
          <a:lstStyle/>
          <a:p>
            <a:r>
              <a:rPr lang="en-US"/>
              <a:t>Homicide rates by world region, 2000</a:t>
            </a:r>
          </a:p>
        </p:txBody>
      </p:sp>
      <p:graphicFrame>
        <p:nvGraphicFramePr>
          <p:cNvPr id="15363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685800" y="1981200"/>
          <a:ext cx="7772400" cy="4114800"/>
        </p:xfrm>
        <a:graphic>
          <a:graphicData uri="http://schemas.openxmlformats.org/presentationml/2006/ole">
            <p:oleObj spid="_x0000_s15363" name="Chart" r:id="rId3" imgW="7772638" imgH="4115038" progId="MSGraph.Chart.8">
              <p:embed followColorScheme="full"/>
            </p:oleObj>
          </a:graphicData>
        </a:graphic>
      </p:graphicFrame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143000" y="6248400"/>
            <a:ext cx="655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Source:  WHO, 2002.  World Report on Violence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2605088" y="785813"/>
            <a:ext cx="4000500" cy="111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2032000" y="533400"/>
            <a:ext cx="60277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b="1"/>
              <a:t>WORLD HOMICIDE RATE</a:t>
            </a:r>
            <a:endParaRPr lang="en-US" b="1">
              <a:solidFill>
                <a:schemeClr val="bg1"/>
              </a:solidFill>
            </a:endParaRPr>
          </a:p>
          <a:p>
            <a:pPr algn="ctr" eaLnBrk="0" hangingPunct="0">
              <a:lnSpc>
                <a:spcPct val="50000"/>
              </a:lnSpc>
              <a:spcBef>
                <a:spcPct val="50000"/>
              </a:spcBef>
            </a:pPr>
            <a:r>
              <a:rPr lang="en-US" b="1"/>
              <a:t>          (per 100,000 persons)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271463" y="6096000"/>
            <a:ext cx="7653337" cy="58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75000"/>
              </a:lnSpc>
              <a:spcBef>
                <a:spcPct val="50000"/>
              </a:spcBef>
            </a:pPr>
            <a:r>
              <a:rPr lang="en-US" sz="1600">
                <a:latin typeface="Arial" pitchFamily="34" charset="0"/>
              </a:rPr>
              <a:t>Source: </a:t>
            </a:r>
          </a:p>
          <a:p>
            <a:pPr eaLnBrk="0" hangingPunct="0">
              <a:lnSpc>
                <a:spcPct val="75000"/>
              </a:lnSpc>
              <a:spcBef>
                <a:spcPct val="50000"/>
              </a:spcBef>
            </a:pPr>
            <a:r>
              <a:rPr lang="en-US" sz="1600">
                <a:latin typeface="Arial" pitchFamily="34" charset="0"/>
              </a:rPr>
              <a:t>M. Buvinic &amp; A. Morrison, 2000. “Living in a Violent World”, </a:t>
            </a:r>
            <a:r>
              <a:rPr lang="en-US" sz="1600" u="sng">
                <a:latin typeface="Arial" pitchFamily="34" charset="0"/>
              </a:rPr>
              <a:t>Foreign Policy</a:t>
            </a:r>
            <a:r>
              <a:rPr lang="en-US" sz="1600">
                <a:latin typeface="Arial" pitchFamily="34" charset="0"/>
              </a:rPr>
              <a:t> #118.</a:t>
            </a:r>
          </a:p>
        </p:txBody>
      </p:sp>
      <p:sp>
        <p:nvSpPr>
          <p:cNvPr id="13317" name="Line 5"/>
          <p:cNvSpPr>
            <a:spLocks noChangeShapeType="1"/>
          </p:cNvSpPr>
          <p:nvPr/>
        </p:nvSpPr>
        <p:spPr bwMode="auto">
          <a:xfrm>
            <a:off x="338138" y="6019800"/>
            <a:ext cx="101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2039938" y="1724025"/>
            <a:ext cx="4659312" cy="361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>
            <a:off x="2039938" y="1724025"/>
            <a:ext cx="1587" cy="36115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>
            <a:off x="1981200" y="5335588"/>
            <a:ext cx="58738" cy="15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>
            <a:off x="1981200" y="4611688"/>
            <a:ext cx="5873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22" name="Line 10"/>
          <p:cNvSpPr>
            <a:spLocks noChangeShapeType="1"/>
          </p:cNvSpPr>
          <p:nvPr/>
        </p:nvSpPr>
        <p:spPr bwMode="auto">
          <a:xfrm>
            <a:off x="1981200" y="3887788"/>
            <a:ext cx="5873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23" name="Line 11"/>
          <p:cNvSpPr>
            <a:spLocks noChangeShapeType="1"/>
          </p:cNvSpPr>
          <p:nvPr/>
        </p:nvSpPr>
        <p:spPr bwMode="auto">
          <a:xfrm flipV="1">
            <a:off x="2039938" y="5334000"/>
            <a:ext cx="4665662" cy="3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24" name="Line 12"/>
          <p:cNvSpPr>
            <a:spLocks noChangeShapeType="1"/>
          </p:cNvSpPr>
          <p:nvPr/>
        </p:nvSpPr>
        <p:spPr bwMode="auto">
          <a:xfrm>
            <a:off x="2506663" y="4668838"/>
            <a:ext cx="930275" cy="32385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25" name="Line 13"/>
          <p:cNvSpPr>
            <a:spLocks noChangeShapeType="1"/>
          </p:cNvSpPr>
          <p:nvPr/>
        </p:nvSpPr>
        <p:spPr bwMode="auto">
          <a:xfrm flipV="1">
            <a:off x="3436938" y="4745038"/>
            <a:ext cx="931862" cy="24765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26" name="Line 14"/>
          <p:cNvSpPr>
            <a:spLocks noChangeShapeType="1"/>
          </p:cNvSpPr>
          <p:nvPr/>
        </p:nvSpPr>
        <p:spPr bwMode="auto">
          <a:xfrm flipV="1">
            <a:off x="4368800" y="4364038"/>
            <a:ext cx="933450" cy="38100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27" name="Line 15"/>
          <p:cNvSpPr>
            <a:spLocks noChangeShapeType="1"/>
          </p:cNvSpPr>
          <p:nvPr/>
        </p:nvSpPr>
        <p:spPr bwMode="auto">
          <a:xfrm flipV="1">
            <a:off x="5257800" y="2543175"/>
            <a:ext cx="974725" cy="1876425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28" name="Freeform 16"/>
          <p:cNvSpPr>
            <a:spLocks/>
          </p:cNvSpPr>
          <p:nvPr/>
        </p:nvSpPr>
        <p:spPr bwMode="auto">
          <a:xfrm>
            <a:off x="2481263" y="4640263"/>
            <a:ext cx="50800" cy="57150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36" y="18"/>
              </a:cxn>
              <a:cxn ang="0">
                <a:pos x="18" y="36"/>
              </a:cxn>
              <a:cxn ang="0">
                <a:pos x="0" y="18"/>
              </a:cxn>
              <a:cxn ang="0">
                <a:pos x="18" y="0"/>
              </a:cxn>
            </a:cxnLst>
            <a:rect l="0" t="0" r="r" b="b"/>
            <a:pathLst>
              <a:path w="36" h="36">
                <a:moveTo>
                  <a:pt x="18" y="0"/>
                </a:moveTo>
                <a:lnTo>
                  <a:pt x="36" y="18"/>
                </a:lnTo>
                <a:lnTo>
                  <a:pt x="18" y="36"/>
                </a:lnTo>
                <a:lnTo>
                  <a:pt x="0" y="18"/>
                </a:lnTo>
                <a:lnTo>
                  <a:pt x="18" y="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rgbClr val="FFFF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29" name="Freeform 17"/>
          <p:cNvSpPr>
            <a:spLocks/>
          </p:cNvSpPr>
          <p:nvPr/>
        </p:nvSpPr>
        <p:spPr bwMode="auto">
          <a:xfrm>
            <a:off x="3411538" y="4964113"/>
            <a:ext cx="50800" cy="57150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36" y="18"/>
              </a:cxn>
              <a:cxn ang="0">
                <a:pos x="18" y="36"/>
              </a:cxn>
              <a:cxn ang="0">
                <a:pos x="0" y="18"/>
              </a:cxn>
              <a:cxn ang="0">
                <a:pos x="18" y="0"/>
              </a:cxn>
            </a:cxnLst>
            <a:rect l="0" t="0" r="r" b="b"/>
            <a:pathLst>
              <a:path w="36" h="36">
                <a:moveTo>
                  <a:pt x="18" y="0"/>
                </a:moveTo>
                <a:lnTo>
                  <a:pt x="36" y="18"/>
                </a:lnTo>
                <a:lnTo>
                  <a:pt x="18" y="36"/>
                </a:lnTo>
                <a:lnTo>
                  <a:pt x="0" y="18"/>
                </a:lnTo>
                <a:lnTo>
                  <a:pt x="18" y="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rgbClr val="FFFF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30" name="Freeform 18"/>
          <p:cNvSpPr>
            <a:spLocks/>
          </p:cNvSpPr>
          <p:nvPr/>
        </p:nvSpPr>
        <p:spPr bwMode="auto">
          <a:xfrm>
            <a:off x="4343400" y="4716463"/>
            <a:ext cx="50800" cy="57150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36" y="18"/>
              </a:cxn>
              <a:cxn ang="0">
                <a:pos x="18" y="36"/>
              </a:cxn>
              <a:cxn ang="0">
                <a:pos x="0" y="18"/>
              </a:cxn>
              <a:cxn ang="0">
                <a:pos x="18" y="0"/>
              </a:cxn>
            </a:cxnLst>
            <a:rect l="0" t="0" r="r" b="b"/>
            <a:pathLst>
              <a:path w="36" h="36">
                <a:moveTo>
                  <a:pt x="18" y="0"/>
                </a:moveTo>
                <a:lnTo>
                  <a:pt x="36" y="18"/>
                </a:lnTo>
                <a:lnTo>
                  <a:pt x="18" y="36"/>
                </a:lnTo>
                <a:lnTo>
                  <a:pt x="0" y="18"/>
                </a:lnTo>
                <a:lnTo>
                  <a:pt x="18" y="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rgbClr val="FFFF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31" name="Freeform 19"/>
          <p:cNvSpPr>
            <a:spLocks/>
          </p:cNvSpPr>
          <p:nvPr/>
        </p:nvSpPr>
        <p:spPr bwMode="auto">
          <a:xfrm>
            <a:off x="5276850" y="4335463"/>
            <a:ext cx="50800" cy="57150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36" y="18"/>
              </a:cxn>
              <a:cxn ang="0">
                <a:pos x="18" y="36"/>
              </a:cxn>
              <a:cxn ang="0">
                <a:pos x="0" y="18"/>
              </a:cxn>
              <a:cxn ang="0">
                <a:pos x="18" y="0"/>
              </a:cxn>
            </a:cxnLst>
            <a:rect l="0" t="0" r="r" b="b"/>
            <a:pathLst>
              <a:path w="36" h="36">
                <a:moveTo>
                  <a:pt x="18" y="0"/>
                </a:moveTo>
                <a:lnTo>
                  <a:pt x="36" y="18"/>
                </a:lnTo>
                <a:lnTo>
                  <a:pt x="18" y="36"/>
                </a:lnTo>
                <a:lnTo>
                  <a:pt x="0" y="18"/>
                </a:lnTo>
                <a:lnTo>
                  <a:pt x="18" y="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rgbClr val="FFFF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32" name="Freeform 20"/>
          <p:cNvSpPr>
            <a:spLocks/>
          </p:cNvSpPr>
          <p:nvPr/>
        </p:nvSpPr>
        <p:spPr bwMode="auto">
          <a:xfrm>
            <a:off x="6207125" y="2514600"/>
            <a:ext cx="50800" cy="57150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36" y="18"/>
              </a:cxn>
              <a:cxn ang="0">
                <a:pos x="18" y="36"/>
              </a:cxn>
              <a:cxn ang="0">
                <a:pos x="0" y="18"/>
              </a:cxn>
              <a:cxn ang="0">
                <a:pos x="18" y="0"/>
              </a:cxn>
            </a:cxnLst>
            <a:rect l="0" t="0" r="r" b="b"/>
            <a:pathLst>
              <a:path w="36" h="36">
                <a:moveTo>
                  <a:pt x="18" y="0"/>
                </a:moveTo>
                <a:lnTo>
                  <a:pt x="36" y="18"/>
                </a:lnTo>
                <a:lnTo>
                  <a:pt x="18" y="36"/>
                </a:lnTo>
                <a:lnTo>
                  <a:pt x="0" y="18"/>
                </a:lnTo>
                <a:lnTo>
                  <a:pt x="18" y="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rgbClr val="FFFF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33" name="Rectangle 21"/>
          <p:cNvSpPr>
            <a:spLocks noChangeArrowheads="1"/>
          </p:cNvSpPr>
          <p:nvPr/>
        </p:nvSpPr>
        <p:spPr bwMode="auto">
          <a:xfrm>
            <a:off x="1795463" y="5211763"/>
            <a:ext cx="1143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800" b="1"/>
              <a:t>5</a:t>
            </a:r>
            <a:endParaRPr lang="en-US">
              <a:latin typeface="Arial" pitchFamily="34" charset="0"/>
            </a:endParaRPr>
          </a:p>
        </p:txBody>
      </p:sp>
      <p:sp>
        <p:nvSpPr>
          <p:cNvPr id="13334" name="Rectangle 22"/>
          <p:cNvSpPr>
            <a:spLocks noChangeArrowheads="1"/>
          </p:cNvSpPr>
          <p:nvPr/>
        </p:nvSpPr>
        <p:spPr bwMode="auto">
          <a:xfrm>
            <a:off x="1795463" y="4487863"/>
            <a:ext cx="1143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800" b="1"/>
              <a:t>6</a:t>
            </a:r>
            <a:endParaRPr lang="en-US">
              <a:latin typeface="Arial" pitchFamily="34" charset="0"/>
            </a:endParaRPr>
          </a:p>
        </p:txBody>
      </p:sp>
      <p:sp>
        <p:nvSpPr>
          <p:cNvPr id="13335" name="Rectangle 23"/>
          <p:cNvSpPr>
            <a:spLocks noChangeArrowheads="1"/>
          </p:cNvSpPr>
          <p:nvPr/>
        </p:nvSpPr>
        <p:spPr bwMode="auto">
          <a:xfrm>
            <a:off x="1795463" y="3763963"/>
            <a:ext cx="1143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800" b="1"/>
              <a:t>7</a:t>
            </a:r>
            <a:endParaRPr lang="en-US">
              <a:latin typeface="Arial" pitchFamily="34" charset="0"/>
            </a:endParaRPr>
          </a:p>
        </p:txBody>
      </p:sp>
      <p:sp>
        <p:nvSpPr>
          <p:cNvPr id="13336" name="Rectangle 24"/>
          <p:cNvSpPr>
            <a:spLocks noChangeArrowheads="1"/>
          </p:cNvSpPr>
          <p:nvPr/>
        </p:nvSpPr>
        <p:spPr bwMode="auto">
          <a:xfrm>
            <a:off x="1795463" y="3048000"/>
            <a:ext cx="1143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800" b="1"/>
              <a:t>8</a:t>
            </a:r>
            <a:endParaRPr lang="en-US">
              <a:latin typeface="Arial" pitchFamily="34" charset="0"/>
            </a:endParaRPr>
          </a:p>
        </p:txBody>
      </p:sp>
      <p:sp>
        <p:nvSpPr>
          <p:cNvPr id="13337" name="Rectangle 25"/>
          <p:cNvSpPr>
            <a:spLocks noChangeArrowheads="1"/>
          </p:cNvSpPr>
          <p:nvPr/>
        </p:nvSpPr>
        <p:spPr bwMode="auto">
          <a:xfrm>
            <a:off x="1795463" y="2324100"/>
            <a:ext cx="1143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800" b="1"/>
              <a:t>9</a:t>
            </a:r>
            <a:endParaRPr lang="en-US">
              <a:latin typeface="Arial" pitchFamily="34" charset="0"/>
            </a:endParaRPr>
          </a:p>
        </p:txBody>
      </p:sp>
      <p:sp>
        <p:nvSpPr>
          <p:cNvPr id="13338" name="Rectangle 26"/>
          <p:cNvSpPr>
            <a:spLocks noChangeArrowheads="1"/>
          </p:cNvSpPr>
          <p:nvPr/>
        </p:nvSpPr>
        <p:spPr bwMode="auto">
          <a:xfrm>
            <a:off x="1693863" y="1600200"/>
            <a:ext cx="228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800" b="1"/>
              <a:t>10</a:t>
            </a:r>
            <a:endParaRPr lang="en-US">
              <a:latin typeface="Arial" pitchFamily="34" charset="0"/>
            </a:endParaRPr>
          </a:p>
        </p:txBody>
      </p:sp>
      <p:sp>
        <p:nvSpPr>
          <p:cNvPr id="13339" name="Rectangle 27"/>
          <p:cNvSpPr>
            <a:spLocks noChangeArrowheads="1"/>
          </p:cNvSpPr>
          <p:nvPr/>
        </p:nvSpPr>
        <p:spPr bwMode="auto">
          <a:xfrm>
            <a:off x="2166938" y="5526088"/>
            <a:ext cx="762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800" b="1"/>
              <a:t>1970-74</a:t>
            </a:r>
            <a:endParaRPr lang="en-US">
              <a:latin typeface="Arial" pitchFamily="34" charset="0"/>
            </a:endParaRPr>
          </a:p>
        </p:txBody>
      </p:sp>
      <p:sp>
        <p:nvSpPr>
          <p:cNvPr id="13340" name="Rectangle 28"/>
          <p:cNvSpPr>
            <a:spLocks noChangeArrowheads="1"/>
          </p:cNvSpPr>
          <p:nvPr/>
        </p:nvSpPr>
        <p:spPr bwMode="auto">
          <a:xfrm>
            <a:off x="3098800" y="5526088"/>
            <a:ext cx="762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800" b="1"/>
              <a:t>1975-79</a:t>
            </a:r>
            <a:endParaRPr lang="en-US">
              <a:latin typeface="Arial" pitchFamily="34" charset="0"/>
            </a:endParaRPr>
          </a:p>
        </p:txBody>
      </p:sp>
      <p:sp>
        <p:nvSpPr>
          <p:cNvPr id="13341" name="Rectangle 29"/>
          <p:cNvSpPr>
            <a:spLocks noChangeArrowheads="1"/>
          </p:cNvSpPr>
          <p:nvPr/>
        </p:nvSpPr>
        <p:spPr bwMode="auto">
          <a:xfrm>
            <a:off x="4030663" y="5526088"/>
            <a:ext cx="762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800" b="1"/>
              <a:t>1980-84</a:t>
            </a:r>
            <a:endParaRPr lang="en-US">
              <a:latin typeface="Arial" pitchFamily="34" charset="0"/>
            </a:endParaRPr>
          </a:p>
        </p:txBody>
      </p:sp>
      <p:sp>
        <p:nvSpPr>
          <p:cNvPr id="13342" name="Rectangle 30"/>
          <p:cNvSpPr>
            <a:spLocks noChangeArrowheads="1"/>
          </p:cNvSpPr>
          <p:nvPr/>
        </p:nvSpPr>
        <p:spPr bwMode="auto">
          <a:xfrm>
            <a:off x="4962525" y="5526088"/>
            <a:ext cx="762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800" b="1"/>
              <a:t>1985-89</a:t>
            </a:r>
            <a:endParaRPr lang="en-US">
              <a:latin typeface="Arial" pitchFamily="34" charset="0"/>
            </a:endParaRPr>
          </a:p>
        </p:txBody>
      </p:sp>
      <p:sp>
        <p:nvSpPr>
          <p:cNvPr id="13343" name="Rectangle 31"/>
          <p:cNvSpPr>
            <a:spLocks noChangeArrowheads="1"/>
          </p:cNvSpPr>
          <p:nvPr/>
        </p:nvSpPr>
        <p:spPr bwMode="auto">
          <a:xfrm>
            <a:off x="5894388" y="5526088"/>
            <a:ext cx="762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800" b="1"/>
              <a:t>1990-94</a:t>
            </a:r>
            <a:endParaRPr lang="en-US">
              <a:latin typeface="Arial" pitchFamily="34" charset="0"/>
            </a:endParaRPr>
          </a:p>
        </p:txBody>
      </p:sp>
      <p:sp>
        <p:nvSpPr>
          <p:cNvPr id="13344" name="Line 32"/>
          <p:cNvSpPr>
            <a:spLocks noChangeShapeType="1"/>
          </p:cNvSpPr>
          <p:nvPr/>
        </p:nvSpPr>
        <p:spPr bwMode="auto">
          <a:xfrm>
            <a:off x="2522538" y="5286375"/>
            <a:ext cx="0" cy="114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45" name="Line 33"/>
          <p:cNvSpPr>
            <a:spLocks noChangeShapeType="1"/>
          </p:cNvSpPr>
          <p:nvPr/>
        </p:nvSpPr>
        <p:spPr bwMode="auto">
          <a:xfrm>
            <a:off x="3403600" y="5286375"/>
            <a:ext cx="0" cy="114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46" name="Line 34"/>
          <p:cNvSpPr>
            <a:spLocks noChangeShapeType="1"/>
          </p:cNvSpPr>
          <p:nvPr/>
        </p:nvSpPr>
        <p:spPr bwMode="auto">
          <a:xfrm>
            <a:off x="4284663" y="5286375"/>
            <a:ext cx="0" cy="114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47" name="Line 35"/>
          <p:cNvSpPr>
            <a:spLocks noChangeShapeType="1"/>
          </p:cNvSpPr>
          <p:nvPr/>
        </p:nvSpPr>
        <p:spPr bwMode="auto">
          <a:xfrm>
            <a:off x="5164138" y="5286375"/>
            <a:ext cx="0" cy="114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48" name="Line 36"/>
          <p:cNvSpPr>
            <a:spLocks noChangeShapeType="1"/>
          </p:cNvSpPr>
          <p:nvPr/>
        </p:nvSpPr>
        <p:spPr bwMode="auto">
          <a:xfrm>
            <a:off x="6113463" y="5286375"/>
            <a:ext cx="0" cy="114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49" name="Rectangle 37"/>
          <p:cNvSpPr>
            <a:spLocks noChangeArrowheads="1"/>
          </p:cNvSpPr>
          <p:nvPr/>
        </p:nvSpPr>
        <p:spPr bwMode="auto">
          <a:xfrm>
            <a:off x="2387600" y="4371975"/>
            <a:ext cx="4000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800" b="1">
                <a:solidFill>
                  <a:srgbClr val="FFFF00"/>
                </a:solidFill>
              </a:rPr>
              <a:t>5.93</a:t>
            </a:r>
            <a:endParaRPr lang="en-US">
              <a:latin typeface="Arial" pitchFamily="34" charset="0"/>
            </a:endParaRPr>
          </a:p>
        </p:txBody>
      </p:sp>
      <p:sp>
        <p:nvSpPr>
          <p:cNvPr id="13350" name="Rectangle 38"/>
          <p:cNvSpPr>
            <a:spLocks noChangeArrowheads="1"/>
          </p:cNvSpPr>
          <p:nvPr/>
        </p:nvSpPr>
        <p:spPr bwMode="auto">
          <a:xfrm>
            <a:off x="3268663" y="4676775"/>
            <a:ext cx="4000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800" b="1">
                <a:solidFill>
                  <a:srgbClr val="FFFF00"/>
                </a:solidFill>
              </a:rPr>
              <a:t>5.47</a:t>
            </a:r>
            <a:endParaRPr lang="en-US">
              <a:latin typeface="Arial" pitchFamily="34" charset="0"/>
            </a:endParaRPr>
          </a:p>
        </p:txBody>
      </p:sp>
      <p:sp>
        <p:nvSpPr>
          <p:cNvPr id="13351" name="Rectangle 39"/>
          <p:cNvSpPr>
            <a:spLocks noChangeArrowheads="1"/>
          </p:cNvSpPr>
          <p:nvPr/>
        </p:nvSpPr>
        <p:spPr bwMode="auto">
          <a:xfrm>
            <a:off x="4216400" y="4371975"/>
            <a:ext cx="4000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800" b="1">
                <a:solidFill>
                  <a:srgbClr val="FFFF00"/>
                </a:solidFill>
              </a:rPr>
              <a:t>5.82</a:t>
            </a:r>
            <a:endParaRPr lang="en-US">
              <a:latin typeface="Arial" pitchFamily="34" charset="0"/>
            </a:endParaRPr>
          </a:p>
        </p:txBody>
      </p:sp>
      <p:sp>
        <p:nvSpPr>
          <p:cNvPr id="13352" name="Rectangle 40"/>
          <p:cNvSpPr>
            <a:spLocks noChangeArrowheads="1"/>
          </p:cNvSpPr>
          <p:nvPr/>
        </p:nvSpPr>
        <p:spPr bwMode="auto">
          <a:xfrm>
            <a:off x="4960938" y="4067175"/>
            <a:ext cx="4000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800" b="1">
                <a:solidFill>
                  <a:srgbClr val="FFFF00"/>
                </a:solidFill>
              </a:rPr>
              <a:t>6.35</a:t>
            </a:r>
            <a:endParaRPr lang="en-US">
              <a:latin typeface="Arial" pitchFamily="34" charset="0"/>
            </a:endParaRPr>
          </a:p>
        </p:txBody>
      </p:sp>
      <p:sp>
        <p:nvSpPr>
          <p:cNvPr id="13353" name="Rectangle 41"/>
          <p:cNvSpPr>
            <a:spLocks noChangeArrowheads="1"/>
          </p:cNvSpPr>
          <p:nvPr/>
        </p:nvSpPr>
        <p:spPr bwMode="auto">
          <a:xfrm>
            <a:off x="5976938" y="2238375"/>
            <a:ext cx="4000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800" b="1">
                <a:solidFill>
                  <a:srgbClr val="FFFF00"/>
                </a:solidFill>
              </a:rPr>
              <a:t>8.86</a:t>
            </a:r>
            <a:endParaRPr lang="en-US">
              <a:latin typeface="Arial" pitchFamily="34" charset="0"/>
            </a:endParaRPr>
          </a:p>
        </p:txBody>
      </p:sp>
      <p:sp>
        <p:nvSpPr>
          <p:cNvPr id="13354" name="Line 42"/>
          <p:cNvSpPr>
            <a:spLocks noChangeShapeType="1"/>
          </p:cNvSpPr>
          <p:nvPr/>
        </p:nvSpPr>
        <p:spPr bwMode="auto">
          <a:xfrm>
            <a:off x="1963738" y="3200400"/>
            <a:ext cx="6032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55" name="Line 43"/>
          <p:cNvSpPr>
            <a:spLocks noChangeShapeType="1"/>
          </p:cNvSpPr>
          <p:nvPr/>
        </p:nvSpPr>
        <p:spPr bwMode="auto">
          <a:xfrm>
            <a:off x="1963738" y="2514600"/>
            <a:ext cx="6032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56" name="Line 44"/>
          <p:cNvSpPr>
            <a:spLocks noChangeShapeType="1"/>
          </p:cNvSpPr>
          <p:nvPr/>
        </p:nvSpPr>
        <p:spPr bwMode="auto">
          <a:xfrm>
            <a:off x="1963738" y="1752600"/>
            <a:ext cx="6032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randomBa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8458200" cy="1524000"/>
          </a:xfrm>
        </p:spPr>
        <p:txBody>
          <a:bodyPr/>
          <a:lstStyle/>
          <a:p>
            <a:r>
              <a:rPr lang="en-US"/>
              <a:t>Low, medium and high violence countries:  mid 1990s</a:t>
            </a:r>
          </a:p>
        </p:txBody>
      </p:sp>
      <p:graphicFrame>
        <p:nvGraphicFramePr>
          <p:cNvPr id="3160" name="Group 88"/>
          <p:cNvGraphicFramePr>
            <a:graphicFrameLocks noGrp="1"/>
          </p:cNvGraphicFramePr>
          <p:nvPr>
            <p:ph type="tbl" idx="1"/>
          </p:nvPr>
        </p:nvGraphicFramePr>
        <p:xfrm>
          <a:off x="0" y="1752600"/>
          <a:ext cx="8382000" cy="4549775"/>
        </p:xfrm>
        <a:graphic>
          <a:graphicData uri="http://schemas.openxmlformats.org/drawingml/2006/table">
            <a:tbl>
              <a:tblPr/>
              <a:tblGrid>
                <a:gridCol w="2819400"/>
                <a:gridCol w="3048000"/>
                <a:gridCol w="2514600"/>
              </a:tblGrid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imes New Roman" pitchFamily="18" charset="0"/>
                        </a:rPr>
                        <a:t>High violence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imes New Roman" pitchFamily="18" charset="0"/>
                        </a:rPr>
                        <a:t> (homicide rate &gt;20)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</a:rPr>
                        <a:t>Medium violence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</a:rPr>
                        <a:t>(10&lt;homicide. rate&lt;20)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CCFF"/>
                          </a:solidFill>
                          <a:effectLst/>
                          <a:latin typeface="Times New Roman" pitchFamily="18" charset="0"/>
                        </a:rPr>
                        <a:t>Low violence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CCFF"/>
                          </a:solidFill>
                          <a:effectLst/>
                          <a:latin typeface="Times New Roman" pitchFamily="18" charset="0"/>
                        </a:rPr>
                        <a:t>Homicide rate &lt; 10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imes New Roman" pitchFamily="18" charset="0"/>
                        </a:rPr>
                        <a:t>Colombia (61.6)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</a:rPr>
                        <a:t>Venezuela (16.0)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CCFF"/>
                          </a:solidFill>
                          <a:effectLst/>
                          <a:latin typeface="Times New Roman" pitchFamily="18" charset="0"/>
                        </a:rPr>
                        <a:t>Nicaragua (8.4)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imes New Roman" pitchFamily="18" charset="0"/>
                        </a:rPr>
                        <a:t>El Salvador (55.6)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</a:rPr>
                        <a:t>Ecuador (15.3)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CCFF"/>
                          </a:solidFill>
                          <a:effectLst/>
                          <a:latin typeface="Times New Roman" pitchFamily="18" charset="0"/>
                        </a:rPr>
                        <a:t>Guyana (6.6)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imes New Roman" pitchFamily="18" charset="0"/>
                        </a:rPr>
                        <a:t>Brazil (23.0)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</a:rPr>
                        <a:t>Mexico (15.9)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CCFF"/>
                          </a:solidFill>
                          <a:effectLst/>
                          <a:latin typeface="Times New Roman" pitchFamily="18" charset="0"/>
                        </a:rPr>
                        <a:t>Costa Rica (5.4)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</a:rPr>
                        <a:t>Bahamas (14.9)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CCFF"/>
                          </a:solidFill>
                          <a:effectLst/>
                          <a:latin typeface="Times New Roman" pitchFamily="18" charset="0"/>
                        </a:rPr>
                        <a:t>Argentina (4.7)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</a:rPr>
                        <a:t>Paraguay (12.6)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CCFF"/>
                          </a:solidFill>
                          <a:effectLst/>
                          <a:latin typeface="Times New Roman" pitchFamily="18" charset="0"/>
                        </a:rPr>
                        <a:t>Uruguay (4.4)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</a:rPr>
                        <a:t>Trinidad/Tob (12.1)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CCFF"/>
                          </a:solidFill>
                          <a:effectLst/>
                          <a:latin typeface="Times New Roman" pitchFamily="18" charset="0"/>
                        </a:rPr>
                        <a:t>Chile (3.0)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Times New Roman" pitchFamily="18" charset="0"/>
                        </a:rPr>
                        <a:t>Panama (10.9)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36" name="Rectangle 64"/>
          <p:cNvSpPr>
            <a:spLocks noChangeArrowheads="1"/>
          </p:cNvSpPr>
          <p:nvPr/>
        </p:nvSpPr>
        <p:spPr bwMode="auto">
          <a:xfrm>
            <a:off x="228600" y="6438900"/>
            <a:ext cx="51546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2000"/>
              <a:t>Source:  WHO. 2002. </a:t>
            </a:r>
            <a:r>
              <a:rPr lang="en-US" sz="2000" u="sng"/>
              <a:t>World Report on Violence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609600"/>
            <a:ext cx="8839200" cy="1143000"/>
          </a:xfrm>
          <a:noFill/>
          <a:ln/>
        </p:spPr>
        <p:txBody>
          <a:bodyPr lIns="0" tIns="0" rIns="0" bIns="0" anchor="ctr"/>
          <a:lstStyle/>
          <a:p>
            <a:pPr marL="0" indent="0" algn="ctr" defTabSz="425450">
              <a:spcBef>
                <a:spcPct val="0"/>
              </a:spcBef>
              <a:buFont typeface="Wingdings" pitchFamily="2" charset="2"/>
              <a:buNone/>
            </a:pPr>
            <a:r>
              <a:rPr lang="es-CO" b="1"/>
              <a:t>PREVALENCE OF DOMESTIC VIOLENCE </a:t>
            </a:r>
          </a:p>
          <a:p>
            <a:pPr marL="0" indent="0" algn="ctr" defTabSz="425450">
              <a:spcBef>
                <a:spcPct val="0"/>
              </a:spcBef>
              <a:buFont typeface="Wingdings" pitchFamily="2" charset="2"/>
              <a:buNone/>
            </a:pPr>
            <a:r>
              <a:rPr lang="es-CO" b="1"/>
              <a:t>IN LATIN AMERICA</a:t>
            </a:r>
          </a:p>
          <a:p>
            <a:pPr marL="0" indent="0" algn="ctr" defTabSz="425450">
              <a:spcBef>
                <a:spcPct val="0"/>
              </a:spcBef>
              <a:buFont typeface="Wingdings" pitchFamily="2" charset="2"/>
              <a:buNone/>
            </a:pP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338138" y="6248400"/>
            <a:ext cx="2393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s-BO" sz="1800"/>
              <a:t>Note:  various sources.  </a:t>
            </a:r>
            <a:endParaRPr lang="en-US" sz="1800">
              <a:solidFill>
                <a:srgbClr val="66FF33"/>
              </a:solidFill>
            </a:endParaRPr>
          </a:p>
        </p:txBody>
      </p:sp>
      <p:graphicFrame>
        <p:nvGraphicFramePr>
          <p:cNvPr id="7172" name="Object 4"/>
          <p:cNvGraphicFramePr>
            <a:graphicFrameLocks/>
          </p:cNvGraphicFramePr>
          <p:nvPr/>
        </p:nvGraphicFramePr>
        <p:xfrm>
          <a:off x="1746250" y="1676400"/>
          <a:ext cx="7397750" cy="4027488"/>
        </p:xfrm>
        <a:graphic>
          <a:graphicData uri="http://schemas.openxmlformats.org/presentationml/2006/ole">
            <p:oleObj spid="_x0000_s7172" name="Chart" r:id="rId4" imgW="7344013" imgH="3962638" progId="MSGraph.Chart.8">
              <p:embed followColorScheme="full"/>
            </p:oleObj>
          </a:graphicData>
        </a:graphic>
      </p:graphicFrame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2840038" y="5156200"/>
            <a:ext cx="8048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2000" b="1">
                <a:solidFill>
                  <a:srgbClr val="FFA216"/>
                </a:solidFill>
                <a:latin typeface="Arial" pitchFamily="34" charset="0"/>
              </a:rPr>
              <a:t>Chile</a:t>
            </a: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3702050" y="5175250"/>
            <a:ext cx="1341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2000" b="1">
                <a:solidFill>
                  <a:srgbClr val="FFA216"/>
                </a:solidFill>
                <a:latin typeface="Arial" pitchFamily="34" charset="0"/>
              </a:rPr>
              <a:t>Colombia</a:t>
            </a: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4945063" y="5167313"/>
            <a:ext cx="1412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2000" b="1">
                <a:solidFill>
                  <a:srgbClr val="FFA216"/>
                </a:solidFill>
                <a:latin typeface="Arial" pitchFamily="34" charset="0"/>
              </a:rPr>
              <a:t>Nicaragua</a:t>
            </a:r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6248400" y="5167313"/>
            <a:ext cx="13287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2000" b="1">
                <a:solidFill>
                  <a:srgbClr val="FFA216"/>
                </a:solidFill>
                <a:latin typeface="Arial" pitchFamily="34" charset="0"/>
              </a:rPr>
              <a:t>Paraguay</a:t>
            </a:r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7677150" y="5181600"/>
            <a:ext cx="749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s-BO" sz="2000" b="1">
                <a:solidFill>
                  <a:srgbClr val="FFA216"/>
                </a:solidFill>
                <a:latin typeface="Arial" pitchFamily="34" charset="0"/>
              </a:rPr>
              <a:t>Perú</a:t>
            </a:r>
            <a:endParaRPr lang="en-US" sz="2000" b="1">
              <a:solidFill>
                <a:srgbClr val="FFA216"/>
              </a:solidFill>
              <a:latin typeface="Arial" pitchFamily="34" charset="0"/>
            </a:endParaRP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249238" y="2489200"/>
            <a:ext cx="1960562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/>
            <a:r>
              <a:rPr lang="es-BO" b="1">
                <a:solidFill>
                  <a:srgbClr val="FFA216"/>
                </a:solidFill>
                <a:latin typeface="Arial" pitchFamily="34" charset="0"/>
              </a:rPr>
              <a:t>Percentage of women victimized by physical violence, 1996-1997</a:t>
            </a:r>
          </a:p>
        </p:txBody>
      </p:sp>
      <p:sp>
        <p:nvSpPr>
          <p:cNvPr id="7179" name="Line 11"/>
          <p:cNvSpPr>
            <a:spLocks noChangeShapeType="1"/>
          </p:cNvSpPr>
          <p:nvPr/>
        </p:nvSpPr>
        <p:spPr bwMode="auto">
          <a:xfrm>
            <a:off x="384175" y="6161088"/>
            <a:ext cx="12096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Inequality matters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76400"/>
            <a:ext cx="8229600" cy="4114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/>
              <a:t>World Bank study (Fajnzylber, Lederman and Loayza)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800"/>
          </a:p>
          <a:p>
            <a:pPr>
              <a:lnSpc>
                <a:spcPct val="90000"/>
              </a:lnSpc>
            </a:pPr>
            <a:r>
              <a:rPr lang="en-US" sz="2800"/>
              <a:t>34 countries, 1970-1994, yearly data. </a:t>
            </a:r>
          </a:p>
          <a:p>
            <a:pPr>
              <a:lnSpc>
                <a:spcPct val="90000"/>
              </a:lnSpc>
            </a:pPr>
            <a:r>
              <a:rPr lang="en-US" sz="2800"/>
              <a:t>Identify determinants of homicide and robbery rates</a:t>
            </a:r>
          </a:p>
          <a:p>
            <a:pPr>
              <a:lnSpc>
                <a:spcPct val="90000"/>
              </a:lnSpc>
            </a:pPr>
            <a:r>
              <a:rPr lang="en-US" sz="2800"/>
              <a:t>Inequality matters: 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increase in Gini leads to increase in both homicide rate and robbery rates; 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larger increase in long run because of inertia</a:t>
            </a:r>
          </a:p>
          <a:p>
            <a:pPr>
              <a:lnSpc>
                <a:spcPct val="90000"/>
              </a:lnSpc>
            </a:pPr>
            <a:r>
              <a:rPr lang="en-US" sz="2800"/>
              <a:t>Level of GDP per capita is not statistically significant, but growth rate is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>
                <a:sym typeface="Symbol" pitchFamily="18" charset="2"/>
              </a:rPr>
              <a:t>     5% drop in GDP increases robbery rate by 50%</a:t>
            </a:r>
            <a:endParaRPr lang="en-US" sz="2400"/>
          </a:p>
          <a:p>
            <a:pPr>
              <a:lnSpc>
                <a:spcPct val="90000"/>
              </a:lnSpc>
            </a:pPr>
            <a:endParaRPr lang="en-US" sz="2800"/>
          </a:p>
          <a:p>
            <a:pPr>
              <a:lnSpc>
                <a:spcPct val="90000"/>
              </a:lnSpc>
            </a:pPr>
            <a:endParaRPr lang="en-US" sz="28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And poverty?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Not explicitly included in World Bank study</a:t>
            </a:r>
          </a:p>
          <a:p>
            <a:pPr>
              <a:lnSpc>
                <a:spcPct val="90000"/>
              </a:lnSpc>
            </a:pPr>
            <a:r>
              <a:rPr lang="en-US"/>
              <a:t>Exploratory econometric analysis by Londoño y Guerrero on determinants of homicide rates for 17 countries, 1970-1995</a:t>
            </a:r>
          </a:p>
          <a:p>
            <a:pPr>
              <a:lnSpc>
                <a:spcPct val="90000"/>
              </a:lnSpc>
              <a:buFont typeface="Symbol" pitchFamily="18" charset="2"/>
              <a:buChar char="®"/>
            </a:pPr>
            <a:r>
              <a:rPr lang="en-US"/>
              <a:t>   poverty does matter; so does income </a:t>
            </a:r>
          </a:p>
          <a:p>
            <a:pPr>
              <a:lnSpc>
                <a:spcPct val="90000"/>
              </a:lnSpc>
              <a:buFont typeface="Symbol" pitchFamily="18" charset="2"/>
              <a:buNone/>
            </a:pPr>
            <a:r>
              <a:rPr lang="en-US"/>
              <a:t>      distribution</a:t>
            </a:r>
          </a:p>
          <a:p>
            <a:pPr>
              <a:lnSpc>
                <a:spcPct val="90000"/>
              </a:lnSpc>
            </a:pPr>
            <a:r>
              <a:rPr lang="en-US"/>
              <a:t>confirmed for recent analysis of “delitos contra el patrimonio económico” in Colombia (Yepes Delgado, 2000)</a:t>
            </a:r>
          </a:p>
          <a:p>
            <a:pPr>
              <a:lnSpc>
                <a:spcPct val="90000"/>
              </a:lnSpc>
            </a:pP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914400"/>
          </a:xfrm>
        </p:spPr>
        <p:txBody>
          <a:bodyPr/>
          <a:lstStyle/>
          <a:p>
            <a:r>
              <a:rPr lang="en-US" sz="2400" b="1">
                <a:solidFill>
                  <a:schemeClr val="tx1"/>
                </a:solidFill>
              </a:rPr>
              <a:t>ECONOMIC COSTS OF VIOLENCE IN SELECTED LATIN AMERICAN COUNTRIES</a:t>
            </a:r>
            <a:r>
              <a:rPr lang="en-US" sz="2400">
                <a:solidFill>
                  <a:schemeClr val="tx1"/>
                </a:solidFill>
              </a:rPr>
              <a:t>*</a:t>
            </a:r>
            <a:endParaRPr lang="en-US">
              <a:solidFill>
                <a:srgbClr val="FFFF00"/>
              </a:solidFill>
            </a:endParaRPr>
          </a:p>
        </p:txBody>
      </p:sp>
      <p:graphicFrame>
        <p:nvGraphicFramePr>
          <p:cNvPr id="14339" name="Object 3"/>
          <p:cNvGraphicFramePr>
            <a:graphicFrameLocks noChangeAspect="1"/>
          </p:cNvGraphicFramePr>
          <p:nvPr/>
        </p:nvGraphicFramePr>
        <p:xfrm>
          <a:off x="347663" y="1673225"/>
          <a:ext cx="8726487" cy="4170363"/>
        </p:xfrm>
        <a:graphic>
          <a:graphicData uri="http://schemas.openxmlformats.org/presentationml/2006/ole">
            <p:oleObj spid="_x0000_s14339" name="Document" r:id="rId3" imgW="9228960" imgH="4419720" progId="Word.Document.8">
              <p:embed/>
            </p:oleObj>
          </a:graphicData>
        </a:graphic>
      </p:graphicFrame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406400" y="5181600"/>
            <a:ext cx="86868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800" b="1"/>
              <a:t>* % of GDP</a:t>
            </a:r>
          </a:p>
          <a:p>
            <a:pPr eaLnBrk="0" hangingPunct="0"/>
            <a:endParaRPr lang="en-US" sz="1800" b="1"/>
          </a:p>
          <a:p>
            <a:pPr eaLnBrk="0" hangingPunct="0"/>
            <a:r>
              <a:rPr lang="en-US" sz="1800" b="1"/>
              <a:t>Source:  Juan Luis Londoño.  1998.  “Epidemiología económica de la violencia urbana”</a:t>
            </a:r>
            <a:endParaRPr lang="en-US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oaring">
  <a:themeElements>
    <a:clrScheme name="Soaring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FFFF"/>
      </a:accent1>
      <a:accent2>
        <a:srgbClr val="3366FF"/>
      </a:accent2>
      <a:accent3>
        <a:srgbClr val="AAAAFF"/>
      </a:accent3>
      <a:accent4>
        <a:srgbClr val="DADADA"/>
      </a:accent4>
      <a:accent5>
        <a:srgbClr val="AAFFFF"/>
      </a:accent5>
      <a:accent6>
        <a:srgbClr val="2D5CE7"/>
      </a:accent6>
      <a:hlink>
        <a:srgbClr val="FF0033"/>
      </a:hlink>
      <a:folHlink>
        <a:srgbClr val="FFFF00"/>
      </a:folHlink>
    </a:clrScheme>
    <a:fontScheme name="Soaring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Soaring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aring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aring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aring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aring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Designs\Soaring.pot</Template>
  <TotalTime>155</TotalTime>
  <Words>527</Words>
  <Application>Microsoft Office PowerPoint</Application>
  <PresentationFormat>On-screen Show (4:3)</PresentationFormat>
  <Paragraphs>130</Paragraphs>
  <Slides>12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Times New Roman</vt:lpstr>
      <vt:lpstr>Arial</vt:lpstr>
      <vt:lpstr>Wingdings</vt:lpstr>
      <vt:lpstr>Symbol</vt:lpstr>
      <vt:lpstr>Comic Sans MS</vt:lpstr>
      <vt:lpstr>Soaring</vt:lpstr>
      <vt:lpstr>Microsoft Graph 2000 Chart</vt:lpstr>
      <vt:lpstr>Microsoft Word Document</vt:lpstr>
      <vt:lpstr>Violence, Inequality and Poverty in the Americas </vt:lpstr>
      <vt:lpstr>Are there any good shorthand measures of violence?</vt:lpstr>
      <vt:lpstr>Homicide rates by world region, 2000</vt:lpstr>
      <vt:lpstr>Slide 4</vt:lpstr>
      <vt:lpstr>Low, medium and high violence countries:  mid 1990s</vt:lpstr>
      <vt:lpstr>Slide 6</vt:lpstr>
      <vt:lpstr>Inequality matters</vt:lpstr>
      <vt:lpstr>And poverty?</vt:lpstr>
      <vt:lpstr>ECONOMIC COSTS OF VIOLENCE IN SELECTED LATIN AMERICAN COUNTRIES*</vt:lpstr>
      <vt:lpstr>Earnings impact of severe physical violence against women </vt:lpstr>
      <vt:lpstr>Elements of the IDB’s response</vt:lpstr>
      <vt:lpstr>SERIOUS CRIMES AVOIDED PER MILLION DOLLARS SPENT, CALIFORNIA (1998)</vt:lpstr>
    </vt:vector>
  </TitlesOfParts>
  <Company>Inter-American Development Bank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Violence, Inequality and Poverty in the Americas </dc:title>
  <dc:creator>Information Center</dc:creator>
  <cp:lastModifiedBy>anarod</cp:lastModifiedBy>
  <cp:revision>4</cp:revision>
  <dcterms:created xsi:type="dcterms:W3CDTF">2002-11-06T23:37:41Z</dcterms:created>
  <dcterms:modified xsi:type="dcterms:W3CDTF">2010-07-12T01:20:54Z</dcterms:modified>
</cp:coreProperties>
</file>