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9"/>
  </p:notesMasterIdLst>
  <p:handoutMasterIdLst>
    <p:handoutMasterId r:id="rId30"/>
  </p:handoutMasterIdLst>
  <p:sldIdLst>
    <p:sldId id="286" r:id="rId2"/>
    <p:sldId id="288" r:id="rId3"/>
    <p:sldId id="266" r:id="rId4"/>
    <p:sldId id="271" r:id="rId5"/>
    <p:sldId id="289" r:id="rId6"/>
    <p:sldId id="290" r:id="rId7"/>
    <p:sldId id="268" r:id="rId8"/>
    <p:sldId id="267" r:id="rId9"/>
    <p:sldId id="269" r:id="rId10"/>
    <p:sldId id="291" r:id="rId11"/>
    <p:sldId id="270" r:id="rId12"/>
    <p:sldId id="257" r:id="rId13"/>
    <p:sldId id="261" r:id="rId14"/>
    <p:sldId id="264" r:id="rId15"/>
    <p:sldId id="265" r:id="rId16"/>
    <p:sldId id="292" r:id="rId17"/>
    <p:sldId id="294" r:id="rId18"/>
    <p:sldId id="273" r:id="rId19"/>
    <p:sldId id="274" r:id="rId20"/>
    <p:sldId id="275" r:id="rId21"/>
    <p:sldId id="279" r:id="rId22"/>
    <p:sldId id="295" r:id="rId23"/>
    <p:sldId id="297" r:id="rId24"/>
    <p:sldId id="299" r:id="rId25"/>
    <p:sldId id="283" r:id="rId26"/>
    <p:sldId id="284" r:id="rId27"/>
    <p:sldId id="302" r:id="rId28"/>
  </p:sldIdLst>
  <p:sldSz cx="9144000" cy="6858000" type="screen4x3"/>
  <p:notesSz cx="6858000" cy="92964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0000"/>
    <a:srgbClr val="FFFFFF"/>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2787"/>
    <p:restoredTop sz="90929"/>
  </p:normalViewPr>
  <p:slideViewPr>
    <p:cSldViewPr>
      <p:cViewPr varScale="1">
        <p:scale>
          <a:sx n="68" d="100"/>
          <a:sy n="68" d="100"/>
        </p:scale>
        <p:origin x="-65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11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71800" cy="463550"/>
          </a:xfrm>
          <a:prstGeom prst="rect">
            <a:avLst/>
          </a:prstGeom>
          <a:noFill/>
          <a:ln w="9525">
            <a:noFill/>
            <a:miter lim="800000"/>
            <a:headEnd/>
            <a:tailEnd/>
          </a:ln>
          <a:effectLst/>
        </p:spPr>
        <p:txBody>
          <a:bodyPr vert="horz" wrap="square" lIns="92949" tIns="46474" rIns="92949" bIns="46474" numCol="1" anchor="t" anchorCtr="0" compatLnSpc="1">
            <a:prstTxWarp prst="textNoShape">
              <a:avLst/>
            </a:prstTxWarp>
          </a:bodyPr>
          <a:lstStyle>
            <a:lvl1pPr defTabSz="930275">
              <a:defRPr sz="1200"/>
            </a:lvl1pPr>
          </a:lstStyle>
          <a:p>
            <a:endParaRPr lang="en-US"/>
          </a:p>
        </p:txBody>
      </p:sp>
      <p:sp>
        <p:nvSpPr>
          <p:cNvPr id="24579" name="Rectangle 3"/>
          <p:cNvSpPr>
            <a:spLocks noGrp="1" noChangeArrowheads="1"/>
          </p:cNvSpPr>
          <p:nvPr>
            <p:ph type="dt" sz="quarter" idx="1"/>
          </p:nvPr>
        </p:nvSpPr>
        <p:spPr bwMode="auto">
          <a:xfrm>
            <a:off x="3886200" y="0"/>
            <a:ext cx="2971800" cy="463550"/>
          </a:xfrm>
          <a:prstGeom prst="rect">
            <a:avLst/>
          </a:prstGeom>
          <a:noFill/>
          <a:ln w="9525">
            <a:noFill/>
            <a:miter lim="800000"/>
            <a:headEnd/>
            <a:tailEnd/>
          </a:ln>
          <a:effectLst/>
        </p:spPr>
        <p:txBody>
          <a:bodyPr vert="horz" wrap="square" lIns="92949" tIns="46474" rIns="92949" bIns="46474" numCol="1" anchor="t" anchorCtr="0" compatLnSpc="1">
            <a:prstTxWarp prst="textNoShape">
              <a:avLst/>
            </a:prstTxWarp>
          </a:bodyPr>
          <a:lstStyle>
            <a:lvl1pPr algn="r" defTabSz="930275">
              <a:defRPr sz="1200"/>
            </a:lvl1pPr>
          </a:lstStyle>
          <a:p>
            <a:endParaRPr lang="en-US"/>
          </a:p>
        </p:txBody>
      </p:sp>
      <p:sp>
        <p:nvSpPr>
          <p:cNvPr id="24580" name="Rectangle 4"/>
          <p:cNvSpPr>
            <a:spLocks noGrp="1" noChangeArrowheads="1"/>
          </p:cNvSpPr>
          <p:nvPr>
            <p:ph type="ftr" sz="quarter" idx="2"/>
          </p:nvPr>
        </p:nvSpPr>
        <p:spPr bwMode="auto">
          <a:xfrm>
            <a:off x="0" y="8832850"/>
            <a:ext cx="2971800" cy="463550"/>
          </a:xfrm>
          <a:prstGeom prst="rect">
            <a:avLst/>
          </a:prstGeom>
          <a:noFill/>
          <a:ln w="9525">
            <a:noFill/>
            <a:miter lim="800000"/>
            <a:headEnd/>
            <a:tailEnd/>
          </a:ln>
          <a:effectLst/>
        </p:spPr>
        <p:txBody>
          <a:bodyPr vert="horz" wrap="square" lIns="92949" tIns="46474" rIns="92949" bIns="46474" numCol="1" anchor="b" anchorCtr="0" compatLnSpc="1">
            <a:prstTxWarp prst="textNoShape">
              <a:avLst/>
            </a:prstTxWarp>
          </a:bodyPr>
          <a:lstStyle>
            <a:lvl1pPr defTabSz="930275">
              <a:defRPr sz="1200"/>
            </a:lvl1pPr>
          </a:lstStyle>
          <a:p>
            <a:endParaRPr lang="en-US"/>
          </a:p>
        </p:txBody>
      </p:sp>
      <p:sp>
        <p:nvSpPr>
          <p:cNvPr id="24581" name="Rectangle 5"/>
          <p:cNvSpPr>
            <a:spLocks noGrp="1" noChangeArrowheads="1"/>
          </p:cNvSpPr>
          <p:nvPr>
            <p:ph type="sldNum" sz="quarter" idx="3"/>
          </p:nvPr>
        </p:nvSpPr>
        <p:spPr bwMode="auto">
          <a:xfrm>
            <a:off x="3886200" y="8832850"/>
            <a:ext cx="2971800" cy="463550"/>
          </a:xfrm>
          <a:prstGeom prst="rect">
            <a:avLst/>
          </a:prstGeom>
          <a:noFill/>
          <a:ln w="9525">
            <a:noFill/>
            <a:miter lim="800000"/>
            <a:headEnd/>
            <a:tailEnd/>
          </a:ln>
          <a:effectLst/>
        </p:spPr>
        <p:txBody>
          <a:bodyPr vert="horz" wrap="square" lIns="92949" tIns="46474" rIns="92949" bIns="46474" numCol="1" anchor="b" anchorCtr="0" compatLnSpc="1">
            <a:prstTxWarp prst="textNoShape">
              <a:avLst/>
            </a:prstTxWarp>
          </a:bodyPr>
          <a:lstStyle>
            <a:lvl1pPr algn="r" defTabSz="930275">
              <a:defRPr sz="1200"/>
            </a:lvl1pPr>
          </a:lstStyle>
          <a:p>
            <a:fld id="{2749E12F-C893-4FC9-885D-4C405B8E45F8}"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63550"/>
          </a:xfrm>
          <a:prstGeom prst="rect">
            <a:avLst/>
          </a:prstGeom>
          <a:noFill/>
          <a:ln w="9525">
            <a:noFill/>
            <a:miter lim="800000"/>
            <a:headEnd/>
            <a:tailEnd/>
          </a:ln>
          <a:effectLst/>
        </p:spPr>
        <p:txBody>
          <a:bodyPr vert="horz" wrap="square" lIns="92949" tIns="46474" rIns="92949" bIns="46474" numCol="1" anchor="t" anchorCtr="0" compatLnSpc="1">
            <a:prstTxWarp prst="textNoShape">
              <a:avLst/>
            </a:prstTxWarp>
          </a:bodyPr>
          <a:lstStyle>
            <a:lvl1pPr defTabSz="930275">
              <a:defRPr sz="1200"/>
            </a:lvl1pPr>
          </a:lstStyle>
          <a:p>
            <a:endParaRPr lang="en-US"/>
          </a:p>
        </p:txBody>
      </p:sp>
      <p:sp>
        <p:nvSpPr>
          <p:cNvPr id="22531" name="Rectangle 3"/>
          <p:cNvSpPr>
            <a:spLocks noGrp="1" noChangeArrowheads="1"/>
          </p:cNvSpPr>
          <p:nvPr>
            <p:ph type="dt" idx="1"/>
          </p:nvPr>
        </p:nvSpPr>
        <p:spPr bwMode="auto">
          <a:xfrm>
            <a:off x="3886200" y="0"/>
            <a:ext cx="2971800" cy="463550"/>
          </a:xfrm>
          <a:prstGeom prst="rect">
            <a:avLst/>
          </a:prstGeom>
          <a:noFill/>
          <a:ln w="9525">
            <a:noFill/>
            <a:miter lim="800000"/>
            <a:headEnd/>
            <a:tailEnd/>
          </a:ln>
          <a:effectLst/>
        </p:spPr>
        <p:txBody>
          <a:bodyPr vert="horz" wrap="square" lIns="92949" tIns="46474" rIns="92949" bIns="46474" numCol="1" anchor="t" anchorCtr="0" compatLnSpc="1">
            <a:prstTxWarp prst="textNoShape">
              <a:avLst/>
            </a:prstTxWarp>
          </a:bodyPr>
          <a:lstStyle>
            <a:lvl1pPr algn="r" defTabSz="930275">
              <a:defRPr sz="1200"/>
            </a:lvl1pPr>
          </a:lstStyle>
          <a:p>
            <a:endParaRPr lang="en-US"/>
          </a:p>
        </p:txBody>
      </p:sp>
      <p:sp>
        <p:nvSpPr>
          <p:cNvPr id="22532" name="Rectangle 4"/>
          <p:cNvSpPr>
            <a:spLocks noChangeArrowheads="1" noTextEdit="1"/>
          </p:cNvSpPr>
          <p:nvPr>
            <p:ph type="sldImg" idx="2"/>
          </p:nvPr>
        </p:nvSpPr>
        <p:spPr bwMode="auto">
          <a:xfrm>
            <a:off x="1104900" y="698500"/>
            <a:ext cx="4646613" cy="3484563"/>
          </a:xfrm>
          <a:prstGeom prst="rect">
            <a:avLst/>
          </a:prstGeom>
          <a:noFill/>
          <a:ln w="9525">
            <a:solidFill>
              <a:srgbClr val="000000"/>
            </a:solidFill>
            <a:miter lim="800000"/>
            <a:headEnd/>
            <a:tailEnd/>
          </a:ln>
          <a:effectLst/>
        </p:spPr>
      </p:sp>
      <p:sp>
        <p:nvSpPr>
          <p:cNvPr id="22533" name="Rectangle 5"/>
          <p:cNvSpPr>
            <a:spLocks noGrp="1" noChangeArrowheads="1"/>
          </p:cNvSpPr>
          <p:nvPr>
            <p:ph type="body" sz="quarter" idx="3"/>
          </p:nvPr>
        </p:nvSpPr>
        <p:spPr bwMode="auto">
          <a:xfrm>
            <a:off x="914400" y="4414838"/>
            <a:ext cx="5029200" cy="4183062"/>
          </a:xfrm>
          <a:prstGeom prst="rect">
            <a:avLst/>
          </a:prstGeom>
          <a:noFill/>
          <a:ln w="9525">
            <a:noFill/>
            <a:miter lim="800000"/>
            <a:headEnd/>
            <a:tailEnd/>
          </a:ln>
          <a:effectLst/>
        </p:spPr>
        <p:txBody>
          <a:bodyPr vert="horz" wrap="square" lIns="92949" tIns="46474" rIns="92949" bIns="4647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2534" name="Rectangle 6"/>
          <p:cNvSpPr>
            <a:spLocks noGrp="1" noChangeArrowheads="1"/>
          </p:cNvSpPr>
          <p:nvPr>
            <p:ph type="ftr" sz="quarter" idx="4"/>
          </p:nvPr>
        </p:nvSpPr>
        <p:spPr bwMode="auto">
          <a:xfrm>
            <a:off x="0" y="8832850"/>
            <a:ext cx="2971800" cy="463550"/>
          </a:xfrm>
          <a:prstGeom prst="rect">
            <a:avLst/>
          </a:prstGeom>
          <a:noFill/>
          <a:ln w="9525">
            <a:noFill/>
            <a:miter lim="800000"/>
            <a:headEnd/>
            <a:tailEnd/>
          </a:ln>
          <a:effectLst/>
        </p:spPr>
        <p:txBody>
          <a:bodyPr vert="horz" wrap="square" lIns="92949" tIns="46474" rIns="92949" bIns="46474" numCol="1" anchor="b" anchorCtr="0" compatLnSpc="1">
            <a:prstTxWarp prst="textNoShape">
              <a:avLst/>
            </a:prstTxWarp>
          </a:bodyPr>
          <a:lstStyle>
            <a:lvl1pPr defTabSz="930275">
              <a:defRPr sz="1200"/>
            </a:lvl1pPr>
          </a:lstStyle>
          <a:p>
            <a:endParaRPr lang="en-US"/>
          </a:p>
        </p:txBody>
      </p:sp>
      <p:sp>
        <p:nvSpPr>
          <p:cNvPr id="22535" name="Rectangle 7"/>
          <p:cNvSpPr>
            <a:spLocks noGrp="1" noChangeArrowheads="1"/>
          </p:cNvSpPr>
          <p:nvPr>
            <p:ph type="sldNum" sz="quarter" idx="5"/>
          </p:nvPr>
        </p:nvSpPr>
        <p:spPr bwMode="auto">
          <a:xfrm>
            <a:off x="3886200" y="8832850"/>
            <a:ext cx="2971800" cy="463550"/>
          </a:xfrm>
          <a:prstGeom prst="rect">
            <a:avLst/>
          </a:prstGeom>
          <a:noFill/>
          <a:ln w="9525">
            <a:noFill/>
            <a:miter lim="800000"/>
            <a:headEnd/>
            <a:tailEnd/>
          </a:ln>
          <a:effectLst/>
        </p:spPr>
        <p:txBody>
          <a:bodyPr vert="horz" wrap="square" lIns="92949" tIns="46474" rIns="92949" bIns="46474" numCol="1" anchor="b" anchorCtr="0" compatLnSpc="1">
            <a:prstTxWarp prst="textNoShape">
              <a:avLst/>
            </a:prstTxWarp>
          </a:bodyPr>
          <a:lstStyle>
            <a:lvl1pPr algn="r" defTabSz="930275">
              <a:defRPr sz="1200"/>
            </a:lvl1pPr>
          </a:lstStyle>
          <a:p>
            <a:fld id="{C0D0D6BF-5BF4-4C18-ADC1-CE7B7DA02EE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84A082D-FE32-4A28-AAE6-AF636BB5C19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3006A1-9052-464F-BDBE-5DEBD3AA4210}"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75AF2A2-2DFD-43DA-97B1-0F8A7981EA6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A305558-F42E-4F6E-BF0A-22EA11827F50}"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4072A69-122B-4B69-B484-0CE84ACA3D6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40D987D-5279-452A-9C3E-C97D0BC8716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868F20F-1063-493D-988B-566EB4F6CA3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7BD1087-118C-4C63-A6D9-36103B3E07D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BA27462-0169-445B-96F3-5BB6C27390E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7483285-6877-44B5-B33B-520E6DB59BB2}"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7CDBF60-BF02-4987-97A5-E46FD23BB80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65C51DF-8D13-4859-A003-4AF061A7AA4C}"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5BEA8EA7-1B4A-4855-8BA3-C2942417AB64}" type="slidenum">
              <a:rPr lang="en-US"/>
              <a:pPr/>
              <a:t>1</a:t>
            </a:fld>
            <a:endParaRPr lang="en-US"/>
          </a:p>
        </p:txBody>
      </p:sp>
      <p:sp>
        <p:nvSpPr>
          <p:cNvPr id="39938" name="Text Box 2"/>
          <p:cNvSpPr txBox="1">
            <a:spLocks noChangeArrowheads="1"/>
          </p:cNvSpPr>
          <p:nvPr/>
        </p:nvSpPr>
        <p:spPr bwMode="auto">
          <a:xfrm>
            <a:off x="685800" y="1828800"/>
            <a:ext cx="6781800" cy="3476625"/>
          </a:xfrm>
          <a:prstGeom prst="rect">
            <a:avLst/>
          </a:prstGeom>
          <a:noFill/>
          <a:ln w="9525">
            <a:noFill/>
            <a:miter lim="800000"/>
            <a:headEnd/>
            <a:tailEnd/>
          </a:ln>
          <a:effectLst/>
        </p:spPr>
        <p:txBody>
          <a:bodyPr>
            <a:spAutoFit/>
          </a:bodyPr>
          <a:lstStyle/>
          <a:p>
            <a:pPr>
              <a:spcBef>
                <a:spcPct val="50000"/>
              </a:spcBef>
            </a:pPr>
            <a:r>
              <a:rPr lang="en-US" sz="3600"/>
              <a:t>Valuing the Linkages Between the Shrimp Fishery and Mangroves in Campeche, Mexico</a:t>
            </a:r>
          </a:p>
          <a:p>
            <a:pPr>
              <a:spcBef>
                <a:spcPct val="50000"/>
              </a:spcBef>
            </a:pPr>
            <a:endParaRPr lang="en-US" sz="3600"/>
          </a:p>
          <a:p>
            <a:pPr>
              <a:spcBef>
                <a:spcPct val="50000"/>
              </a:spcBef>
            </a:pPr>
            <a:r>
              <a:rPr lang="en-US"/>
              <a:t>This case will provide an example of market based valuation.</a:t>
            </a:r>
            <a:endParaRPr lang="en-US" sz="36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1CE3E996-4B61-48ED-A655-FD4EE85C8C4A}" type="slidenum">
              <a:rPr lang="en-US"/>
              <a:pPr/>
              <a:t>10</a:t>
            </a:fld>
            <a:endParaRPr lang="en-US"/>
          </a:p>
        </p:txBody>
      </p:sp>
      <p:sp>
        <p:nvSpPr>
          <p:cNvPr id="45058" name="Text Box 2"/>
          <p:cNvSpPr txBox="1">
            <a:spLocks noChangeArrowheads="1"/>
          </p:cNvSpPr>
          <p:nvPr/>
        </p:nvSpPr>
        <p:spPr bwMode="auto">
          <a:xfrm>
            <a:off x="1219200" y="2209800"/>
            <a:ext cx="5638800" cy="457200"/>
          </a:xfrm>
          <a:prstGeom prst="rect">
            <a:avLst/>
          </a:prstGeom>
          <a:noFill/>
          <a:ln w="9525">
            <a:noFill/>
            <a:miter lim="800000"/>
            <a:headEnd/>
            <a:tailEnd/>
          </a:ln>
          <a:effectLst/>
        </p:spPr>
        <p:txBody>
          <a:bodyPr>
            <a:spAutoFit/>
          </a:bodyPr>
          <a:lstStyle/>
          <a:p>
            <a:pPr>
              <a:spcBef>
                <a:spcPct val="50000"/>
              </a:spcBef>
            </a:pPr>
            <a:endParaRPr lang="en-US"/>
          </a:p>
        </p:txBody>
      </p:sp>
      <p:sp>
        <p:nvSpPr>
          <p:cNvPr id="45059" name="Text Box 3"/>
          <p:cNvSpPr txBox="1">
            <a:spLocks noChangeArrowheads="1"/>
          </p:cNvSpPr>
          <p:nvPr/>
        </p:nvSpPr>
        <p:spPr bwMode="auto">
          <a:xfrm>
            <a:off x="1219200" y="381000"/>
            <a:ext cx="6400800" cy="3663950"/>
          </a:xfrm>
          <a:prstGeom prst="rect">
            <a:avLst/>
          </a:prstGeom>
          <a:noFill/>
          <a:ln w="9525">
            <a:noFill/>
            <a:miter lim="800000"/>
            <a:headEnd/>
            <a:tailEnd/>
          </a:ln>
          <a:effectLst/>
        </p:spPr>
        <p:txBody>
          <a:bodyPr>
            <a:spAutoFit/>
          </a:bodyPr>
          <a:lstStyle/>
          <a:p>
            <a:pPr>
              <a:spcBef>
                <a:spcPct val="50000"/>
              </a:spcBef>
            </a:pPr>
            <a:r>
              <a:rPr lang="en-US" sz="2600"/>
              <a:t>For example, say a private owner can develop a hectare of mangroves and produce goods with a net value of US$1,000.</a:t>
            </a:r>
          </a:p>
          <a:p>
            <a:pPr>
              <a:spcBef>
                <a:spcPct val="50000"/>
              </a:spcBef>
            </a:pPr>
            <a:endParaRPr lang="en-US" sz="2600"/>
          </a:p>
          <a:p>
            <a:pPr>
              <a:spcBef>
                <a:spcPct val="50000"/>
              </a:spcBef>
            </a:pPr>
            <a:r>
              <a:rPr lang="en-US" sz="2600"/>
              <a:t>However, if the development results in an annual net loss in shrimp production of US$1,500, then there will be a net loss in the value of output in the economy.</a:t>
            </a:r>
          </a:p>
        </p:txBody>
      </p:sp>
      <p:sp>
        <p:nvSpPr>
          <p:cNvPr id="45060" name="Text Box 4"/>
          <p:cNvSpPr txBox="1">
            <a:spLocks noChangeArrowheads="1"/>
          </p:cNvSpPr>
          <p:nvPr/>
        </p:nvSpPr>
        <p:spPr bwMode="auto">
          <a:xfrm>
            <a:off x="457200" y="509588"/>
            <a:ext cx="8458200" cy="579437"/>
          </a:xfrm>
          <a:prstGeom prst="rect">
            <a:avLst/>
          </a:prstGeom>
          <a:noFill/>
          <a:ln w="9525">
            <a:noFill/>
            <a:miter lim="800000"/>
            <a:headEnd/>
            <a:tailEnd/>
          </a:ln>
          <a:effectLst/>
        </p:spPr>
        <p:txBody>
          <a:bodyPr>
            <a:spAutoFit/>
          </a:bodyPr>
          <a:lstStyle/>
          <a:p>
            <a:pPr>
              <a:spcBef>
                <a:spcPct val="50000"/>
              </a:spcBef>
            </a:pPr>
            <a:endParaRPr lang="en-US" sz="3200"/>
          </a:p>
        </p:txBody>
      </p:sp>
      <p:sp>
        <p:nvSpPr>
          <p:cNvPr id="45061" name="Text Box 5"/>
          <p:cNvSpPr txBox="1">
            <a:spLocks noChangeArrowheads="1"/>
          </p:cNvSpPr>
          <p:nvPr/>
        </p:nvSpPr>
        <p:spPr bwMode="auto">
          <a:xfrm>
            <a:off x="381000" y="4267200"/>
            <a:ext cx="8382000" cy="457200"/>
          </a:xfrm>
          <a:prstGeom prst="rect">
            <a:avLst/>
          </a:prstGeom>
          <a:noFill/>
          <a:ln w="9525">
            <a:noFill/>
            <a:miter lim="800000"/>
            <a:headEnd/>
            <a:tailEnd/>
          </a:ln>
          <a:effectLst/>
        </p:spPr>
        <p:txBody>
          <a:bodyPr>
            <a:spAutoFit/>
          </a:bodyPr>
          <a:lstStyle/>
          <a:p>
            <a:pPr>
              <a:spcBef>
                <a:spcPct val="50000"/>
              </a:spcBef>
            </a:pPr>
            <a:r>
              <a:rPr lang="en-US"/>
              <a:t>This can also occur if there is state ownership of the mangroves.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4FFA79DA-75D3-4C35-8969-8343C2E0BBD1}" type="slidenum">
              <a:rPr lang="en-US"/>
              <a:pPr/>
              <a:t>11</a:t>
            </a:fld>
            <a:endParaRPr lang="en-US"/>
          </a:p>
        </p:txBody>
      </p:sp>
      <p:sp>
        <p:nvSpPr>
          <p:cNvPr id="16388" name="Text Box 4"/>
          <p:cNvSpPr txBox="1">
            <a:spLocks noChangeArrowheads="1"/>
          </p:cNvSpPr>
          <p:nvPr/>
        </p:nvSpPr>
        <p:spPr bwMode="auto">
          <a:xfrm>
            <a:off x="1447800" y="838200"/>
            <a:ext cx="6096000" cy="3509963"/>
          </a:xfrm>
          <a:prstGeom prst="rect">
            <a:avLst/>
          </a:prstGeom>
          <a:noFill/>
          <a:ln w="9525">
            <a:noFill/>
            <a:miter lim="800000"/>
            <a:headEnd/>
            <a:tailEnd/>
          </a:ln>
          <a:effectLst/>
        </p:spPr>
        <p:txBody>
          <a:bodyPr>
            <a:spAutoFit/>
          </a:bodyPr>
          <a:lstStyle/>
          <a:p>
            <a:pPr>
              <a:spcBef>
                <a:spcPct val="50000"/>
              </a:spcBef>
            </a:pPr>
            <a:r>
              <a:rPr lang="en-US" sz="2800"/>
              <a:t>The questions are related if the answer to one affects the answer to the other.  This will require information regarding the nature of the relationship between the two resources. </a:t>
            </a:r>
          </a:p>
          <a:p>
            <a:pPr>
              <a:spcBef>
                <a:spcPct val="50000"/>
              </a:spcBef>
            </a:pPr>
            <a:endParaRPr lang="en-US" sz="2800"/>
          </a:p>
          <a:p>
            <a:pPr>
              <a:spcBef>
                <a:spcPct val="50000"/>
              </a:spcBef>
            </a:pPr>
            <a:r>
              <a:rPr lang="en-US" sz="2800"/>
              <a:t> It will also require an integrated policy.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06AF4226-763D-40C5-BC89-FCD980CC8D78}" type="slidenum">
              <a:rPr lang="en-US"/>
              <a:pPr/>
              <a:t>12</a:t>
            </a:fld>
            <a:endParaRPr lang="en-US"/>
          </a:p>
        </p:txBody>
      </p:sp>
      <p:sp>
        <p:nvSpPr>
          <p:cNvPr id="3074" name="Text Box 2"/>
          <p:cNvSpPr txBox="1">
            <a:spLocks noChangeArrowheads="1"/>
          </p:cNvSpPr>
          <p:nvPr/>
        </p:nvSpPr>
        <p:spPr bwMode="auto">
          <a:xfrm>
            <a:off x="609600" y="1371600"/>
            <a:ext cx="8534400" cy="3082925"/>
          </a:xfrm>
          <a:prstGeom prst="rect">
            <a:avLst/>
          </a:prstGeom>
          <a:noFill/>
          <a:ln w="9525">
            <a:noFill/>
            <a:miter lim="800000"/>
            <a:headEnd/>
            <a:tailEnd/>
          </a:ln>
          <a:effectLst/>
        </p:spPr>
        <p:txBody>
          <a:bodyPr>
            <a:spAutoFit/>
          </a:bodyPr>
          <a:lstStyle/>
          <a:p>
            <a:pPr>
              <a:spcBef>
                <a:spcPct val="50000"/>
              </a:spcBef>
            </a:pPr>
            <a:r>
              <a:rPr lang="en-US" sz="2800"/>
              <a:t>The relevant valuation question is:</a:t>
            </a:r>
          </a:p>
          <a:p>
            <a:pPr>
              <a:spcBef>
                <a:spcPct val="50000"/>
              </a:spcBef>
            </a:pPr>
            <a:endParaRPr lang="en-US" sz="2800"/>
          </a:p>
          <a:p>
            <a:pPr>
              <a:spcBef>
                <a:spcPct val="50000"/>
              </a:spcBef>
            </a:pPr>
            <a:r>
              <a:rPr lang="en-US" sz="2800"/>
              <a:t>Is it possible to value the contribution of the Laguna de Terminos mangrove estuary to the commercial shrimp fishery in such a way that the results can be useful to policy makers?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lide Number Placeholder 3"/>
          <p:cNvSpPr>
            <a:spLocks noGrp="1"/>
          </p:cNvSpPr>
          <p:nvPr>
            <p:ph type="sldNum" sz="quarter" idx="12"/>
          </p:nvPr>
        </p:nvSpPr>
        <p:spPr/>
        <p:txBody>
          <a:bodyPr/>
          <a:lstStyle/>
          <a:p>
            <a:fld id="{69A79DB7-B5C9-4F40-8B31-02F2D50F2E94}" type="slidenum">
              <a:rPr lang="en-US"/>
              <a:pPr/>
              <a:t>13</a:t>
            </a:fld>
            <a:endParaRPr lang="en-US"/>
          </a:p>
        </p:txBody>
      </p:sp>
      <p:sp>
        <p:nvSpPr>
          <p:cNvPr id="7170" name="Text Box 2"/>
          <p:cNvSpPr txBox="1">
            <a:spLocks noChangeArrowheads="1"/>
          </p:cNvSpPr>
          <p:nvPr/>
        </p:nvSpPr>
        <p:spPr bwMode="auto">
          <a:xfrm>
            <a:off x="1219200" y="990600"/>
            <a:ext cx="7239000" cy="457200"/>
          </a:xfrm>
          <a:prstGeom prst="rect">
            <a:avLst/>
          </a:prstGeom>
          <a:noFill/>
          <a:ln w="9525">
            <a:noFill/>
            <a:miter lim="800000"/>
            <a:headEnd/>
            <a:tailEnd/>
          </a:ln>
          <a:effectLst/>
        </p:spPr>
        <p:txBody>
          <a:bodyPr>
            <a:spAutoFit/>
          </a:bodyPr>
          <a:lstStyle/>
          <a:p>
            <a:pPr>
              <a:spcBef>
                <a:spcPct val="50000"/>
              </a:spcBef>
            </a:pPr>
            <a:endParaRPr lang="en-US"/>
          </a:p>
        </p:txBody>
      </p:sp>
      <p:graphicFrame>
        <p:nvGraphicFramePr>
          <p:cNvPr id="7202" name="Group 34"/>
          <p:cNvGraphicFramePr>
            <a:graphicFrameLocks noGrp="1"/>
          </p:cNvGraphicFramePr>
          <p:nvPr/>
        </p:nvGraphicFramePr>
        <p:xfrm>
          <a:off x="1143000" y="1524000"/>
          <a:ext cx="6553200" cy="4252913"/>
        </p:xfrm>
        <a:graphic>
          <a:graphicData uri="http://schemas.openxmlformats.org/drawingml/2006/table">
            <a:tbl>
              <a:tblPr/>
              <a:tblGrid>
                <a:gridCol w="1524000"/>
                <a:gridCol w="1752600"/>
                <a:gridCol w="1828800"/>
                <a:gridCol w="1447800"/>
              </a:tblGrid>
              <a:tr h="13541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Year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Fleet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Equivalent units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KM</a:t>
                      </a:r>
                      <a:r>
                        <a:rPr kumimoji="0" lang="en-US" sz="2800" b="0" i="0" u="none" strike="noStrike" cap="none" normalizeH="0" baseline="30000" smtClean="0">
                          <a:ln>
                            <a:noFill/>
                          </a:ln>
                          <a:solidFill>
                            <a:schemeClr val="tx1"/>
                          </a:solidFill>
                          <a:effectLst/>
                          <a:latin typeface="Times New Roman" pitchFamily="18" charset="0"/>
                        </a:rPr>
                        <a:t>2 </a:t>
                      </a:r>
                      <a:r>
                        <a:rPr kumimoji="0" lang="en-US" sz="2800" b="0" i="0" u="none" strike="noStrike" cap="none" normalizeH="0" baseline="0" smtClean="0">
                          <a:ln>
                            <a:noFill/>
                          </a:ln>
                          <a:solidFill>
                            <a:schemeClr val="tx1"/>
                          </a:solidFill>
                          <a:effectLst/>
                          <a:latin typeface="Times New Roman" pitchFamily="18" charset="0"/>
                        </a:rPr>
                        <a:t> of Mangroves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Catch</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Metric</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tons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55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1980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4,800</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860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8,500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541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1990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6,700</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835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Times New Roman" pitchFamily="18" charset="0"/>
                        </a:rPr>
                        <a:t>5,300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203" name="Text Box 35"/>
          <p:cNvSpPr txBox="1">
            <a:spLocks noChangeArrowheads="1"/>
          </p:cNvSpPr>
          <p:nvPr/>
        </p:nvSpPr>
        <p:spPr bwMode="auto">
          <a:xfrm>
            <a:off x="533400" y="381000"/>
            <a:ext cx="7924800" cy="885825"/>
          </a:xfrm>
          <a:prstGeom prst="rect">
            <a:avLst/>
          </a:prstGeom>
          <a:noFill/>
          <a:ln w="9525">
            <a:noFill/>
            <a:miter lim="800000"/>
            <a:headEnd/>
            <a:tailEnd/>
          </a:ln>
          <a:effectLst/>
        </p:spPr>
        <p:txBody>
          <a:bodyPr>
            <a:spAutoFit/>
          </a:bodyPr>
          <a:lstStyle/>
          <a:p>
            <a:pPr>
              <a:spcBef>
                <a:spcPct val="50000"/>
              </a:spcBef>
            </a:pPr>
            <a:r>
              <a:rPr lang="en-US" sz="2600"/>
              <a:t>To set the stage for the discussion, consider the trends in fleet size, mangrove area, and harvest.</a:t>
            </a:r>
          </a:p>
        </p:txBody>
      </p:sp>
      <p:sp>
        <p:nvSpPr>
          <p:cNvPr id="7204" name="Text Box 36"/>
          <p:cNvSpPr txBox="1">
            <a:spLocks noChangeArrowheads="1"/>
          </p:cNvSpPr>
          <p:nvPr/>
        </p:nvSpPr>
        <p:spPr bwMode="auto">
          <a:xfrm>
            <a:off x="1066800" y="6096000"/>
            <a:ext cx="6248400" cy="457200"/>
          </a:xfrm>
          <a:prstGeom prst="rect">
            <a:avLst/>
          </a:prstGeom>
          <a:noFill/>
          <a:ln w="9525">
            <a:noFill/>
            <a:miter lim="800000"/>
            <a:headEnd/>
            <a:tailEnd/>
          </a:ln>
          <a:effectLst/>
        </p:spPr>
        <p:txBody>
          <a:bodyPr>
            <a:spAutoFit/>
          </a:bodyPr>
          <a:lstStyle/>
          <a:p>
            <a:pPr>
              <a:spcBef>
                <a:spcPct val="50000"/>
              </a:spcBef>
            </a:pPr>
            <a:r>
              <a:rPr lang="en-US" sz="2200"/>
              <a:t>The study is based on data from 1980 to 1990</a:t>
            </a:r>
            <a:r>
              <a:rPr lang="en-US"/>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FAA04B44-7214-4E6B-9F1D-E1C0CBBF94FC}" type="slidenum">
              <a:rPr lang="en-US"/>
              <a:pPr/>
              <a:t>14</a:t>
            </a:fld>
            <a:endParaRPr lang="en-US"/>
          </a:p>
        </p:txBody>
      </p:sp>
      <p:sp>
        <p:nvSpPr>
          <p:cNvPr id="10242" name="Text Box 2"/>
          <p:cNvSpPr txBox="1">
            <a:spLocks noChangeArrowheads="1"/>
          </p:cNvSpPr>
          <p:nvPr/>
        </p:nvSpPr>
        <p:spPr bwMode="auto">
          <a:xfrm>
            <a:off x="1143000" y="1295400"/>
            <a:ext cx="7543800" cy="3505200"/>
          </a:xfrm>
          <a:prstGeom prst="rect">
            <a:avLst/>
          </a:prstGeom>
          <a:noFill/>
          <a:ln w="9525">
            <a:noFill/>
            <a:miter lim="800000"/>
            <a:headEnd/>
            <a:tailEnd/>
          </a:ln>
          <a:effectLst/>
        </p:spPr>
        <p:txBody>
          <a:bodyPr>
            <a:spAutoFit/>
          </a:bodyPr>
          <a:lstStyle/>
          <a:p>
            <a:pPr>
              <a:spcBef>
                <a:spcPct val="50000"/>
              </a:spcBef>
            </a:pPr>
            <a:r>
              <a:rPr lang="en-US" sz="3200"/>
              <a:t>There has been a considerable decrease in catch (-38%) despite a large increase in fleet size (+40%).</a:t>
            </a:r>
          </a:p>
          <a:p>
            <a:pPr>
              <a:spcBef>
                <a:spcPct val="50000"/>
              </a:spcBef>
            </a:pPr>
            <a:endParaRPr lang="en-US" sz="3200"/>
          </a:p>
          <a:p>
            <a:pPr>
              <a:spcBef>
                <a:spcPct val="50000"/>
              </a:spcBef>
            </a:pPr>
            <a:r>
              <a:rPr lang="en-US" sz="3200"/>
              <a:t>At the same time the size of mangrove estuary has slightly decreased. (-3%)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277A0B71-D4DC-4334-9786-446DFBA34F28}" type="slidenum">
              <a:rPr lang="en-US"/>
              <a:pPr/>
              <a:t>15</a:t>
            </a:fld>
            <a:endParaRPr lang="en-US"/>
          </a:p>
        </p:txBody>
      </p:sp>
      <p:sp>
        <p:nvSpPr>
          <p:cNvPr id="11266" name="Text Box 2"/>
          <p:cNvSpPr txBox="1">
            <a:spLocks noChangeArrowheads="1"/>
          </p:cNvSpPr>
          <p:nvPr/>
        </p:nvSpPr>
        <p:spPr bwMode="auto">
          <a:xfrm>
            <a:off x="762000" y="914400"/>
            <a:ext cx="8001000" cy="5221288"/>
          </a:xfrm>
          <a:prstGeom prst="rect">
            <a:avLst/>
          </a:prstGeom>
          <a:noFill/>
          <a:ln w="9525">
            <a:noFill/>
            <a:miter lim="800000"/>
            <a:headEnd/>
            <a:tailEnd/>
          </a:ln>
          <a:effectLst/>
        </p:spPr>
        <p:txBody>
          <a:bodyPr>
            <a:spAutoFit/>
          </a:bodyPr>
          <a:lstStyle/>
          <a:p>
            <a:pPr marL="457200" indent="-457200">
              <a:spcBef>
                <a:spcPct val="50000"/>
              </a:spcBef>
            </a:pPr>
            <a:r>
              <a:rPr lang="en-US" sz="2800"/>
              <a:t>Does this mean that</a:t>
            </a:r>
          </a:p>
          <a:p>
            <a:pPr marL="457200" indent="-457200">
              <a:spcBef>
                <a:spcPct val="50000"/>
              </a:spcBef>
            </a:pPr>
            <a:endParaRPr lang="en-US" sz="2800"/>
          </a:p>
          <a:p>
            <a:pPr marL="457200" indent="-457200">
              <a:spcBef>
                <a:spcPct val="50000"/>
              </a:spcBef>
            </a:pPr>
            <a:r>
              <a:rPr lang="en-US" sz="2800"/>
              <a:t>The decrease in size of estuary has damaged the stock such that catch has fallen in spite of fleet increase.</a:t>
            </a:r>
          </a:p>
          <a:p>
            <a:pPr marL="457200" indent="-457200">
              <a:spcBef>
                <a:spcPct val="50000"/>
              </a:spcBef>
            </a:pPr>
            <a:endParaRPr lang="en-US" sz="2800"/>
          </a:p>
          <a:p>
            <a:pPr marL="457200" indent="-457200">
              <a:spcBef>
                <a:spcPct val="50000"/>
              </a:spcBef>
            </a:pPr>
            <a:r>
              <a:rPr lang="en-US" sz="2800"/>
              <a:t>Or</a:t>
            </a:r>
          </a:p>
          <a:p>
            <a:pPr marL="457200" indent="-457200">
              <a:spcBef>
                <a:spcPct val="50000"/>
              </a:spcBef>
            </a:pPr>
            <a:endParaRPr lang="en-US" sz="2800"/>
          </a:p>
          <a:p>
            <a:pPr marL="457200" indent="-457200">
              <a:spcBef>
                <a:spcPct val="50000"/>
              </a:spcBef>
            </a:pPr>
            <a:r>
              <a:rPr lang="en-US" sz="2800"/>
              <a:t>The cumulative catch from increased fleet has damaged the stock such much that catch has fallen.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C627CAE9-8786-4383-BF1F-D2923C3830F7}" type="slidenum">
              <a:rPr lang="en-US"/>
              <a:pPr/>
              <a:t>16</a:t>
            </a:fld>
            <a:endParaRPr lang="en-US"/>
          </a:p>
        </p:txBody>
      </p:sp>
      <p:sp>
        <p:nvSpPr>
          <p:cNvPr id="46082" name="Text Box 2"/>
          <p:cNvSpPr txBox="1">
            <a:spLocks noChangeArrowheads="1"/>
          </p:cNvSpPr>
          <p:nvPr/>
        </p:nvSpPr>
        <p:spPr bwMode="auto">
          <a:xfrm>
            <a:off x="685800" y="762000"/>
            <a:ext cx="7772400" cy="4811713"/>
          </a:xfrm>
          <a:prstGeom prst="rect">
            <a:avLst/>
          </a:prstGeom>
          <a:noFill/>
          <a:ln w="9525">
            <a:noFill/>
            <a:miter lim="800000"/>
            <a:headEnd/>
            <a:tailEnd/>
          </a:ln>
          <a:effectLst/>
        </p:spPr>
        <p:txBody>
          <a:bodyPr>
            <a:spAutoFit/>
          </a:bodyPr>
          <a:lstStyle/>
          <a:p>
            <a:pPr>
              <a:spcBef>
                <a:spcPct val="50000"/>
              </a:spcBef>
            </a:pPr>
            <a:r>
              <a:rPr lang="en-US"/>
              <a:t>Using standard bioeconomic analysis, it is possible to use annual catch and effort data to estimate a sustainable yield curve which shows the relationship between sustainable harvest and fleet size.</a:t>
            </a:r>
          </a:p>
          <a:p>
            <a:pPr>
              <a:spcBef>
                <a:spcPct val="50000"/>
              </a:spcBef>
            </a:pPr>
            <a:endParaRPr lang="en-US"/>
          </a:p>
          <a:p>
            <a:pPr>
              <a:spcBef>
                <a:spcPct val="50000"/>
              </a:spcBef>
            </a:pPr>
            <a:r>
              <a:rPr lang="en-US"/>
              <a:t>The authors of this study linked the productive capacity of the mangroves to the fish stock by modifying the standard bioeconomic analysis and were able to estimate a relationship between sustainable harvest </a:t>
            </a:r>
            <a:r>
              <a:rPr lang="en-US" b="1" i="1"/>
              <a:t>and both fleet size and estuary size</a:t>
            </a:r>
            <a:r>
              <a:rPr lang="en-US" sz="2800" b="1" i="1"/>
              <a:t>.</a:t>
            </a:r>
          </a:p>
          <a:p>
            <a:pPr>
              <a:spcBef>
                <a:spcPct val="50000"/>
              </a:spcBef>
            </a:pPr>
            <a:endParaRPr lang="en-US" sz="2800" b="1"/>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D387B44-23B1-4310-B53A-1444F4ABAC9A}" type="slidenum">
              <a:rPr lang="en-US"/>
              <a:pPr/>
              <a:t>17</a:t>
            </a:fld>
            <a:endParaRPr lang="en-US"/>
          </a:p>
        </p:txBody>
      </p:sp>
      <p:pic>
        <p:nvPicPr>
          <p:cNvPr id="48130" name="Picture 2"/>
          <p:cNvPicPr>
            <a:picLocks noChangeAspect="1" noChangeArrowheads="1"/>
          </p:cNvPicPr>
          <p:nvPr/>
        </p:nvPicPr>
        <p:blipFill>
          <a:blip r:embed="rId2" cstate="print"/>
          <a:srcRect/>
          <a:stretch>
            <a:fillRect/>
          </a:stretch>
        </p:blipFill>
        <p:spPr bwMode="auto">
          <a:xfrm>
            <a:off x="1295400" y="2362200"/>
            <a:ext cx="6858000" cy="4244975"/>
          </a:xfrm>
          <a:prstGeom prst="rect">
            <a:avLst/>
          </a:prstGeom>
          <a:noFill/>
          <a:ln w="9525">
            <a:noFill/>
            <a:miter lim="800000"/>
            <a:headEnd/>
            <a:tailEnd/>
          </a:ln>
          <a:effectLst/>
        </p:spPr>
      </p:pic>
      <p:sp>
        <p:nvSpPr>
          <p:cNvPr id="48132" name="Text Box 4"/>
          <p:cNvSpPr txBox="1">
            <a:spLocks noChangeArrowheads="1"/>
          </p:cNvSpPr>
          <p:nvPr/>
        </p:nvSpPr>
        <p:spPr bwMode="auto">
          <a:xfrm>
            <a:off x="990600" y="304800"/>
            <a:ext cx="7010400" cy="2076450"/>
          </a:xfrm>
          <a:prstGeom prst="rect">
            <a:avLst/>
          </a:prstGeom>
          <a:noFill/>
          <a:ln w="9525">
            <a:noFill/>
            <a:miter lim="800000"/>
            <a:headEnd/>
            <a:tailEnd/>
          </a:ln>
          <a:effectLst/>
        </p:spPr>
        <p:txBody>
          <a:bodyPr>
            <a:spAutoFit/>
          </a:bodyPr>
          <a:lstStyle/>
          <a:p>
            <a:pPr>
              <a:spcBef>
                <a:spcPct val="50000"/>
              </a:spcBef>
            </a:pPr>
            <a:r>
              <a:rPr lang="en-US" sz="2600"/>
              <a:t>For the current (at the time of the study) estuary size, the shrimp sustainable yield curve is pictured as the red curve.  The blue curve shows how sustainable yield will change with a 5% reduction in estuary size.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BB7198D-9142-4DAF-9E49-AF8D96031D31}" type="slidenum">
              <a:rPr lang="en-US"/>
              <a:pPr/>
              <a:t>18</a:t>
            </a:fld>
            <a:endParaRPr lang="en-US"/>
          </a:p>
        </p:txBody>
      </p:sp>
      <p:pic>
        <p:nvPicPr>
          <p:cNvPr id="19458" name="Picture 2"/>
          <p:cNvPicPr>
            <a:picLocks noChangeAspect="1" noChangeArrowheads="1"/>
          </p:cNvPicPr>
          <p:nvPr/>
        </p:nvPicPr>
        <p:blipFill>
          <a:blip r:embed="rId2" cstate="print"/>
          <a:srcRect/>
          <a:stretch>
            <a:fillRect/>
          </a:stretch>
        </p:blipFill>
        <p:spPr bwMode="auto">
          <a:xfrm>
            <a:off x="1066800" y="0"/>
            <a:ext cx="6858000" cy="4244975"/>
          </a:xfrm>
          <a:prstGeom prst="rect">
            <a:avLst/>
          </a:prstGeom>
          <a:noFill/>
          <a:ln w="9525">
            <a:noFill/>
            <a:miter lim="800000"/>
            <a:headEnd/>
            <a:tailEnd/>
          </a:ln>
          <a:effectLst/>
        </p:spPr>
      </p:pic>
      <p:sp>
        <p:nvSpPr>
          <p:cNvPr id="19459" name="Text Box 3"/>
          <p:cNvSpPr txBox="1">
            <a:spLocks noChangeArrowheads="1"/>
          </p:cNvSpPr>
          <p:nvPr/>
        </p:nvSpPr>
        <p:spPr bwMode="auto">
          <a:xfrm>
            <a:off x="304800" y="4419600"/>
            <a:ext cx="8534400" cy="1917700"/>
          </a:xfrm>
          <a:prstGeom prst="rect">
            <a:avLst/>
          </a:prstGeom>
          <a:noFill/>
          <a:ln w="9525">
            <a:noFill/>
            <a:miter lim="800000"/>
            <a:headEnd/>
            <a:tailEnd/>
          </a:ln>
          <a:effectLst/>
        </p:spPr>
        <p:txBody>
          <a:bodyPr>
            <a:spAutoFit/>
          </a:bodyPr>
          <a:lstStyle/>
          <a:p>
            <a:pPr>
              <a:spcBef>
                <a:spcPct val="50000"/>
              </a:spcBef>
            </a:pPr>
            <a:r>
              <a:rPr lang="en-US"/>
              <a:t>The interpretation of these curves is as follows.  First, for any estuary size, the sustainable yield will fall after the fleet reaches a certain level. With the 1990 estuary size, sustainable yield increases until fleet reaches 3,575.  Since the current fleet is 6,700, decreases in fleet size will actually increase sustainable harvest.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FBF003D-60E0-4EE3-B3B5-17D9E0A90C23}" type="slidenum">
              <a:rPr lang="en-US"/>
              <a:pPr/>
              <a:t>19</a:t>
            </a:fld>
            <a:endParaRPr lang="en-US"/>
          </a:p>
        </p:txBody>
      </p:sp>
      <p:pic>
        <p:nvPicPr>
          <p:cNvPr id="25602" name="Picture 2"/>
          <p:cNvPicPr>
            <a:picLocks noChangeAspect="1" noChangeArrowheads="1"/>
          </p:cNvPicPr>
          <p:nvPr/>
        </p:nvPicPr>
        <p:blipFill>
          <a:blip r:embed="rId2" cstate="print"/>
          <a:srcRect/>
          <a:stretch>
            <a:fillRect/>
          </a:stretch>
        </p:blipFill>
        <p:spPr bwMode="auto">
          <a:xfrm>
            <a:off x="1143000" y="228600"/>
            <a:ext cx="6858000" cy="4244975"/>
          </a:xfrm>
          <a:prstGeom prst="rect">
            <a:avLst/>
          </a:prstGeom>
          <a:noFill/>
          <a:ln w="9525">
            <a:noFill/>
            <a:miter lim="800000"/>
            <a:headEnd/>
            <a:tailEnd/>
          </a:ln>
          <a:effectLst/>
        </p:spPr>
      </p:pic>
      <p:sp>
        <p:nvSpPr>
          <p:cNvPr id="25603" name="Text Box 3"/>
          <p:cNvSpPr txBox="1">
            <a:spLocks noChangeArrowheads="1"/>
          </p:cNvSpPr>
          <p:nvPr/>
        </p:nvSpPr>
        <p:spPr bwMode="auto">
          <a:xfrm>
            <a:off x="533400" y="4495800"/>
            <a:ext cx="8229600" cy="2076450"/>
          </a:xfrm>
          <a:prstGeom prst="rect">
            <a:avLst/>
          </a:prstGeom>
          <a:noFill/>
          <a:ln w="9525">
            <a:noFill/>
            <a:miter lim="800000"/>
            <a:headEnd/>
            <a:tailEnd/>
          </a:ln>
          <a:effectLst/>
        </p:spPr>
        <p:txBody>
          <a:bodyPr>
            <a:spAutoFit/>
          </a:bodyPr>
          <a:lstStyle/>
          <a:p>
            <a:pPr>
              <a:spcBef>
                <a:spcPct val="50000"/>
              </a:spcBef>
            </a:pPr>
            <a:r>
              <a:rPr lang="en-US"/>
              <a:t> </a:t>
            </a:r>
            <a:r>
              <a:rPr lang="en-US" sz="2600"/>
              <a:t>Second, a decrease in estuary size will decrease sustainable harvest for all fleet sizes.  The percentage decrease will increase with fleet size. Given the current fleet size the reduction in mangroves will reduce sustainable harvest by 1,224 metric tons.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p:txBody>
          <a:bodyPr/>
          <a:lstStyle/>
          <a:p>
            <a:fld id="{CFE03FA5-FCD1-44C0-94CA-5CB2535CD084}" type="slidenum">
              <a:rPr lang="en-US"/>
              <a:pPr/>
              <a:t>2</a:t>
            </a:fld>
            <a:endParaRPr lang="en-US"/>
          </a:p>
        </p:txBody>
      </p:sp>
      <p:pic>
        <p:nvPicPr>
          <p:cNvPr id="41986" name="Picture 2" descr="C:\temp\yucatan-peninsula-map.gif"/>
          <p:cNvPicPr>
            <a:picLocks noChangeAspect="1" noChangeArrowheads="1"/>
          </p:cNvPicPr>
          <p:nvPr/>
        </p:nvPicPr>
        <p:blipFill>
          <a:blip r:embed="rId2" cstate="print"/>
          <a:srcRect/>
          <a:stretch>
            <a:fillRect/>
          </a:stretch>
        </p:blipFill>
        <p:spPr bwMode="auto">
          <a:xfrm>
            <a:off x="1295400" y="381000"/>
            <a:ext cx="6572250" cy="4664075"/>
          </a:xfrm>
          <a:prstGeom prst="rect">
            <a:avLst/>
          </a:prstGeom>
          <a:noFill/>
        </p:spPr>
      </p:pic>
      <p:sp>
        <p:nvSpPr>
          <p:cNvPr id="41987" name="Line 3"/>
          <p:cNvSpPr>
            <a:spLocks noChangeShapeType="1"/>
          </p:cNvSpPr>
          <p:nvPr/>
        </p:nvSpPr>
        <p:spPr bwMode="auto">
          <a:xfrm>
            <a:off x="304800" y="1066800"/>
            <a:ext cx="2438400" cy="1295400"/>
          </a:xfrm>
          <a:prstGeom prst="line">
            <a:avLst/>
          </a:prstGeom>
          <a:noFill/>
          <a:ln w="57150">
            <a:solidFill>
              <a:schemeClr val="tx1"/>
            </a:solidFill>
            <a:round/>
            <a:headEnd/>
            <a:tailEnd type="triangle" w="med" len="med"/>
          </a:ln>
          <a:effectLst/>
        </p:spPr>
        <p:txBody>
          <a:bodyPr/>
          <a:lstStyle/>
          <a:p>
            <a:endParaRPr lang="en-US"/>
          </a:p>
        </p:txBody>
      </p:sp>
      <p:sp>
        <p:nvSpPr>
          <p:cNvPr id="41988" name="Text Box 4"/>
          <p:cNvSpPr txBox="1">
            <a:spLocks noChangeArrowheads="1"/>
          </p:cNvSpPr>
          <p:nvPr/>
        </p:nvSpPr>
        <p:spPr bwMode="auto">
          <a:xfrm>
            <a:off x="1447800" y="5410200"/>
            <a:ext cx="6400800" cy="822325"/>
          </a:xfrm>
          <a:prstGeom prst="rect">
            <a:avLst/>
          </a:prstGeom>
          <a:noFill/>
          <a:ln w="9525">
            <a:noFill/>
            <a:miter lim="800000"/>
            <a:headEnd/>
            <a:tailEnd/>
          </a:ln>
          <a:effectLst/>
        </p:spPr>
        <p:txBody>
          <a:bodyPr>
            <a:spAutoFit/>
          </a:bodyPr>
          <a:lstStyle/>
          <a:p>
            <a:pPr>
              <a:spcBef>
                <a:spcPct val="50000"/>
              </a:spcBef>
            </a:pPr>
            <a:r>
              <a:rPr lang="en-US"/>
              <a:t>Campeche is located on the west side of the Yucatan Peninsula.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D54084-FEE1-429D-800A-2C92FB0DE213}" type="slidenum">
              <a:rPr lang="en-US"/>
              <a:pPr/>
              <a:t>20</a:t>
            </a:fld>
            <a:endParaRPr lang="en-US"/>
          </a:p>
        </p:txBody>
      </p:sp>
      <p:pic>
        <p:nvPicPr>
          <p:cNvPr id="26626" name="Picture 2"/>
          <p:cNvPicPr>
            <a:picLocks noChangeAspect="1" noChangeArrowheads="1"/>
          </p:cNvPicPr>
          <p:nvPr/>
        </p:nvPicPr>
        <p:blipFill>
          <a:blip r:embed="rId2" cstate="print"/>
          <a:srcRect/>
          <a:stretch>
            <a:fillRect/>
          </a:stretch>
        </p:blipFill>
        <p:spPr bwMode="auto">
          <a:xfrm>
            <a:off x="1143000" y="228600"/>
            <a:ext cx="6858000" cy="4244975"/>
          </a:xfrm>
          <a:prstGeom prst="rect">
            <a:avLst/>
          </a:prstGeom>
          <a:noFill/>
          <a:ln w="9525">
            <a:noFill/>
            <a:miter lim="800000"/>
            <a:headEnd/>
            <a:tailEnd/>
          </a:ln>
          <a:effectLst/>
        </p:spPr>
      </p:pic>
      <p:sp>
        <p:nvSpPr>
          <p:cNvPr id="26627" name="Text Box 3"/>
          <p:cNvSpPr txBox="1">
            <a:spLocks noChangeArrowheads="1"/>
          </p:cNvSpPr>
          <p:nvPr/>
        </p:nvSpPr>
        <p:spPr bwMode="auto">
          <a:xfrm>
            <a:off x="1219200" y="4800600"/>
            <a:ext cx="6553200" cy="1679575"/>
          </a:xfrm>
          <a:prstGeom prst="rect">
            <a:avLst/>
          </a:prstGeom>
          <a:noFill/>
          <a:ln w="9525">
            <a:noFill/>
            <a:miter lim="800000"/>
            <a:headEnd/>
            <a:tailEnd/>
          </a:ln>
          <a:effectLst/>
        </p:spPr>
        <p:txBody>
          <a:bodyPr>
            <a:spAutoFit/>
          </a:bodyPr>
          <a:lstStyle/>
          <a:p>
            <a:pPr>
              <a:spcBef>
                <a:spcPct val="50000"/>
              </a:spcBef>
            </a:pPr>
            <a:r>
              <a:rPr lang="en-US" sz="2600"/>
              <a:t>These results suggest that while the loss in mangroves has affected harvest, the long term effect of too many boats seems to be more important.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p:txBody>
          <a:bodyPr/>
          <a:lstStyle/>
          <a:p>
            <a:fld id="{25E23BEC-6B3A-4C5A-9789-44A06578EC0B}" type="slidenum">
              <a:rPr lang="en-US"/>
              <a:pPr/>
              <a:t>21</a:t>
            </a:fld>
            <a:endParaRPr lang="en-US"/>
          </a:p>
        </p:txBody>
      </p:sp>
      <p:pic>
        <p:nvPicPr>
          <p:cNvPr id="30722" name="Picture 2"/>
          <p:cNvPicPr>
            <a:picLocks noChangeAspect="1" noChangeArrowheads="1"/>
          </p:cNvPicPr>
          <p:nvPr/>
        </p:nvPicPr>
        <p:blipFill>
          <a:blip r:embed="rId2" cstate="print"/>
          <a:srcRect/>
          <a:stretch>
            <a:fillRect/>
          </a:stretch>
        </p:blipFill>
        <p:spPr bwMode="auto">
          <a:xfrm>
            <a:off x="2286000" y="228600"/>
            <a:ext cx="4648200" cy="3178175"/>
          </a:xfrm>
          <a:prstGeom prst="rect">
            <a:avLst/>
          </a:prstGeom>
          <a:noFill/>
          <a:ln w="9525">
            <a:noFill/>
            <a:miter lim="800000"/>
            <a:headEnd/>
            <a:tailEnd/>
          </a:ln>
          <a:effectLst/>
        </p:spPr>
      </p:pic>
      <p:sp>
        <p:nvSpPr>
          <p:cNvPr id="30723" name="Text Box 3"/>
          <p:cNvSpPr txBox="1">
            <a:spLocks noChangeArrowheads="1"/>
          </p:cNvSpPr>
          <p:nvPr/>
        </p:nvSpPr>
        <p:spPr bwMode="auto">
          <a:xfrm>
            <a:off x="228600" y="3886200"/>
            <a:ext cx="8153400" cy="2473325"/>
          </a:xfrm>
          <a:prstGeom prst="rect">
            <a:avLst/>
          </a:prstGeom>
          <a:noFill/>
          <a:ln w="9525">
            <a:noFill/>
            <a:miter lim="800000"/>
            <a:headEnd/>
            <a:tailEnd/>
          </a:ln>
          <a:effectLst/>
        </p:spPr>
        <p:txBody>
          <a:bodyPr>
            <a:spAutoFit/>
          </a:bodyPr>
          <a:lstStyle/>
          <a:p>
            <a:pPr>
              <a:spcBef>
                <a:spcPct val="50000"/>
              </a:spcBef>
            </a:pPr>
            <a:r>
              <a:rPr lang="en-US" sz="2600"/>
              <a:t>Two policy implications follow.</a:t>
            </a:r>
          </a:p>
          <a:p>
            <a:pPr>
              <a:spcBef>
                <a:spcPct val="50000"/>
              </a:spcBef>
            </a:pPr>
            <a:r>
              <a:rPr lang="en-US" sz="2600"/>
              <a:t>First, since industry profits will likely attract other participants, profits will likely decrease in the future.</a:t>
            </a:r>
          </a:p>
          <a:p>
            <a:pPr>
              <a:spcBef>
                <a:spcPct val="50000"/>
              </a:spcBef>
            </a:pPr>
            <a:r>
              <a:rPr lang="en-US" sz="2600"/>
              <a:t>Therefore it would be wise to consider policies to restrict increases in fleet size or utilization.</a:t>
            </a:r>
          </a:p>
        </p:txBody>
      </p:sp>
      <p:sp>
        <p:nvSpPr>
          <p:cNvPr id="30724" name="Text Box 4"/>
          <p:cNvSpPr txBox="1">
            <a:spLocks noChangeArrowheads="1"/>
          </p:cNvSpPr>
          <p:nvPr/>
        </p:nvSpPr>
        <p:spPr bwMode="auto">
          <a:xfrm>
            <a:off x="2895600" y="381000"/>
            <a:ext cx="1219200" cy="304800"/>
          </a:xfrm>
          <a:prstGeom prst="rect">
            <a:avLst/>
          </a:prstGeom>
          <a:solidFill>
            <a:srgbClr val="FFFFFF"/>
          </a:solidFill>
          <a:ln w="9525">
            <a:noFill/>
            <a:miter lim="800000"/>
            <a:headEnd/>
            <a:tailEnd/>
          </a:ln>
          <a:effectLst/>
        </p:spPr>
        <p:txBody>
          <a:bodyPr>
            <a:spAutoFit/>
          </a:bodyPr>
          <a:lstStyle/>
          <a:p>
            <a:pPr>
              <a:spcBef>
                <a:spcPct val="50000"/>
              </a:spcBef>
            </a:pPr>
            <a:r>
              <a:rPr lang="en-US" sz="1400">
                <a:solidFill>
                  <a:srgbClr val="000000"/>
                </a:solidFill>
              </a:rPr>
              <a:t>Millions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5E8F5FDF-72FF-4DC3-BCDF-8A7A5FBEB4A0}" type="slidenum">
              <a:rPr lang="en-US"/>
              <a:pPr/>
              <a:t>22</a:t>
            </a:fld>
            <a:endParaRPr lang="en-US"/>
          </a:p>
        </p:txBody>
      </p:sp>
      <p:sp>
        <p:nvSpPr>
          <p:cNvPr id="49154" name="Text Box 2"/>
          <p:cNvSpPr txBox="1">
            <a:spLocks noChangeArrowheads="1"/>
          </p:cNvSpPr>
          <p:nvPr/>
        </p:nvSpPr>
        <p:spPr bwMode="auto">
          <a:xfrm>
            <a:off x="914400" y="838200"/>
            <a:ext cx="6705600" cy="3082925"/>
          </a:xfrm>
          <a:prstGeom prst="rect">
            <a:avLst/>
          </a:prstGeom>
          <a:noFill/>
          <a:ln w="9525">
            <a:noFill/>
            <a:miter lim="800000"/>
            <a:headEnd/>
            <a:tailEnd/>
          </a:ln>
          <a:effectLst/>
        </p:spPr>
        <p:txBody>
          <a:bodyPr>
            <a:spAutoFit/>
          </a:bodyPr>
          <a:lstStyle/>
          <a:p>
            <a:pPr>
              <a:spcBef>
                <a:spcPct val="50000"/>
              </a:spcBef>
            </a:pPr>
            <a:r>
              <a:rPr lang="en-US" sz="2800"/>
              <a:t>Second, it might be wise to consider reducing the fleet size in order to increase the sustainable harvest.</a:t>
            </a:r>
          </a:p>
          <a:p>
            <a:pPr>
              <a:spcBef>
                <a:spcPct val="50000"/>
              </a:spcBef>
            </a:pPr>
            <a:endParaRPr lang="en-US" sz="2800"/>
          </a:p>
          <a:p>
            <a:pPr>
              <a:spcBef>
                <a:spcPct val="50000"/>
              </a:spcBef>
            </a:pPr>
            <a:r>
              <a:rPr lang="en-US" sz="2800"/>
              <a:t>There is a fleet size where the profit to the fleet is maximized.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CBEC5AE8-551E-4C0F-B7B1-678AE6DA531E}" type="slidenum">
              <a:rPr lang="en-US"/>
              <a:pPr/>
              <a:t>23</a:t>
            </a:fld>
            <a:endParaRPr lang="en-US"/>
          </a:p>
        </p:txBody>
      </p:sp>
      <p:sp>
        <p:nvSpPr>
          <p:cNvPr id="51202" name="Text Box 2"/>
          <p:cNvSpPr txBox="1">
            <a:spLocks noChangeArrowheads="1"/>
          </p:cNvSpPr>
          <p:nvPr/>
        </p:nvSpPr>
        <p:spPr bwMode="auto">
          <a:xfrm>
            <a:off x="990600" y="0"/>
            <a:ext cx="6858000" cy="6500813"/>
          </a:xfrm>
          <a:prstGeom prst="rect">
            <a:avLst/>
          </a:prstGeom>
          <a:noFill/>
          <a:ln w="9525">
            <a:noFill/>
            <a:miter lim="800000"/>
            <a:headEnd/>
            <a:tailEnd/>
          </a:ln>
          <a:effectLst/>
        </p:spPr>
        <p:txBody>
          <a:bodyPr>
            <a:spAutoFit/>
          </a:bodyPr>
          <a:lstStyle/>
          <a:p>
            <a:pPr>
              <a:spcBef>
                <a:spcPct val="50000"/>
              </a:spcBef>
            </a:pPr>
            <a:r>
              <a:rPr lang="en-US" sz="2800"/>
              <a:t>There are two caveats however.</a:t>
            </a:r>
          </a:p>
          <a:p>
            <a:pPr>
              <a:spcBef>
                <a:spcPct val="50000"/>
              </a:spcBef>
            </a:pPr>
            <a:endParaRPr lang="en-US" sz="2800"/>
          </a:p>
          <a:p>
            <a:pPr>
              <a:spcBef>
                <a:spcPct val="50000"/>
              </a:spcBef>
            </a:pPr>
            <a:r>
              <a:rPr lang="en-US" sz="2800"/>
              <a:t>First, profits will not increase instantly.  They will do so only as the fish stock grows and this will take time.</a:t>
            </a:r>
          </a:p>
          <a:p>
            <a:pPr>
              <a:spcBef>
                <a:spcPct val="50000"/>
              </a:spcBef>
            </a:pPr>
            <a:endParaRPr lang="en-US" sz="2800"/>
          </a:p>
          <a:p>
            <a:pPr>
              <a:spcBef>
                <a:spcPct val="50000"/>
              </a:spcBef>
            </a:pPr>
            <a:r>
              <a:rPr lang="en-US" sz="2800"/>
              <a:t>Second, the reduction in fleet size will reduce employment opportunities.  This is a double edged sword.  It may take time for the released workers to find new employment.  But when they do, the increase in shrimp output will be complimented by an increase in production elsewhere in the economy.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89D2A45A-03BC-44DB-A2AD-7BCF8944AEA6}" type="slidenum">
              <a:rPr lang="en-US"/>
              <a:pPr/>
              <a:t>24</a:t>
            </a:fld>
            <a:endParaRPr lang="en-US"/>
          </a:p>
        </p:txBody>
      </p:sp>
      <p:sp>
        <p:nvSpPr>
          <p:cNvPr id="53250" name="Text Box 2"/>
          <p:cNvSpPr txBox="1">
            <a:spLocks noChangeArrowheads="1"/>
          </p:cNvSpPr>
          <p:nvPr/>
        </p:nvSpPr>
        <p:spPr bwMode="auto">
          <a:xfrm>
            <a:off x="1143000" y="609600"/>
            <a:ext cx="7239000" cy="5218113"/>
          </a:xfrm>
          <a:prstGeom prst="rect">
            <a:avLst/>
          </a:prstGeom>
          <a:noFill/>
          <a:ln w="9525">
            <a:noFill/>
            <a:miter lim="800000"/>
            <a:headEnd/>
            <a:tailEnd/>
          </a:ln>
          <a:effectLst/>
        </p:spPr>
        <p:txBody>
          <a:bodyPr>
            <a:spAutoFit/>
          </a:bodyPr>
          <a:lstStyle/>
          <a:p>
            <a:pPr>
              <a:spcBef>
                <a:spcPct val="50000"/>
              </a:spcBef>
            </a:pPr>
            <a:r>
              <a:rPr lang="en-US" sz="2800"/>
              <a:t>Should a development project which will reduce the size of the mangrove estuary by 5% be approved?</a:t>
            </a:r>
          </a:p>
          <a:p>
            <a:pPr>
              <a:spcBef>
                <a:spcPct val="50000"/>
              </a:spcBef>
            </a:pPr>
            <a:r>
              <a:rPr lang="en-US" sz="2800"/>
              <a:t>A decrease in estuary size will reduce sustainable yield, and the existing US$13.52 million dollar profit will be almost eliminated because of the decrease in sustainable harvest.</a:t>
            </a:r>
          </a:p>
          <a:p>
            <a:pPr>
              <a:spcBef>
                <a:spcPct val="50000"/>
              </a:spcBef>
            </a:pPr>
            <a:r>
              <a:rPr lang="en-US" sz="2800"/>
              <a:t>Once the fleet has expanded to where profit is exhausted, the reduction in revenue curve from a decrease in estuary size will force a fleet reduction and harvest will fall even more.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5A9CAE91-6040-44F4-9260-8E18817E0A50}" type="slidenum">
              <a:rPr lang="en-US"/>
              <a:pPr/>
              <a:t>25</a:t>
            </a:fld>
            <a:endParaRPr lang="en-US"/>
          </a:p>
        </p:txBody>
      </p:sp>
      <p:sp>
        <p:nvSpPr>
          <p:cNvPr id="35842" name="Text Box 2"/>
          <p:cNvSpPr txBox="1">
            <a:spLocks noChangeArrowheads="1"/>
          </p:cNvSpPr>
          <p:nvPr/>
        </p:nvSpPr>
        <p:spPr bwMode="auto">
          <a:xfrm>
            <a:off x="1295400" y="457200"/>
            <a:ext cx="6781800" cy="4656138"/>
          </a:xfrm>
          <a:prstGeom prst="rect">
            <a:avLst/>
          </a:prstGeom>
          <a:noFill/>
          <a:ln w="9525">
            <a:noFill/>
            <a:miter lim="800000"/>
            <a:headEnd/>
            <a:tailEnd/>
          </a:ln>
          <a:effectLst/>
        </p:spPr>
        <p:txBody>
          <a:bodyPr>
            <a:spAutoFit/>
          </a:bodyPr>
          <a:lstStyle/>
          <a:p>
            <a:pPr>
              <a:spcBef>
                <a:spcPct val="50000"/>
              </a:spcBef>
            </a:pPr>
            <a:r>
              <a:rPr lang="en-US" sz="2600"/>
              <a:t>If the annual value of other production activities from developing the estuary area is less than the US$12.94 million reduction in the net value of shrimp output, then the project would not make sense on economic grounds.  There would be a net decrease in the value of production in the economy -- gains in one area but larger losses in another. </a:t>
            </a:r>
          </a:p>
          <a:p>
            <a:pPr>
              <a:spcBef>
                <a:spcPct val="50000"/>
              </a:spcBef>
            </a:pPr>
            <a:r>
              <a:rPr lang="en-US" sz="2600"/>
              <a:t>If the project results in losses in other parts of the economy, the argument for non-approval is even more compelling.</a:t>
            </a:r>
            <a:endParaRPr lang="en-US" sz="28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52AD2223-F6D4-42A1-9818-5DD7B40B22FD}" type="slidenum">
              <a:rPr lang="en-US"/>
              <a:pPr/>
              <a:t>26</a:t>
            </a:fld>
            <a:endParaRPr lang="en-US"/>
          </a:p>
        </p:txBody>
      </p:sp>
      <p:sp>
        <p:nvSpPr>
          <p:cNvPr id="36866" name="Text Box 2"/>
          <p:cNvSpPr txBox="1">
            <a:spLocks noChangeArrowheads="1"/>
          </p:cNvSpPr>
          <p:nvPr/>
        </p:nvSpPr>
        <p:spPr bwMode="auto">
          <a:xfrm>
            <a:off x="1600200" y="1295400"/>
            <a:ext cx="6324600" cy="2282825"/>
          </a:xfrm>
          <a:prstGeom prst="rect">
            <a:avLst/>
          </a:prstGeom>
          <a:noFill/>
          <a:ln w="9525">
            <a:noFill/>
            <a:miter lim="800000"/>
            <a:headEnd/>
            <a:tailEnd/>
          </a:ln>
          <a:effectLst/>
        </p:spPr>
        <p:txBody>
          <a:bodyPr>
            <a:spAutoFit/>
          </a:bodyPr>
          <a:lstStyle/>
          <a:p>
            <a:pPr>
              <a:spcBef>
                <a:spcPct val="50000"/>
              </a:spcBef>
            </a:pPr>
            <a:r>
              <a:rPr lang="en-US"/>
              <a:t>If the value of annual production from the development project is more than US$12.94 million, but if losses in other areas are expected, the difference between gains to the project and losses to the shrimp fishery would have to be large enough to cover them.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F34A7482-F14A-4672-BA0C-EFE6DBD98D0C}" type="slidenum">
              <a:rPr lang="en-US"/>
              <a:pPr/>
              <a:t>27</a:t>
            </a:fld>
            <a:endParaRPr lang="en-US"/>
          </a:p>
        </p:txBody>
      </p:sp>
      <p:pic>
        <p:nvPicPr>
          <p:cNvPr id="56322" name="Picture 2" descr="C:\temp\MVC-016F.JPG"/>
          <p:cNvPicPr>
            <a:picLocks noChangeAspect="1" noChangeArrowheads="1"/>
          </p:cNvPicPr>
          <p:nvPr/>
        </p:nvPicPr>
        <p:blipFill>
          <a:blip r:embed="rId2" cstate="print"/>
          <a:srcRect/>
          <a:stretch>
            <a:fillRect/>
          </a:stretch>
        </p:blipFill>
        <p:spPr bwMode="auto">
          <a:xfrm>
            <a:off x="914400" y="685800"/>
            <a:ext cx="3429000" cy="2571750"/>
          </a:xfrm>
          <a:prstGeom prst="rect">
            <a:avLst/>
          </a:prstGeom>
          <a:noFill/>
        </p:spPr>
      </p:pic>
      <p:pic>
        <p:nvPicPr>
          <p:cNvPr id="56323" name="Picture 3" descr="C:\temp\MVC-020F.JPG"/>
          <p:cNvPicPr>
            <a:picLocks noChangeAspect="1" noChangeArrowheads="1"/>
          </p:cNvPicPr>
          <p:nvPr/>
        </p:nvPicPr>
        <p:blipFill>
          <a:blip r:embed="rId3" cstate="print"/>
          <a:srcRect/>
          <a:stretch>
            <a:fillRect/>
          </a:stretch>
        </p:blipFill>
        <p:spPr bwMode="auto">
          <a:xfrm>
            <a:off x="4953000" y="3810000"/>
            <a:ext cx="3276600" cy="2457450"/>
          </a:xfrm>
          <a:prstGeom prst="rect">
            <a:avLst/>
          </a:prstGeom>
          <a:noFill/>
          <a:ln w="57150">
            <a:solidFill>
              <a:srgbClr val="000000"/>
            </a:solidFill>
            <a:miter lim="800000"/>
            <a:headEnd/>
            <a:tailEnd/>
          </a:ln>
        </p:spPr>
      </p:pic>
      <p:sp>
        <p:nvSpPr>
          <p:cNvPr id="56325" name="Freeform 5"/>
          <p:cNvSpPr>
            <a:spLocks/>
          </p:cNvSpPr>
          <p:nvPr/>
        </p:nvSpPr>
        <p:spPr bwMode="auto">
          <a:xfrm>
            <a:off x="4267200" y="1524000"/>
            <a:ext cx="2971800" cy="2209800"/>
          </a:xfrm>
          <a:custGeom>
            <a:avLst/>
            <a:gdLst/>
            <a:ahLst/>
            <a:cxnLst>
              <a:cxn ang="0">
                <a:pos x="0" y="0"/>
              </a:cxn>
              <a:cxn ang="0">
                <a:pos x="1440" y="432"/>
              </a:cxn>
              <a:cxn ang="0">
                <a:pos x="1872" y="1392"/>
              </a:cxn>
            </a:cxnLst>
            <a:rect l="0" t="0" r="r" b="b"/>
            <a:pathLst>
              <a:path w="1872" h="1392">
                <a:moveTo>
                  <a:pt x="0" y="0"/>
                </a:moveTo>
                <a:cubicBezTo>
                  <a:pt x="564" y="100"/>
                  <a:pt x="1128" y="200"/>
                  <a:pt x="1440" y="432"/>
                </a:cubicBezTo>
                <a:cubicBezTo>
                  <a:pt x="1752" y="664"/>
                  <a:pt x="1800" y="1232"/>
                  <a:pt x="1872" y="1392"/>
                </a:cubicBezTo>
              </a:path>
            </a:pathLst>
          </a:custGeom>
          <a:noFill/>
          <a:ln w="57150" cmpd="sng">
            <a:solidFill>
              <a:schemeClr val="tx1"/>
            </a:solidFill>
            <a:round/>
            <a:headEnd type="none" w="med" len="med"/>
            <a:tailEnd type="triangle" w="med" len="med"/>
          </a:ln>
          <a:effectLst/>
        </p:spPr>
        <p:txBody>
          <a:bodyPr/>
          <a:lstStyle/>
          <a:p>
            <a:endParaRPr lang="en-US"/>
          </a:p>
        </p:txBody>
      </p:sp>
      <p:sp>
        <p:nvSpPr>
          <p:cNvPr id="56326" name="Text Box 6"/>
          <p:cNvSpPr txBox="1">
            <a:spLocks noChangeArrowheads="1"/>
          </p:cNvSpPr>
          <p:nvPr/>
        </p:nvSpPr>
        <p:spPr bwMode="auto">
          <a:xfrm>
            <a:off x="457200" y="3733800"/>
            <a:ext cx="4114800" cy="1917700"/>
          </a:xfrm>
          <a:prstGeom prst="rect">
            <a:avLst/>
          </a:prstGeom>
          <a:noFill/>
          <a:ln w="9525">
            <a:noFill/>
            <a:miter lim="800000"/>
            <a:headEnd/>
            <a:tailEnd/>
          </a:ln>
          <a:effectLst/>
        </p:spPr>
        <p:txBody>
          <a:bodyPr>
            <a:spAutoFit/>
          </a:bodyPr>
          <a:lstStyle/>
          <a:p>
            <a:pPr>
              <a:spcBef>
                <a:spcPct val="50000"/>
              </a:spcBef>
            </a:pPr>
            <a:r>
              <a:rPr lang="en-US"/>
              <a:t>The policy process can be better informed if the linkages between mangroves and a fishery can be evaluated in monetary terms.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098779D-99DC-4FA9-9DBD-979E29AB15F5}" type="slidenum">
              <a:rPr lang="en-US"/>
              <a:pPr/>
              <a:t>3</a:t>
            </a:fld>
            <a:endParaRPr lang="en-US"/>
          </a:p>
        </p:txBody>
      </p:sp>
      <p:sp>
        <p:nvSpPr>
          <p:cNvPr id="12290" name="Text Box 2"/>
          <p:cNvSpPr txBox="1">
            <a:spLocks noChangeArrowheads="1"/>
          </p:cNvSpPr>
          <p:nvPr/>
        </p:nvSpPr>
        <p:spPr bwMode="auto">
          <a:xfrm>
            <a:off x="685800" y="457200"/>
            <a:ext cx="8001000" cy="2100263"/>
          </a:xfrm>
          <a:prstGeom prst="rect">
            <a:avLst/>
          </a:prstGeom>
          <a:noFill/>
          <a:ln w="9525">
            <a:noFill/>
            <a:miter lim="800000"/>
            <a:headEnd/>
            <a:tailEnd/>
          </a:ln>
          <a:effectLst/>
        </p:spPr>
        <p:txBody>
          <a:bodyPr>
            <a:spAutoFit/>
          </a:bodyPr>
          <a:lstStyle/>
          <a:p>
            <a:pPr>
              <a:spcBef>
                <a:spcPct val="50000"/>
              </a:spcBef>
            </a:pPr>
            <a:r>
              <a:rPr lang="en-US"/>
              <a:t>There are very productive shrimp stocks in the surrounding gulf waters.  They support a large fishery which produces valuable food for national consumption and export.  In 1991 it employed 13% of Campeche’s total labor force.</a:t>
            </a:r>
          </a:p>
          <a:p>
            <a:pPr>
              <a:spcBef>
                <a:spcPct val="50000"/>
              </a:spcBef>
            </a:pPr>
            <a:endParaRPr lang="en-US"/>
          </a:p>
        </p:txBody>
      </p:sp>
      <p:pic>
        <p:nvPicPr>
          <p:cNvPr id="12291" name="Picture 3" descr="C:\temp\25.jpg"/>
          <p:cNvPicPr>
            <a:picLocks noChangeAspect="1" noChangeArrowheads="1"/>
          </p:cNvPicPr>
          <p:nvPr/>
        </p:nvPicPr>
        <p:blipFill>
          <a:blip r:embed="rId2" cstate="print"/>
          <a:srcRect/>
          <a:stretch>
            <a:fillRect/>
          </a:stretch>
        </p:blipFill>
        <p:spPr bwMode="auto">
          <a:xfrm>
            <a:off x="1752600" y="2209800"/>
            <a:ext cx="5484813" cy="411321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EE8CF39-4F6C-4FE0-A8B7-C85B9E34104E}" type="slidenum">
              <a:rPr lang="en-US"/>
              <a:pPr/>
              <a:t>4</a:t>
            </a:fld>
            <a:endParaRPr lang="en-US"/>
          </a:p>
        </p:txBody>
      </p:sp>
      <p:sp>
        <p:nvSpPr>
          <p:cNvPr id="17411" name="Text Box 3"/>
          <p:cNvSpPr txBox="1">
            <a:spLocks noChangeArrowheads="1"/>
          </p:cNvSpPr>
          <p:nvPr/>
        </p:nvSpPr>
        <p:spPr bwMode="auto">
          <a:xfrm>
            <a:off x="457200" y="838200"/>
            <a:ext cx="8686800" cy="1735138"/>
          </a:xfrm>
          <a:prstGeom prst="rect">
            <a:avLst/>
          </a:prstGeom>
          <a:noFill/>
          <a:ln w="9525">
            <a:noFill/>
            <a:miter lim="800000"/>
            <a:headEnd/>
            <a:tailEnd/>
          </a:ln>
          <a:effectLst/>
        </p:spPr>
        <p:txBody>
          <a:bodyPr>
            <a:spAutoFit/>
          </a:bodyPr>
          <a:lstStyle/>
          <a:p>
            <a:pPr>
              <a:spcBef>
                <a:spcPct val="50000"/>
              </a:spcBef>
            </a:pPr>
            <a:r>
              <a:rPr lang="en-US"/>
              <a:t>It also contains Laguna de Terminos, one of the largest and most productive mangrove areas in the Gulf of Mexico.  Mangroves are known to provide a nursery area for shrimp and other species.</a:t>
            </a:r>
          </a:p>
          <a:p>
            <a:pPr>
              <a:spcBef>
                <a:spcPct val="50000"/>
              </a:spcBef>
            </a:pPr>
            <a:endParaRPr lang="en-US"/>
          </a:p>
        </p:txBody>
      </p:sp>
      <p:pic>
        <p:nvPicPr>
          <p:cNvPr id="17412" name="Picture 4" descr="C:\temp\Manglar_2.jpg"/>
          <p:cNvPicPr>
            <a:picLocks noChangeAspect="1" noChangeArrowheads="1"/>
          </p:cNvPicPr>
          <p:nvPr/>
        </p:nvPicPr>
        <p:blipFill>
          <a:blip r:embed="rId2" cstate="print"/>
          <a:srcRect/>
          <a:stretch>
            <a:fillRect/>
          </a:stretch>
        </p:blipFill>
        <p:spPr bwMode="auto">
          <a:xfrm>
            <a:off x="2057400" y="2209800"/>
            <a:ext cx="5484813" cy="411321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BCB44F2-3C68-429D-B018-DEE34EB719B7}" type="slidenum">
              <a:rPr lang="en-US"/>
              <a:pPr/>
              <a:t>5</a:t>
            </a:fld>
            <a:endParaRPr lang="en-US"/>
          </a:p>
        </p:txBody>
      </p:sp>
      <p:pic>
        <p:nvPicPr>
          <p:cNvPr id="43010" name="Picture 1026" descr="C:\temp\MVC-012F.JPG"/>
          <p:cNvPicPr>
            <a:picLocks noChangeAspect="1" noChangeArrowheads="1"/>
          </p:cNvPicPr>
          <p:nvPr/>
        </p:nvPicPr>
        <p:blipFill>
          <a:blip r:embed="rId2" cstate="print"/>
          <a:srcRect/>
          <a:stretch>
            <a:fillRect/>
          </a:stretch>
        </p:blipFill>
        <p:spPr bwMode="auto">
          <a:xfrm>
            <a:off x="1295400" y="1447800"/>
            <a:ext cx="6629400" cy="4972050"/>
          </a:xfrm>
          <a:prstGeom prst="rect">
            <a:avLst/>
          </a:prstGeom>
          <a:noFill/>
        </p:spPr>
      </p:pic>
      <p:sp>
        <p:nvSpPr>
          <p:cNvPr id="43011" name="Text Box 1027"/>
          <p:cNvSpPr txBox="1">
            <a:spLocks noChangeArrowheads="1"/>
          </p:cNvSpPr>
          <p:nvPr/>
        </p:nvSpPr>
        <p:spPr bwMode="auto">
          <a:xfrm>
            <a:off x="2057400" y="533400"/>
            <a:ext cx="5257800" cy="822325"/>
          </a:xfrm>
          <a:prstGeom prst="rect">
            <a:avLst/>
          </a:prstGeom>
          <a:noFill/>
          <a:ln w="9525">
            <a:noFill/>
            <a:miter lim="800000"/>
            <a:headEnd/>
            <a:tailEnd/>
          </a:ln>
          <a:effectLst/>
        </p:spPr>
        <p:txBody>
          <a:bodyPr>
            <a:spAutoFit/>
          </a:bodyPr>
          <a:lstStyle/>
          <a:p>
            <a:pPr>
              <a:spcBef>
                <a:spcPct val="50000"/>
              </a:spcBef>
            </a:pPr>
            <a:r>
              <a:rPr lang="en-US"/>
              <a:t>They also provide a home for many other types of birds and animals.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9AAF8A4-0AFB-4A49-9B63-4C417514DB91}" type="slidenum">
              <a:rPr lang="en-US"/>
              <a:pPr/>
              <a:t>6</a:t>
            </a:fld>
            <a:endParaRPr lang="en-US"/>
          </a:p>
        </p:txBody>
      </p:sp>
      <p:pic>
        <p:nvPicPr>
          <p:cNvPr id="44035" name="Picture 3" descr="C:\temp\MVC-015F.JPG"/>
          <p:cNvPicPr>
            <a:picLocks noChangeAspect="1" noChangeArrowheads="1"/>
          </p:cNvPicPr>
          <p:nvPr/>
        </p:nvPicPr>
        <p:blipFill>
          <a:blip r:embed="rId2" cstate="print"/>
          <a:srcRect/>
          <a:stretch>
            <a:fillRect/>
          </a:stretch>
        </p:blipFill>
        <p:spPr bwMode="auto">
          <a:xfrm>
            <a:off x="1828800" y="1885950"/>
            <a:ext cx="5715000" cy="4286250"/>
          </a:xfrm>
          <a:prstGeom prst="rect">
            <a:avLst/>
          </a:prstGeom>
          <a:noFill/>
        </p:spPr>
      </p:pic>
      <p:sp>
        <p:nvSpPr>
          <p:cNvPr id="44036" name="Text Box 4"/>
          <p:cNvSpPr txBox="1">
            <a:spLocks noChangeArrowheads="1"/>
          </p:cNvSpPr>
          <p:nvPr/>
        </p:nvSpPr>
        <p:spPr bwMode="auto">
          <a:xfrm>
            <a:off x="1066800" y="381000"/>
            <a:ext cx="6705600" cy="822325"/>
          </a:xfrm>
          <a:prstGeom prst="rect">
            <a:avLst/>
          </a:prstGeom>
          <a:noFill/>
          <a:ln w="9525">
            <a:noFill/>
            <a:miter lim="800000"/>
            <a:headEnd/>
            <a:tailEnd/>
          </a:ln>
          <a:effectLst/>
        </p:spPr>
        <p:txBody>
          <a:bodyPr>
            <a:spAutoFit/>
          </a:bodyPr>
          <a:lstStyle/>
          <a:p>
            <a:pPr>
              <a:spcBef>
                <a:spcPct val="50000"/>
              </a:spcBef>
            </a:pPr>
            <a:r>
              <a:rPr lang="en-US"/>
              <a:t>The area is also a potential site for urban expansion and aquaculture facilities.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24388D0B-3E13-4B48-9E79-C0438D2F1057}" type="slidenum">
              <a:rPr lang="en-US"/>
              <a:pPr/>
              <a:t>7</a:t>
            </a:fld>
            <a:endParaRPr lang="en-US"/>
          </a:p>
        </p:txBody>
      </p:sp>
      <p:sp>
        <p:nvSpPr>
          <p:cNvPr id="14338" name="Text Box 2"/>
          <p:cNvSpPr txBox="1">
            <a:spLocks noChangeArrowheads="1"/>
          </p:cNvSpPr>
          <p:nvPr/>
        </p:nvSpPr>
        <p:spPr bwMode="auto">
          <a:xfrm>
            <a:off x="1295400" y="304800"/>
            <a:ext cx="6705600" cy="3509963"/>
          </a:xfrm>
          <a:prstGeom prst="rect">
            <a:avLst/>
          </a:prstGeom>
          <a:noFill/>
          <a:ln w="9525">
            <a:noFill/>
            <a:miter lim="800000"/>
            <a:headEnd/>
            <a:tailEnd/>
          </a:ln>
          <a:effectLst/>
        </p:spPr>
        <p:txBody>
          <a:bodyPr>
            <a:spAutoFit/>
          </a:bodyPr>
          <a:lstStyle/>
          <a:p>
            <a:pPr>
              <a:spcBef>
                <a:spcPct val="50000"/>
              </a:spcBef>
            </a:pPr>
            <a:r>
              <a:rPr lang="en-US" sz="2800"/>
              <a:t>Important related policy issues concerning the wise use of the shrimp stock and the mangrove estuary:</a:t>
            </a:r>
          </a:p>
          <a:p>
            <a:pPr>
              <a:spcBef>
                <a:spcPct val="50000"/>
              </a:spcBef>
            </a:pPr>
            <a:r>
              <a:rPr lang="en-US" sz="2800"/>
              <a:t>	How large should the shrimp fleet be?</a:t>
            </a:r>
          </a:p>
          <a:p>
            <a:pPr>
              <a:spcBef>
                <a:spcPct val="50000"/>
              </a:spcBef>
            </a:pPr>
            <a:r>
              <a:rPr lang="en-US" sz="2800"/>
              <a:t>	How much of the mangrove area 	should be developed for other 	purposes?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2"/>
          </p:nvPr>
        </p:nvSpPr>
        <p:spPr/>
        <p:txBody>
          <a:bodyPr/>
          <a:lstStyle/>
          <a:p>
            <a:fld id="{B871C867-04DB-4017-879C-96A0EFDDE574}" type="slidenum">
              <a:rPr lang="en-US"/>
              <a:pPr/>
              <a:t>8</a:t>
            </a:fld>
            <a:endParaRPr lang="en-US"/>
          </a:p>
        </p:txBody>
      </p:sp>
      <p:sp>
        <p:nvSpPr>
          <p:cNvPr id="13314" name="Text Box 2"/>
          <p:cNvSpPr txBox="1">
            <a:spLocks noChangeArrowheads="1"/>
          </p:cNvSpPr>
          <p:nvPr/>
        </p:nvSpPr>
        <p:spPr bwMode="auto">
          <a:xfrm>
            <a:off x="1066800" y="990600"/>
            <a:ext cx="6858000" cy="4478338"/>
          </a:xfrm>
          <a:prstGeom prst="rect">
            <a:avLst/>
          </a:prstGeom>
          <a:noFill/>
          <a:ln w="9525">
            <a:noFill/>
            <a:miter lim="800000"/>
            <a:headEnd/>
            <a:tailEnd/>
          </a:ln>
          <a:effectLst/>
        </p:spPr>
        <p:txBody>
          <a:bodyPr>
            <a:spAutoFit/>
          </a:bodyPr>
          <a:lstStyle/>
          <a:p>
            <a:pPr>
              <a:spcBef>
                <a:spcPct val="50000"/>
              </a:spcBef>
            </a:pPr>
            <a:r>
              <a:rPr lang="en-US" sz="3200"/>
              <a:t>Relevant questions for government policy first, because the full cost of adding another boat to the fleet is not considered by individual fishermen.  There is a tendency for unregulated fisheries to be over-exploited.  The cumulative effect of too many boats will reduce the stock size and potential yields.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DAA4BE3-B550-4D08-84A9-91E07013D7FC}" type="slidenum">
              <a:rPr lang="en-US"/>
              <a:pPr/>
              <a:t>9</a:t>
            </a:fld>
            <a:endParaRPr lang="en-US"/>
          </a:p>
        </p:txBody>
      </p:sp>
      <p:sp>
        <p:nvSpPr>
          <p:cNvPr id="15362" name="Text Box 2"/>
          <p:cNvSpPr txBox="1">
            <a:spLocks noChangeArrowheads="1"/>
          </p:cNvSpPr>
          <p:nvPr/>
        </p:nvSpPr>
        <p:spPr bwMode="auto">
          <a:xfrm>
            <a:off x="1219200" y="2209800"/>
            <a:ext cx="5638800" cy="457200"/>
          </a:xfrm>
          <a:prstGeom prst="rect">
            <a:avLst/>
          </a:prstGeom>
          <a:noFill/>
          <a:ln w="9525">
            <a:noFill/>
            <a:miter lim="800000"/>
            <a:headEnd/>
            <a:tailEnd/>
          </a:ln>
          <a:effectLst/>
        </p:spPr>
        <p:txBody>
          <a:bodyPr>
            <a:spAutoFit/>
          </a:bodyPr>
          <a:lstStyle/>
          <a:p>
            <a:pPr>
              <a:spcBef>
                <a:spcPct val="50000"/>
              </a:spcBef>
            </a:pPr>
            <a:endParaRPr lang="en-US"/>
          </a:p>
        </p:txBody>
      </p:sp>
      <p:sp>
        <p:nvSpPr>
          <p:cNvPr id="15364" name="Text Box 4"/>
          <p:cNvSpPr txBox="1">
            <a:spLocks noChangeArrowheads="1"/>
          </p:cNvSpPr>
          <p:nvPr/>
        </p:nvSpPr>
        <p:spPr bwMode="auto">
          <a:xfrm>
            <a:off x="533400" y="685800"/>
            <a:ext cx="8382000" cy="1860550"/>
          </a:xfrm>
          <a:prstGeom prst="rect">
            <a:avLst/>
          </a:prstGeom>
          <a:noFill/>
          <a:ln w="9525">
            <a:noFill/>
            <a:miter lim="800000"/>
            <a:headEnd/>
            <a:tailEnd/>
          </a:ln>
          <a:effectLst/>
        </p:spPr>
        <p:txBody>
          <a:bodyPr>
            <a:spAutoFit/>
          </a:bodyPr>
          <a:lstStyle/>
          <a:p>
            <a:pPr>
              <a:spcBef>
                <a:spcPct val="50000"/>
              </a:spcBef>
            </a:pPr>
            <a:r>
              <a:rPr lang="en-US" sz="3200"/>
              <a:t>Relevant second,</a:t>
            </a:r>
            <a:r>
              <a:rPr lang="en-US" sz="2800"/>
              <a:t> because the full cost of developing a unit of the mangrove estuary is not considered by individual property owners, so there can be a tendency to develop too much of the estuary. </a:t>
            </a:r>
            <a:endParaRPr lang="en-US" sz="3200"/>
          </a:p>
        </p:txBody>
      </p:sp>
    </p:spTree>
  </p:cSld>
  <p:clrMapOvr>
    <a:masterClrMapping/>
  </p:clrMapOvr>
</p:sld>
</file>

<file path=ppt/theme/theme1.xml><?xml version="1.0" encoding="utf-8"?>
<a:theme xmlns:a="http://schemas.openxmlformats.org/drawingml/2006/main" name="Default Design">
  <a:themeElements>
    <a:clrScheme name="">
      <a:dk1>
        <a:srgbClr val="808080"/>
      </a:dk1>
      <a:lt1>
        <a:srgbClr val="FFFF00"/>
      </a:lt1>
      <a:dk2>
        <a:srgbClr val="3333FF"/>
      </a:dk2>
      <a:lt2>
        <a:srgbClr val="FFFF00"/>
      </a:lt2>
      <a:accent1>
        <a:srgbClr val="00CC99"/>
      </a:accent1>
      <a:accent2>
        <a:srgbClr val="00FF00"/>
      </a:accent2>
      <a:accent3>
        <a:srgbClr val="ADADFF"/>
      </a:accent3>
      <a:accent4>
        <a:srgbClr val="DADA00"/>
      </a:accent4>
      <a:accent5>
        <a:srgbClr val="AAE2CA"/>
      </a:accent5>
      <a:accent6>
        <a:srgbClr val="00E700"/>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934</TotalTime>
  <Words>1196</Words>
  <Application>Microsoft Office PowerPoint</Application>
  <PresentationFormat>On-screen Show (4:3)</PresentationFormat>
  <Paragraphs>103</Paragraphs>
  <Slides>27</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27</vt:i4>
      </vt:variant>
    </vt:vector>
  </HeadingPairs>
  <TitlesOfParts>
    <vt:vector size="29" baseType="lpstr">
      <vt:lpstr>Times New Roman</vt: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vector>
  </TitlesOfParts>
  <Company>UD CMS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Lee Anderson</dc:creator>
  <cp:lastModifiedBy>anarod</cp:lastModifiedBy>
  <cp:revision>63</cp:revision>
  <dcterms:created xsi:type="dcterms:W3CDTF">2003-10-28T22:32:56Z</dcterms:created>
  <dcterms:modified xsi:type="dcterms:W3CDTF">2010-07-11T22:18:48Z</dcterms:modified>
</cp:coreProperties>
</file>