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embeddedFontLst>
    <p:embeddedFont>
      <p:font typeface="Georgia" pitchFamily="18" charset="0"/>
      <p:regular r:id="rId16"/>
      <p:bold r:id="rId17"/>
      <p:italic r:id="rId18"/>
      <p:boldItalic r:id="rId19"/>
    </p:embeddedFont>
    <p:embeddedFont>
      <p:font typeface="Trebuchet MS" pitchFamily="34" charset="0"/>
      <p:regular r:id="rId20"/>
      <p:bold r:id="rId21"/>
      <p:italic r:id="rId22"/>
      <p:boldItalic r:id="rId23"/>
    </p:embeddedFont>
    <p:embeddedFont>
      <p:font typeface="Wingdings 2" pitchFamily="18" charset="2"/>
      <p:regular r:id="rId24"/>
    </p:embeddedFont>
    <p:embeddedFont>
      <p:font typeface="Calibri" pitchFamily="34" charset="0"/>
      <p:regular r:id="rId25"/>
      <p:bold r:id="rId26"/>
      <p:italic r:id="rId27"/>
      <p:boldItalic r:id="rId28"/>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00" autoAdjust="0"/>
  </p:normalViewPr>
  <p:slideViewPr>
    <p:cSldViewPr>
      <p:cViewPr varScale="1">
        <p:scale>
          <a:sx n="56" d="100"/>
          <a:sy n="56" d="100"/>
        </p:scale>
        <p:origin x="-7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font" Target="fonts/font13.fntdata"/><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DE22347-BDB7-475A-B2D5-0D489AED6D54}" type="datetimeFigureOut">
              <a:rPr lang="en-US"/>
              <a:pPr>
                <a:defRPr/>
              </a:pPr>
              <a:t>7/12/2010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E2660ED-62BA-4B29-A379-3D2A68D6B2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Thanks.</a:t>
            </a:r>
          </a:p>
          <a:p>
            <a:pPr>
              <a:spcBef>
                <a:spcPct val="0"/>
              </a:spcBef>
            </a:pPr>
            <a:r>
              <a:rPr lang="en-US" smtClean="0"/>
              <a:t>Strange role as I participated in the original terms of reference and long-term discusison with Mariano on how to integrate “real actors” into the PMP (how to provide meat for institutions).</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CEC79E-1E0B-4AD2-9173-6E19A9217636}"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Hypothesis (not based in the case studies) trying to generalize from real actors (both economic &amp; social =&gt; workers, business, indigenous, piqueteros, etc.) to the PMP in terms of the aggregation of policy preferences and their influence =&gt; potential impact on productivity.</a:t>
            </a:r>
          </a:p>
          <a:p>
            <a:pPr>
              <a:spcBef>
                <a:spcPct val="0"/>
              </a:spcBef>
            </a:pPr>
            <a:r>
              <a:rPr lang="en-US" smtClean="0"/>
              <a:t>The 2 first factors =&gt; type of demands and BP</a:t>
            </a:r>
          </a:p>
          <a:p>
            <a:pPr>
              <a:spcBef>
                <a:spcPct val="0"/>
              </a:spcBef>
            </a:pPr>
            <a:r>
              <a:rPr lang="en-US" smtClean="0"/>
              <a:t>The second 2 =&gt; type of action to influence the PMP (articulation).</a:t>
            </a:r>
          </a:p>
          <a:p>
            <a:pPr>
              <a:spcBef>
                <a:spcPct val="0"/>
              </a:spcBef>
            </a:pPr>
            <a:r>
              <a:rPr lang="en-US" smtClean="0"/>
              <a:t>Definition of group is a) arbitrary and b) endogenous to the political process, but just trying to symplify the arrow between real actors and the PMP, and get some possible predictions, I am proposing here some hypotheses for discussion.</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B24078-7465-4851-BBB4-19231CB5123F}"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Here I am ignoring the nature of demands and hypothesizing about their form. Don’t pay attention to the industry structure (Jeff Frieden), ethnic cleavages, etc.</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E9B2B5-4E06-4C2F-9DBF-07DF1FDD207B}"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These examples are limited in that they are not interactive and rivals are crucial to policy outcomes =&gt; business for labor, landowners for peasants, etc. Other actors are crucial to outcomes but I am trying to isolate group preferences &amp; tools for influence as well as outcomes expected given these preferences (but not considering the dynamic of exchange with others).</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D17221-8C99-45DF-A337-B32283F8C313}" type="slidenum">
              <a:rPr lang="en-US"/>
              <a:pPr fontAlgn="base">
                <a:spcBef>
                  <a:spcPct val="0"/>
                </a:spcBef>
                <a:spcAft>
                  <a:spcPct val="0"/>
                </a:spcAft>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2E410B-7EAD-4EC1-BFB7-F97F73082983}" type="slidenum">
              <a:rPr lang="en-US"/>
              <a:pPr fontAlgn="base">
                <a:spcBef>
                  <a:spcPct val="0"/>
                </a:spcBef>
                <a:spcAft>
                  <a:spcPct val="0"/>
                </a:spcAft>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PROVOCATION to conclude:</a:t>
            </a:r>
          </a:p>
          <a:p>
            <a:pPr>
              <a:spcBef>
                <a:spcPct val="0"/>
              </a:spcBef>
            </a:pPr>
            <a:r>
              <a:rPr lang="en-US" smtClean="0"/>
              <a:t>Flavor of case studies =&gt; SQ easier to defend if veto power given to “real actors”.</a:t>
            </a:r>
          </a:p>
          <a:p>
            <a:pPr>
              <a:spcBef>
                <a:spcPct val="0"/>
              </a:spcBef>
            </a:pPr>
            <a:r>
              <a:rPr lang="en-US" smtClean="0"/>
              <a:t>Back to Adam Przeworski =&gt; balance of power shaping institutional stability (institutions as reflecting power).</a:t>
            </a:r>
          </a:p>
          <a:p>
            <a:pPr>
              <a:spcBef>
                <a:spcPct val="0"/>
              </a:spcBef>
            </a:pPr>
            <a:r>
              <a:rPr lang="en-US" smtClean="0"/>
              <a:t>Policy outcome as the result of actor’s power and their avenues for influence.</a:t>
            </a:r>
          </a:p>
          <a:p>
            <a:pPr>
              <a:spcBef>
                <a:spcPct val="0"/>
              </a:spcBef>
            </a:pPr>
            <a:r>
              <a:rPr lang="en-US" smtClean="0"/>
              <a:t>Back to Moe =&gt; balance of power of actors =&gt; policy distortion.</a:t>
            </a:r>
          </a:p>
          <a:p>
            <a:pPr>
              <a:spcBef>
                <a:spcPct val="0"/>
              </a:spcBef>
            </a:pPr>
            <a:r>
              <a:rPr lang="en-US" smtClean="0"/>
              <a:t>E.g.</a:t>
            </a:r>
          </a:p>
          <a:p>
            <a:pPr>
              <a:spcBef>
                <a:spcPct val="0"/>
              </a:spcBef>
            </a:pPr>
            <a:r>
              <a:rPr lang="en-US" smtClean="0"/>
              <a:t>Slim defends the SQ in telecom regulation &amp; veto reforms that make it more competitive.</a:t>
            </a:r>
          </a:p>
          <a:p>
            <a:pPr>
              <a:spcBef>
                <a:spcPct val="0"/>
              </a:spcBef>
            </a:pPr>
            <a:r>
              <a:rPr lang="en-US" smtClean="0"/>
              <a:t>His veto power is based on the size/structure of his group (large relative to the economy and unified under CARSO) &amp; he resorts to direct lobbying of the executive (even if Telmex lobbies Congress to achieve particular changes based on division of power. E.g. change in luxury tax not applied to pre-paid mobiles). Others (Alestra/Avantel) opposed Telmex but are weak and either crushed or co-opted by Telmex =&gt; no policy influence. Business suffers but not sufficient mobilization on a particular expenditure to oppose the Carso groupl.</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9AEF34-9D8D-4246-8D4A-9E426CB2CB7A}" type="slidenum">
              <a:rPr lang="en-US"/>
              <a:pPr fontAlgn="base">
                <a:spcBef>
                  <a:spcPct val="0"/>
                </a:spcBef>
                <a:spcAft>
                  <a:spcPct val="0"/>
                </a:spcAft>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87921DC0-993D-4B10-99CD-5FB99077B1B7}" type="datetimeFigureOut">
              <a:rPr lang="en-US"/>
              <a:pPr>
                <a:defRPr/>
              </a:pPr>
              <a:t>7/12/2010</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D5277889-FF22-43C9-9CBF-BF833CB462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72B0FB4-A4BB-4F3B-BA71-A4977BB9BE94}" type="datetimeFigureOut">
              <a:rPr lang="en-US"/>
              <a:pPr>
                <a:defRPr/>
              </a:pPr>
              <a:t>7/12/2010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7BE236F-B8D2-4871-ADC8-D99D8D502D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B8D6846-6891-47AA-A65B-7D6C1B3CE23A}" type="datetimeFigureOut">
              <a:rPr lang="en-US"/>
              <a:pPr>
                <a:defRPr/>
              </a:pPr>
              <a:t>7/12/2010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2467954-3BE4-4772-9F76-45276C4444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E04BD7C-6910-4CD0-A700-169BCF370DB2}" type="datetimeFigureOut">
              <a:rPr lang="en-US"/>
              <a:pPr>
                <a:defRPr/>
              </a:pPr>
              <a:t>7/12/2010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36A3DF4-EB3F-449F-A981-2378997AD5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A77EA2EF-B7E4-4B9C-A30F-357DC75F5961}" type="datetimeFigureOut">
              <a:rPr lang="en-US"/>
              <a:pPr>
                <a:defRPr/>
              </a:pPr>
              <a:t>7/12/2010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6B22A40-1B13-46B1-AD8E-B2B86D2EFB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B6137C3-5319-4EBC-963A-467C671DA437}" type="datetimeFigureOut">
              <a:rPr lang="en-US"/>
              <a:pPr>
                <a:defRPr/>
              </a:pPr>
              <a:t>7/12/2010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7946FBB-2740-498C-9E6C-E8269E0492D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E09A511E-5EA9-4080-99EC-A93C0EBD6D90}" type="datetimeFigureOut">
              <a:rPr lang="en-US"/>
              <a:pPr>
                <a:defRPr/>
              </a:pPr>
              <a:t>7/12/2010</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4F074102-A755-44F3-BC90-395D6250D3F4}"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D304F37B-8109-4B27-81D3-A31D836F7B65}" type="datetimeFigureOut">
              <a:rPr lang="en-US"/>
              <a:pPr>
                <a:defRPr/>
              </a:pPr>
              <a:t>7/12/2010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7A468D3-90A8-4E48-BF23-579791409E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B5B3A7B-656F-4D05-830D-16F69285A678}" type="datetimeFigureOut">
              <a:rPr lang="en-US"/>
              <a:pPr>
                <a:defRPr/>
              </a:pPr>
              <a:t>7/12/2010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8112FAC-41A0-4E3A-BA50-15BE282C0A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8C995B3-718A-45FF-8BA1-E8383D305B0A}" type="datetimeFigureOut">
              <a:rPr lang="en-US"/>
              <a:pPr>
                <a:defRPr/>
              </a:pPr>
              <a:t>7/12/2010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4776747-C33D-4930-B066-7996B6EE82D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70B8BAF9-AAEC-42F0-9C36-C80F3A3FDF7B}" type="datetimeFigureOut">
              <a:rPr lang="en-US"/>
              <a:pPr>
                <a:defRPr/>
              </a:pPr>
              <a:t>7/12/2010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5A1B223-405A-44EA-83A4-6ADF9BA019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defRPr>
            </a:lvl1pPr>
          </a:lstStyle>
          <a:p>
            <a:pPr>
              <a:defRPr/>
            </a:pPr>
            <a:fld id="{6218576A-D277-4263-A45B-298A6F0A968E}" type="datetimeFigureOut">
              <a:rPr lang="en-US"/>
              <a:pPr>
                <a:defRPr/>
              </a:pPr>
              <a:t>7/12/2010</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defRPr>
            </a:lvl1pPr>
          </a:lstStyle>
          <a:p>
            <a:pPr>
              <a:defRPr/>
            </a:pPr>
            <a:fld id="{EA9DB11F-09D7-4847-B187-D81486D5CA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73" r:id="rId5"/>
    <p:sldLayoutId id="2147483674" r:id="rId6"/>
    <p:sldLayoutId id="2147483668" r:id="rId7"/>
    <p:sldLayoutId id="2147483667" r:id="rId8"/>
    <p:sldLayoutId id="2147483666" r:id="rId9"/>
    <p:sldLayoutId id="2147483665" r:id="rId10"/>
    <p:sldLayoutId id="2147483664"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457200" y="2401888"/>
            <a:ext cx="8458200" cy="1470025"/>
          </a:xfrm>
        </p:spPr>
        <p:txBody>
          <a:bodyPr/>
          <a:lstStyle/>
          <a:p>
            <a:r>
              <a:rPr lang="en-US" smtClean="0"/>
              <a:t>The Real Actors and the PMP</a:t>
            </a:r>
          </a:p>
        </p:txBody>
      </p:sp>
      <p:sp>
        <p:nvSpPr>
          <p:cNvPr id="14338" name="Subtitle 2"/>
          <p:cNvSpPr>
            <a:spLocks noGrp="1"/>
          </p:cNvSpPr>
          <p:nvPr>
            <p:ph type="subTitle" idx="1"/>
          </p:nvPr>
        </p:nvSpPr>
        <p:spPr>
          <a:xfrm>
            <a:off x="457200" y="3900488"/>
            <a:ext cx="4953000" cy="1752600"/>
          </a:xfrm>
        </p:spPr>
        <p:txBody>
          <a:bodyPr/>
          <a:lstStyle/>
          <a:p>
            <a:pPr marL="63500"/>
            <a:r>
              <a:rPr lang="en-US" smtClean="0"/>
              <a:t>M.Victoria Murillo</a:t>
            </a:r>
          </a:p>
          <a:p>
            <a:pPr marL="63500"/>
            <a:r>
              <a:rPr lang="en-US" smtClean="0"/>
              <a:t>Columbia University</a:t>
            </a:r>
          </a:p>
          <a:p>
            <a:pPr marL="63500"/>
            <a:r>
              <a:rPr lang="en-US" smtClean="0"/>
              <a:t>February 2009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Hypothetical example 1</a:t>
            </a:r>
          </a:p>
        </p:txBody>
      </p:sp>
      <p:sp>
        <p:nvSpPr>
          <p:cNvPr id="26626" name="Content Placeholder 2"/>
          <p:cNvSpPr>
            <a:spLocks noGrp="1"/>
          </p:cNvSpPr>
          <p:nvPr>
            <p:ph idx="1"/>
          </p:nvPr>
        </p:nvSpPr>
        <p:spPr/>
        <p:txBody>
          <a:bodyPr/>
          <a:lstStyle/>
          <a:p>
            <a:r>
              <a:rPr lang="en-US" smtClean="0"/>
              <a:t>Organized labor in Argentina:</a:t>
            </a:r>
          </a:p>
          <a:p>
            <a:pPr lvl="1"/>
            <a:r>
              <a:rPr lang="en-US" smtClean="0"/>
              <a:t>Size:  % of formal labor covered by contracts.</a:t>
            </a:r>
          </a:p>
          <a:p>
            <a:pPr lvl="1"/>
            <a:r>
              <a:rPr lang="en-US" smtClean="0"/>
              <a:t>Structure: not unified but vanguard sector (metal replaced by transportation) =&gt; demand of collective bargaining centralized at industry level.</a:t>
            </a:r>
          </a:p>
          <a:p>
            <a:pPr lvl="1"/>
            <a:r>
              <a:rPr lang="en-US" smtClean="0"/>
              <a:t>Market/Political incorporation: lobbying the executive (threat of strike).</a:t>
            </a:r>
          </a:p>
          <a:p>
            <a:pPr lvl="1"/>
            <a:r>
              <a:rPr lang="en-US" smtClean="0"/>
              <a:t>Outcome: labor legislation/exchanges with business are possible given the relatively centralized arena.</a:t>
            </a:r>
          </a:p>
          <a:p>
            <a:pPr lvl="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Hypothetical example 2:</a:t>
            </a:r>
          </a:p>
        </p:txBody>
      </p:sp>
      <p:sp>
        <p:nvSpPr>
          <p:cNvPr id="3" name="Content Placeholder 2"/>
          <p:cNvSpPr>
            <a:spLocks noGrp="1"/>
          </p:cNvSpPr>
          <p:nvPr>
            <p:ph idx="1"/>
          </p:nvPr>
        </p:nvSpPr>
        <p:spPr/>
        <p:txBody>
          <a:bodyPr>
            <a:normAutofit lnSpcReduction="10000"/>
          </a:bodyPr>
          <a:lstStyle/>
          <a:p>
            <a:pPr marL="365760" indent="-256032" fontAlgn="auto">
              <a:spcAft>
                <a:spcPts val="0"/>
              </a:spcAft>
              <a:buClr>
                <a:schemeClr val="accent3"/>
              </a:buClr>
              <a:buFont typeface="Georgia"/>
              <a:buChar char="•"/>
              <a:defRPr/>
            </a:pPr>
            <a:r>
              <a:rPr lang="en-US" dirty="0" err="1" smtClean="0"/>
              <a:t>Piqueteros</a:t>
            </a:r>
            <a:r>
              <a:rPr lang="en-US" dirty="0" smtClean="0"/>
              <a:t>:</a:t>
            </a:r>
          </a:p>
          <a:p>
            <a:pPr marL="658368" lvl="1" indent="-246888" fontAlgn="auto">
              <a:spcAft>
                <a:spcPts val="0"/>
              </a:spcAft>
              <a:buFont typeface="Georgia"/>
              <a:buChar char="▫"/>
              <a:defRPr/>
            </a:pPr>
            <a:r>
              <a:rPr lang="en-US" dirty="0" smtClean="0"/>
              <a:t>SIZE: small proportion of informal workforce.</a:t>
            </a:r>
          </a:p>
          <a:p>
            <a:pPr marL="658368" lvl="1" indent="-246888" fontAlgn="auto">
              <a:spcAft>
                <a:spcPts val="0"/>
              </a:spcAft>
              <a:buFont typeface="Georgia"/>
              <a:buChar char="▫"/>
              <a:defRPr/>
            </a:pPr>
            <a:r>
              <a:rPr lang="en-US" dirty="0" smtClean="0"/>
              <a:t>STRUCTURE: fragmented =&gt; demand for decentralized social policy, not just to local level but also to specific groups.</a:t>
            </a:r>
          </a:p>
          <a:p>
            <a:pPr marL="658368" lvl="1" indent="-246888" fontAlgn="auto">
              <a:spcAft>
                <a:spcPts val="0"/>
              </a:spcAft>
              <a:buFont typeface="Georgia"/>
              <a:buChar char="▫"/>
              <a:defRPr/>
            </a:pPr>
            <a:r>
              <a:rPr lang="en-US" dirty="0" smtClean="0"/>
              <a:t>TOOLS: lobby government by groups incorporated by PJ &amp; social mobilization by opposition groups.</a:t>
            </a:r>
          </a:p>
          <a:p>
            <a:pPr marL="658368" lvl="1" indent="-246888" fontAlgn="auto">
              <a:spcAft>
                <a:spcPts val="0"/>
              </a:spcAft>
              <a:buFont typeface="Georgia"/>
              <a:buChar char="▫"/>
              <a:defRPr/>
            </a:pPr>
            <a:r>
              <a:rPr lang="en-US" dirty="0" smtClean="0"/>
              <a:t>OUTCOME: decentralized social policy (beyond the local level demanded by party bosses)/exchanges are difficult due to competition with other actors and within the group itself.</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Hypothetical example 3:</a:t>
            </a:r>
          </a:p>
        </p:txBody>
      </p:sp>
      <p:sp>
        <p:nvSpPr>
          <p:cNvPr id="3" name="Content Placeholder 2"/>
          <p:cNvSpPr>
            <a:spLocks noGrp="1"/>
          </p:cNvSpPr>
          <p:nvPr>
            <p:ph idx="1"/>
          </p:nvPr>
        </p:nvSpPr>
        <p:spPr/>
        <p:txBody>
          <a:bodyPr>
            <a:normAutofit fontScale="92500"/>
          </a:bodyPr>
          <a:lstStyle/>
          <a:p>
            <a:pPr marL="365760" indent="-256032" fontAlgn="auto">
              <a:spcAft>
                <a:spcPts val="0"/>
              </a:spcAft>
              <a:buClr>
                <a:schemeClr val="accent3"/>
              </a:buClr>
              <a:buFont typeface="Georgia"/>
              <a:buChar char="•"/>
              <a:defRPr/>
            </a:pPr>
            <a:r>
              <a:rPr lang="en-US" dirty="0" err="1" smtClean="0"/>
              <a:t>Ecuatorian</a:t>
            </a:r>
            <a:r>
              <a:rPr lang="en-US" dirty="0" smtClean="0"/>
              <a:t> indigenous groups:</a:t>
            </a:r>
          </a:p>
          <a:p>
            <a:pPr marL="658368" lvl="1" indent="-246888" fontAlgn="auto">
              <a:spcAft>
                <a:spcPts val="0"/>
              </a:spcAft>
              <a:buFont typeface="Georgia"/>
              <a:buChar char="▫"/>
              <a:defRPr/>
            </a:pPr>
            <a:r>
              <a:rPr lang="en-US" dirty="0" smtClean="0"/>
              <a:t>SIZE &lt;50%.</a:t>
            </a:r>
          </a:p>
          <a:p>
            <a:pPr marL="658368" lvl="1" indent="-246888" fontAlgn="auto">
              <a:spcAft>
                <a:spcPts val="0"/>
              </a:spcAft>
              <a:buFont typeface="Georgia"/>
              <a:buChar char="▫"/>
              <a:defRPr/>
            </a:pPr>
            <a:r>
              <a:rPr lang="en-US" dirty="0" smtClean="0"/>
              <a:t>STRUCTURE: divided between lowlands and highlands (organizationally &amp; leadership) =&gt; demand for group level control of natural resources.</a:t>
            </a:r>
          </a:p>
          <a:p>
            <a:pPr marL="658368" lvl="1" indent="-246888" fontAlgn="auto">
              <a:spcAft>
                <a:spcPts val="0"/>
              </a:spcAft>
              <a:buFont typeface="Georgia"/>
              <a:buChar char="▫"/>
              <a:defRPr/>
            </a:pPr>
            <a:r>
              <a:rPr lang="en-US" dirty="0" smtClean="0"/>
              <a:t>Informal &amp; no political incorporation (unsuccessful own parties) =&gt; social mobilization for policy demand.</a:t>
            </a:r>
          </a:p>
          <a:p>
            <a:pPr marL="658368" lvl="1" indent="-246888" fontAlgn="auto">
              <a:spcAft>
                <a:spcPts val="0"/>
              </a:spcAft>
              <a:buFont typeface="Georgia"/>
              <a:buChar char="▫"/>
              <a:defRPr/>
            </a:pPr>
            <a:r>
              <a:rPr lang="en-US" dirty="0" smtClean="0"/>
              <a:t>Yet, weak BP =&gt; central control over natural resources (given fiscal demands of other groups) &amp; difficulties for exchanges.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57200" y="609600"/>
            <a:ext cx="8229600" cy="1066800"/>
          </a:xfrm>
        </p:spPr>
        <p:txBody>
          <a:bodyPr/>
          <a:lstStyle/>
          <a:p>
            <a:r>
              <a:rPr lang="en-US" smtClean="0"/>
              <a:t>Articulation?</a:t>
            </a:r>
          </a:p>
        </p:txBody>
      </p:sp>
      <p:sp>
        <p:nvSpPr>
          <p:cNvPr id="3" name="Content Placeholder 2"/>
          <p:cNvSpPr>
            <a:spLocks noGrp="1"/>
          </p:cNvSpPr>
          <p:nvPr>
            <p:ph idx="1"/>
          </p:nvPr>
        </p:nvSpPr>
        <p:spPr>
          <a:xfrm>
            <a:off x="304800" y="1676400"/>
            <a:ext cx="8229600" cy="4876800"/>
          </a:xfrm>
        </p:spPr>
        <p:txBody>
          <a:bodyPr>
            <a:normAutofit lnSpcReduction="10000"/>
          </a:bodyPr>
          <a:lstStyle/>
          <a:p>
            <a:pPr marL="365760" indent="-256032" fontAlgn="auto">
              <a:spcAft>
                <a:spcPts val="0"/>
              </a:spcAft>
              <a:buClr>
                <a:schemeClr val="accent3"/>
              </a:buClr>
              <a:buFont typeface="Georgia"/>
              <a:buChar char="•"/>
              <a:defRPr/>
            </a:pPr>
            <a:r>
              <a:rPr lang="en-US" dirty="0" smtClean="0"/>
              <a:t>SQ easier to defend, given interaction with real actors as veto players.</a:t>
            </a:r>
          </a:p>
          <a:p>
            <a:pPr marL="365760" indent="-256032" fontAlgn="auto">
              <a:spcAft>
                <a:spcPts val="0"/>
              </a:spcAft>
              <a:buClr>
                <a:schemeClr val="accent3"/>
              </a:buClr>
              <a:buFont typeface="Georgia"/>
              <a:buChar char="•"/>
              <a:defRPr/>
            </a:pPr>
            <a:r>
              <a:rPr lang="en-US" dirty="0" smtClean="0"/>
              <a:t>Actors’ power &amp; avenues for influence =&gt; policy outcomes.</a:t>
            </a:r>
          </a:p>
          <a:p>
            <a:pPr marL="923544" lvl="2" indent="-219456" fontAlgn="auto">
              <a:spcAft>
                <a:spcPts val="0"/>
              </a:spcAft>
              <a:buFont typeface="Wingdings 2"/>
              <a:buChar char=""/>
              <a:defRPr/>
            </a:pPr>
            <a:r>
              <a:rPr lang="en-US" dirty="0" smtClean="0"/>
              <a:t>Even in Argentina, stable labor regulation &amp; decentralized social policy =&gt; swings with non-veto actors.</a:t>
            </a:r>
          </a:p>
          <a:p>
            <a:pPr marL="365760" indent="-256032" fontAlgn="auto">
              <a:spcAft>
                <a:spcPts val="0"/>
              </a:spcAft>
              <a:buClr>
                <a:schemeClr val="accent3"/>
              </a:buClr>
              <a:buFont typeface="Georgia"/>
              <a:buChar char="•"/>
              <a:defRPr/>
            </a:pPr>
            <a:r>
              <a:rPr lang="en-US" dirty="0" smtClean="0"/>
              <a:t>Real actors =&gt; Group (identity/organization):</a:t>
            </a:r>
          </a:p>
          <a:p>
            <a:pPr marL="658368" lvl="1" indent="-246888" fontAlgn="auto">
              <a:spcAft>
                <a:spcPts val="0"/>
              </a:spcAft>
              <a:buFont typeface="Georgia"/>
              <a:buChar char="▫"/>
              <a:defRPr/>
            </a:pPr>
            <a:r>
              <a:rPr lang="en-US" dirty="0" smtClean="0"/>
              <a:t>Demands &amp; BP (industrial organization).</a:t>
            </a:r>
          </a:p>
          <a:p>
            <a:pPr marL="658368" lvl="1" indent="-246888" fontAlgn="auto">
              <a:spcAft>
                <a:spcPts val="0"/>
              </a:spcAft>
              <a:buFont typeface="Georgia"/>
              <a:buChar char="▫"/>
              <a:defRPr/>
            </a:pPr>
            <a:r>
              <a:rPr lang="en-US" dirty="0" smtClean="0"/>
              <a:t>Articulation with PMP (type of incorporation).</a:t>
            </a:r>
          </a:p>
          <a:p>
            <a:pPr marL="365760" indent="-256032" fontAlgn="auto">
              <a:spcAft>
                <a:spcPts val="0"/>
              </a:spcAft>
              <a:buClr>
                <a:schemeClr val="accent3"/>
              </a:buClr>
              <a:buFont typeface="Georgia"/>
              <a:buChar char="•"/>
              <a:defRPr/>
            </a:pPr>
            <a:r>
              <a:rPr lang="en-US" dirty="0" smtClean="0"/>
              <a:t>It is possible to integrate this into the general model? Is it </a:t>
            </a:r>
            <a:r>
              <a:rPr lang="en-US" smtClean="0"/>
              <a:t>worth trying?</a:t>
            </a:r>
            <a:endParaRPr lang="en-US" dirty="0" smtClean="0"/>
          </a:p>
          <a:p>
            <a:pPr marL="658368" lvl="1" indent="-246888" fontAlgn="auto">
              <a:spcAft>
                <a:spcPts val="0"/>
              </a:spcAft>
              <a:buFont typeface="Georgia"/>
              <a:buChar char="▫"/>
              <a:defRPr/>
            </a:pPr>
            <a:endParaRPr lang="en-US" dirty="0" smtClean="0"/>
          </a:p>
          <a:p>
            <a:pPr marL="365760" indent="-256032" fontAlgn="auto">
              <a:spcAft>
                <a:spcPts val="0"/>
              </a:spcAft>
              <a:buClr>
                <a:schemeClr val="accent3"/>
              </a:buClr>
              <a:buFont typeface="Georgia"/>
              <a:buChar cha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Hypothesized Group Factors </a:t>
            </a:r>
            <a:br>
              <a:rPr lang="en-US" dirty="0" smtClean="0"/>
            </a:br>
            <a:r>
              <a:rPr lang="en-US" dirty="0" smtClean="0"/>
              <a:t>Affecting Policy Influence</a:t>
            </a:r>
            <a:endParaRPr lang="en-US" dirty="0"/>
          </a:p>
        </p:txBody>
      </p:sp>
      <p:sp>
        <p:nvSpPr>
          <p:cNvPr id="16386" name="Content Placeholder 2"/>
          <p:cNvSpPr>
            <a:spLocks noGrp="1"/>
          </p:cNvSpPr>
          <p:nvPr>
            <p:ph idx="1"/>
          </p:nvPr>
        </p:nvSpPr>
        <p:spPr/>
        <p:txBody>
          <a:bodyPr/>
          <a:lstStyle/>
          <a:p>
            <a:pPr>
              <a:buFont typeface="Georgia" pitchFamily="18" charset="0"/>
              <a:buNone/>
            </a:pPr>
            <a:r>
              <a:rPr lang="en-US" smtClean="0"/>
              <a:t>Some general factors affecting both economic and social groups (“real actors”):</a:t>
            </a:r>
          </a:p>
          <a:p>
            <a:r>
              <a:rPr lang="en-US" smtClean="0"/>
              <a:t>SIZE</a:t>
            </a:r>
          </a:p>
          <a:p>
            <a:r>
              <a:rPr lang="en-US" smtClean="0"/>
              <a:t>INTERNAL STRUCTURE</a:t>
            </a:r>
          </a:p>
          <a:p>
            <a:r>
              <a:rPr lang="en-US" smtClean="0"/>
              <a:t>MARKET INCORPORATION</a:t>
            </a:r>
          </a:p>
          <a:p>
            <a:r>
              <a:rPr lang="en-US" smtClean="0"/>
              <a:t>POLITICAL INCORPORATION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GROUP SIZE</a:t>
            </a:r>
          </a:p>
        </p:txBody>
      </p:sp>
      <p:sp>
        <p:nvSpPr>
          <p:cNvPr id="18434" name="Content Placeholder 2"/>
          <p:cNvSpPr>
            <a:spLocks noGrp="1"/>
          </p:cNvSpPr>
          <p:nvPr>
            <p:ph idx="1"/>
          </p:nvPr>
        </p:nvSpPr>
        <p:spPr/>
        <p:txBody>
          <a:bodyPr/>
          <a:lstStyle/>
          <a:p>
            <a:r>
              <a:rPr lang="en-US" smtClean="0"/>
              <a:t>Potential for influence based on share of market/population.</a:t>
            </a:r>
          </a:p>
          <a:p>
            <a:pPr lvl="1"/>
            <a:r>
              <a:rPr lang="en-US" smtClean="0"/>
              <a:t>E.g. size of indigenous population (Bolivia versus Chile), size of industry relative to the economy (PDVSA versus La Electricidad de Caracas).</a:t>
            </a:r>
          </a:p>
          <a:p>
            <a:pPr lvl="1"/>
            <a:r>
              <a:rPr lang="en-US" smtClean="0"/>
              <a:t>Caveat: weigh sometimes overcomes size (e.g. transport in X economies).</a:t>
            </a:r>
          </a:p>
          <a:p>
            <a:pPr lvl="1"/>
            <a:endParaRPr lang="en-US" smtClean="0"/>
          </a:p>
          <a:p>
            <a:r>
              <a:rPr lang="en-US" smtClean="0"/>
              <a:t>Collective action problems/advantages.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GROUP STRUCTURE</a:t>
            </a:r>
          </a:p>
        </p:txBody>
      </p:sp>
      <p:sp>
        <p:nvSpPr>
          <p:cNvPr id="20482" name="Content Placeholder 2"/>
          <p:cNvSpPr>
            <a:spLocks noGrp="1"/>
          </p:cNvSpPr>
          <p:nvPr>
            <p:ph idx="1"/>
          </p:nvPr>
        </p:nvSpPr>
        <p:spPr/>
        <p:txBody>
          <a:bodyPr/>
          <a:lstStyle/>
          <a:p>
            <a:r>
              <a:rPr lang="en-US" smtClean="0"/>
              <a:t>Homogeneity or heterogeneity based on sectoral differences, origin of capital, ethnic or regional identities, etc. affect interest aggregation and collective action.</a:t>
            </a:r>
          </a:p>
          <a:p>
            <a:pPr lvl="1"/>
            <a:r>
              <a:rPr lang="en-US" smtClean="0"/>
              <a:t>Divisions bw Amazonian/Highland indigenous groups in Ecuador.</a:t>
            </a:r>
          </a:p>
          <a:p>
            <a:pPr lvl="1"/>
            <a:r>
              <a:rPr lang="en-US" smtClean="0"/>
              <a:t>Division between agro-industry and agricultural producers in Argentina.</a:t>
            </a:r>
          </a:p>
          <a:p>
            <a:pPr lvl="1">
              <a:buFont typeface="Georgia" pitchFamily="18" charset="0"/>
              <a:buNone/>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MARKET INCORPORATION</a:t>
            </a:r>
          </a:p>
        </p:txBody>
      </p:sp>
      <p:sp>
        <p:nvSpPr>
          <p:cNvPr id="3" name="Content Placeholder 2"/>
          <p:cNvSpPr>
            <a:spLocks noGrp="1"/>
          </p:cNvSpPr>
          <p:nvPr>
            <p:ph idx="1"/>
          </p:nvPr>
        </p:nvSpPr>
        <p:spPr/>
        <p:txBody>
          <a:bodyPr>
            <a:normAutofit fontScale="92500" lnSpcReduction="10000"/>
          </a:bodyPr>
          <a:lstStyle/>
          <a:p>
            <a:pPr marL="365760" indent="-256032" fontAlgn="auto">
              <a:spcAft>
                <a:spcPts val="0"/>
              </a:spcAft>
              <a:buClr>
                <a:schemeClr val="accent3"/>
              </a:buClr>
              <a:buFont typeface="Georgia"/>
              <a:buChar char="•"/>
              <a:defRPr/>
            </a:pPr>
            <a:r>
              <a:rPr lang="en-US" dirty="0" smtClean="0"/>
              <a:t>Formal sector actors tend to be incorporated by business/labor organizations.</a:t>
            </a:r>
          </a:p>
          <a:p>
            <a:pPr marL="658368" lvl="1" indent="-246888" fontAlgn="auto">
              <a:spcAft>
                <a:spcPts val="0"/>
              </a:spcAft>
              <a:buFont typeface="Georgia"/>
              <a:buChar char="▫"/>
              <a:defRPr/>
            </a:pPr>
            <a:r>
              <a:rPr lang="en-US" dirty="0" smtClean="0"/>
              <a:t>More limited repertoire of collective action (strike/lock-out, social mobilization, lobby  &amp; corporatist arrangements—policy delegation is possible).</a:t>
            </a:r>
          </a:p>
          <a:p>
            <a:pPr marL="365760" indent="-256032" fontAlgn="auto">
              <a:spcAft>
                <a:spcPts val="0"/>
              </a:spcAft>
              <a:buClr>
                <a:schemeClr val="accent3"/>
              </a:buClr>
              <a:buFont typeface="Georgia"/>
              <a:buChar char="•"/>
              <a:defRPr/>
            </a:pPr>
            <a:r>
              <a:rPr lang="en-US" dirty="0" smtClean="0"/>
              <a:t>Informal sector business/labor choose regional/ethnic/other identities.</a:t>
            </a:r>
          </a:p>
          <a:p>
            <a:pPr marL="658368" lvl="1" indent="-246888" fontAlgn="auto">
              <a:spcAft>
                <a:spcPts val="0"/>
              </a:spcAft>
              <a:buFont typeface="Georgia"/>
              <a:buChar char="▫"/>
              <a:defRPr/>
            </a:pPr>
            <a:r>
              <a:rPr lang="en-US" dirty="0" smtClean="0"/>
              <a:t>Broader repertoire of collective action given the weak BP of traditional associations (mobilization, violent threat, </a:t>
            </a:r>
            <a:r>
              <a:rPr lang="en-US" dirty="0" err="1" smtClean="0"/>
              <a:t>clientelistic</a:t>
            </a:r>
            <a:r>
              <a:rPr lang="en-US" dirty="0" smtClean="0"/>
              <a:t> linkages, etc.)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914400"/>
            <a:ext cx="8229600" cy="1219200"/>
          </a:xfrm>
        </p:spPr>
        <p:txBody>
          <a:bodyPr/>
          <a:lstStyle/>
          <a:p>
            <a:r>
              <a:rPr lang="en-US" smtClean="0"/>
              <a:t>POLITICAL INCORPORATION</a:t>
            </a:r>
          </a:p>
        </p:txBody>
      </p:sp>
      <p:sp>
        <p:nvSpPr>
          <p:cNvPr id="22530" name="Content Placeholder 2"/>
          <p:cNvSpPr>
            <a:spLocks noGrp="1"/>
          </p:cNvSpPr>
          <p:nvPr>
            <p:ph idx="1"/>
          </p:nvPr>
        </p:nvSpPr>
        <p:spPr/>
        <p:txBody>
          <a:bodyPr/>
          <a:lstStyle/>
          <a:p>
            <a:r>
              <a:rPr lang="en-US" smtClean="0"/>
              <a:t>Labor or populist incorporation: most usual in the region for either organized labor or the urban/rural poor (dynamic: e.g. FA, PT).</a:t>
            </a:r>
          </a:p>
          <a:p>
            <a:pPr lvl="1"/>
            <a:r>
              <a:rPr lang="en-US" smtClean="0"/>
              <a:t>Is the MAS an indigenous party or a party of the Bolivian poor (like the MNR was in the 1950s?)</a:t>
            </a:r>
          </a:p>
          <a:p>
            <a:pPr lvl="1"/>
            <a:r>
              <a:rPr lang="en-US" smtClean="0"/>
              <a:t>What are the constraints imposed by these constituencies?</a:t>
            </a:r>
          </a:p>
          <a:p>
            <a:pPr lvl="1"/>
            <a:r>
              <a:rPr lang="en-US" smtClean="0"/>
              <a:t>Are business different in that they can always threat disinvestment or capture regulators?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Demands to the PMP</a:t>
            </a:r>
          </a:p>
        </p:txBody>
      </p:sp>
      <p:sp>
        <p:nvSpPr>
          <p:cNvPr id="23554" name="Content Placeholder 2"/>
          <p:cNvSpPr>
            <a:spLocks noGrp="1"/>
          </p:cNvSpPr>
          <p:nvPr>
            <p:ph idx="1"/>
          </p:nvPr>
        </p:nvSpPr>
        <p:spPr/>
        <p:txBody>
          <a:bodyPr/>
          <a:lstStyle/>
          <a:p>
            <a:r>
              <a:rPr lang="en-US" smtClean="0"/>
              <a:t>Demands:</a:t>
            </a:r>
          </a:p>
          <a:p>
            <a:pPr lvl="1"/>
            <a:r>
              <a:rPr lang="en-US" smtClean="0"/>
              <a:t>SIZE =&gt; monopoly.</a:t>
            </a:r>
          </a:p>
          <a:p>
            <a:pPr lvl="1"/>
            <a:r>
              <a:rPr lang="en-US" smtClean="0"/>
              <a:t>Heterogeneity =&gt; BP.</a:t>
            </a:r>
          </a:p>
          <a:p>
            <a:pPr lvl="2"/>
            <a:r>
              <a:rPr lang="en-US" smtClean="0"/>
              <a:t>SIZE * HETEROGENEITY = BP of monopolistic demands.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Articulation to the PMP</a:t>
            </a:r>
          </a:p>
        </p:txBody>
      </p:sp>
      <p:sp>
        <p:nvSpPr>
          <p:cNvPr id="24578" name="Content Placeholder 2"/>
          <p:cNvSpPr>
            <a:spLocks noGrp="1"/>
          </p:cNvSpPr>
          <p:nvPr>
            <p:ph idx="1"/>
          </p:nvPr>
        </p:nvSpPr>
        <p:spPr>
          <a:xfrm>
            <a:off x="457200" y="2249488"/>
            <a:ext cx="8686800" cy="4324350"/>
          </a:xfrm>
        </p:spPr>
        <p:txBody>
          <a:bodyPr/>
          <a:lstStyle/>
          <a:p>
            <a:r>
              <a:rPr lang="en-US" b="1" smtClean="0"/>
              <a:t>Market incorporation</a:t>
            </a:r>
            <a:r>
              <a:rPr lang="en-US" smtClean="0"/>
              <a:t>:</a:t>
            </a:r>
          </a:p>
          <a:p>
            <a:pPr lvl="1"/>
            <a:r>
              <a:rPr lang="en-US" smtClean="0"/>
              <a:t>YES: </a:t>
            </a:r>
          </a:p>
          <a:p>
            <a:pPr lvl="2"/>
            <a:r>
              <a:rPr lang="en-US" smtClean="0"/>
              <a:t>lobbying</a:t>
            </a:r>
          </a:p>
          <a:p>
            <a:pPr lvl="2"/>
            <a:r>
              <a:rPr lang="en-US" smtClean="0"/>
              <a:t>corporatism (usually with labor-based party)</a:t>
            </a:r>
          </a:p>
          <a:p>
            <a:pPr lvl="2"/>
            <a:r>
              <a:rPr lang="en-US" smtClean="0"/>
              <a:t>social mobilization</a:t>
            </a:r>
          </a:p>
          <a:p>
            <a:pPr lvl="1"/>
            <a:r>
              <a:rPr lang="en-US" smtClean="0"/>
              <a:t>NO:</a:t>
            </a:r>
          </a:p>
          <a:p>
            <a:pPr lvl="2"/>
            <a:r>
              <a:rPr lang="en-US" smtClean="0"/>
              <a:t>Clientelism</a:t>
            </a:r>
          </a:p>
          <a:p>
            <a:pPr lvl="2"/>
            <a:r>
              <a:rPr lang="en-US" smtClean="0"/>
              <a:t>Social mobilization</a:t>
            </a:r>
          </a:p>
          <a:p>
            <a:pPr lvl="2"/>
            <a:r>
              <a:rPr lang="en-US" smtClean="0"/>
              <a:t>Riot</a:t>
            </a:r>
          </a:p>
        </p:txBody>
      </p:sp>
      <p:sp>
        <p:nvSpPr>
          <p:cNvPr id="5" name="Right Brace 4"/>
          <p:cNvSpPr/>
          <p:nvPr/>
        </p:nvSpPr>
        <p:spPr>
          <a:xfrm>
            <a:off x="7239000" y="2819400"/>
            <a:ext cx="609600" cy="1295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4580" name="TextBox 6"/>
          <p:cNvSpPr txBox="1">
            <a:spLocks noChangeArrowheads="1"/>
          </p:cNvSpPr>
          <p:nvPr/>
        </p:nvSpPr>
        <p:spPr bwMode="auto">
          <a:xfrm>
            <a:off x="7696200" y="2895600"/>
            <a:ext cx="1295400" cy="1200150"/>
          </a:xfrm>
          <a:prstGeom prst="rect">
            <a:avLst/>
          </a:prstGeom>
          <a:noFill/>
          <a:ln w="9525">
            <a:noFill/>
            <a:miter lim="800000"/>
            <a:headEnd/>
            <a:tailEnd/>
          </a:ln>
        </p:spPr>
        <p:txBody>
          <a:bodyPr>
            <a:spAutoFit/>
          </a:bodyPr>
          <a:lstStyle/>
          <a:p>
            <a:r>
              <a:rPr lang="en-US">
                <a:latin typeface="Georgia" pitchFamily="18" charset="0"/>
              </a:rPr>
              <a:t>Federal </a:t>
            </a:r>
          </a:p>
          <a:p>
            <a:r>
              <a:rPr lang="en-US">
                <a:latin typeface="Georgia" pitchFamily="18" charset="0"/>
              </a:rPr>
              <a:t>Executive (easier to exchange)</a:t>
            </a:r>
          </a:p>
        </p:txBody>
      </p:sp>
      <p:sp>
        <p:nvSpPr>
          <p:cNvPr id="8" name="Right Brace 7"/>
          <p:cNvSpPr/>
          <p:nvPr/>
        </p:nvSpPr>
        <p:spPr>
          <a:xfrm>
            <a:off x="3962400" y="4800600"/>
            <a:ext cx="533400" cy="13716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4582" name="TextBox 8"/>
          <p:cNvSpPr txBox="1">
            <a:spLocks noChangeArrowheads="1"/>
          </p:cNvSpPr>
          <p:nvPr/>
        </p:nvSpPr>
        <p:spPr bwMode="auto">
          <a:xfrm>
            <a:off x="4572000" y="4943475"/>
            <a:ext cx="2057400" cy="923925"/>
          </a:xfrm>
          <a:prstGeom prst="rect">
            <a:avLst/>
          </a:prstGeom>
          <a:noFill/>
          <a:ln w="9525">
            <a:noFill/>
            <a:miter lim="800000"/>
            <a:headEnd/>
            <a:tailEnd/>
          </a:ln>
        </p:spPr>
        <p:txBody>
          <a:bodyPr>
            <a:spAutoFit/>
          </a:bodyPr>
          <a:lstStyle/>
          <a:p>
            <a:r>
              <a:rPr lang="en-US">
                <a:latin typeface="Georgia" pitchFamily="18" charset="0"/>
              </a:rPr>
              <a:t>Local executive &amp; salience (harder to exchange)</a:t>
            </a:r>
          </a:p>
        </p:txBody>
      </p:sp>
      <p:cxnSp>
        <p:nvCxnSpPr>
          <p:cNvPr id="15" name="Straight Arrow Connector 14"/>
          <p:cNvCxnSpPr/>
          <p:nvPr/>
        </p:nvCxnSpPr>
        <p:spPr>
          <a:xfrm>
            <a:off x="4038600" y="4419600"/>
            <a:ext cx="1219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Articulation to the PMP</a:t>
            </a:r>
          </a:p>
        </p:txBody>
      </p:sp>
      <p:sp>
        <p:nvSpPr>
          <p:cNvPr id="25602" name="Content Placeholder 2"/>
          <p:cNvSpPr>
            <a:spLocks noGrp="1"/>
          </p:cNvSpPr>
          <p:nvPr>
            <p:ph idx="1"/>
          </p:nvPr>
        </p:nvSpPr>
        <p:spPr/>
        <p:txBody>
          <a:bodyPr/>
          <a:lstStyle/>
          <a:p>
            <a:r>
              <a:rPr lang="en-US" smtClean="0"/>
              <a:t>Political Incorporation:</a:t>
            </a:r>
          </a:p>
          <a:p>
            <a:pPr lvl="1"/>
            <a:r>
              <a:rPr lang="en-US" smtClean="0"/>
              <a:t>YES:</a:t>
            </a:r>
          </a:p>
          <a:p>
            <a:pPr lvl="2"/>
            <a:r>
              <a:rPr lang="en-US" smtClean="0"/>
              <a:t>In opposition: legislature &amp; social mobilization.</a:t>
            </a:r>
          </a:p>
          <a:p>
            <a:pPr lvl="2"/>
            <a:r>
              <a:rPr lang="en-US" smtClean="0"/>
              <a:t>In government: executive.</a:t>
            </a:r>
          </a:p>
          <a:p>
            <a:pPr lvl="1"/>
            <a:r>
              <a:rPr lang="en-US" smtClean="0"/>
              <a:t>NO:</a:t>
            </a:r>
          </a:p>
          <a:p>
            <a:pPr lvl="2"/>
            <a:r>
              <a:rPr lang="en-US" smtClean="0"/>
              <a:t>Access: lobby executive.</a:t>
            </a:r>
          </a:p>
          <a:p>
            <a:pPr lvl="2"/>
            <a:r>
              <a:rPr lang="en-US" smtClean="0"/>
              <a:t>No access: social mobilization.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331</TotalTime>
  <Words>1112</Words>
  <Application>Microsoft Office PowerPoint</Application>
  <PresentationFormat>On-screen Show (4:3)</PresentationFormat>
  <Paragraphs>104</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Georgia</vt:lpstr>
      <vt:lpstr>Arial</vt:lpstr>
      <vt:lpstr>Trebuchet MS</vt:lpstr>
      <vt:lpstr>Wingdings 2</vt:lpstr>
      <vt:lpstr>Calibri</vt:lpstr>
      <vt:lpstr>Urban</vt:lpstr>
      <vt:lpstr>The Real Actors and the PMP</vt:lpstr>
      <vt:lpstr>Hypothesized Group Factors  Affecting Policy Influence</vt:lpstr>
      <vt:lpstr>GROUP SIZE</vt:lpstr>
      <vt:lpstr>GROUP STRUCTURE</vt:lpstr>
      <vt:lpstr>MARKET INCORPORATION</vt:lpstr>
      <vt:lpstr>POLITICAL INCORPORATION</vt:lpstr>
      <vt:lpstr>Demands to the PMP</vt:lpstr>
      <vt:lpstr>Articulation to the PMP</vt:lpstr>
      <vt:lpstr>Articulation to the PMP</vt:lpstr>
      <vt:lpstr>Hypothetical example 1</vt:lpstr>
      <vt:lpstr>Hypothetical example 2:</vt:lpstr>
      <vt:lpstr>Hypothetical example 3:</vt:lpstr>
      <vt:lpstr>Articulation?</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 Actors and the PMP</dc:title>
  <dc:creator>Maria Victoria Murillo</dc:creator>
  <cp:lastModifiedBy>anarod</cp:lastModifiedBy>
  <cp:revision>46</cp:revision>
  <dcterms:created xsi:type="dcterms:W3CDTF">2009-02-03T22:25:06Z</dcterms:created>
  <dcterms:modified xsi:type="dcterms:W3CDTF">2010-07-12T08:54:25Z</dcterms:modified>
</cp:coreProperties>
</file>