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7"/>
  </p:notesMasterIdLst>
  <p:sldIdLst>
    <p:sldId id="256" r:id="rId2"/>
    <p:sldId id="257" r:id="rId3"/>
    <p:sldId id="262" r:id="rId4"/>
    <p:sldId id="258" r:id="rId5"/>
    <p:sldId id="263" r:id="rId6"/>
    <p:sldId id="261" r:id="rId7"/>
    <p:sldId id="259"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1C84403-257A-4C05-BE23-1BAE6C1B467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567AC2-03E0-443A-AEDA-71DD41CFBB2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26C0021-0CA7-4D25-88C4-6E594931B75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6EEBBC2-C993-4EBF-9DFD-0ADB6BD3A95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hart Placeholder 3"/>
          <p:cNvSpPr>
            <a:spLocks noGrp="1"/>
          </p:cNvSpPr>
          <p:nvPr>
            <p:ph type="chart" sz="half" idx="2"/>
          </p:nvPr>
        </p:nvSpPr>
        <p:spPr>
          <a:xfrm>
            <a:off x="4648200" y="1600200"/>
            <a:ext cx="4038600" cy="4525963"/>
          </a:xfrm>
        </p:spPr>
        <p:txBody>
          <a:bodyPr/>
          <a:lstStyle/>
          <a:p>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6E26FAE1-BE48-4E3D-8110-1C3C6FCEB30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F5DBAA-C89E-477A-A2F8-BF308E18CB3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6E41447-0D6F-4ABC-8C49-31D4759042E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72FF485-FE33-43E7-9537-D5B591E06B5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C15945B-05ED-4396-B361-4BF56EA51A8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6295537E-A591-445E-9B23-1177937D317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5DE241D-BEA9-45AC-B328-2F585C29C20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086F7DD-B9A1-419D-AB32-F658FCA38AA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4E87B8E-DE6F-4B1C-B083-4BD2AB2512B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Cliquez pour modifier le style du titre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31956F0-2F84-4AFB-8FC8-AA920467269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B5B19E0-1327-40EA-8BEE-D92A995011C5}" type="slidenum">
              <a:rPr lang="en-US"/>
              <a:pPr/>
              <a:t>1</a:t>
            </a:fld>
            <a:endParaRPr lang="en-US"/>
          </a:p>
        </p:txBody>
      </p:sp>
      <p:sp>
        <p:nvSpPr>
          <p:cNvPr id="2050" name="Rectangle 2"/>
          <p:cNvSpPr>
            <a:spLocks noGrp="1" noChangeArrowheads="1"/>
          </p:cNvSpPr>
          <p:nvPr>
            <p:ph type="ctrTitle"/>
          </p:nvPr>
        </p:nvSpPr>
        <p:spPr>
          <a:xfrm>
            <a:off x="685800" y="188913"/>
            <a:ext cx="7772400" cy="3024187"/>
          </a:xfrm>
          <a:solidFill>
            <a:schemeClr val="accent2"/>
          </a:solidFill>
        </p:spPr>
        <p:txBody>
          <a:bodyPr/>
          <a:lstStyle/>
          <a:p>
            <a:r>
              <a:rPr lang="en-US" sz="3600">
                <a:solidFill>
                  <a:srgbClr val="FFFF00"/>
                </a:solidFill>
              </a:rPr>
              <a:t>Andean Community</a:t>
            </a:r>
            <a:r>
              <a:rPr lang="en-US" sz="3200">
                <a:solidFill>
                  <a:srgbClr val="FFFF00"/>
                </a:solidFill>
              </a:rPr>
              <a:t/>
            </a:r>
            <a:br>
              <a:rPr lang="en-US" sz="3200">
                <a:solidFill>
                  <a:srgbClr val="FFFF00"/>
                </a:solidFill>
              </a:rPr>
            </a:br>
            <a:r>
              <a:rPr lang="en-US" sz="3200">
                <a:solidFill>
                  <a:srgbClr val="FFFF00"/>
                </a:solidFill>
              </a:rPr>
              <a:t>Vice-Ministers of Trade</a:t>
            </a:r>
            <a:br>
              <a:rPr lang="en-US" sz="3200">
                <a:solidFill>
                  <a:srgbClr val="FFFF00"/>
                </a:solidFill>
              </a:rPr>
            </a:br>
            <a:r>
              <a:rPr lang="en-US" sz="1800">
                <a:solidFill>
                  <a:srgbClr val="FFFF00"/>
                </a:solidFill>
              </a:rPr>
              <a:t>April 24th 2007</a:t>
            </a:r>
          </a:p>
        </p:txBody>
      </p:sp>
      <p:sp>
        <p:nvSpPr>
          <p:cNvPr id="2051" name="Rectangle 3"/>
          <p:cNvSpPr>
            <a:spLocks noGrp="1" noChangeArrowheads="1"/>
          </p:cNvSpPr>
          <p:nvPr>
            <p:ph type="subTitle" idx="1"/>
          </p:nvPr>
        </p:nvSpPr>
        <p:spPr>
          <a:xfrm>
            <a:off x="684213" y="3213100"/>
            <a:ext cx="7775575" cy="3284538"/>
          </a:xfrm>
          <a:solidFill>
            <a:schemeClr val="accent2"/>
          </a:solidFill>
        </p:spPr>
        <p:txBody>
          <a:bodyPr/>
          <a:lstStyle/>
          <a:p>
            <a:r>
              <a:rPr lang="en-US">
                <a:solidFill>
                  <a:srgbClr val="FFFF00"/>
                </a:solidFill>
              </a:rPr>
              <a:t>The political economy of the trade negotiation with the EU</a:t>
            </a:r>
          </a:p>
          <a:p>
            <a:endParaRPr lang="en-US">
              <a:solidFill>
                <a:srgbClr val="FFFF00"/>
              </a:solidFill>
            </a:endParaRPr>
          </a:p>
          <a:p>
            <a:r>
              <a:rPr lang="en-US" sz="2800">
                <a:solidFill>
                  <a:srgbClr val="FFFF00"/>
                </a:solidFill>
              </a:rPr>
              <a:t>by Pierre Defraigne</a:t>
            </a:r>
          </a:p>
          <a:p>
            <a:r>
              <a:rPr lang="en-US" sz="2800">
                <a:solidFill>
                  <a:srgbClr val="FFFF00"/>
                </a:solidFill>
              </a:rPr>
              <a:t>Director eur-IFRI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a:spLocks noGrp="1"/>
          </p:cNvSpPr>
          <p:nvPr>
            <p:ph type="sldNum" sz="quarter" idx="12"/>
          </p:nvPr>
        </p:nvSpPr>
        <p:spPr/>
        <p:txBody>
          <a:bodyPr/>
          <a:lstStyle/>
          <a:p>
            <a:fld id="{FC418A5A-302E-4F5F-91E9-AB4EF7B7E9E7}" type="slidenum">
              <a:rPr lang="en-US"/>
              <a:pPr/>
              <a:t>10</a:t>
            </a:fld>
            <a:endParaRPr lang="en-US"/>
          </a:p>
        </p:txBody>
      </p:sp>
      <p:sp>
        <p:nvSpPr>
          <p:cNvPr id="13317" name="Rectangle 5"/>
          <p:cNvSpPr>
            <a:spLocks noGrp="1" noChangeArrowheads="1"/>
          </p:cNvSpPr>
          <p:nvPr>
            <p:ph type="title"/>
          </p:nvPr>
        </p:nvSpPr>
        <p:spPr>
          <a:xfrm>
            <a:off x="468313" y="-1035050"/>
            <a:ext cx="8229600" cy="71437"/>
          </a:xfrm>
        </p:spPr>
        <p:txBody>
          <a:bodyPr/>
          <a:lstStyle/>
          <a:p>
            <a:endParaRPr lang="en-US" sz="4000"/>
          </a:p>
        </p:txBody>
      </p:sp>
      <p:sp>
        <p:nvSpPr>
          <p:cNvPr id="13315" name="Rectangle 3"/>
          <p:cNvSpPr>
            <a:spLocks noGrp="1" noChangeArrowheads="1"/>
          </p:cNvSpPr>
          <p:nvPr>
            <p:ph type="body" sz="half" idx="1"/>
          </p:nvPr>
        </p:nvSpPr>
        <p:spPr>
          <a:xfrm>
            <a:off x="395288" y="0"/>
            <a:ext cx="8218487" cy="6858000"/>
          </a:xfrm>
          <a:solidFill>
            <a:schemeClr val="accent2"/>
          </a:solidFill>
        </p:spPr>
        <p:txBody>
          <a:bodyPr/>
          <a:lstStyle/>
          <a:p>
            <a:pPr>
              <a:lnSpc>
                <a:spcPct val="80000"/>
              </a:lnSpc>
            </a:pPr>
            <a:endParaRPr lang="en-US" sz="2400">
              <a:solidFill>
                <a:srgbClr val="FFFF00"/>
              </a:solidFill>
            </a:endParaRPr>
          </a:p>
          <a:p>
            <a:pPr>
              <a:lnSpc>
                <a:spcPct val="80000"/>
              </a:lnSpc>
            </a:pPr>
            <a:r>
              <a:rPr lang="en-US" sz="2000">
                <a:solidFill>
                  <a:srgbClr val="FFFF00"/>
                </a:solidFill>
              </a:rPr>
              <a:t>The same holds true for its commitment towards trade and development. But here the emphasis is shifting from  liberalization ‘at the border ‘(EBA, GSP, GSPplus) towards liberalization ‘behind the border’ where most obstacles to trade and development are standing now, particularly in the area of services .Preferential margins on tariffs are eroding and moreover they can be canceled out by non tariff barriers (see TBT and SPS) ; therefore , the target is to substitute to a certain extent, deep regional integration deals among countries and with the EU ,  to autonomous tariff concessions.</a:t>
            </a:r>
          </a:p>
          <a:p>
            <a:pPr>
              <a:lnSpc>
                <a:spcPct val="80000"/>
              </a:lnSpc>
            </a:pPr>
            <a:endParaRPr lang="en-US" sz="2000">
              <a:solidFill>
                <a:srgbClr val="FFFF00"/>
              </a:solidFill>
            </a:endParaRPr>
          </a:p>
          <a:p>
            <a:pPr>
              <a:lnSpc>
                <a:spcPct val="80000"/>
              </a:lnSpc>
            </a:pPr>
            <a:r>
              <a:rPr lang="en-US" sz="2000">
                <a:solidFill>
                  <a:srgbClr val="FFFF00"/>
                </a:solidFill>
              </a:rPr>
              <a:t>The accent is placed on supply-side factors as it appears that trade preferences are best used by competitive exporters (and clever importers ! ). The trade and development nexus is rather complex and domestic policies and reforms receive more and more attention . In that respect both TRTA covering a vast range of trade-related issues ( institutions, infrastructures, specific training for officials and entrepreneurs, use of e-technology with respect to marketing, handling, transportation of goods and customs clearance ) and regional integration are gaining in importance.</a:t>
            </a:r>
          </a:p>
          <a:p>
            <a:pPr>
              <a:lnSpc>
                <a:spcPct val="80000"/>
              </a:lnSpc>
            </a:pPr>
            <a:endParaRPr lang="en-US" sz="2000">
              <a:solidFill>
                <a:srgbClr val="FFFF00"/>
              </a:solidFill>
            </a:endParaRPr>
          </a:p>
          <a:p>
            <a:pPr>
              <a:lnSpc>
                <a:spcPct val="80000"/>
              </a:lnSpc>
            </a:pPr>
            <a:r>
              <a:rPr lang="en-US" sz="2000">
                <a:solidFill>
                  <a:srgbClr val="FFFF00"/>
                </a:solidFill>
              </a:rPr>
              <a:t>Regional integration proves indeed, when it is effective, both a powerful tool for the trade negotiation and an incentive to improve the effectiveness and the convergence of neighbouring economies’ policies</a:t>
            </a:r>
          </a:p>
          <a:p>
            <a:pPr>
              <a:lnSpc>
                <a:spcPct val="80000"/>
              </a:lnSpc>
            </a:pPr>
            <a:endParaRPr lang="en-US" sz="36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31507409-9163-407C-B82C-D854CE273AA9}" type="slidenum">
              <a:rPr lang="en-US"/>
              <a:pPr/>
              <a:t>11</a:t>
            </a:fld>
            <a:endParaRPr lang="en-US"/>
          </a:p>
        </p:txBody>
      </p:sp>
      <p:sp>
        <p:nvSpPr>
          <p:cNvPr id="15362" name="Rectangle 2"/>
          <p:cNvSpPr>
            <a:spLocks noGrp="1" noChangeArrowheads="1"/>
          </p:cNvSpPr>
          <p:nvPr>
            <p:ph type="title"/>
          </p:nvPr>
        </p:nvSpPr>
        <p:spPr>
          <a:solidFill>
            <a:schemeClr val="accent2"/>
          </a:solidFill>
        </p:spPr>
        <p:txBody>
          <a:bodyPr/>
          <a:lstStyle/>
          <a:p>
            <a:r>
              <a:rPr lang="en-US" sz="4000">
                <a:solidFill>
                  <a:srgbClr val="FFFF00"/>
                </a:solidFill>
              </a:rPr>
              <a:t>EU benchmark for a NS region to region agreement</a:t>
            </a:r>
          </a:p>
        </p:txBody>
      </p:sp>
      <p:sp>
        <p:nvSpPr>
          <p:cNvPr id="15363" name="Rectangle 3"/>
          <p:cNvSpPr>
            <a:spLocks noGrp="1" noChangeArrowheads="1"/>
          </p:cNvSpPr>
          <p:nvPr>
            <p:ph type="body" idx="1"/>
          </p:nvPr>
        </p:nvSpPr>
        <p:spPr>
          <a:xfrm>
            <a:off x="468313" y="1484313"/>
            <a:ext cx="8229600" cy="5373687"/>
          </a:xfrm>
          <a:solidFill>
            <a:schemeClr val="accent2"/>
          </a:solidFill>
        </p:spPr>
        <p:txBody>
          <a:bodyPr/>
          <a:lstStyle/>
          <a:p>
            <a:r>
              <a:rPr lang="en-US" sz="2800">
                <a:solidFill>
                  <a:srgbClr val="FFFF00"/>
                </a:solidFill>
              </a:rPr>
              <a:t>A RTA should always  be WTO compatible  (essentially all trade and no increase in protection)</a:t>
            </a:r>
          </a:p>
          <a:p>
            <a:r>
              <a:rPr lang="en-US" sz="2800">
                <a:solidFill>
                  <a:srgbClr val="FFFF00"/>
                </a:solidFill>
              </a:rPr>
              <a:t>A region to region agreement calls for a customs union : harmonized tariff, supranational authority, effective DSM through a regional court </a:t>
            </a:r>
          </a:p>
          <a:p>
            <a:r>
              <a:rPr lang="en-US" sz="2800">
                <a:solidFill>
                  <a:srgbClr val="FFFF00"/>
                </a:solidFill>
              </a:rPr>
              <a:t>Reciprocity should be asymmetrical: exemptions and transitions</a:t>
            </a:r>
          </a:p>
          <a:p>
            <a:r>
              <a:rPr lang="en-US" sz="2800">
                <a:solidFill>
                  <a:srgbClr val="FFFF00"/>
                </a:solidFill>
              </a:rPr>
              <a:t>Financial transfers should back up reforms (incl TRTA) and supply side policies as well as supporting FDI </a:t>
            </a:r>
          </a:p>
          <a:p>
            <a:pPr>
              <a:buFontTx/>
              <a:buNone/>
            </a:pPr>
            <a:endParaRPr lang="en-US" sz="2800">
              <a:solidFill>
                <a:srgbClr val="FFFF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557B9A2-2D8C-4272-881C-490AA0FAFC22}" type="slidenum">
              <a:rPr lang="en-US"/>
              <a:pPr/>
              <a:t>12</a:t>
            </a:fld>
            <a:endParaRPr lang="en-US"/>
          </a:p>
        </p:txBody>
      </p:sp>
      <p:sp>
        <p:nvSpPr>
          <p:cNvPr id="16386" name="Rectangle 2"/>
          <p:cNvSpPr>
            <a:spLocks noGrp="1" noChangeArrowheads="1"/>
          </p:cNvSpPr>
          <p:nvPr>
            <p:ph type="title"/>
          </p:nvPr>
        </p:nvSpPr>
        <p:spPr>
          <a:solidFill>
            <a:schemeClr val="accent2"/>
          </a:solidFill>
        </p:spPr>
        <p:txBody>
          <a:bodyPr/>
          <a:lstStyle/>
          <a:p>
            <a:r>
              <a:rPr lang="en-US" sz="4000">
                <a:solidFill>
                  <a:srgbClr val="FFFF00"/>
                </a:solidFill>
              </a:rPr>
              <a:t>To date, no single RTA fits in 100%  with the benchmark</a:t>
            </a:r>
          </a:p>
        </p:txBody>
      </p:sp>
      <p:sp>
        <p:nvSpPr>
          <p:cNvPr id="16387" name="Rectangle 3"/>
          <p:cNvSpPr>
            <a:spLocks noGrp="1" noChangeArrowheads="1"/>
          </p:cNvSpPr>
          <p:nvPr>
            <p:ph type="body" idx="1"/>
          </p:nvPr>
        </p:nvSpPr>
        <p:spPr>
          <a:solidFill>
            <a:schemeClr val="accent2"/>
          </a:solidFill>
        </p:spPr>
        <p:txBody>
          <a:bodyPr/>
          <a:lstStyle/>
          <a:p>
            <a:pPr>
              <a:lnSpc>
                <a:spcPct val="80000"/>
              </a:lnSpc>
            </a:pPr>
            <a:r>
              <a:rPr lang="en-US" sz="1600">
                <a:solidFill>
                  <a:srgbClr val="FFFF00"/>
                </a:solidFill>
              </a:rPr>
              <a:t>The only fully successful RTA so far is with the EEA (Norway, Liechtenstein, Iceland)…but it is a N-N deal</a:t>
            </a:r>
          </a:p>
          <a:p>
            <a:pPr>
              <a:lnSpc>
                <a:spcPct val="80000"/>
              </a:lnSpc>
            </a:pPr>
            <a:endParaRPr lang="en-US" sz="1600">
              <a:solidFill>
                <a:srgbClr val="FFFF00"/>
              </a:solidFill>
            </a:endParaRPr>
          </a:p>
          <a:p>
            <a:pPr>
              <a:lnSpc>
                <a:spcPct val="80000"/>
              </a:lnSpc>
            </a:pPr>
            <a:r>
              <a:rPr lang="en-US" sz="1600">
                <a:solidFill>
                  <a:srgbClr val="FFFF00"/>
                </a:solidFill>
              </a:rPr>
              <a:t>Pre-enlargement RTA’s (the so-called Europe Agreements with Eastern and Central EU new M-S) were very much close to that ideal , but they were a transition towards their joining the EU</a:t>
            </a:r>
          </a:p>
          <a:p>
            <a:pPr>
              <a:lnSpc>
                <a:spcPct val="80000"/>
              </a:lnSpc>
            </a:pPr>
            <a:endParaRPr lang="en-US" sz="1600">
              <a:solidFill>
                <a:srgbClr val="FFFF00"/>
              </a:solidFill>
            </a:endParaRPr>
          </a:p>
          <a:p>
            <a:pPr>
              <a:lnSpc>
                <a:spcPct val="80000"/>
              </a:lnSpc>
            </a:pPr>
            <a:r>
              <a:rPr lang="en-US" sz="1600">
                <a:solidFill>
                  <a:srgbClr val="FFFF00"/>
                </a:solidFill>
              </a:rPr>
              <a:t>Successful FTA’s were concluded but with individual countries: from Switzerland and Turkey – the latter a member of the EU customs union- to Mexico, Chile and South Africa (with some asymmetrical features)</a:t>
            </a:r>
          </a:p>
          <a:p>
            <a:pPr>
              <a:lnSpc>
                <a:spcPct val="80000"/>
              </a:lnSpc>
            </a:pPr>
            <a:endParaRPr lang="en-US" sz="1600">
              <a:solidFill>
                <a:srgbClr val="FFFF00"/>
              </a:solidFill>
            </a:endParaRPr>
          </a:p>
          <a:p>
            <a:pPr>
              <a:lnSpc>
                <a:spcPct val="80000"/>
              </a:lnSpc>
            </a:pPr>
            <a:r>
              <a:rPr lang="en-US" sz="1600">
                <a:solidFill>
                  <a:srgbClr val="FFFF00"/>
                </a:solidFill>
              </a:rPr>
              <a:t>The Euro-Med FTA still lacks its South-South leg but for the Agadir deal</a:t>
            </a:r>
          </a:p>
          <a:p>
            <a:pPr>
              <a:lnSpc>
                <a:spcPct val="80000"/>
              </a:lnSpc>
            </a:pPr>
            <a:endParaRPr lang="en-US" sz="1600">
              <a:solidFill>
                <a:srgbClr val="FFFF00"/>
              </a:solidFill>
            </a:endParaRPr>
          </a:p>
          <a:p>
            <a:pPr>
              <a:lnSpc>
                <a:spcPct val="80000"/>
              </a:lnSpc>
            </a:pPr>
            <a:r>
              <a:rPr lang="en-US" sz="1600">
                <a:solidFill>
                  <a:srgbClr val="FFFF00"/>
                </a:solidFill>
              </a:rPr>
              <a:t>The ACP countries could bring one or two EPA’s which would fit the picture</a:t>
            </a:r>
          </a:p>
          <a:p>
            <a:pPr>
              <a:lnSpc>
                <a:spcPct val="80000"/>
              </a:lnSpc>
            </a:pPr>
            <a:endParaRPr lang="en-US" sz="1600">
              <a:solidFill>
                <a:srgbClr val="FFFF00"/>
              </a:solidFill>
            </a:endParaRPr>
          </a:p>
          <a:p>
            <a:pPr>
              <a:lnSpc>
                <a:spcPct val="80000"/>
              </a:lnSpc>
            </a:pPr>
            <a:r>
              <a:rPr lang="en-US" sz="1600">
                <a:solidFill>
                  <a:srgbClr val="FFFF00"/>
                </a:solidFill>
              </a:rPr>
              <a:t>ASEAN is far from constituting  a real CU and it is made up of very diverse economies ( from Singapore to Laos and Myanmar)</a:t>
            </a:r>
          </a:p>
          <a:p>
            <a:pPr>
              <a:lnSpc>
                <a:spcPct val="80000"/>
              </a:lnSpc>
            </a:pPr>
            <a:endParaRPr lang="en-US" sz="1600">
              <a:solidFill>
                <a:srgbClr val="FFFF00"/>
              </a:solidFill>
            </a:endParaRPr>
          </a:p>
          <a:p>
            <a:pPr>
              <a:lnSpc>
                <a:spcPct val="80000"/>
              </a:lnSpc>
            </a:pPr>
            <a:r>
              <a:rPr lang="en-US" sz="1600">
                <a:solidFill>
                  <a:srgbClr val="FFFF00"/>
                </a:solidFill>
              </a:rPr>
              <a:t>Mercosur is still unsure of where it is heading for despite its attractiveness </a:t>
            </a:r>
          </a:p>
          <a:p>
            <a:pPr>
              <a:lnSpc>
                <a:spcPct val="80000"/>
              </a:lnSpc>
            </a:pPr>
            <a:endParaRPr lang="en-US" sz="1600">
              <a:solidFill>
                <a:srgbClr val="FFFF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8BF81A4-9796-4280-93D4-6D67491C056E}" type="slidenum">
              <a:rPr lang="en-US"/>
              <a:pPr/>
              <a:t>13</a:t>
            </a:fld>
            <a:endParaRPr lang="en-US"/>
          </a:p>
        </p:txBody>
      </p:sp>
      <p:sp>
        <p:nvSpPr>
          <p:cNvPr id="17410" name="Rectangle 2"/>
          <p:cNvSpPr>
            <a:spLocks noGrp="1" noChangeArrowheads="1"/>
          </p:cNvSpPr>
          <p:nvPr>
            <p:ph type="title"/>
          </p:nvPr>
        </p:nvSpPr>
        <p:spPr>
          <a:solidFill>
            <a:schemeClr val="accent2"/>
          </a:solidFill>
        </p:spPr>
        <p:txBody>
          <a:bodyPr/>
          <a:lstStyle/>
          <a:p>
            <a:r>
              <a:rPr lang="en-US" sz="3200">
                <a:solidFill>
                  <a:srgbClr val="FFFF00"/>
                </a:solidFill>
              </a:rPr>
              <a:t>Can the RTA with the  CAN and the CA countries fulfill the benchmark conditions?</a:t>
            </a:r>
          </a:p>
        </p:txBody>
      </p:sp>
      <p:sp>
        <p:nvSpPr>
          <p:cNvPr id="17411" name="Rectangle 3"/>
          <p:cNvSpPr>
            <a:spLocks noGrp="1" noChangeArrowheads="1"/>
          </p:cNvSpPr>
          <p:nvPr>
            <p:ph type="body" idx="1"/>
          </p:nvPr>
        </p:nvSpPr>
        <p:spPr>
          <a:solidFill>
            <a:schemeClr val="accent2"/>
          </a:solidFill>
        </p:spPr>
        <p:txBody>
          <a:bodyPr/>
          <a:lstStyle/>
          <a:p>
            <a:pPr>
              <a:lnSpc>
                <a:spcPct val="80000"/>
              </a:lnSpc>
            </a:pPr>
            <a:r>
              <a:rPr lang="en-US" sz="1800">
                <a:solidFill>
                  <a:srgbClr val="FFFF00"/>
                </a:solidFill>
              </a:rPr>
              <a:t>A priori, the case is difficult for a set of reasons:</a:t>
            </a:r>
          </a:p>
          <a:p>
            <a:pPr lvl="1">
              <a:lnSpc>
                <a:spcPct val="80000"/>
              </a:lnSpc>
              <a:buFont typeface="Wingdings" pitchFamily="2" charset="2"/>
              <a:buChar char="Ø"/>
            </a:pPr>
            <a:r>
              <a:rPr lang="en-US" sz="1600">
                <a:solidFill>
                  <a:srgbClr val="FFFF00"/>
                </a:solidFill>
              </a:rPr>
              <a:t> virtual integration is more advanced than real integration : tariffs, transborder crossing, litigations, </a:t>
            </a:r>
          </a:p>
          <a:p>
            <a:pPr lvl="1">
              <a:lnSpc>
                <a:spcPct val="80000"/>
              </a:lnSpc>
              <a:buFont typeface="Wingdings" pitchFamily="2" charset="2"/>
              <a:buChar char="Ø"/>
            </a:pPr>
            <a:r>
              <a:rPr lang="en-US" sz="1600">
                <a:solidFill>
                  <a:srgbClr val="FFFF00"/>
                </a:solidFill>
              </a:rPr>
              <a:t>Membership is not stable</a:t>
            </a:r>
          </a:p>
          <a:p>
            <a:pPr lvl="1">
              <a:lnSpc>
                <a:spcPct val="80000"/>
              </a:lnSpc>
              <a:buFont typeface="Wingdings" pitchFamily="2" charset="2"/>
              <a:buChar char="Ø"/>
            </a:pPr>
            <a:r>
              <a:rPr lang="en-US" sz="1600">
                <a:solidFill>
                  <a:srgbClr val="FFFF00"/>
                </a:solidFill>
              </a:rPr>
              <a:t>Policies diverge among countries with regard to</a:t>
            </a:r>
          </a:p>
          <a:p>
            <a:pPr lvl="2">
              <a:lnSpc>
                <a:spcPct val="80000"/>
              </a:lnSpc>
              <a:buFontTx/>
              <a:buChar char="o"/>
            </a:pPr>
            <a:r>
              <a:rPr lang="en-US" sz="1400">
                <a:solidFill>
                  <a:srgbClr val="FFFF00"/>
                </a:solidFill>
              </a:rPr>
              <a:t>State versus market roles</a:t>
            </a:r>
          </a:p>
          <a:p>
            <a:pPr lvl="2">
              <a:lnSpc>
                <a:spcPct val="80000"/>
              </a:lnSpc>
              <a:buFontTx/>
              <a:buChar char="o"/>
            </a:pPr>
            <a:r>
              <a:rPr lang="en-US" sz="1400">
                <a:solidFill>
                  <a:srgbClr val="FFFF00"/>
                </a:solidFill>
              </a:rPr>
              <a:t>opening versus protection</a:t>
            </a:r>
          </a:p>
          <a:p>
            <a:pPr lvl="2">
              <a:lnSpc>
                <a:spcPct val="80000"/>
              </a:lnSpc>
              <a:buFontTx/>
              <a:buChar char="o"/>
            </a:pPr>
            <a:r>
              <a:rPr lang="en-US" sz="1400">
                <a:solidFill>
                  <a:srgbClr val="FFFF00"/>
                </a:solidFill>
              </a:rPr>
              <a:t>willingness to address social inequalities</a:t>
            </a:r>
          </a:p>
          <a:p>
            <a:pPr lvl="1">
              <a:lnSpc>
                <a:spcPct val="80000"/>
              </a:lnSpc>
              <a:buFont typeface="Wingdings" pitchFamily="2" charset="2"/>
              <a:buChar char="Ø"/>
            </a:pPr>
            <a:r>
              <a:rPr lang="en-US" sz="1600">
                <a:solidFill>
                  <a:srgbClr val="FFFF00"/>
                </a:solidFill>
              </a:rPr>
              <a:t>There is no obvious success story despite the wide range of national experiences</a:t>
            </a:r>
          </a:p>
          <a:p>
            <a:pPr>
              <a:lnSpc>
                <a:spcPct val="80000"/>
              </a:lnSpc>
            </a:pPr>
            <a:r>
              <a:rPr lang="en-US" sz="1800">
                <a:solidFill>
                  <a:srgbClr val="FFFF00"/>
                </a:solidFill>
              </a:rPr>
              <a:t>Moreover the perception in Europe about the genuine difficulty of integrating the region  and yet more the fair and serious understanding of what national governments –left wing or right wing -are really trying to achieve are flawed or missing. Latin American policies are often caricatured and ill-judged</a:t>
            </a:r>
          </a:p>
          <a:p>
            <a:pPr>
              <a:lnSpc>
                <a:spcPct val="80000"/>
              </a:lnSpc>
            </a:pPr>
            <a:r>
              <a:rPr lang="en-US" sz="1800">
                <a:solidFill>
                  <a:srgbClr val="FFFF00"/>
                </a:solidFill>
              </a:rPr>
              <a:t>There is a serious credibility gap which has to be addressed, but it goes beyond presentation: a CAN project with all governments converging along the same strategic guidelines would meet a great deal of interest nowadays at world level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EFFBCCC-ED2F-486B-9446-AD353E004DB3}" type="slidenum">
              <a:rPr lang="en-US"/>
              <a:pPr/>
              <a:t>14</a:t>
            </a:fld>
            <a:endParaRPr lang="en-US"/>
          </a:p>
        </p:txBody>
      </p:sp>
      <p:sp>
        <p:nvSpPr>
          <p:cNvPr id="18434" name="Rectangle 2"/>
          <p:cNvSpPr>
            <a:spLocks noGrp="1" noChangeArrowheads="1"/>
          </p:cNvSpPr>
          <p:nvPr>
            <p:ph type="title"/>
          </p:nvPr>
        </p:nvSpPr>
        <p:spPr>
          <a:solidFill>
            <a:schemeClr val="accent2"/>
          </a:solidFill>
        </p:spPr>
        <p:txBody>
          <a:bodyPr/>
          <a:lstStyle/>
          <a:p>
            <a:r>
              <a:rPr lang="en-US" sz="4000">
                <a:solidFill>
                  <a:srgbClr val="FFFF00"/>
                </a:solidFill>
              </a:rPr>
              <a:t>Yet Latin America still arouses a deep  interest  in Europe</a:t>
            </a:r>
          </a:p>
        </p:txBody>
      </p:sp>
      <p:sp>
        <p:nvSpPr>
          <p:cNvPr id="18435" name="Rectangle 3"/>
          <p:cNvSpPr>
            <a:spLocks noGrp="1" noChangeArrowheads="1"/>
          </p:cNvSpPr>
          <p:nvPr>
            <p:ph type="body" idx="1"/>
          </p:nvPr>
        </p:nvSpPr>
        <p:spPr>
          <a:solidFill>
            <a:schemeClr val="accent2"/>
          </a:solidFill>
        </p:spPr>
        <p:txBody>
          <a:bodyPr/>
          <a:lstStyle/>
          <a:p>
            <a:pPr>
              <a:lnSpc>
                <a:spcPct val="80000"/>
              </a:lnSpc>
            </a:pPr>
            <a:r>
              <a:rPr lang="en-US" sz="2000">
                <a:solidFill>
                  <a:srgbClr val="FFFF00"/>
                </a:solidFill>
              </a:rPr>
              <a:t>Latin America remains and will remain forever the brother-continent of EU mainly for cultural reasons;</a:t>
            </a:r>
          </a:p>
          <a:p>
            <a:pPr>
              <a:lnSpc>
                <a:spcPct val="80000"/>
              </a:lnSpc>
            </a:pPr>
            <a:r>
              <a:rPr lang="en-US" sz="2000">
                <a:solidFill>
                  <a:srgbClr val="FFFF00"/>
                </a:solidFill>
              </a:rPr>
              <a:t>But the empathy is more with the people than with the elites who resist coping seriously with the scourge of the region - the social and sometimes the ethnic divide- which is probably the main cause for Latin America present backwardness which contrasts more and more with the East Asian boom;</a:t>
            </a:r>
          </a:p>
          <a:p>
            <a:pPr>
              <a:lnSpc>
                <a:spcPct val="80000"/>
              </a:lnSpc>
            </a:pPr>
            <a:r>
              <a:rPr lang="en-US" sz="2000">
                <a:solidFill>
                  <a:srgbClr val="FFFF00"/>
                </a:solidFill>
              </a:rPr>
              <a:t>Growth episodes in LA have had indeed more to do with external demand booms than with domestic reforms and anyway  they do not prevent deterioration of terms of trade over the long term;</a:t>
            </a:r>
          </a:p>
          <a:p>
            <a:pPr>
              <a:lnSpc>
                <a:spcPct val="80000"/>
              </a:lnSpc>
            </a:pPr>
            <a:r>
              <a:rPr lang="en-US" sz="2000">
                <a:solidFill>
                  <a:srgbClr val="FFFF00"/>
                </a:solidFill>
              </a:rPr>
              <a:t>The only way for LA to undergo modernization is to upgrade and diversify its productive basis by improving infrastructures, education –for all- and , broadly speaking, the business or more exactly the entrepreneurial environment;</a:t>
            </a:r>
          </a:p>
          <a:p>
            <a:pPr>
              <a:lnSpc>
                <a:spcPct val="80000"/>
              </a:lnSpc>
            </a:pPr>
            <a:r>
              <a:rPr lang="en-US" sz="2000">
                <a:solidFill>
                  <a:srgbClr val="FFFF00"/>
                </a:solidFill>
              </a:rPr>
              <a:t>A regional move towards shared goals within a custom union would bring LA back at the forefront of the international scene;</a:t>
            </a:r>
          </a:p>
          <a:p>
            <a:pPr>
              <a:lnSpc>
                <a:spcPct val="80000"/>
              </a:lnSpc>
            </a:pPr>
            <a:endParaRPr lang="en-US" sz="2000">
              <a:solidFill>
                <a:srgbClr val="FFFF00"/>
              </a:solidFill>
            </a:endParaRPr>
          </a:p>
          <a:p>
            <a:pPr>
              <a:lnSpc>
                <a:spcPct val="80000"/>
              </a:lnSpc>
            </a:pPr>
            <a:endParaRPr lang="en-US" sz="2000">
              <a:solidFill>
                <a:srgbClr val="FFFF00"/>
              </a:solidFill>
            </a:endParaRPr>
          </a:p>
          <a:p>
            <a:pPr>
              <a:lnSpc>
                <a:spcPct val="80000"/>
              </a:lnSpc>
            </a:pPr>
            <a:endParaRPr lang="en-US" sz="2000">
              <a:solidFill>
                <a:srgbClr val="FFFF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A5B7DF1-22F4-4F03-8D5B-943450A445AB}" type="slidenum">
              <a:rPr lang="en-US"/>
              <a:pPr/>
              <a:t>15</a:t>
            </a:fld>
            <a:endParaRPr lang="en-US"/>
          </a:p>
        </p:txBody>
      </p:sp>
      <p:sp>
        <p:nvSpPr>
          <p:cNvPr id="19458" name="Rectangle 2"/>
          <p:cNvSpPr>
            <a:spLocks noGrp="1" noChangeArrowheads="1"/>
          </p:cNvSpPr>
          <p:nvPr>
            <p:ph type="title"/>
          </p:nvPr>
        </p:nvSpPr>
        <p:spPr>
          <a:solidFill>
            <a:schemeClr val="accent2"/>
          </a:solidFill>
        </p:spPr>
        <p:txBody>
          <a:bodyPr/>
          <a:lstStyle/>
          <a:p>
            <a:r>
              <a:rPr lang="en-US" sz="4000">
                <a:solidFill>
                  <a:srgbClr val="FFFF00"/>
                </a:solidFill>
              </a:rPr>
              <a:t>Could a trade deal with the EU trigger off such evolution ?</a:t>
            </a:r>
          </a:p>
        </p:txBody>
      </p:sp>
      <p:sp>
        <p:nvSpPr>
          <p:cNvPr id="19459" name="Rectangle 3"/>
          <p:cNvSpPr>
            <a:spLocks noGrp="1" noChangeArrowheads="1"/>
          </p:cNvSpPr>
          <p:nvPr>
            <p:ph type="body" idx="1"/>
          </p:nvPr>
        </p:nvSpPr>
        <p:spPr>
          <a:xfrm>
            <a:off x="468313" y="1412875"/>
            <a:ext cx="8229600" cy="4525963"/>
          </a:xfrm>
          <a:solidFill>
            <a:schemeClr val="accent2"/>
          </a:solidFill>
        </p:spPr>
        <p:txBody>
          <a:bodyPr/>
          <a:lstStyle/>
          <a:p>
            <a:pPr>
              <a:lnSpc>
                <a:spcPct val="90000"/>
              </a:lnSpc>
            </a:pPr>
            <a:r>
              <a:rPr lang="en-US" sz="2400">
                <a:solidFill>
                  <a:srgbClr val="FFFF00"/>
                </a:solidFill>
              </a:rPr>
              <a:t>The answer is  No ! Regionalism could only come from inside the region for strategic reasons discussed among political, economic , social and intellectual forces </a:t>
            </a:r>
          </a:p>
          <a:p>
            <a:pPr>
              <a:lnSpc>
                <a:spcPct val="90000"/>
              </a:lnSpc>
            </a:pPr>
            <a:r>
              <a:rPr lang="en-US" sz="2400">
                <a:solidFill>
                  <a:srgbClr val="FFFF00"/>
                </a:solidFill>
              </a:rPr>
              <a:t>But would such a move take place , it would have a strong impact on the negotiation with the EU;</a:t>
            </a:r>
          </a:p>
          <a:p>
            <a:pPr>
              <a:lnSpc>
                <a:spcPct val="90000"/>
              </a:lnSpc>
            </a:pPr>
            <a:r>
              <a:rPr lang="en-US" sz="2400">
                <a:solidFill>
                  <a:srgbClr val="FFFF00"/>
                </a:solidFill>
              </a:rPr>
              <a:t>In principle EU trade and external policies are carried out through parallel channels (different legal basis and policy-making procedures); and mercantilism prevails most often in trade negotiating rooms, if only because of the fear for a precedent;</a:t>
            </a:r>
          </a:p>
          <a:p>
            <a:pPr>
              <a:lnSpc>
                <a:spcPct val="90000"/>
              </a:lnSpc>
            </a:pPr>
            <a:r>
              <a:rPr lang="en-US" sz="2400">
                <a:solidFill>
                  <a:srgbClr val="FFFF00"/>
                </a:solidFill>
              </a:rPr>
              <a:t>But a genuine move towards real integration could blur that distinction and contribute to a better trade deal ;</a:t>
            </a:r>
          </a:p>
          <a:p>
            <a:pPr>
              <a:lnSpc>
                <a:spcPct val="90000"/>
              </a:lnSpc>
            </a:pPr>
            <a:endParaRPr lang="en-US" sz="2400">
              <a:solidFill>
                <a:srgbClr val="FFFF00"/>
              </a:solidFill>
            </a:endParaRPr>
          </a:p>
          <a:p>
            <a:pPr>
              <a:lnSpc>
                <a:spcPct val="90000"/>
              </a:lnSpc>
            </a:pPr>
            <a:endParaRPr lang="en-US" sz="240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B7B765C6-EBC7-46E8-BC7E-A2A675E5367F}" type="slidenum">
              <a:rPr lang="en-US"/>
              <a:pPr/>
              <a:t>2</a:t>
            </a:fld>
            <a:endParaRPr lang="en-US"/>
          </a:p>
        </p:txBody>
      </p:sp>
      <p:sp>
        <p:nvSpPr>
          <p:cNvPr id="3074" name="Rectangle 2"/>
          <p:cNvSpPr>
            <a:spLocks noGrp="1" noChangeArrowheads="1"/>
          </p:cNvSpPr>
          <p:nvPr>
            <p:ph type="title"/>
          </p:nvPr>
        </p:nvSpPr>
        <p:spPr>
          <a:solidFill>
            <a:schemeClr val="accent2"/>
          </a:solidFill>
          <a:ln>
            <a:solidFill>
              <a:srgbClr val="FFFF00"/>
            </a:solidFill>
          </a:ln>
        </p:spPr>
        <p:txBody>
          <a:bodyPr/>
          <a:lstStyle/>
          <a:p>
            <a:r>
              <a:rPr lang="en-US">
                <a:solidFill>
                  <a:srgbClr val="FFFF00"/>
                </a:solidFill>
              </a:rPr>
              <a:t>The world context is changing </a:t>
            </a:r>
          </a:p>
        </p:txBody>
      </p:sp>
      <p:sp>
        <p:nvSpPr>
          <p:cNvPr id="3075" name="Rectangle 3"/>
          <p:cNvSpPr>
            <a:spLocks noGrp="1" noChangeArrowheads="1"/>
          </p:cNvSpPr>
          <p:nvPr>
            <p:ph type="body" idx="1"/>
          </p:nvPr>
        </p:nvSpPr>
        <p:spPr>
          <a:xfrm>
            <a:off x="468313" y="1412875"/>
            <a:ext cx="8207375" cy="4670425"/>
          </a:xfrm>
          <a:solidFill>
            <a:schemeClr val="accent2"/>
          </a:solidFill>
        </p:spPr>
        <p:txBody>
          <a:bodyPr/>
          <a:lstStyle/>
          <a:p>
            <a:pPr>
              <a:lnSpc>
                <a:spcPct val="80000"/>
              </a:lnSpc>
            </a:pPr>
            <a:r>
              <a:rPr lang="en-US" sz="1800">
                <a:solidFill>
                  <a:srgbClr val="FFFF00"/>
                </a:solidFill>
              </a:rPr>
              <a:t>A major restructuring of the world economy is taking place in a context of a world growth driven by East-Asia</a:t>
            </a:r>
          </a:p>
          <a:p>
            <a:pPr>
              <a:lnSpc>
                <a:spcPct val="80000"/>
              </a:lnSpc>
            </a:pPr>
            <a:endParaRPr lang="en-US" sz="1800">
              <a:solidFill>
                <a:srgbClr val="FFFF00"/>
              </a:solidFill>
            </a:endParaRPr>
          </a:p>
          <a:p>
            <a:pPr>
              <a:lnSpc>
                <a:spcPct val="80000"/>
              </a:lnSpc>
            </a:pPr>
            <a:r>
              <a:rPr lang="en-US" sz="1800">
                <a:solidFill>
                  <a:srgbClr val="FFFF00"/>
                </a:solidFill>
              </a:rPr>
              <a:t>A new international division of labour is shaping up :</a:t>
            </a:r>
          </a:p>
          <a:p>
            <a:pPr>
              <a:lnSpc>
                <a:spcPct val="80000"/>
              </a:lnSpc>
            </a:pPr>
            <a:endParaRPr lang="en-US" sz="1800">
              <a:solidFill>
                <a:srgbClr val="FFFF00"/>
              </a:solidFill>
            </a:endParaRPr>
          </a:p>
          <a:p>
            <a:pPr lvl="1">
              <a:lnSpc>
                <a:spcPct val="80000"/>
              </a:lnSpc>
              <a:buFont typeface="Wingdings" pitchFamily="2" charset="2"/>
              <a:buChar char="Ø"/>
            </a:pPr>
            <a:r>
              <a:rPr lang="en-US" sz="1600">
                <a:solidFill>
                  <a:srgbClr val="FFFF00"/>
                </a:solidFill>
              </a:rPr>
              <a:t> the rise in commodities and energy consumption leads to more trade and higher prices in the short/medium term with positive fall-out for commodities producers whose terms of trade are provisionally on the rise;</a:t>
            </a:r>
          </a:p>
          <a:p>
            <a:pPr lvl="1">
              <a:lnSpc>
                <a:spcPct val="80000"/>
              </a:lnSpc>
              <a:buFont typeface="Wingdings" pitchFamily="2" charset="2"/>
              <a:buChar char="Ø"/>
            </a:pPr>
            <a:r>
              <a:rPr lang="en-US" sz="1600">
                <a:solidFill>
                  <a:srgbClr val="FFFF00"/>
                </a:solidFill>
              </a:rPr>
              <a:t>The Chinese factor ( China as the global ‘powerhouse’) brings manufactured goods down with positive effects on consumers (lower inflation) and negative ones on wages and profits in importing countries ;</a:t>
            </a:r>
          </a:p>
          <a:p>
            <a:pPr lvl="1">
              <a:lnSpc>
                <a:spcPct val="80000"/>
              </a:lnSpc>
              <a:buFont typeface="Wingdings" pitchFamily="2" charset="2"/>
              <a:buChar char="Ø"/>
            </a:pPr>
            <a:r>
              <a:rPr lang="en-US" sz="1600">
                <a:solidFill>
                  <a:srgbClr val="FFFF00"/>
                </a:solidFill>
              </a:rPr>
              <a:t>Advanced economies are responding through a three-pronged strategy:</a:t>
            </a:r>
          </a:p>
          <a:p>
            <a:pPr lvl="1">
              <a:lnSpc>
                <a:spcPct val="80000"/>
              </a:lnSpc>
              <a:buFont typeface="Wingdings" pitchFamily="2" charset="2"/>
              <a:buChar char="Ø"/>
            </a:pPr>
            <a:endParaRPr lang="en-US" sz="1600">
              <a:solidFill>
                <a:srgbClr val="FFFF00"/>
              </a:solidFill>
            </a:endParaRPr>
          </a:p>
          <a:p>
            <a:pPr lvl="2">
              <a:lnSpc>
                <a:spcPct val="80000"/>
              </a:lnSpc>
              <a:buFontTx/>
              <a:buChar char="o"/>
            </a:pPr>
            <a:r>
              <a:rPr lang="en-US" sz="1400">
                <a:solidFill>
                  <a:srgbClr val="FFFF00"/>
                </a:solidFill>
              </a:rPr>
              <a:t>Climbing up the value-added chain through technological innovation and product differentiation (in manufacturing, services and agriculture niches for EU)</a:t>
            </a:r>
          </a:p>
          <a:p>
            <a:pPr lvl="2">
              <a:lnSpc>
                <a:spcPct val="80000"/>
              </a:lnSpc>
              <a:buFontTx/>
              <a:buChar char="o"/>
            </a:pPr>
            <a:r>
              <a:rPr lang="en-US" sz="1400">
                <a:solidFill>
                  <a:srgbClr val="FFFF00"/>
                </a:solidFill>
              </a:rPr>
              <a:t>Creating alternative jobs in  non-tradable services</a:t>
            </a:r>
          </a:p>
          <a:p>
            <a:pPr lvl="2">
              <a:lnSpc>
                <a:spcPct val="80000"/>
              </a:lnSpc>
              <a:buFontTx/>
              <a:buChar char="o"/>
            </a:pPr>
            <a:r>
              <a:rPr lang="en-US" sz="1400">
                <a:solidFill>
                  <a:srgbClr val="FFFF00"/>
                </a:solidFill>
              </a:rPr>
              <a:t>Relaxing the energy constraint by wide-range policy: energy efficiency, renewable sources of energy, diversification of carbon energy supplies (from the Middle East to Russia and Central Asia)</a:t>
            </a:r>
          </a:p>
          <a:p>
            <a:pPr lvl="1">
              <a:lnSpc>
                <a:spcPct val="80000"/>
              </a:lnSpc>
              <a:buFont typeface="Wingdings" pitchFamily="2" charset="2"/>
              <a:buChar char="Ø"/>
            </a:pPr>
            <a:endParaRPr lang="en-US" sz="1600">
              <a:solidFill>
                <a:srgbClr val="FFFF00"/>
              </a:solidFill>
            </a:endParaRPr>
          </a:p>
          <a:p>
            <a:pPr lvl="1" algn="r">
              <a:lnSpc>
                <a:spcPct val="80000"/>
              </a:lnSpc>
              <a:buFont typeface="Wingdings" pitchFamily="2" charset="2"/>
              <a:buChar char="Ø"/>
            </a:pPr>
            <a:endParaRPr lang="en-US" sz="160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DB5AB30-1C81-4DA5-841A-0D7B71B7695B}" type="slidenum">
              <a:rPr lang="en-US"/>
              <a:pPr/>
              <a:t>3</a:t>
            </a:fld>
            <a:endParaRPr lang="en-US"/>
          </a:p>
        </p:txBody>
      </p:sp>
      <p:sp>
        <p:nvSpPr>
          <p:cNvPr id="9218" name="Rectangle 2"/>
          <p:cNvSpPr>
            <a:spLocks noGrp="1" noChangeArrowheads="1"/>
          </p:cNvSpPr>
          <p:nvPr>
            <p:ph type="title"/>
          </p:nvPr>
        </p:nvSpPr>
        <p:spPr>
          <a:xfrm flipV="1">
            <a:off x="457200" y="188913"/>
            <a:ext cx="8229600" cy="85725"/>
          </a:xfrm>
          <a:solidFill>
            <a:schemeClr val="accent2"/>
          </a:solidFill>
        </p:spPr>
        <p:txBody>
          <a:bodyPr/>
          <a:lstStyle/>
          <a:p>
            <a:endParaRPr lang="en-US" sz="4000"/>
          </a:p>
        </p:txBody>
      </p:sp>
      <p:sp>
        <p:nvSpPr>
          <p:cNvPr id="9219" name="Rectangle 3"/>
          <p:cNvSpPr>
            <a:spLocks noGrp="1" noChangeArrowheads="1"/>
          </p:cNvSpPr>
          <p:nvPr>
            <p:ph type="body" idx="1"/>
          </p:nvPr>
        </p:nvSpPr>
        <p:spPr>
          <a:xfrm>
            <a:off x="457200" y="260350"/>
            <a:ext cx="8229600" cy="5865813"/>
          </a:xfrm>
          <a:solidFill>
            <a:schemeClr val="accent2"/>
          </a:solidFill>
        </p:spPr>
        <p:txBody>
          <a:bodyPr/>
          <a:lstStyle/>
          <a:p>
            <a:pPr>
              <a:buFont typeface="Wingdings" pitchFamily="2" charset="2"/>
              <a:buChar char="Ø"/>
            </a:pPr>
            <a:endParaRPr lang="en-US" sz="2000">
              <a:solidFill>
                <a:srgbClr val="FFFF00"/>
              </a:solidFill>
            </a:endParaRPr>
          </a:p>
          <a:p>
            <a:pPr>
              <a:buFont typeface="Wingdings" pitchFamily="2" charset="2"/>
              <a:buChar char="Ø"/>
            </a:pPr>
            <a:endParaRPr lang="en-US" sz="2000">
              <a:solidFill>
                <a:srgbClr val="FFFF00"/>
              </a:solidFill>
            </a:endParaRPr>
          </a:p>
          <a:p>
            <a:pPr>
              <a:buFont typeface="Wingdings" pitchFamily="2" charset="2"/>
              <a:buChar char="Ø"/>
            </a:pPr>
            <a:endParaRPr lang="en-US" sz="2000">
              <a:solidFill>
                <a:srgbClr val="FFFF00"/>
              </a:solidFill>
            </a:endParaRPr>
          </a:p>
          <a:p>
            <a:pPr>
              <a:buFont typeface="Wingdings" pitchFamily="2" charset="2"/>
              <a:buChar char="Ø"/>
            </a:pPr>
            <a:r>
              <a:rPr lang="en-US" sz="2000">
                <a:solidFill>
                  <a:srgbClr val="FFFF00"/>
                </a:solidFill>
              </a:rPr>
              <a:t>A new international trade paradigm is materializing: global firms set up global output chains with transnational fragmentation of production stages both in manufacturing (China) and in services (India) , trying to maintain control on R-D, design, quality control, brand and finance, with clusters in high-tech sectors ( silicon valley, route 128,  City , Milano, Tokyo)</a:t>
            </a:r>
          </a:p>
          <a:p>
            <a:pPr>
              <a:buFont typeface="Wingdings" pitchFamily="2" charset="2"/>
              <a:buChar char="Ø"/>
            </a:pPr>
            <a:endParaRPr lang="en-US" sz="2000">
              <a:solidFill>
                <a:srgbClr val="FFFF00"/>
              </a:solidFill>
            </a:endParaRPr>
          </a:p>
          <a:p>
            <a:pPr>
              <a:buFont typeface="Wingdings" pitchFamily="2" charset="2"/>
              <a:buChar char="Ø"/>
            </a:pPr>
            <a:r>
              <a:rPr lang="en-US" sz="2000">
                <a:solidFill>
                  <a:srgbClr val="FFFF00"/>
                </a:solidFill>
              </a:rPr>
              <a:t>More than one third of international trade is intrafirm trade which allows firms to use transfer pricing and thereby to dodge tariffs barriers and to optimize taxation….even within the EU!</a:t>
            </a:r>
          </a:p>
          <a:p>
            <a:endParaRPr lang="en-US"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19D5BA9-156F-4C52-BE52-4898162B1865}" type="slidenum">
              <a:rPr lang="en-US"/>
              <a:pPr/>
              <a:t>4</a:t>
            </a:fld>
            <a:endParaRPr lang="en-US"/>
          </a:p>
        </p:txBody>
      </p:sp>
      <p:sp>
        <p:nvSpPr>
          <p:cNvPr id="5122" name="Rectangle 2"/>
          <p:cNvSpPr>
            <a:spLocks noGrp="1" noChangeArrowheads="1"/>
          </p:cNvSpPr>
          <p:nvPr>
            <p:ph type="title"/>
          </p:nvPr>
        </p:nvSpPr>
        <p:spPr>
          <a:solidFill>
            <a:schemeClr val="accent2"/>
          </a:solidFill>
          <a:ln>
            <a:solidFill>
              <a:srgbClr val="FFFF00"/>
            </a:solidFill>
          </a:ln>
        </p:spPr>
        <p:txBody>
          <a:bodyPr/>
          <a:lstStyle/>
          <a:p>
            <a:r>
              <a:rPr lang="en-US" sz="3200">
                <a:solidFill>
                  <a:srgbClr val="FFFF00"/>
                </a:solidFill>
              </a:rPr>
              <a:t>The EU is striving for adjusting to this changing environment</a:t>
            </a:r>
          </a:p>
        </p:txBody>
      </p:sp>
      <p:sp>
        <p:nvSpPr>
          <p:cNvPr id="5123" name="Rectangle 3"/>
          <p:cNvSpPr>
            <a:spLocks noGrp="1" noChangeArrowheads="1"/>
          </p:cNvSpPr>
          <p:nvPr>
            <p:ph type="body" idx="1"/>
          </p:nvPr>
        </p:nvSpPr>
        <p:spPr>
          <a:xfrm>
            <a:off x="468313" y="1341438"/>
            <a:ext cx="8229600" cy="4668837"/>
          </a:xfrm>
          <a:solidFill>
            <a:schemeClr val="accent2"/>
          </a:solidFill>
          <a:ln>
            <a:solidFill>
              <a:srgbClr val="FFFF00"/>
            </a:solidFill>
          </a:ln>
        </p:spPr>
        <p:txBody>
          <a:bodyPr/>
          <a:lstStyle/>
          <a:p>
            <a:pPr>
              <a:lnSpc>
                <a:spcPct val="80000"/>
              </a:lnSpc>
            </a:pPr>
            <a:endParaRPr lang="en-US" sz="2400">
              <a:solidFill>
                <a:srgbClr val="FFFF00"/>
              </a:solidFill>
            </a:endParaRPr>
          </a:p>
          <a:p>
            <a:pPr>
              <a:lnSpc>
                <a:spcPct val="80000"/>
              </a:lnSpc>
            </a:pPr>
            <a:r>
              <a:rPr lang="en-US" sz="2400">
                <a:solidFill>
                  <a:srgbClr val="FFFF00"/>
                </a:solidFill>
              </a:rPr>
              <a:t>The Lisbon Strategy (2000) provides the framework of an ambitious  agenda of economic reforms extending to EU and to Member-states policies;</a:t>
            </a:r>
          </a:p>
          <a:p>
            <a:pPr lvl="1">
              <a:lnSpc>
                <a:spcPct val="80000"/>
              </a:lnSpc>
              <a:buFont typeface="Wingdings" pitchFamily="2" charset="2"/>
              <a:buChar char="Ø"/>
            </a:pPr>
            <a:r>
              <a:rPr lang="en-US" sz="2000">
                <a:solidFill>
                  <a:srgbClr val="FFFF00"/>
                </a:solidFill>
              </a:rPr>
              <a:t> completing the Single Market in financial services and in utilities;</a:t>
            </a:r>
          </a:p>
          <a:p>
            <a:pPr lvl="1">
              <a:lnSpc>
                <a:spcPct val="80000"/>
              </a:lnSpc>
              <a:buFont typeface="Wingdings" pitchFamily="2" charset="2"/>
              <a:buChar char="Ø"/>
            </a:pPr>
            <a:r>
              <a:rPr lang="en-US" sz="2000">
                <a:solidFill>
                  <a:srgbClr val="FFFF00"/>
                </a:solidFill>
              </a:rPr>
              <a:t>expanding EU and national R-D and innovation policies with an emphasis on eduction</a:t>
            </a:r>
          </a:p>
          <a:p>
            <a:pPr lvl="1">
              <a:lnSpc>
                <a:spcPct val="80000"/>
              </a:lnSpc>
              <a:buFont typeface="Wingdings" pitchFamily="2" charset="2"/>
              <a:buChar char="Ø"/>
            </a:pPr>
            <a:r>
              <a:rPr lang="en-US" sz="2000">
                <a:solidFill>
                  <a:srgbClr val="FFFF00"/>
                </a:solidFill>
              </a:rPr>
              <a:t>reforming labour markets and the welfare states so as to increase flexibility and mobility of labour  with th view of adjusting more quickly to technology and external shocks</a:t>
            </a:r>
          </a:p>
          <a:p>
            <a:pPr lvl="1">
              <a:lnSpc>
                <a:spcPct val="80000"/>
              </a:lnSpc>
              <a:buFont typeface="Wingdings" pitchFamily="2" charset="2"/>
              <a:buChar char="Ø"/>
            </a:pPr>
            <a:r>
              <a:rPr lang="en-US" sz="2000">
                <a:solidFill>
                  <a:srgbClr val="FFFF00"/>
                </a:solidFill>
              </a:rPr>
              <a:t>reducing the level of public indebtedness so as to improve the public finance capacity of coping with the ageing constraint </a:t>
            </a:r>
          </a:p>
          <a:p>
            <a:pPr lvl="1">
              <a:lnSpc>
                <a:spcPct val="80000"/>
              </a:lnSpc>
              <a:buFont typeface="Wingdings" pitchFamily="2" charset="2"/>
              <a:buChar char="Ø"/>
            </a:pPr>
            <a:r>
              <a:rPr lang="en-US" sz="2000">
                <a:solidFill>
                  <a:srgbClr val="FFFF00"/>
                </a:solidFill>
              </a:rPr>
              <a:t>those reforms meet a fierce resistance in some countries and as a consequence the process is a very protracted one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02E65B5-BC08-4021-84F6-972626F33233}" type="slidenum">
              <a:rPr lang="en-US"/>
              <a:pPr/>
              <a:t>5</a:t>
            </a:fld>
            <a:endParaRPr lang="en-US"/>
          </a:p>
        </p:txBody>
      </p:sp>
      <p:sp>
        <p:nvSpPr>
          <p:cNvPr id="10242" name="Rectangle 2"/>
          <p:cNvSpPr>
            <a:spLocks noGrp="1" noChangeArrowheads="1"/>
          </p:cNvSpPr>
          <p:nvPr>
            <p:ph type="title"/>
          </p:nvPr>
        </p:nvSpPr>
        <p:spPr>
          <a:xfrm flipV="1">
            <a:off x="457200" y="188913"/>
            <a:ext cx="8229600" cy="85725"/>
          </a:xfrm>
          <a:solidFill>
            <a:schemeClr val="accent2"/>
          </a:solidFill>
        </p:spPr>
        <p:txBody>
          <a:bodyPr/>
          <a:lstStyle/>
          <a:p>
            <a:endParaRPr lang="en-US" sz="4000"/>
          </a:p>
        </p:txBody>
      </p:sp>
      <p:sp>
        <p:nvSpPr>
          <p:cNvPr id="10243" name="Rectangle 3"/>
          <p:cNvSpPr>
            <a:spLocks noGrp="1" noChangeArrowheads="1"/>
          </p:cNvSpPr>
          <p:nvPr>
            <p:ph type="body" idx="1"/>
          </p:nvPr>
        </p:nvSpPr>
        <p:spPr>
          <a:xfrm>
            <a:off x="457200" y="260350"/>
            <a:ext cx="8229600" cy="5865813"/>
          </a:xfrm>
          <a:solidFill>
            <a:schemeClr val="accent2"/>
          </a:solidFill>
        </p:spPr>
        <p:txBody>
          <a:bodyPr/>
          <a:lstStyle/>
          <a:p>
            <a:endParaRPr lang="en-US">
              <a:solidFill>
                <a:srgbClr val="FFFF00"/>
              </a:solidFill>
            </a:endParaRPr>
          </a:p>
          <a:p>
            <a:endParaRPr lang="en-US">
              <a:solidFill>
                <a:srgbClr val="FFFF00"/>
              </a:solidFill>
            </a:endParaRPr>
          </a:p>
          <a:p>
            <a:r>
              <a:rPr lang="en-US">
                <a:solidFill>
                  <a:srgbClr val="FFFF00"/>
                </a:solidFill>
              </a:rPr>
              <a:t>As a result the EU trade policy is changing focus since it is more and more seen as a tool for strengthening EU competitiveness in order to preempt protectionist moves within the EU, and consequently among its partners.</a:t>
            </a:r>
          </a:p>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lide Number Placeholder 5"/>
          <p:cNvSpPr>
            <a:spLocks noGrp="1"/>
          </p:cNvSpPr>
          <p:nvPr>
            <p:ph type="sldNum" sz="quarter" idx="12"/>
          </p:nvPr>
        </p:nvSpPr>
        <p:spPr/>
        <p:txBody>
          <a:bodyPr/>
          <a:lstStyle/>
          <a:p>
            <a:fld id="{9DC333A4-654D-412E-B60D-058D9ADFF8D8}" type="slidenum">
              <a:rPr lang="en-US"/>
              <a:pPr/>
              <a:t>6</a:t>
            </a:fld>
            <a:endParaRPr lang="en-US"/>
          </a:p>
        </p:txBody>
      </p:sp>
      <p:grpSp>
        <p:nvGrpSpPr>
          <p:cNvPr id="8194" name="Group 2"/>
          <p:cNvGrpSpPr>
            <a:grpSpLocks/>
          </p:cNvGrpSpPr>
          <p:nvPr/>
        </p:nvGrpSpPr>
        <p:grpSpPr bwMode="auto">
          <a:xfrm>
            <a:off x="-1620838" y="476250"/>
            <a:ext cx="12133263" cy="7119938"/>
            <a:chOff x="476" y="0"/>
            <a:chExt cx="4627" cy="4320"/>
          </a:xfrm>
        </p:grpSpPr>
        <p:pic>
          <p:nvPicPr>
            <p:cNvPr id="8195" name="Picture 3"/>
            <p:cNvPicPr>
              <a:picLocks noChangeAspect="1" noChangeArrowheads="1"/>
            </p:cNvPicPr>
            <p:nvPr/>
          </p:nvPicPr>
          <p:blipFill>
            <a:blip r:embed="rId2" cstate="print"/>
            <a:srcRect/>
            <a:stretch>
              <a:fillRect/>
            </a:stretch>
          </p:blipFill>
          <p:spPr bwMode="auto">
            <a:xfrm>
              <a:off x="476" y="91"/>
              <a:ext cx="4581" cy="4201"/>
            </a:xfrm>
            <a:prstGeom prst="rect">
              <a:avLst/>
            </a:prstGeom>
            <a:solidFill>
              <a:schemeClr val="bg2"/>
            </a:solidFill>
            <a:ln w="9525">
              <a:solidFill>
                <a:schemeClr val="bg2"/>
              </a:solidFill>
              <a:miter lim="800000"/>
              <a:headEnd/>
              <a:tailEnd/>
            </a:ln>
            <a:effectLst/>
          </p:spPr>
        </p:pic>
        <p:sp>
          <p:nvSpPr>
            <p:cNvPr id="8196" name="Rectangle 4"/>
            <p:cNvSpPr>
              <a:spLocks noChangeArrowheads="1"/>
            </p:cNvSpPr>
            <p:nvPr/>
          </p:nvSpPr>
          <p:spPr bwMode="auto">
            <a:xfrm>
              <a:off x="703" y="663"/>
              <a:ext cx="4127" cy="2631"/>
            </a:xfrm>
            <a:prstGeom prst="rect">
              <a:avLst/>
            </a:prstGeom>
            <a:noFill/>
            <a:ln w="9525">
              <a:solidFill>
                <a:schemeClr val="tx1"/>
              </a:solidFill>
              <a:miter lim="800000"/>
              <a:headEnd/>
              <a:tailEnd/>
            </a:ln>
            <a:effectLst/>
          </p:spPr>
          <p:txBody>
            <a:bodyPr wrap="none" anchor="ctr"/>
            <a:lstStyle/>
            <a:p>
              <a:endParaRPr lang="en-US"/>
            </a:p>
          </p:txBody>
        </p:sp>
        <p:sp>
          <p:nvSpPr>
            <p:cNvPr id="8197" name="Rectangle 5"/>
            <p:cNvSpPr>
              <a:spLocks noChangeArrowheads="1"/>
            </p:cNvSpPr>
            <p:nvPr/>
          </p:nvSpPr>
          <p:spPr bwMode="auto">
            <a:xfrm>
              <a:off x="476" y="0"/>
              <a:ext cx="4627" cy="663"/>
            </a:xfrm>
            <a:prstGeom prst="rect">
              <a:avLst/>
            </a:prstGeom>
            <a:solidFill>
              <a:schemeClr val="accent2"/>
            </a:solidFill>
            <a:ln w="9525">
              <a:solidFill>
                <a:schemeClr val="bg2"/>
              </a:solidFill>
              <a:miter lim="800000"/>
              <a:headEnd/>
              <a:tailEnd/>
            </a:ln>
            <a:effectLst/>
          </p:spPr>
          <p:txBody>
            <a:bodyPr wrap="none" anchor="ctr"/>
            <a:lstStyle/>
            <a:p>
              <a:endParaRPr lang="en-US"/>
            </a:p>
          </p:txBody>
        </p:sp>
        <p:sp>
          <p:nvSpPr>
            <p:cNvPr id="8198" name="Rectangle 6"/>
            <p:cNvSpPr>
              <a:spLocks noChangeArrowheads="1"/>
            </p:cNvSpPr>
            <p:nvPr/>
          </p:nvSpPr>
          <p:spPr bwMode="auto">
            <a:xfrm>
              <a:off x="476" y="3294"/>
              <a:ext cx="4581" cy="1026"/>
            </a:xfrm>
            <a:prstGeom prst="rect">
              <a:avLst/>
            </a:prstGeom>
            <a:solidFill>
              <a:srgbClr val="00009E"/>
            </a:solidFill>
            <a:ln w="9525">
              <a:noFill/>
              <a:miter lim="800000"/>
              <a:headEnd/>
              <a:tailEnd/>
            </a:ln>
            <a:effectLst/>
          </p:spPr>
          <p:txBody>
            <a:bodyPr wrap="none" anchor="ctr"/>
            <a:lstStyle/>
            <a:p>
              <a:endParaRPr lang="en-US"/>
            </a:p>
          </p:txBody>
        </p:sp>
        <p:sp>
          <p:nvSpPr>
            <p:cNvPr id="8199" name="Rectangle 7"/>
            <p:cNvSpPr>
              <a:spLocks noChangeArrowheads="1"/>
            </p:cNvSpPr>
            <p:nvPr/>
          </p:nvSpPr>
          <p:spPr bwMode="auto">
            <a:xfrm>
              <a:off x="476" y="663"/>
              <a:ext cx="227" cy="2676"/>
            </a:xfrm>
            <a:prstGeom prst="rect">
              <a:avLst/>
            </a:prstGeom>
            <a:solidFill>
              <a:srgbClr val="00009E"/>
            </a:solidFill>
            <a:ln w="9525">
              <a:noFill/>
              <a:miter lim="800000"/>
              <a:headEnd/>
              <a:tailEnd/>
            </a:ln>
            <a:effectLst/>
          </p:spPr>
          <p:txBody>
            <a:bodyPr wrap="none" anchor="ctr"/>
            <a:lstStyle/>
            <a:p>
              <a:endParaRPr lang="en-US"/>
            </a:p>
          </p:txBody>
        </p:sp>
        <p:sp>
          <p:nvSpPr>
            <p:cNvPr id="8200" name="Rectangle 8"/>
            <p:cNvSpPr>
              <a:spLocks noChangeArrowheads="1"/>
            </p:cNvSpPr>
            <p:nvPr/>
          </p:nvSpPr>
          <p:spPr bwMode="auto">
            <a:xfrm>
              <a:off x="4830" y="663"/>
              <a:ext cx="273" cy="2676"/>
            </a:xfrm>
            <a:prstGeom prst="rect">
              <a:avLst/>
            </a:prstGeom>
            <a:solidFill>
              <a:srgbClr val="00009E"/>
            </a:solidFill>
            <a:ln w="9525">
              <a:solidFill>
                <a:srgbClr val="0000B4"/>
              </a:solidFill>
              <a:miter lim="800000"/>
              <a:headEnd/>
              <a:tailEnd/>
            </a:ln>
            <a:effectLst/>
          </p:spPr>
          <p:txBody>
            <a:bodyPr wrap="none" anchor="ctr"/>
            <a:lstStyle/>
            <a:p>
              <a:endParaRPr lang="en-US"/>
            </a:p>
          </p:txBody>
        </p:sp>
      </p:grpSp>
      <p:sp>
        <p:nvSpPr>
          <p:cNvPr id="8201" name="Rectangle 9"/>
          <p:cNvSpPr>
            <a:spLocks noChangeArrowheads="1"/>
          </p:cNvSpPr>
          <p:nvPr/>
        </p:nvSpPr>
        <p:spPr bwMode="auto">
          <a:xfrm>
            <a:off x="-1620838" y="0"/>
            <a:ext cx="11736388" cy="1190625"/>
          </a:xfrm>
          <a:prstGeom prst="rect">
            <a:avLst/>
          </a:prstGeom>
          <a:solidFill>
            <a:schemeClr val="accent2"/>
          </a:solidFill>
          <a:ln w="9525">
            <a:noFill/>
            <a:miter lim="800000"/>
            <a:headEnd/>
            <a:tailEnd/>
          </a:ln>
          <a:effectLst/>
        </p:spPr>
        <p:txBody>
          <a:bodyPr>
            <a:spAutoFit/>
          </a:bodyPr>
          <a:lstStyle/>
          <a:p>
            <a:pPr lvl="1">
              <a:tabLst>
                <a:tab pos="5561013" algn="l"/>
                <a:tab pos="5654675" algn="l"/>
                <a:tab pos="5738813" algn="l"/>
              </a:tabLst>
            </a:pPr>
            <a:r>
              <a:rPr lang="en-GB">
                <a:solidFill>
                  <a:srgbClr val="FFFF00"/>
                </a:solidFill>
                <a:effectLst>
                  <a:outerShdw blurRad="38100" dist="38100" dir="2700000" algn="tl">
                    <a:srgbClr val="000000"/>
                  </a:outerShdw>
                </a:effectLst>
              </a:rPr>
              <a:t>Over the last decade EU performance in terms of growth and jobs has   </a:t>
            </a:r>
          </a:p>
          <a:p>
            <a:pPr lvl="1">
              <a:tabLst>
                <a:tab pos="5561013" algn="l"/>
                <a:tab pos="5654675" algn="l"/>
                <a:tab pos="5738813" algn="l"/>
              </a:tabLst>
            </a:pPr>
            <a:r>
              <a:rPr lang="en-GB">
                <a:solidFill>
                  <a:srgbClr val="FFFF00"/>
                </a:solidFill>
                <a:effectLst>
                  <a:outerShdw blurRad="38100" dist="38100" dir="2700000" algn="tl">
                    <a:srgbClr val="000000"/>
                  </a:outerShdw>
                </a:effectLst>
              </a:rPr>
              <a:t> been  a mixed one but as The Economist ( March 2007) says ,</a:t>
            </a:r>
          </a:p>
          <a:p>
            <a:pPr lvl="1">
              <a:tabLst>
                <a:tab pos="5561013" algn="l"/>
                <a:tab pos="5654675" algn="l"/>
                <a:tab pos="5738813" algn="l"/>
              </a:tabLst>
            </a:pPr>
            <a:r>
              <a:rPr lang="en-GB">
                <a:solidFill>
                  <a:srgbClr val="FFFF00"/>
                </a:solidFill>
                <a:effectLst>
                  <a:outerShdw blurRad="38100" dist="38100" dir="2700000" algn="tl">
                    <a:srgbClr val="000000"/>
                  </a:outerShdw>
                </a:effectLst>
              </a:rPr>
              <a:t> the EU economy…..</a:t>
            </a:r>
            <a:br>
              <a:rPr lang="en-GB">
                <a:solidFill>
                  <a:srgbClr val="FFFF00"/>
                </a:solidFill>
                <a:effectLst>
                  <a:outerShdw blurRad="38100" dist="38100" dir="2700000" algn="tl">
                    <a:srgbClr val="000000"/>
                  </a:outerShdw>
                </a:effectLst>
              </a:rPr>
            </a:br>
            <a:endParaRPr lang="en-US">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6D01E20-9253-4D6B-B1C5-BBAF242797FA}" type="slidenum">
              <a:rPr lang="en-US"/>
              <a:pPr/>
              <a:t>7</a:t>
            </a:fld>
            <a:endParaRPr lang="en-US"/>
          </a:p>
        </p:txBody>
      </p:sp>
      <p:sp>
        <p:nvSpPr>
          <p:cNvPr id="6146" name="Rectangle 2"/>
          <p:cNvSpPr>
            <a:spLocks noGrp="1" noChangeArrowheads="1"/>
          </p:cNvSpPr>
          <p:nvPr>
            <p:ph type="title"/>
          </p:nvPr>
        </p:nvSpPr>
        <p:spPr>
          <a:solidFill>
            <a:schemeClr val="accent2"/>
          </a:solidFill>
        </p:spPr>
        <p:txBody>
          <a:bodyPr/>
          <a:lstStyle/>
          <a:p>
            <a:r>
              <a:rPr lang="en-US" sz="3600">
                <a:solidFill>
                  <a:srgbClr val="FFFF00"/>
                </a:solidFill>
              </a:rPr>
              <a:t>The EU trade policy focus changes both with regard to topics and  regions</a:t>
            </a:r>
          </a:p>
        </p:txBody>
      </p:sp>
      <p:sp>
        <p:nvSpPr>
          <p:cNvPr id="6149" name="Rectangle 5"/>
          <p:cNvSpPr>
            <a:spLocks noGrp="1" noChangeArrowheads="1"/>
          </p:cNvSpPr>
          <p:nvPr>
            <p:ph type="body" idx="1"/>
          </p:nvPr>
        </p:nvSpPr>
        <p:spPr>
          <a:solidFill>
            <a:schemeClr val="accent2"/>
          </a:solidFill>
          <a:ln/>
        </p:spPr>
        <p:txBody>
          <a:bodyPr/>
          <a:lstStyle/>
          <a:p>
            <a:r>
              <a:rPr lang="en-US" sz="2400">
                <a:solidFill>
                  <a:srgbClr val="FFFF00"/>
                </a:solidFill>
              </a:rPr>
              <a:t>The EU aims at strengthening the competitiveness of its  firms and at easing their moving up the value added ladder;</a:t>
            </a:r>
          </a:p>
          <a:p>
            <a:r>
              <a:rPr lang="en-US" sz="2400">
                <a:solidFill>
                  <a:srgbClr val="FFFF00"/>
                </a:solidFill>
              </a:rPr>
              <a:t>Therefore  its focuses both </a:t>
            </a:r>
          </a:p>
          <a:p>
            <a:pPr>
              <a:buFontTx/>
              <a:buNone/>
            </a:pPr>
            <a:endParaRPr lang="en-US" sz="2400">
              <a:solidFill>
                <a:srgbClr val="FFFF00"/>
              </a:solidFill>
            </a:endParaRPr>
          </a:p>
          <a:p>
            <a:pPr lvl="1">
              <a:buFont typeface="Wingdings" pitchFamily="2" charset="2"/>
              <a:buChar char="Ø"/>
            </a:pPr>
            <a:r>
              <a:rPr lang="en-US" sz="2400">
                <a:solidFill>
                  <a:srgbClr val="FFFF00"/>
                </a:solidFill>
              </a:rPr>
              <a:t>on innovation in manufacturing and services which calls for economies of scale and on product differentiation</a:t>
            </a:r>
          </a:p>
          <a:p>
            <a:pPr lvl="1">
              <a:buFont typeface="Wingdings" pitchFamily="2" charset="2"/>
              <a:buChar char="Ø"/>
            </a:pPr>
            <a:r>
              <a:rPr lang="en-US" sz="2400">
                <a:solidFill>
                  <a:srgbClr val="FFFF00"/>
                </a:solidFill>
              </a:rPr>
              <a:t>on exploiting to the full the flexibility provided by the global output chain world wide</a:t>
            </a:r>
          </a:p>
          <a:p>
            <a:pPr lvl="1">
              <a:buFont typeface="Wingdings" pitchFamily="2" charset="2"/>
              <a:buChar char="Ø"/>
            </a:pPr>
            <a:endParaRPr lang="en-US" sz="2400">
              <a:solidFill>
                <a:srgbClr val="FFFF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8DDA9B69-E4F4-478B-8B6F-FBA9F9480596}" type="slidenum">
              <a:rPr lang="en-US"/>
              <a:pPr/>
              <a:t>8</a:t>
            </a:fld>
            <a:endParaRPr lang="en-US"/>
          </a:p>
        </p:txBody>
      </p:sp>
      <p:sp>
        <p:nvSpPr>
          <p:cNvPr id="11266" name="Rectangle 2"/>
          <p:cNvSpPr>
            <a:spLocks noGrp="1" noChangeArrowheads="1"/>
          </p:cNvSpPr>
          <p:nvPr>
            <p:ph type="title"/>
          </p:nvPr>
        </p:nvSpPr>
        <p:spPr>
          <a:xfrm flipV="1">
            <a:off x="457200" y="188913"/>
            <a:ext cx="8229600" cy="85725"/>
          </a:xfrm>
        </p:spPr>
        <p:txBody>
          <a:bodyPr/>
          <a:lstStyle/>
          <a:p>
            <a:endParaRPr lang="en-US" sz="4000"/>
          </a:p>
        </p:txBody>
      </p:sp>
      <p:sp>
        <p:nvSpPr>
          <p:cNvPr id="11267" name="Rectangle 3"/>
          <p:cNvSpPr>
            <a:spLocks noGrp="1" noChangeArrowheads="1"/>
          </p:cNvSpPr>
          <p:nvPr>
            <p:ph type="body" idx="1"/>
          </p:nvPr>
        </p:nvSpPr>
        <p:spPr>
          <a:xfrm>
            <a:off x="457200" y="188913"/>
            <a:ext cx="8229600" cy="5937250"/>
          </a:xfrm>
          <a:solidFill>
            <a:schemeClr val="accent2"/>
          </a:solidFill>
        </p:spPr>
        <p:txBody>
          <a:bodyPr/>
          <a:lstStyle/>
          <a:p>
            <a:pPr>
              <a:lnSpc>
                <a:spcPct val="80000"/>
              </a:lnSpc>
            </a:pPr>
            <a:endParaRPr lang="en-US" sz="2000">
              <a:solidFill>
                <a:srgbClr val="FFFF00"/>
              </a:solidFill>
            </a:endParaRPr>
          </a:p>
          <a:p>
            <a:pPr>
              <a:lnSpc>
                <a:spcPct val="80000"/>
              </a:lnSpc>
            </a:pPr>
            <a:endParaRPr lang="en-US" sz="2000">
              <a:solidFill>
                <a:srgbClr val="FFFF00"/>
              </a:solidFill>
            </a:endParaRPr>
          </a:p>
          <a:p>
            <a:pPr>
              <a:lnSpc>
                <a:spcPct val="80000"/>
              </a:lnSpc>
            </a:pPr>
            <a:r>
              <a:rPr lang="en-US" sz="2000">
                <a:solidFill>
                  <a:srgbClr val="FFFF00"/>
                </a:solidFill>
              </a:rPr>
              <a:t>Therefore what the EU is seeking, through its new trade policy, is a set of countries where global firms – of all sizes- can either export their final products, or conduct their international operations in safe, reliable and cheap conditions ( labour and logistics) with the view of using this country as a platform for exporting towards third countries;</a:t>
            </a:r>
          </a:p>
          <a:p>
            <a:pPr>
              <a:lnSpc>
                <a:spcPct val="80000"/>
              </a:lnSpc>
            </a:pPr>
            <a:endParaRPr lang="en-US" sz="2000">
              <a:solidFill>
                <a:srgbClr val="FFFF00"/>
              </a:solidFill>
            </a:endParaRPr>
          </a:p>
          <a:p>
            <a:pPr>
              <a:lnSpc>
                <a:spcPct val="80000"/>
              </a:lnSpc>
            </a:pPr>
            <a:r>
              <a:rPr lang="en-US" sz="2000">
                <a:solidFill>
                  <a:srgbClr val="FFFF00"/>
                </a:solidFill>
              </a:rPr>
              <a:t>The trade policy focus then goes on investment, services, intellectual property protection,  norms and quality control , brand including  geographical indications, competition policy and public procurements, all concerns of great importance for the European business constituency;</a:t>
            </a:r>
          </a:p>
          <a:p>
            <a:pPr>
              <a:lnSpc>
                <a:spcPct val="80000"/>
              </a:lnSpc>
            </a:pPr>
            <a:r>
              <a:rPr lang="en-US" sz="2000">
                <a:solidFill>
                  <a:srgbClr val="FFFF00"/>
                </a:solidFill>
              </a:rPr>
              <a:t>But because of the growing interest among the EU public opinion with regard to environmental and labour standards , the EU is also trying to insert social and green clauses in its bilateral deals in particular through the SIA procedures</a:t>
            </a:r>
          </a:p>
          <a:p>
            <a:pPr>
              <a:lnSpc>
                <a:spcPct val="80000"/>
              </a:lnSpc>
            </a:pPr>
            <a:endParaRPr lang="en-US" sz="2000">
              <a:solidFill>
                <a:srgbClr val="FFFF00"/>
              </a:solidFill>
            </a:endParaRPr>
          </a:p>
          <a:p>
            <a:pPr>
              <a:lnSpc>
                <a:spcPct val="80000"/>
              </a:lnSpc>
            </a:pPr>
            <a:r>
              <a:rPr lang="en-US" sz="2000">
                <a:solidFill>
                  <a:srgbClr val="FFFF00"/>
                </a:solidFill>
              </a:rPr>
              <a:t>The EU is looking for a level playing field ‘behind the border’ : it aims at deep integration (WTO plus)</a:t>
            </a:r>
          </a:p>
          <a:p>
            <a:pPr>
              <a:lnSpc>
                <a:spcPct val="80000"/>
              </a:lnSpc>
            </a:pPr>
            <a:endParaRPr lang="en-US" sz="2000">
              <a:solidFill>
                <a:srgbClr val="FFFF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D06D1FD-9EED-42A4-95E5-4213DC88954B}" type="slidenum">
              <a:rPr lang="en-US"/>
              <a:pPr/>
              <a:t>9</a:t>
            </a:fld>
            <a:endParaRPr lang="en-US"/>
          </a:p>
        </p:txBody>
      </p:sp>
      <p:sp>
        <p:nvSpPr>
          <p:cNvPr id="12290" name="Rectangle 2"/>
          <p:cNvSpPr>
            <a:spLocks noGrp="1" noChangeArrowheads="1"/>
          </p:cNvSpPr>
          <p:nvPr>
            <p:ph type="title"/>
          </p:nvPr>
        </p:nvSpPr>
        <p:spPr>
          <a:xfrm>
            <a:off x="457200" y="-171450"/>
            <a:ext cx="8229600" cy="71437"/>
          </a:xfrm>
          <a:solidFill>
            <a:schemeClr val="accent2"/>
          </a:solidFill>
        </p:spPr>
        <p:txBody>
          <a:bodyPr/>
          <a:lstStyle/>
          <a:p>
            <a:endParaRPr lang="en-US" sz="4000"/>
          </a:p>
        </p:txBody>
      </p:sp>
      <p:sp>
        <p:nvSpPr>
          <p:cNvPr id="12291" name="Rectangle 3"/>
          <p:cNvSpPr>
            <a:spLocks noGrp="1" noChangeArrowheads="1"/>
          </p:cNvSpPr>
          <p:nvPr>
            <p:ph type="body" idx="1"/>
          </p:nvPr>
        </p:nvSpPr>
        <p:spPr>
          <a:xfrm>
            <a:off x="323850" y="0"/>
            <a:ext cx="8229600" cy="6742113"/>
          </a:xfrm>
          <a:solidFill>
            <a:schemeClr val="accent2"/>
          </a:solidFill>
        </p:spPr>
        <p:txBody>
          <a:bodyPr/>
          <a:lstStyle/>
          <a:p>
            <a:endParaRPr lang="en-US" sz="2000">
              <a:solidFill>
                <a:srgbClr val="FFFF00"/>
              </a:solidFill>
            </a:endParaRPr>
          </a:p>
          <a:p>
            <a:endParaRPr lang="en-US" sz="2000">
              <a:solidFill>
                <a:srgbClr val="FFFF00"/>
              </a:solidFill>
            </a:endParaRPr>
          </a:p>
          <a:p>
            <a:endParaRPr lang="en-US" sz="2000">
              <a:solidFill>
                <a:srgbClr val="FFFF00"/>
              </a:solidFill>
            </a:endParaRPr>
          </a:p>
          <a:p>
            <a:endParaRPr lang="en-US" sz="2000">
              <a:solidFill>
                <a:srgbClr val="FFFF00"/>
              </a:solidFill>
            </a:endParaRPr>
          </a:p>
          <a:p>
            <a:r>
              <a:rPr lang="en-US" sz="2000">
                <a:solidFill>
                  <a:srgbClr val="FFFF00"/>
                </a:solidFill>
              </a:rPr>
              <a:t>In terms of targeting geographical markets, the EU is now catching up on its main competitors Japan and the USA in fast growing East Asian markets and even trying to preempt them in India, a rather bold move indeed</a:t>
            </a:r>
          </a:p>
          <a:p>
            <a:endParaRPr lang="en-US" sz="2000">
              <a:solidFill>
                <a:srgbClr val="FFFF00"/>
              </a:solidFill>
            </a:endParaRPr>
          </a:p>
          <a:p>
            <a:endParaRPr lang="en-US" sz="2000">
              <a:solidFill>
                <a:srgbClr val="FFFF00"/>
              </a:solidFill>
            </a:endParaRPr>
          </a:p>
          <a:p>
            <a:r>
              <a:rPr lang="en-US" sz="2000">
                <a:solidFill>
                  <a:srgbClr val="FFFF00"/>
                </a:solidFill>
              </a:rPr>
              <a:t>This being said , the EU remains very much faithful to its multilateralism creed which is perfectly consistent with its own experience at home and with its main interests and values; the Doha Round successful conclusion would help to keep the USA-EU trade relationship on a safe path whereas it would ease the conclusion of some critical regional or bilateral deals either in the making or in preparation : Mercosur, GCC, Russia (when it joins the WTO), India</a:t>
            </a:r>
          </a:p>
          <a:p>
            <a:endParaRPr lang="en-US" sz="2000">
              <a:solidFill>
                <a:srgbClr val="FFFF00"/>
              </a:solidFill>
            </a:endParaRPr>
          </a:p>
          <a:p>
            <a:endParaRPr lang="en-US"/>
          </a:p>
        </p:txBody>
      </p:sp>
    </p:spTree>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1815</Words>
  <Application>Microsoft Office PowerPoint</Application>
  <PresentationFormat>On-screen Show (4:3)</PresentationFormat>
  <Paragraphs>122</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Wingdings</vt:lpstr>
      <vt:lpstr>Modèle par défaut</vt:lpstr>
      <vt:lpstr>Andean Community Vice-Ministers of Trade April 24th 2007</vt:lpstr>
      <vt:lpstr>The world context is changing </vt:lpstr>
      <vt:lpstr>Slide 3</vt:lpstr>
      <vt:lpstr>The EU is striving for adjusting to this changing environment</vt:lpstr>
      <vt:lpstr>Slide 5</vt:lpstr>
      <vt:lpstr>Slide 6</vt:lpstr>
      <vt:lpstr>The EU trade policy focus changes both with regard to topics and  regions</vt:lpstr>
      <vt:lpstr>Slide 8</vt:lpstr>
      <vt:lpstr>Slide 9</vt:lpstr>
      <vt:lpstr>Slide 10</vt:lpstr>
      <vt:lpstr>EU benchmark for a NS region to region agreement</vt:lpstr>
      <vt:lpstr>To date, no single RTA fits in 100%  with the benchmark</vt:lpstr>
      <vt:lpstr>Can the RTA with the  CAN and the CA countries fulfill the benchmark conditions?</vt:lpstr>
      <vt:lpstr>Yet Latin America still arouses a deep  interest  in Europe</vt:lpstr>
      <vt:lpstr>Could a trade deal with the EU trigger off such evolution ?</vt:lpstr>
    </vt:vector>
  </TitlesOfParts>
  <Company>IFRI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Andean Community Vice-Ministers of Trade April 24th 2007</dc:title>
  <dc:creator>Pierre Defraigne</dc:creator>
  <cp:lastModifiedBy>anarod</cp:lastModifiedBy>
  <cp:revision>14</cp:revision>
  <dcterms:created xsi:type="dcterms:W3CDTF">2007-04-22T17:23:58Z</dcterms:created>
  <dcterms:modified xsi:type="dcterms:W3CDTF">2010-07-12T00:51:50Z</dcterms:modified>
</cp:coreProperties>
</file>