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3"/>
  </p:notesMasterIdLst>
  <p:handoutMasterIdLst>
    <p:handoutMasterId r:id="rId74"/>
  </p:handoutMasterIdLst>
  <p:sldIdLst>
    <p:sldId id="257" r:id="rId2"/>
    <p:sldId id="337" r:id="rId3"/>
    <p:sldId id="338" r:id="rId4"/>
    <p:sldId id="304" r:id="rId5"/>
    <p:sldId id="266" r:id="rId6"/>
    <p:sldId id="262" r:id="rId7"/>
    <p:sldId id="263" r:id="rId8"/>
    <p:sldId id="264" r:id="rId9"/>
    <p:sldId id="265" r:id="rId10"/>
    <p:sldId id="307" r:id="rId11"/>
    <p:sldId id="339" r:id="rId12"/>
    <p:sldId id="340" r:id="rId13"/>
    <p:sldId id="329" r:id="rId14"/>
    <p:sldId id="309" r:id="rId15"/>
    <p:sldId id="310" r:id="rId16"/>
    <p:sldId id="314" r:id="rId17"/>
    <p:sldId id="312" r:id="rId18"/>
    <p:sldId id="318" r:id="rId19"/>
    <p:sldId id="332" r:id="rId20"/>
    <p:sldId id="333" r:id="rId21"/>
    <p:sldId id="334" r:id="rId22"/>
    <p:sldId id="335" r:id="rId23"/>
    <p:sldId id="336" r:id="rId24"/>
    <p:sldId id="343" r:id="rId25"/>
    <p:sldId id="344" r:id="rId26"/>
    <p:sldId id="351" r:id="rId27"/>
    <p:sldId id="347" r:id="rId28"/>
    <p:sldId id="348" r:id="rId29"/>
    <p:sldId id="349" r:id="rId30"/>
    <p:sldId id="350" r:id="rId31"/>
    <p:sldId id="352" r:id="rId32"/>
    <p:sldId id="353" r:id="rId33"/>
    <p:sldId id="387" r:id="rId34"/>
    <p:sldId id="354" r:id="rId35"/>
    <p:sldId id="356" r:id="rId36"/>
    <p:sldId id="357" r:id="rId37"/>
    <p:sldId id="388" r:id="rId38"/>
    <p:sldId id="389" r:id="rId39"/>
    <p:sldId id="358" r:id="rId40"/>
    <p:sldId id="360" r:id="rId41"/>
    <p:sldId id="361" r:id="rId42"/>
    <p:sldId id="390" r:id="rId43"/>
    <p:sldId id="362" r:id="rId44"/>
    <p:sldId id="364" r:id="rId45"/>
    <p:sldId id="385" r:id="rId46"/>
    <p:sldId id="365" r:id="rId47"/>
    <p:sldId id="386" r:id="rId48"/>
    <p:sldId id="366" r:id="rId49"/>
    <p:sldId id="367" r:id="rId50"/>
    <p:sldId id="368" r:id="rId51"/>
    <p:sldId id="369" r:id="rId52"/>
    <p:sldId id="391" r:id="rId53"/>
    <p:sldId id="392" r:id="rId54"/>
    <p:sldId id="370" r:id="rId55"/>
    <p:sldId id="372" r:id="rId56"/>
    <p:sldId id="373" r:id="rId57"/>
    <p:sldId id="374" r:id="rId58"/>
    <p:sldId id="375" r:id="rId59"/>
    <p:sldId id="376" r:id="rId60"/>
    <p:sldId id="377" r:id="rId61"/>
    <p:sldId id="378" r:id="rId62"/>
    <p:sldId id="379" r:id="rId63"/>
    <p:sldId id="380" r:id="rId64"/>
    <p:sldId id="381" r:id="rId65"/>
    <p:sldId id="382" r:id="rId66"/>
    <p:sldId id="383" r:id="rId67"/>
    <p:sldId id="305" r:id="rId68"/>
    <p:sldId id="293" r:id="rId69"/>
    <p:sldId id="346" r:id="rId70"/>
    <p:sldId id="294" r:id="rId71"/>
    <p:sldId id="295" r:id="rId72"/>
  </p:sldIdLst>
  <p:sldSz cx="9144000" cy="6858000" type="screen4x3"/>
  <p:notesSz cx="6858000" cy="9144000"/>
  <p:embeddedFontLst>
    <p:embeddedFont>
      <p:font typeface="Calibri" pitchFamily="34" charset="0"/>
      <p:regular r:id="rId75"/>
      <p:bold r:id="rId76"/>
      <p:italic r:id="rId77"/>
      <p:boldItalic r:id="rId7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nter-American Development Bank" initials="" lastIdx="1" clrIdx="0"/>
  <p:cmAuthor id="1" name="usr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86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font" Target="fonts/font2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handoutMaster" Target="handoutMasters/handoutMaster1.xml"/><Relationship Id="rId79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font" Target="fonts/font4.fntdata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3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1.fntdata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6A5B22E-F899-411E-ADB3-9C28C401540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89B631-B76B-423D-9417-5F7B60B4CC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955A2B-C5CE-45FE-A3B1-4B60C1CA11E7}" type="slidenum">
              <a:rPr lang="en-US"/>
              <a:pPr/>
              <a:t>11</a:t>
            </a:fld>
            <a:endParaRPr lang="en-US"/>
          </a:p>
        </p:txBody>
      </p:sp>
      <p:sp>
        <p:nvSpPr>
          <p:cNvPr id="111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/>
              <a:t>The framework uses a number of building blocks</a:t>
            </a:r>
          </a:p>
          <a:p>
            <a:endParaRPr lang="en-US" sz="600" u="sng"/>
          </a:p>
          <a:p>
            <a:r>
              <a:rPr lang="en-US" sz="1300" u="sng"/>
              <a:t>Some pre-existing ones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Studies of the PMP and the features of policies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Role of political institutions in the determination of policies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Models of interest groups behavior (Olsonian) and rent-seeking</a:t>
            </a:r>
          </a:p>
          <a:p>
            <a:pPr lvl="2"/>
            <a:r>
              <a:rPr lang="en-US"/>
              <a:t>A bit US centered</a:t>
            </a:r>
          </a:p>
          <a:p>
            <a:pPr lvl="2"/>
            <a:r>
              <a:rPr lang="en-US"/>
              <a:t>Some good applications in trade policy</a:t>
            </a:r>
          </a:p>
          <a:p>
            <a:pPr lvl="2"/>
            <a:r>
              <a:rPr lang="en-US"/>
              <a:t>(ignores political institutions)</a:t>
            </a:r>
          </a:p>
          <a:p>
            <a:pPr lvl="2"/>
            <a:r>
              <a:rPr lang="en-US"/>
              <a:t>Some interesting findings  (derived from econ structure)</a:t>
            </a:r>
          </a:p>
          <a:p>
            <a:pPr lvl="3"/>
            <a:r>
              <a:rPr lang="en-US"/>
              <a:t>Agriculture</a:t>
            </a:r>
          </a:p>
          <a:p>
            <a:pPr lvl="4"/>
            <a:r>
              <a:rPr lang="en-US"/>
              <a:t>Taxed in LDC’s</a:t>
            </a:r>
          </a:p>
          <a:p>
            <a:pPr lvl="4"/>
            <a:r>
              <a:rPr lang="en-US"/>
              <a:t>Subsidized in DCs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Role of veto players in the reform process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Organization of “real actors” (businesses, unions, etc)</a:t>
            </a:r>
          </a:p>
          <a:p>
            <a:pPr lvl="1"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Economic structures / interests / policy cleavages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48CEF6-2C46-4454-B023-819CEBCFE8FE}" type="slidenum">
              <a:rPr lang="en-US"/>
              <a:pPr/>
              <a:t>12</a:t>
            </a:fld>
            <a:endParaRPr lang="en-US"/>
          </a:p>
        </p:txBody>
      </p:sp>
      <p:sp>
        <p:nvSpPr>
          <p:cNvPr id="113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/>
              <a:t>The framework uses a number of building blocks</a:t>
            </a:r>
          </a:p>
          <a:p>
            <a:endParaRPr lang="en-US" sz="600" u="sng"/>
          </a:p>
          <a:p>
            <a:r>
              <a:rPr lang="en-US" sz="1300" u="sng"/>
              <a:t>Some pre-existing ones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Studies of the PMP and the features of policies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Role of political institutions in the determination of policies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Models of interest groups behavior (Olsonian) and rent-seeking</a:t>
            </a:r>
          </a:p>
          <a:p>
            <a:pPr lvl="2"/>
            <a:r>
              <a:rPr lang="en-US"/>
              <a:t>A bit US centered</a:t>
            </a:r>
          </a:p>
          <a:p>
            <a:pPr lvl="2"/>
            <a:r>
              <a:rPr lang="en-US"/>
              <a:t>Some good applications in trade policy</a:t>
            </a:r>
          </a:p>
          <a:p>
            <a:pPr lvl="2"/>
            <a:r>
              <a:rPr lang="en-US"/>
              <a:t>(ignores political institutions)</a:t>
            </a:r>
          </a:p>
          <a:p>
            <a:pPr lvl="2"/>
            <a:r>
              <a:rPr lang="en-US"/>
              <a:t>Some interesting findings  (derived from econ structure)</a:t>
            </a:r>
          </a:p>
          <a:p>
            <a:pPr lvl="3"/>
            <a:r>
              <a:rPr lang="en-US"/>
              <a:t>Agriculture</a:t>
            </a:r>
          </a:p>
          <a:p>
            <a:pPr lvl="4"/>
            <a:r>
              <a:rPr lang="en-US"/>
              <a:t>Taxed in LDC’s</a:t>
            </a:r>
          </a:p>
          <a:p>
            <a:pPr lvl="4"/>
            <a:r>
              <a:rPr lang="en-US"/>
              <a:t>Subsidized in DCs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Role of veto players in the reform process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Organization of “real actors” (businesses, unions, etc)</a:t>
            </a:r>
          </a:p>
          <a:p>
            <a:pPr lvl="1"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Economic structures / interests / policy cleavages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DECCE-61F2-41F2-AF09-673D3B24A6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4DDF5-46B7-494F-B512-92F616EDF0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CED08-7F1E-4DA6-B0BB-4C7FD672B3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41710-6EF9-4EF9-914E-CBF517B390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7905F-24AE-4809-B91B-A9C94F420E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64A49-7072-4CF0-B79B-B8A7E9C0CE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DC11DB-630B-42CB-9C0D-F99BFBE6DF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06CB8-7D5A-49B4-AF54-8C74236B42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94225-F56D-47F7-BB87-F154EE282B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DCEC14-768C-4CB1-95DC-616BD0772B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640DC-300A-4113-9AB9-90070E2E74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175000-7C4A-4257-AD03-2C0EF78D75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676400"/>
            <a:ext cx="6781800" cy="1752600"/>
          </a:xfrm>
        </p:spPr>
        <p:txBody>
          <a:bodyPr/>
          <a:lstStyle/>
          <a:p>
            <a:r>
              <a:rPr lang="en-US" sz="3900"/>
              <a:t>The Political Economy of Productivity</a:t>
            </a:r>
            <a:br>
              <a:rPr lang="en-US" sz="3900"/>
            </a:br>
            <a:endParaRPr lang="en-US" sz="39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100"/>
              <a:t>Actors, Arenas, and Policymaking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838200" y="6019800"/>
            <a:ext cx="76200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700">
                <a:solidFill>
                  <a:schemeClr val="tx2"/>
                </a:solidFill>
              </a:rPr>
              <a:t>Prepared for presentation at Brainstorming Session. IADB February 6, 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200"/>
              <a:t>THE FRAMEWORK</a:t>
            </a: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 flipV="1">
            <a:off x="2362200" y="3730625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70660" name="Group 4"/>
          <p:cNvGrpSpPr>
            <a:grpSpLocks/>
          </p:cNvGrpSpPr>
          <p:nvPr/>
        </p:nvGrpSpPr>
        <p:grpSpPr bwMode="auto">
          <a:xfrm>
            <a:off x="6534150" y="3886200"/>
            <a:ext cx="2133600" cy="1366838"/>
            <a:chOff x="4176" y="2403"/>
            <a:chExt cx="1344" cy="861"/>
          </a:xfrm>
        </p:grpSpPr>
        <p:sp>
          <p:nvSpPr>
            <p:cNvPr id="70661" name="Text Box 5"/>
            <p:cNvSpPr txBox="1">
              <a:spLocks noChangeArrowheads="1"/>
            </p:cNvSpPr>
            <p:nvPr/>
          </p:nvSpPr>
          <p:spPr bwMode="auto">
            <a:xfrm>
              <a:off x="4176" y="3027"/>
              <a:ext cx="1344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Productivity</a:t>
              </a:r>
            </a:p>
          </p:txBody>
        </p:sp>
        <p:sp>
          <p:nvSpPr>
            <p:cNvPr id="70662" name="Line 6"/>
            <p:cNvSpPr>
              <a:spLocks noChangeShapeType="1"/>
            </p:cNvSpPr>
            <p:nvPr/>
          </p:nvSpPr>
          <p:spPr bwMode="auto">
            <a:xfrm>
              <a:off x="4992" y="2403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7239000" y="313848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POLICIES</a:t>
            </a:r>
          </a:p>
        </p:txBody>
      </p:sp>
      <p:grpSp>
        <p:nvGrpSpPr>
          <p:cNvPr id="70664" name="Group 8"/>
          <p:cNvGrpSpPr>
            <a:grpSpLocks/>
          </p:cNvGrpSpPr>
          <p:nvPr/>
        </p:nvGrpSpPr>
        <p:grpSpPr bwMode="auto">
          <a:xfrm>
            <a:off x="3638550" y="2822575"/>
            <a:ext cx="5105400" cy="1063625"/>
            <a:chOff x="2292" y="2304"/>
            <a:chExt cx="3216" cy="670"/>
          </a:xfrm>
        </p:grpSpPr>
        <p:sp>
          <p:nvSpPr>
            <p:cNvPr id="70665" name="Oval 9"/>
            <p:cNvSpPr>
              <a:spLocks noChangeArrowheads="1"/>
            </p:cNvSpPr>
            <p:nvPr/>
          </p:nvSpPr>
          <p:spPr bwMode="auto">
            <a:xfrm>
              <a:off x="4404" y="2352"/>
              <a:ext cx="1104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66" name="Text Box 10"/>
            <p:cNvSpPr txBox="1">
              <a:spLocks noChangeArrowheads="1"/>
            </p:cNvSpPr>
            <p:nvPr/>
          </p:nvSpPr>
          <p:spPr bwMode="auto">
            <a:xfrm>
              <a:off x="2292" y="2304"/>
              <a:ext cx="1536" cy="6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POLICYMAKING INSTITUTIONS</a:t>
              </a:r>
            </a:p>
            <a:p>
              <a:pPr algn="ctr">
                <a:spcBef>
                  <a:spcPct val="50000"/>
                </a:spcBef>
              </a:pPr>
              <a:r>
                <a:rPr lang="en-US"/>
                <a:t>political (State) actors</a:t>
              </a:r>
            </a:p>
          </p:txBody>
        </p:sp>
        <p:sp>
          <p:nvSpPr>
            <p:cNvPr id="70667" name="Line 11"/>
            <p:cNvSpPr>
              <a:spLocks noChangeShapeType="1"/>
            </p:cNvSpPr>
            <p:nvPr/>
          </p:nvSpPr>
          <p:spPr bwMode="auto">
            <a:xfrm>
              <a:off x="3876" y="2640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690" name="Rectangle 34"/>
          <p:cNvSpPr>
            <a:spLocks noChangeArrowheads="1"/>
          </p:cNvSpPr>
          <p:nvPr/>
        </p:nvSpPr>
        <p:spPr bwMode="auto">
          <a:xfrm>
            <a:off x="838200" y="2895600"/>
            <a:ext cx="18288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/>
              <a:t>“Real” Actors</a:t>
            </a:r>
          </a:p>
        </p:txBody>
      </p:sp>
      <p:sp>
        <p:nvSpPr>
          <p:cNvPr id="70692" name="Line 36"/>
          <p:cNvSpPr>
            <a:spLocks noChangeShapeType="1"/>
          </p:cNvSpPr>
          <p:nvPr/>
        </p:nvSpPr>
        <p:spPr bwMode="auto">
          <a:xfrm>
            <a:off x="2743200" y="3429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93" name="Text Box 37"/>
          <p:cNvSpPr txBox="1">
            <a:spLocks noChangeArrowheads="1"/>
          </p:cNvSpPr>
          <p:nvPr/>
        </p:nvSpPr>
        <p:spPr bwMode="auto">
          <a:xfrm>
            <a:off x="762000" y="1524000"/>
            <a:ext cx="1797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Socioeconomic </a:t>
            </a:r>
          </a:p>
          <a:p>
            <a:pPr algn="ctr"/>
            <a:r>
              <a:rPr lang="en-US"/>
              <a:t>Structure</a:t>
            </a:r>
          </a:p>
        </p:txBody>
      </p:sp>
      <p:sp>
        <p:nvSpPr>
          <p:cNvPr id="70694" name="Text Box 38"/>
          <p:cNvSpPr txBox="1">
            <a:spLocks noChangeArrowheads="1"/>
          </p:cNvSpPr>
          <p:nvPr/>
        </p:nvSpPr>
        <p:spPr bwMode="auto">
          <a:xfrm>
            <a:off x="4343400" y="1492250"/>
            <a:ext cx="127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Political</a:t>
            </a:r>
          </a:p>
          <a:p>
            <a:pPr algn="ctr"/>
            <a:r>
              <a:rPr lang="en-US"/>
              <a:t>Institutions</a:t>
            </a:r>
          </a:p>
        </p:txBody>
      </p:sp>
      <p:sp>
        <p:nvSpPr>
          <p:cNvPr id="70695" name="Line 39"/>
          <p:cNvSpPr>
            <a:spLocks noChangeShapeType="1"/>
          </p:cNvSpPr>
          <p:nvPr/>
        </p:nvSpPr>
        <p:spPr bwMode="auto">
          <a:xfrm>
            <a:off x="1676400" y="2209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96" name="Line 40"/>
          <p:cNvSpPr>
            <a:spLocks noChangeShapeType="1"/>
          </p:cNvSpPr>
          <p:nvPr/>
        </p:nvSpPr>
        <p:spPr bwMode="auto">
          <a:xfrm>
            <a:off x="4953000" y="21336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Inputs from previous literature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110595" name="Oval 3"/>
          <p:cNvSpPr>
            <a:spLocks noChangeArrowheads="1"/>
          </p:cNvSpPr>
          <p:nvPr/>
        </p:nvSpPr>
        <p:spPr bwMode="auto">
          <a:xfrm>
            <a:off x="7239000" y="3128963"/>
            <a:ext cx="17526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 flipV="1">
            <a:off x="2514600" y="4035425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10597" name="Line 5"/>
          <p:cNvSpPr>
            <a:spLocks noChangeShapeType="1"/>
          </p:cNvSpPr>
          <p:nvPr/>
        </p:nvSpPr>
        <p:spPr bwMode="auto">
          <a:xfrm>
            <a:off x="5105400" y="2514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10598" name="Group 6"/>
          <p:cNvGrpSpPr>
            <a:grpSpLocks/>
          </p:cNvGrpSpPr>
          <p:nvPr/>
        </p:nvGrpSpPr>
        <p:grpSpPr bwMode="auto">
          <a:xfrm>
            <a:off x="381000" y="1712913"/>
            <a:ext cx="8534400" cy="3773487"/>
            <a:chOff x="240" y="1079"/>
            <a:chExt cx="5376" cy="2377"/>
          </a:xfrm>
        </p:grpSpPr>
        <p:sp>
          <p:nvSpPr>
            <p:cNvPr id="110599" name="Text Box 7"/>
            <p:cNvSpPr txBox="1">
              <a:spLocks noChangeArrowheads="1"/>
            </p:cNvSpPr>
            <p:nvPr/>
          </p:nvSpPr>
          <p:spPr bwMode="auto">
            <a:xfrm>
              <a:off x="240" y="2019"/>
              <a:ext cx="1632" cy="51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0"/>
                </a:lnSpc>
                <a:spcBef>
                  <a:spcPct val="50000"/>
                </a:spcBef>
              </a:pPr>
              <a:endParaRPr lang="en-US"/>
            </a:p>
            <a:p>
              <a:pPr algn="ctr">
                <a:spcBef>
                  <a:spcPct val="50000"/>
                </a:spcBef>
              </a:pPr>
              <a:r>
                <a:rPr lang="en-US"/>
                <a:t>“Real” Actors</a:t>
              </a:r>
            </a:p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10600" name="Text Box 8"/>
            <p:cNvSpPr txBox="1">
              <a:spLocks noChangeArrowheads="1"/>
            </p:cNvSpPr>
            <p:nvPr/>
          </p:nvSpPr>
          <p:spPr bwMode="auto">
            <a:xfrm>
              <a:off x="2448" y="1923"/>
              <a:ext cx="1536" cy="6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POLICYMAKING INSTITUTIONS</a:t>
              </a:r>
            </a:p>
            <a:p>
              <a:pPr algn="ctr">
                <a:spcBef>
                  <a:spcPct val="50000"/>
                </a:spcBef>
              </a:pPr>
              <a:r>
                <a:rPr lang="en-US"/>
                <a:t>political (State) actors</a:t>
              </a:r>
            </a:p>
          </p:txBody>
        </p:sp>
        <p:sp>
          <p:nvSpPr>
            <p:cNvPr id="110601" name="Text Box 9"/>
            <p:cNvSpPr txBox="1">
              <a:spLocks noChangeArrowheads="1"/>
            </p:cNvSpPr>
            <p:nvPr/>
          </p:nvSpPr>
          <p:spPr bwMode="auto">
            <a:xfrm>
              <a:off x="4752" y="2172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POLICIES</a:t>
              </a:r>
            </a:p>
          </p:txBody>
        </p:sp>
        <p:sp>
          <p:nvSpPr>
            <p:cNvPr id="110602" name="Line 10"/>
            <p:cNvSpPr>
              <a:spLocks noChangeShapeType="1"/>
            </p:cNvSpPr>
            <p:nvPr/>
          </p:nvSpPr>
          <p:spPr bwMode="auto">
            <a:xfrm>
              <a:off x="1920" y="2259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0603" name="Line 11"/>
            <p:cNvSpPr>
              <a:spLocks noChangeShapeType="1"/>
            </p:cNvSpPr>
            <p:nvPr/>
          </p:nvSpPr>
          <p:spPr bwMode="auto">
            <a:xfrm>
              <a:off x="4032" y="2259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0604" name="Text Box 12"/>
            <p:cNvSpPr txBox="1">
              <a:spLocks noChangeArrowheads="1"/>
            </p:cNvSpPr>
            <p:nvPr/>
          </p:nvSpPr>
          <p:spPr bwMode="auto">
            <a:xfrm>
              <a:off x="4272" y="3219"/>
              <a:ext cx="1344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Productivity</a:t>
              </a:r>
            </a:p>
          </p:txBody>
        </p:sp>
        <p:sp>
          <p:nvSpPr>
            <p:cNvPr id="110605" name="Line 13"/>
            <p:cNvSpPr>
              <a:spLocks noChangeShapeType="1"/>
            </p:cNvSpPr>
            <p:nvPr/>
          </p:nvSpPr>
          <p:spPr bwMode="auto">
            <a:xfrm>
              <a:off x="5088" y="2595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0606" name="Line 14"/>
            <p:cNvSpPr>
              <a:spLocks noChangeShapeType="1"/>
            </p:cNvSpPr>
            <p:nvPr/>
          </p:nvSpPr>
          <p:spPr bwMode="auto">
            <a:xfrm>
              <a:off x="1056" y="1536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0607" name="Text Box 15"/>
            <p:cNvSpPr txBox="1">
              <a:spLocks noChangeArrowheads="1"/>
            </p:cNvSpPr>
            <p:nvPr/>
          </p:nvSpPr>
          <p:spPr bwMode="auto">
            <a:xfrm>
              <a:off x="480" y="1079"/>
              <a:ext cx="11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Socioeconomic </a:t>
              </a:r>
            </a:p>
            <a:p>
              <a:pPr algn="ctr"/>
              <a:r>
                <a:rPr lang="en-US"/>
                <a:t>Structure</a:t>
              </a:r>
            </a:p>
          </p:txBody>
        </p:sp>
        <p:sp>
          <p:nvSpPr>
            <p:cNvPr id="110608" name="Text Box 16"/>
            <p:cNvSpPr txBox="1">
              <a:spLocks noChangeArrowheads="1"/>
            </p:cNvSpPr>
            <p:nvPr/>
          </p:nvSpPr>
          <p:spPr bwMode="auto">
            <a:xfrm>
              <a:off x="2832" y="1127"/>
              <a:ext cx="8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Political</a:t>
              </a:r>
            </a:p>
            <a:p>
              <a:r>
                <a:rPr lang="en-US"/>
                <a:t>Institutions</a:t>
              </a:r>
            </a:p>
          </p:txBody>
        </p:sp>
      </p:grpSp>
      <p:grpSp>
        <p:nvGrpSpPr>
          <p:cNvPr id="110609" name="Group 17"/>
          <p:cNvGrpSpPr>
            <a:grpSpLocks/>
          </p:cNvGrpSpPr>
          <p:nvPr/>
        </p:nvGrpSpPr>
        <p:grpSpPr bwMode="auto">
          <a:xfrm>
            <a:off x="4108450" y="1965325"/>
            <a:ext cx="4648200" cy="1143000"/>
            <a:chOff x="2588" y="1238"/>
            <a:chExt cx="2928" cy="720"/>
          </a:xfrm>
        </p:grpSpPr>
        <p:sp>
          <p:nvSpPr>
            <p:cNvPr id="110610" name="Oval 18"/>
            <p:cNvSpPr>
              <a:spLocks noChangeArrowheads="1"/>
            </p:cNvSpPr>
            <p:nvPr/>
          </p:nvSpPr>
          <p:spPr bwMode="auto">
            <a:xfrm rot="1183082">
              <a:off x="2588" y="1238"/>
              <a:ext cx="2928" cy="720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611" name="Text Box 19"/>
            <p:cNvSpPr txBox="1">
              <a:spLocks noChangeArrowheads="1"/>
            </p:cNvSpPr>
            <p:nvPr/>
          </p:nvSpPr>
          <p:spPr bwMode="auto">
            <a:xfrm>
              <a:off x="4272" y="139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2</a:t>
              </a:r>
            </a:p>
          </p:txBody>
        </p:sp>
      </p:grpSp>
      <p:grpSp>
        <p:nvGrpSpPr>
          <p:cNvPr id="110612" name="Group 20"/>
          <p:cNvGrpSpPr>
            <a:grpSpLocks/>
          </p:cNvGrpSpPr>
          <p:nvPr/>
        </p:nvGrpSpPr>
        <p:grpSpPr bwMode="auto">
          <a:xfrm>
            <a:off x="5943600" y="3352800"/>
            <a:ext cx="1600200" cy="533400"/>
            <a:chOff x="3744" y="2112"/>
            <a:chExt cx="1008" cy="336"/>
          </a:xfrm>
        </p:grpSpPr>
        <p:sp>
          <p:nvSpPr>
            <p:cNvPr id="110613" name="Oval 21"/>
            <p:cNvSpPr>
              <a:spLocks noChangeArrowheads="1"/>
            </p:cNvSpPr>
            <p:nvPr/>
          </p:nvSpPr>
          <p:spPr bwMode="auto">
            <a:xfrm>
              <a:off x="3744" y="2112"/>
              <a:ext cx="1008" cy="336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614" name="Text Box 22"/>
            <p:cNvSpPr txBox="1">
              <a:spLocks noChangeArrowheads="1"/>
            </p:cNvSpPr>
            <p:nvPr/>
          </p:nvSpPr>
          <p:spPr bwMode="auto">
            <a:xfrm>
              <a:off x="3840" y="2160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4</a:t>
              </a:r>
            </a:p>
          </p:txBody>
        </p:sp>
      </p:grpSp>
      <p:grpSp>
        <p:nvGrpSpPr>
          <p:cNvPr id="110615" name="Group 23"/>
          <p:cNvGrpSpPr>
            <a:grpSpLocks/>
          </p:cNvGrpSpPr>
          <p:nvPr/>
        </p:nvGrpSpPr>
        <p:grpSpPr bwMode="auto">
          <a:xfrm>
            <a:off x="152400" y="2895600"/>
            <a:ext cx="3048000" cy="1295400"/>
            <a:chOff x="96" y="1824"/>
            <a:chExt cx="1920" cy="816"/>
          </a:xfrm>
        </p:grpSpPr>
        <p:sp>
          <p:nvSpPr>
            <p:cNvPr id="110616" name="Rectangle 24"/>
            <p:cNvSpPr>
              <a:spLocks noChangeArrowheads="1"/>
            </p:cNvSpPr>
            <p:nvPr/>
          </p:nvSpPr>
          <p:spPr bwMode="auto">
            <a:xfrm>
              <a:off x="144" y="1872"/>
              <a:ext cx="1872" cy="76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617" name="Text Box 25"/>
            <p:cNvSpPr txBox="1">
              <a:spLocks noChangeArrowheads="1"/>
            </p:cNvSpPr>
            <p:nvPr/>
          </p:nvSpPr>
          <p:spPr bwMode="auto">
            <a:xfrm>
              <a:off x="96" y="1824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5</a:t>
              </a:r>
            </a:p>
          </p:txBody>
        </p:sp>
      </p:grpSp>
      <p:sp>
        <p:nvSpPr>
          <p:cNvPr id="110618" name="Rectangle 26"/>
          <p:cNvSpPr>
            <a:spLocks noChangeArrowheads="1"/>
          </p:cNvSpPr>
          <p:nvPr/>
        </p:nvSpPr>
        <p:spPr bwMode="auto">
          <a:xfrm>
            <a:off x="0" y="4648200"/>
            <a:ext cx="58674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Workings of political institutions, PM, and the features of policies</a:t>
            </a:r>
          </a:p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Political institutions and policies</a:t>
            </a:r>
          </a:p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Interest groups and rent-seeking</a:t>
            </a:r>
          </a:p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Role of veto players in the reform process</a:t>
            </a:r>
          </a:p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Organization of “real actors”</a:t>
            </a:r>
          </a:p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Economic structure, interests, social cleavages</a:t>
            </a:r>
          </a:p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Structure and dynamics of business-State relations </a:t>
            </a:r>
          </a:p>
        </p:txBody>
      </p:sp>
      <p:grpSp>
        <p:nvGrpSpPr>
          <p:cNvPr id="110619" name="Group 27"/>
          <p:cNvGrpSpPr>
            <a:grpSpLocks/>
          </p:cNvGrpSpPr>
          <p:nvPr/>
        </p:nvGrpSpPr>
        <p:grpSpPr bwMode="auto">
          <a:xfrm>
            <a:off x="3581400" y="2895600"/>
            <a:ext cx="5562600" cy="1600200"/>
            <a:chOff x="2256" y="1824"/>
            <a:chExt cx="3504" cy="1008"/>
          </a:xfrm>
        </p:grpSpPr>
        <p:sp>
          <p:nvSpPr>
            <p:cNvPr id="110620" name="Rectangle 28"/>
            <p:cNvSpPr>
              <a:spLocks noChangeArrowheads="1"/>
            </p:cNvSpPr>
            <p:nvPr/>
          </p:nvSpPr>
          <p:spPr bwMode="auto">
            <a:xfrm>
              <a:off x="2256" y="1824"/>
              <a:ext cx="3504" cy="100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621" name="Text Box 29"/>
            <p:cNvSpPr txBox="1">
              <a:spLocks noChangeArrowheads="1"/>
            </p:cNvSpPr>
            <p:nvPr/>
          </p:nvSpPr>
          <p:spPr bwMode="auto">
            <a:xfrm>
              <a:off x="2880" y="2592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110622" name="Group 30"/>
          <p:cNvGrpSpPr>
            <a:grpSpLocks/>
          </p:cNvGrpSpPr>
          <p:nvPr/>
        </p:nvGrpSpPr>
        <p:grpSpPr bwMode="auto">
          <a:xfrm>
            <a:off x="762000" y="2743200"/>
            <a:ext cx="7848600" cy="1981200"/>
            <a:chOff x="480" y="1728"/>
            <a:chExt cx="4944" cy="1248"/>
          </a:xfrm>
        </p:grpSpPr>
        <p:grpSp>
          <p:nvGrpSpPr>
            <p:cNvPr id="110623" name="Group 31"/>
            <p:cNvGrpSpPr>
              <a:grpSpLocks/>
            </p:cNvGrpSpPr>
            <p:nvPr/>
          </p:nvGrpSpPr>
          <p:grpSpPr bwMode="auto">
            <a:xfrm>
              <a:off x="480" y="1728"/>
              <a:ext cx="4944" cy="1248"/>
              <a:chOff x="480" y="1728"/>
              <a:chExt cx="4944" cy="1248"/>
            </a:xfrm>
          </p:grpSpPr>
          <p:sp>
            <p:nvSpPr>
              <p:cNvPr id="110624" name="AutoShape 32"/>
              <p:cNvSpPr>
                <a:spLocks noChangeArrowheads="1"/>
              </p:cNvSpPr>
              <p:nvPr/>
            </p:nvSpPr>
            <p:spPr bwMode="auto">
              <a:xfrm flipV="1">
                <a:off x="480" y="1728"/>
                <a:ext cx="4944" cy="1248"/>
              </a:xfrm>
              <a:custGeom>
                <a:avLst/>
                <a:gdLst>
                  <a:gd name="G0" fmla="+- 7599 0 0"/>
                  <a:gd name="G1" fmla="+- -11385062 0 0"/>
                  <a:gd name="G2" fmla="+- 0 0 -11385062"/>
                  <a:gd name="T0" fmla="*/ 0 256 1"/>
                  <a:gd name="T1" fmla="*/ 180 256 1"/>
                  <a:gd name="G3" fmla="+- -11385062 T0 T1"/>
                  <a:gd name="T2" fmla="*/ 0 256 1"/>
                  <a:gd name="T3" fmla="*/ 90 256 1"/>
                  <a:gd name="G4" fmla="+- -11385062 T2 T3"/>
                  <a:gd name="G5" fmla="*/ G4 2 1"/>
                  <a:gd name="T4" fmla="*/ 90 256 1"/>
                  <a:gd name="T5" fmla="*/ 0 256 1"/>
                  <a:gd name="G6" fmla="+- -11385062 T4 T5"/>
                  <a:gd name="G7" fmla="*/ G6 2 1"/>
                  <a:gd name="G8" fmla="abs -1138506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99"/>
                  <a:gd name="G18" fmla="*/ 7599 1 2"/>
                  <a:gd name="G19" fmla="+- G18 5400 0"/>
                  <a:gd name="G20" fmla="cos G19 -11385062"/>
                  <a:gd name="G21" fmla="sin G19 -11385062"/>
                  <a:gd name="G22" fmla="+- G20 10800 0"/>
                  <a:gd name="G23" fmla="+- G21 10800 0"/>
                  <a:gd name="G24" fmla="+- 10800 0 G20"/>
                  <a:gd name="G25" fmla="+- 7599 10800 0"/>
                  <a:gd name="G26" fmla="?: G9 G17 G25"/>
                  <a:gd name="G27" fmla="?: G9 0 21600"/>
                  <a:gd name="G28" fmla="cos 10800 -11385062"/>
                  <a:gd name="G29" fmla="sin 10800 -11385062"/>
                  <a:gd name="G30" fmla="sin 7599 -1138506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385062 G34 0"/>
                  <a:gd name="G36" fmla="?: G6 G35 G31"/>
                  <a:gd name="G37" fmla="+- 21600 0 G36"/>
                  <a:gd name="G38" fmla="?: G4 0 G33"/>
                  <a:gd name="G39" fmla="?: -1138506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55 w 21600"/>
                  <a:gd name="T15" fmla="*/ 9793 h 21600"/>
                  <a:gd name="T16" fmla="*/ 10800 w 21600"/>
                  <a:gd name="T17" fmla="*/ 3201 h 21600"/>
                  <a:gd name="T18" fmla="*/ 19945 w 21600"/>
                  <a:gd name="T19" fmla="*/ 979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46" y="9969"/>
                    </a:moveTo>
                    <a:cubicBezTo>
                      <a:pt x="3670" y="6117"/>
                      <a:pt x="6924" y="3200"/>
                      <a:pt x="10800" y="3201"/>
                    </a:cubicBezTo>
                    <a:cubicBezTo>
                      <a:pt x="14675" y="3201"/>
                      <a:pt x="17929" y="6117"/>
                      <a:pt x="18353" y="9969"/>
                    </a:cubicBezTo>
                    <a:lnTo>
                      <a:pt x="21535" y="9619"/>
                    </a:lnTo>
                    <a:cubicBezTo>
                      <a:pt x="20932" y="4144"/>
                      <a:pt x="16307" y="-1"/>
                      <a:pt x="10799" y="0"/>
                    </a:cubicBezTo>
                    <a:cubicBezTo>
                      <a:pt x="5292" y="0"/>
                      <a:pt x="667" y="4144"/>
                      <a:pt x="64" y="9619"/>
                    </a:cubicBez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625" name="Text Box 33"/>
              <p:cNvSpPr txBox="1">
                <a:spLocks noChangeArrowheads="1"/>
              </p:cNvSpPr>
              <p:nvPr/>
            </p:nvSpPr>
            <p:spPr bwMode="auto">
              <a:xfrm>
                <a:off x="1536" y="2640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>
                    <a:solidFill>
                      <a:srgbClr val="FF0000"/>
                    </a:solidFill>
                  </a:rPr>
                  <a:t>3</a:t>
                </a:r>
              </a:p>
            </p:txBody>
          </p:sp>
        </p:grpSp>
        <p:sp>
          <p:nvSpPr>
            <p:cNvPr id="110626" name="Text Box 34"/>
            <p:cNvSpPr txBox="1">
              <a:spLocks noChangeArrowheads="1"/>
            </p:cNvSpPr>
            <p:nvPr/>
          </p:nvSpPr>
          <p:spPr bwMode="auto">
            <a:xfrm>
              <a:off x="2496" y="2784"/>
              <a:ext cx="124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>
                  <a:solidFill>
                    <a:srgbClr val="FF0000"/>
                  </a:solidFill>
                </a:rPr>
                <a:t>Reduced form PI</a:t>
              </a:r>
            </a:p>
          </p:txBody>
        </p:sp>
      </p:grpSp>
      <p:grpSp>
        <p:nvGrpSpPr>
          <p:cNvPr id="110627" name="Group 35"/>
          <p:cNvGrpSpPr>
            <a:grpSpLocks/>
          </p:cNvGrpSpPr>
          <p:nvPr/>
        </p:nvGrpSpPr>
        <p:grpSpPr bwMode="auto">
          <a:xfrm rot="-456538">
            <a:off x="619125" y="2132013"/>
            <a:ext cx="7162800" cy="990600"/>
            <a:chOff x="2588" y="1238"/>
            <a:chExt cx="2928" cy="720"/>
          </a:xfrm>
        </p:grpSpPr>
        <p:sp>
          <p:nvSpPr>
            <p:cNvPr id="110628" name="Oval 36"/>
            <p:cNvSpPr>
              <a:spLocks noChangeArrowheads="1"/>
            </p:cNvSpPr>
            <p:nvPr/>
          </p:nvSpPr>
          <p:spPr bwMode="auto">
            <a:xfrm rot="1183082">
              <a:off x="2588" y="1238"/>
              <a:ext cx="2928" cy="720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629" name="Text Box 37"/>
            <p:cNvSpPr txBox="1">
              <a:spLocks noChangeArrowheads="1"/>
            </p:cNvSpPr>
            <p:nvPr/>
          </p:nvSpPr>
          <p:spPr bwMode="auto">
            <a:xfrm>
              <a:off x="4271" y="1389"/>
              <a:ext cx="240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6</a:t>
              </a:r>
            </a:p>
          </p:txBody>
        </p:sp>
      </p:grpSp>
      <p:grpSp>
        <p:nvGrpSpPr>
          <p:cNvPr id="110630" name="Group 38"/>
          <p:cNvGrpSpPr>
            <a:grpSpLocks/>
          </p:cNvGrpSpPr>
          <p:nvPr/>
        </p:nvGrpSpPr>
        <p:grpSpPr bwMode="auto">
          <a:xfrm>
            <a:off x="2286000" y="3276600"/>
            <a:ext cx="1905000" cy="685800"/>
            <a:chOff x="3744" y="2112"/>
            <a:chExt cx="1008" cy="336"/>
          </a:xfrm>
        </p:grpSpPr>
        <p:sp>
          <p:nvSpPr>
            <p:cNvPr id="110631" name="Oval 39"/>
            <p:cNvSpPr>
              <a:spLocks noChangeArrowheads="1"/>
            </p:cNvSpPr>
            <p:nvPr/>
          </p:nvSpPr>
          <p:spPr bwMode="auto">
            <a:xfrm>
              <a:off x="3744" y="2112"/>
              <a:ext cx="1008" cy="336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632" name="Text Box 40"/>
            <p:cNvSpPr txBox="1">
              <a:spLocks noChangeArrowheads="1"/>
            </p:cNvSpPr>
            <p:nvPr/>
          </p:nvSpPr>
          <p:spPr bwMode="auto">
            <a:xfrm>
              <a:off x="3840" y="2160"/>
              <a:ext cx="240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7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18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Inputs from previous literature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112643" name="Oval 3"/>
          <p:cNvSpPr>
            <a:spLocks noChangeArrowheads="1"/>
          </p:cNvSpPr>
          <p:nvPr/>
        </p:nvSpPr>
        <p:spPr bwMode="auto">
          <a:xfrm>
            <a:off x="7239000" y="3128963"/>
            <a:ext cx="17526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 flipV="1">
            <a:off x="2514600" y="4035425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12645" name="Line 5"/>
          <p:cNvSpPr>
            <a:spLocks noChangeShapeType="1"/>
          </p:cNvSpPr>
          <p:nvPr/>
        </p:nvSpPr>
        <p:spPr bwMode="auto">
          <a:xfrm>
            <a:off x="5105400" y="2514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381000" y="3205163"/>
            <a:ext cx="2590800" cy="8175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0"/>
              </a:lnSpc>
              <a:spcBef>
                <a:spcPct val="50000"/>
              </a:spcBef>
            </a:pPr>
            <a:endParaRPr lang="en-US"/>
          </a:p>
          <a:p>
            <a:pPr algn="ctr">
              <a:spcBef>
                <a:spcPct val="50000"/>
              </a:spcBef>
            </a:pPr>
            <a:r>
              <a:rPr lang="en-US"/>
              <a:t>“Real” Actors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endParaRPr lang="en-US"/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3886200" y="3052763"/>
            <a:ext cx="2438400" cy="1063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POLICYMAKING INSTITUTIONS</a:t>
            </a:r>
          </a:p>
          <a:p>
            <a:pPr algn="ctr">
              <a:spcBef>
                <a:spcPct val="50000"/>
              </a:spcBef>
            </a:pPr>
            <a:r>
              <a:rPr lang="en-US"/>
              <a:t>political (State) actors</a:t>
            </a:r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7543800" y="344805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POLICIES</a:t>
            </a:r>
          </a:p>
        </p:txBody>
      </p:sp>
      <p:sp>
        <p:nvSpPr>
          <p:cNvPr id="112649" name="Line 9"/>
          <p:cNvSpPr>
            <a:spLocks noChangeShapeType="1"/>
          </p:cNvSpPr>
          <p:nvPr/>
        </p:nvSpPr>
        <p:spPr bwMode="auto">
          <a:xfrm>
            <a:off x="3048000" y="3586163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650" name="Line 10"/>
          <p:cNvSpPr>
            <a:spLocks noChangeShapeType="1"/>
          </p:cNvSpPr>
          <p:nvPr/>
        </p:nvSpPr>
        <p:spPr bwMode="auto">
          <a:xfrm>
            <a:off x="6400800" y="3586163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651" name="Text Box 11"/>
          <p:cNvSpPr txBox="1">
            <a:spLocks noChangeArrowheads="1"/>
          </p:cNvSpPr>
          <p:nvPr/>
        </p:nvSpPr>
        <p:spPr bwMode="auto">
          <a:xfrm>
            <a:off x="6781800" y="5110163"/>
            <a:ext cx="2133600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Productivity</a:t>
            </a:r>
          </a:p>
        </p:txBody>
      </p:sp>
      <p:sp>
        <p:nvSpPr>
          <p:cNvPr id="112652" name="Line 12"/>
          <p:cNvSpPr>
            <a:spLocks noChangeShapeType="1"/>
          </p:cNvSpPr>
          <p:nvPr/>
        </p:nvSpPr>
        <p:spPr bwMode="auto">
          <a:xfrm>
            <a:off x="8077200" y="4119563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653" name="Line 13"/>
          <p:cNvSpPr>
            <a:spLocks noChangeShapeType="1"/>
          </p:cNvSpPr>
          <p:nvPr/>
        </p:nvSpPr>
        <p:spPr bwMode="auto">
          <a:xfrm>
            <a:off x="1676400" y="2438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654" name="Text Box 14"/>
          <p:cNvSpPr txBox="1">
            <a:spLocks noChangeArrowheads="1"/>
          </p:cNvSpPr>
          <p:nvPr/>
        </p:nvSpPr>
        <p:spPr bwMode="auto">
          <a:xfrm>
            <a:off x="762000" y="1712913"/>
            <a:ext cx="1797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Socioeconomic </a:t>
            </a:r>
          </a:p>
          <a:p>
            <a:pPr algn="ctr"/>
            <a:r>
              <a:rPr lang="en-US"/>
              <a:t>Structure</a:t>
            </a:r>
          </a:p>
        </p:txBody>
      </p:sp>
      <p:sp>
        <p:nvSpPr>
          <p:cNvPr id="112655" name="Text Box 15"/>
          <p:cNvSpPr txBox="1">
            <a:spLocks noChangeArrowheads="1"/>
          </p:cNvSpPr>
          <p:nvPr/>
        </p:nvSpPr>
        <p:spPr bwMode="auto">
          <a:xfrm>
            <a:off x="4495800" y="1789113"/>
            <a:ext cx="127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Political</a:t>
            </a:r>
          </a:p>
          <a:p>
            <a:r>
              <a:rPr lang="en-US"/>
              <a:t>Institutions</a:t>
            </a:r>
          </a:p>
        </p:txBody>
      </p:sp>
      <p:grpSp>
        <p:nvGrpSpPr>
          <p:cNvPr id="112656" name="Group 16"/>
          <p:cNvGrpSpPr>
            <a:grpSpLocks/>
          </p:cNvGrpSpPr>
          <p:nvPr/>
        </p:nvGrpSpPr>
        <p:grpSpPr bwMode="auto">
          <a:xfrm>
            <a:off x="4108450" y="1965325"/>
            <a:ext cx="4648200" cy="1143000"/>
            <a:chOff x="2588" y="1238"/>
            <a:chExt cx="2928" cy="720"/>
          </a:xfrm>
        </p:grpSpPr>
        <p:sp>
          <p:nvSpPr>
            <p:cNvPr id="112657" name="Oval 17"/>
            <p:cNvSpPr>
              <a:spLocks noChangeArrowheads="1"/>
            </p:cNvSpPr>
            <p:nvPr/>
          </p:nvSpPr>
          <p:spPr bwMode="auto">
            <a:xfrm rot="1183082">
              <a:off x="2588" y="1238"/>
              <a:ext cx="2928" cy="720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58" name="Text Box 18"/>
            <p:cNvSpPr txBox="1">
              <a:spLocks noChangeArrowheads="1"/>
            </p:cNvSpPr>
            <p:nvPr/>
          </p:nvSpPr>
          <p:spPr bwMode="auto">
            <a:xfrm>
              <a:off x="4272" y="1392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2</a:t>
              </a:r>
            </a:p>
          </p:txBody>
        </p:sp>
      </p:grpSp>
      <p:grpSp>
        <p:nvGrpSpPr>
          <p:cNvPr id="112659" name="Group 19"/>
          <p:cNvGrpSpPr>
            <a:grpSpLocks/>
          </p:cNvGrpSpPr>
          <p:nvPr/>
        </p:nvGrpSpPr>
        <p:grpSpPr bwMode="auto">
          <a:xfrm>
            <a:off x="5943600" y="3352800"/>
            <a:ext cx="1600200" cy="533400"/>
            <a:chOff x="3744" y="2112"/>
            <a:chExt cx="1008" cy="336"/>
          </a:xfrm>
        </p:grpSpPr>
        <p:sp>
          <p:nvSpPr>
            <p:cNvPr id="112660" name="Oval 20"/>
            <p:cNvSpPr>
              <a:spLocks noChangeArrowheads="1"/>
            </p:cNvSpPr>
            <p:nvPr/>
          </p:nvSpPr>
          <p:spPr bwMode="auto">
            <a:xfrm>
              <a:off x="3744" y="2112"/>
              <a:ext cx="1008" cy="336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61" name="Text Box 21"/>
            <p:cNvSpPr txBox="1">
              <a:spLocks noChangeArrowheads="1"/>
            </p:cNvSpPr>
            <p:nvPr/>
          </p:nvSpPr>
          <p:spPr bwMode="auto">
            <a:xfrm>
              <a:off x="3840" y="2160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4</a:t>
              </a:r>
            </a:p>
          </p:txBody>
        </p:sp>
      </p:grpSp>
      <p:grpSp>
        <p:nvGrpSpPr>
          <p:cNvPr id="112662" name="Group 22"/>
          <p:cNvGrpSpPr>
            <a:grpSpLocks/>
          </p:cNvGrpSpPr>
          <p:nvPr/>
        </p:nvGrpSpPr>
        <p:grpSpPr bwMode="auto">
          <a:xfrm>
            <a:off x="152400" y="2895600"/>
            <a:ext cx="3048000" cy="1295400"/>
            <a:chOff x="96" y="1824"/>
            <a:chExt cx="1920" cy="816"/>
          </a:xfrm>
        </p:grpSpPr>
        <p:sp>
          <p:nvSpPr>
            <p:cNvPr id="112663" name="Rectangle 23"/>
            <p:cNvSpPr>
              <a:spLocks noChangeArrowheads="1"/>
            </p:cNvSpPr>
            <p:nvPr/>
          </p:nvSpPr>
          <p:spPr bwMode="auto">
            <a:xfrm>
              <a:off x="144" y="1872"/>
              <a:ext cx="1872" cy="76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64" name="Text Box 24"/>
            <p:cNvSpPr txBox="1">
              <a:spLocks noChangeArrowheads="1"/>
            </p:cNvSpPr>
            <p:nvPr/>
          </p:nvSpPr>
          <p:spPr bwMode="auto">
            <a:xfrm>
              <a:off x="96" y="1824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5</a:t>
              </a:r>
            </a:p>
          </p:txBody>
        </p:sp>
      </p:grpSp>
      <p:sp>
        <p:nvSpPr>
          <p:cNvPr id="112665" name="Rectangle 25"/>
          <p:cNvSpPr>
            <a:spLocks noChangeArrowheads="1"/>
          </p:cNvSpPr>
          <p:nvPr/>
        </p:nvSpPr>
        <p:spPr bwMode="auto">
          <a:xfrm>
            <a:off x="0" y="4964113"/>
            <a:ext cx="63246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Political institutions (wks), PM, and the features of policies</a:t>
            </a:r>
          </a:p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Political institutions (rules) and policies</a:t>
            </a:r>
          </a:p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Interest groups and rent-seeking</a:t>
            </a:r>
          </a:p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Role of veto players in the reform process</a:t>
            </a:r>
          </a:p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Organization of “real actors”</a:t>
            </a:r>
          </a:p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Economic structure, interests, social cleavages</a:t>
            </a:r>
          </a:p>
          <a:p>
            <a:pPr marL="800100" lvl="1" indent="-342900" eaLnBrk="0" hangingPunct="0">
              <a:buFontTx/>
              <a:buAutoNum type="arabicPeriod"/>
            </a:pPr>
            <a:r>
              <a:rPr lang="en-US" sz="1600">
                <a:solidFill>
                  <a:schemeClr val="tx2"/>
                </a:solidFill>
              </a:rPr>
              <a:t>Structure and dynamics of business-State relations </a:t>
            </a:r>
          </a:p>
        </p:txBody>
      </p:sp>
      <p:grpSp>
        <p:nvGrpSpPr>
          <p:cNvPr id="112666" name="Group 26"/>
          <p:cNvGrpSpPr>
            <a:grpSpLocks/>
          </p:cNvGrpSpPr>
          <p:nvPr/>
        </p:nvGrpSpPr>
        <p:grpSpPr bwMode="auto">
          <a:xfrm>
            <a:off x="3581400" y="2895600"/>
            <a:ext cx="5562600" cy="1600200"/>
            <a:chOff x="2256" y="1824"/>
            <a:chExt cx="3504" cy="1008"/>
          </a:xfrm>
        </p:grpSpPr>
        <p:sp>
          <p:nvSpPr>
            <p:cNvPr id="112667" name="Rectangle 27"/>
            <p:cNvSpPr>
              <a:spLocks noChangeArrowheads="1"/>
            </p:cNvSpPr>
            <p:nvPr/>
          </p:nvSpPr>
          <p:spPr bwMode="auto">
            <a:xfrm>
              <a:off x="2256" y="1824"/>
              <a:ext cx="3504" cy="100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68" name="Text Box 28"/>
            <p:cNvSpPr txBox="1">
              <a:spLocks noChangeArrowheads="1"/>
            </p:cNvSpPr>
            <p:nvPr/>
          </p:nvSpPr>
          <p:spPr bwMode="auto">
            <a:xfrm>
              <a:off x="2880" y="2592"/>
              <a:ext cx="1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112669" name="Group 29"/>
          <p:cNvGrpSpPr>
            <a:grpSpLocks/>
          </p:cNvGrpSpPr>
          <p:nvPr/>
        </p:nvGrpSpPr>
        <p:grpSpPr bwMode="auto">
          <a:xfrm>
            <a:off x="762000" y="2743200"/>
            <a:ext cx="7848600" cy="1981200"/>
            <a:chOff x="480" y="1728"/>
            <a:chExt cx="4944" cy="1248"/>
          </a:xfrm>
        </p:grpSpPr>
        <p:grpSp>
          <p:nvGrpSpPr>
            <p:cNvPr id="112670" name="Group 30"/>
            <p:cNvGrpSpPr>
              <a:grpSpLocks/>
            </p:cNvGrpSpPr>
            <p:nvPr/>
          </p:nvGrpSpPr>
          <p:grpSpPr bwMode="auto">
            <a:xfrm>
              <a:off x="480" y="1728"/>
              <a:ext cx="4944" cy="1248"/>
              <a:chOff x="480" y="1728"/>
              <a:chExt cx="4944" cy="1248"/>
            </a:xfrm>
          </p:grpSpPr>
          <p:sp>
            <p:nvSpPr>
              <p:cNvPr id="112671" name="AutoShape 31"/>
              <p:cNvSpPr>
                <a:spLocks noChangeArrowheads="1"/>
              </p:cNvSpPr>
              <p:nvPr/>
            </p:nvSpPr>
            <p:spPr bwMode="auto">
              <a:xfrm flipV="1">
                <a:off x="480" y="1728"/>
                <a:ext cx="4944" cy="1248"/>
              </a:xfrm>
              <a:custGeom>
                <a:avLst/>
                <a:gdLst>
                  <a:gd name="G0" fmla="+- 7599 0 0"/>
                  <a:gd name="G1" fmla="+- -11385062 0 0"/>
                  <a:gd name="G2" fmla="+- 0 0 -11385062"/>
                  <a:gd name="T0" fmla="*/ 0 256 1"/>
                  <a:gd name="T1" fmla="*/ 180 256 1"/>
                  <a:gd name="G3" fmla="+- -11385062 T0 T1"/>
                  <a:gd name="T2" fmla="*/ 0 256 1"/>
                  <a:gd name="T3" fmla="*/ 90 256 1"/>
                  <a:gd name="G4" fmla="+- -11385062 T2 T3"/>
                  <a:gd name="G5" fmla="*/ G4 2 1"/>
                  <a:gd name="T4" fmla="*/ 90 256 1"/>
                  <a:gd name="T5" fmla="*/ 0 256 1"/>
                  <a:gd name="G6" fmla="+- -11385062 T4 T5"/>
                  <a:gd name="G7" fmla="*/ G6 2 1"/>
                  <a:gd name="G8" fmla="abs -11385062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99"/>
                  <a:gd name="G18" fmla="*/ 7599 1 2"/>
                  <a:gd name="G19" fmla="+- G18 5400 0"/>
                  <a:gd name="G20" fmla="cos G19 -11385062"/>
                  <a:gd name="G21" fmla="sin G19 -11385062"/>
                  <a:gd name="G22" fmla="+- G20 10800 0"/>
                  <a:gd name="G23" fmla="+- G21 10800 0"/>
                  <a:gd name="G24" fmla="+- 10800 0 G20"/>
                  <a:gd name="G25" fmla="+- 7599 10800 0"/>
                  <a:gd name="G26" fmla="?: G9 G17 G25"/>
                  <a:gd name="G27" fmla="?: G9 0 21600"/>
                  <a:gd name="G28" fmla="cos 10800 -11385062"/>
                  <a:gd name="G29" fmla="sin 10800 -11385062"/>
                  <a:gd name="G30" fmla="sin 7599 -11385062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385062 G34 0"/>
                  <a:gd name="G36" fmla="?: G6 G35 G31"/>
                  <a:gd name="G37" fmla="+- 21600 0 G36"/>
                  <a:gd name="G38" fmla="?: G4 0 G33"/>
                  <a:gd name="G39" fmla="?: -11385062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55 w 21600"/>
                  <a:gd name="T15" fmla="*/ 9793 h 21600"/>
                  <a:gd name="T16" fmla="*/ 10800 w 21600"/>
                  <a:gd name="T17" fmla="*/ 3201 h 21600"/>
                  <a:gd name="T18" fmla="*/ 19945 w 21600"/>
                  <a:gd name="T19" fmla="*/ 979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46" y="9969"/>
                    </a:moveTo>
                    <a:cubicBezTo>
                      <a:pt x="3670" y="6117"/>
                      <a:pt x="6924" y="3200"/>
                      <a:pt x="10800" y="3201"/>
                    </a:cubicBezTo>
                    <a:cubicBezTo>
                      <a:pt x="14675" y="3201"/>
                      <a:pt x="17929" y="6117"/>
                      <a:pt x="18353" y="9969"/>
                    </a:cubicBezTo>
                    <a:lnTo>
                      <a:pt x="21535" y="9619"/>
                    </a:lnTo>
                    <a:cubicBezTo>
                      <a:pt x="20932" y="4144"/>
                      <a:pt x="16307" y="-1"/>
                      <a:pt x="10799" y="0"/>
                    </a:cubicBezTo>
                    <a:cubicBezTo>
                      <a:pt x="5292" y="0"/>
                      <a:pt x="667" y="4144"/>
                      <a:pt x="64" y="9619"/>
                    </a:cubicBezTo>
                    <a:close/>
                  </a:path>
                </a:pathLst>
              </a:cu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672" name="Text Box 32"/>
              <p:cNvSpPr txBox="1">
                <a:spLocks noChangeArrowheads="1"/>
              </p:cNvSpPr>
              <p:nvPr/>
            </p:nvSpPr>
            <p:spPr bwMode="auto">
              <a:xfrm>
                <a:off x="1536" y="2640"/>
                <a:ext cx="24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>
                    <a:solidFill>
                      <a:srgbClr val="FF0000"/>
                    </a:solidFill>
                  </a:rPr>
                  <a:t>3</a:t>
                </a:r>
              </a:p>
            </p:txBody>
          </p:sp>
        </p:grpSp>
        <p:sp>
          <p:nvSpPr>
            <p:cNvPr id="112673" name="Text Box 33"/>
            <p:cNvSpPr txBox="1">
              <a:spLocks noChangeArrowheads="1"/>
            </p:cNvSpPr>
            <p:nvPr/>
          </p:nvSpPr>
          <p:spPr bwMode="auto">
            <a:xfrm>
              <a:off x="2496" y="2784"/>
              <a:ext cx="124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>
                  <a:solidFill>
                    <a:srgbClr val="FF0000"/>
                  </a:solidFill>
                </a:rPr>
                <a:t>Reduced form PI</a:t>
              </a:r>
            </a:p>
          </p:txBody>
        </p:sp>
      </p:grpSp>
      <p:grpSp>
        <p:nvGrpSpPr>
          <p:cNvPr id="112674" name="Group 34"/>
          <p:cNvGrpSpPr>
            <a:grpSpLocks/>
          </p:cNvGrpSpPr>
          <p:nvPr/>
        </p:nvGrpSpPr>
        <p:grpSpPr bwMode="auto">
          <a:xfrm rot="-456538">
            <a:off x="619125" y="2132013"/>
            <a:ext cx="7162800" cy="990600"/>
            <a:chOff x="2588" y="1238"/>
            <a:chExt cx="2928" cy="720"/>
          </a:xfrm>
        </p:grpSpPr>
        <p:sp>
          <p:nvSpPr>
            <p:cNvPr id="112675" name="Oval 35"/>
            <p:cNvSpPr>
              <a:spLocks noChangeArrowheads="1"/>
            </p:cNvSpPr>
            <p:nvPr/>
          </p:nvSpPr>
          <p:spPr bwMode="auto">
            <a:xfrm rot="1183082">
              <a:off x="2588" y="1238"/>
              <a:ext cx="2928" cy="720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76" name="Text Box 36"/>
            <p:cNvSpPr txBox="1">
              <a:spLocks noChangeArrowheads="1"/>
            </p:cNvSpPr>
            <p:nvPr/>
          </p:nvSpPr>
          <p:spPr bwMode="auto">
            <a:xfrm>
              <a:off x="4271" y="1389"/>
              <a:ext cx="240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6</a:t>
              </a:r>
            </a:p>
          </p:txBody>
        </p:sp>
      </p:grpSp>
      <p:grpSp>
        <p:nvGrpSpPr>
          <p:cNvPr id="112677" name="Group 37"/>
          <p:cNvGrpSpPr>
            <a:grpSpLocks/>
          </p:cNvGrpSpPr>
          <p:nvPr/>
        </p:nvGrpSpPr>
        <p:grpSpPr bwMode="auto">
          <a:xfrm>
            <a:off x="2362200" y="3276600"/>
            <a:ext cx="1905000" cy="685800"/>
            <a:chOff x="3744" y="2112"/>
            <a:chExt cx="1008" cy="336"/>
          </a:xfrm>
        </p:grpSpPr>
        <p:sp>
          <p:nvSpPr>
            <p:cNvPr id="112678" name="Oval 38"/>
            <p:cNvSpPr>
              <a:spLocks noChangeArrowheads="1"/>
            </p:cNvSpPr>
            <p:nvPr/>
          </p:nvSpPr>
          <p:spPr bwMode="auto">
            <a:xfrm>
              <a:off x="3744" y="2112"/>
              <a:ext cx="1008" cy="336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79" name="Text Box 39"/>
            <p:cNvSpPr txBox="1">
              <a:spLocks noChangeArrowheads="1"/>
            </p:cNvSpPr>
            <p:nvPr/>
          </p:nvSpPr>
          <p:spPr bwMode="auto">
            <a:xfrm>
              <a:off x="3840" y="2160"/>
              <a:ext cx="240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s-ES_tradnl">
                  <a:solidFill>
                    <a:srgbClr val="FF0000"/>
                  </a:solidFill>
                </a:rPr>
                <a:t>7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Text Box 3"/>
          <p:cNvSpPr txBox="1">
            <a:spLocks noChangeArrowheads="1"/>
          </p:cNvSpPr>
          <p:nvPr/>
        </p:nvSpPr>
        <p:spPr bwMode="auto">
          <a:xfrm flipV="1">
            <a:off x="2362200" y="3730625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100356" name="Group 4"/>
          <p:cNvGrpSpPr>
            <a:grpSpLocks/>
          </p:cNvGrpSpPr>
          <p:nvPr/>
        </p:nvGrpSpPr>
        <p:grpSpPr bwMode="auto">
          <a:xfrm>
            <a:off x="6534150" y="3886200"/>
            <a:ext cx="2133600" cy="1366838"/>
            <a:chOff x="4176" y="2403"/>
            <a:chExt cx="1344" cy="861"/>
          </a:xfrm>
        </p:grpSpPr>
        <p:sp>
          <p:nvSpPr>
            <p:cNvPr id="100357" name="Text Box 5"/>
            <p:cNvSpPr txBox="1">
              <a:spLocks noChangeArrowheads="1"/>
            </p:cNvSpPr>
            <p:nvPr/>
          </p:nvSpPr>
          <p:spPr bwMode="auto">
            <a:xfrm>
              <a:off x="4176" y="3027"/>
              <a:ext cx="1344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Productivity</a:t>
              </a:r>
            </a:p>
          </p:txBody>
        </p:sp>
        <p:sp>
          <p:nvSpPr>
            <p:cNvPr id="100358" name="Line 6"/>
            <p:cNvSpPr>
              <a:spLocks noChangeShapeType="1"/>
            </p:cNvSpPr>
            <p:nvPr/>
          </p:nvSpPr>
          <p:spPr bwMode="auto">
            <a:xfrm>
              <a:off x="4992" y="2403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0359" name="Text Box 7"/>
          <p:cNvSpPr txBox="1">
            <a:spLocks noChangeArrowheads="1"/>
          </p:cNvSpPr>
          <p:nvPr/>
        </p:nvSpPr>
        <p:spPr bwMode="auto">
          <a:xfrm>
            <a:off x="7239000" y="313848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POLICIES</a:t>
            </a:r>
          </a:p>
        </p:txBody>
      </p:sp>
      <p:grpSp>
        <p:nvGrpSpPr>
          <p:cNvPr id="100360" name="Group 8"/>
          <p:cNvGrpSpPr>
            <a:grpSpLocks/>
          </p:cNvGrpSpPr>
          <p:nvPr/>
        </p:nvGrpSpPr>
        <p:grpSpPr bwMode="auto">
          <a:xfrm>
            <a:off x="3638550" y="2822575"/>
            <a:ext cx="5105400" cy="1063625"/>
            <a:chOff x="2292" y="2304"/>
            <a:chExt cx="3216" cy="670"/>
          </a:xfrm>
        </p:grpSpPr>
        <p:sp>
          <p:nvSpPr>
            <p:cNvPr id="100361" name="Oval 9"/>
            <p:cNvSpPr>
              <a:spLocks noChangeArrowheads="1"/>
            </p:cNvSpPr>
            <p:nvPr/>
          </p:nvSpPr>
          <p:spPr bwMode="auto">
            <a:xfrm>
              <a:off x="4404" y="2352"/>
              <a:ext cx="1104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362" name="Text Box 10"/>
            <p:cNvSpPr txBox="1">
              <a:spLocks noChangeArrowheads="1"/>
            </p:cNvSpPr>
            <p:nvPr/>
          </p:nvSpPr>
          <p:spPr bwMode="auto">
            <a:xfrm>
              <a:off x="2292" y="2304"/>
              <a:ext cx="1536" cy="6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POLICYMAKING INSTITUTIONS</a:t>
              </a:r>
            </a:p>
            <a:p>
              <a:pPr algn="ctr">
                <a:spcBef>
                  <a:spcPct val="50000"/>
                </a:spcBef>
              </a:pPr>
              <a:r>
                <a:rPr lang="en-US"/>
                <a:t>political (State) actors</a:t>
              </a:r>
            </a:p>
          </p:txBody>
        </p:sp>
        <p:sp>
          <p:nvSpPr>
            <p:cNvPr id="100363" name="Line 11"/>
            <p:cNvSpPr>
              <a:spLocks noChangeShapeType="1"/>
            </p:cNvSpPr>
            <p:nvPr/>
          </p:nvSpPr>
          <p:spPr bwMode="auto">
            <a:xfrm>
              <a:off x="3876" y="2640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0364" name="Rectangle 12"/>
          <p:cNvSpPr>
            <a:spLocks noChangeArrowheads="1"/>
          </p:cNvSpPr>
          <p:nvPr/>
        </p:nvSpPr>
        <p:spPr bwMode="auto">
          <a:xfrm>
            <a:off x="838200" y="2895600"/>
            <a:ext cx="18288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/>
              <a:t>“Real” Actors</a:t>
            </a:r>
          </a:p>
        </p:txBody>
      </p:sp>
      <p:sp>
        <p:nvSpPr>
          <p:cNvPr id="100365" name="Line 13"/>
          <p:cNvSpPr>
            <a:spLocks noChangeShapeType="1"/>
          </p:cNvSpPr>
          <p:nvPr/>
        </p:nvSpPr>
        <p:spPr bwMode="auto">
          <a:xfrm>
            <a:off x="2743200" y="3429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0371" name="Rectangle 19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200"/>
              <a:t>THE FRAMEWORK</a:t>
            </a:r>
            <a:br>
              <a:rPr lang="en-US" sz="3200"/>
            </a:br>
            <a:r>
              <a:rPr lang="en-US" sz="3200"/>
              <a:t> </a:t>
            </a:r>
            <a:r>
              <a:rPr lang="en-US" sz="3200">
                <a:solidFill>
                  <a:srgbClr val="FF0000"/>
                </a:solidFill>
              </a:rPr>
              <a:t>Temporal and causal issues</a:t>
            </a:r>
          </a:p>
        </p:txBody>
      </p:sp>
      <p:sp>
        <p:nvSpPr>
          <p:cNvPr id="100372" name="Rectangle 20"/>
          <p:cNvSpPr>
            <a:spLocks noChangeArrowheads="1"/>
          </p:cNvSpPr>
          <p:nvPr/>
        </p:nvSpPr>
        <p:spPr bwMode="auto">
          <a:xfrm>
            <a:off x="609600" y="1219200"/>
            <a:ext cx="82296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/>
              <a:t>The current picture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ext Box 3"/>
          <p:cNvSpPr txBox="1">
            <a:spLocks noChangeArrowheads="1"/>
          </p:cNvSpPr>
          <p:nvPr/>
        </p:nvSpPr>
        <p:spPr bwMode="auto">
          <a:xfrm flipV="1">
            <a:off x="2362200" y="3730625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7239000" y="313848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POLICIES</a:t>
            </a:r>
          </a:p>
        </p:txBody>
      </p:sp>
      <p:grpSp>
        <p:nvGrpSpPr>
          <p:cNvPr id="72712" name="Group 8"/>
          <p:cNvGrpSpPr>
            <a:grpSpLocks/>
          </p:cNvGrpSpPr>
          <p:nvPr/>
        </p:nvGrpSpPr>
        <p:grpSpPr bwMode="auto">
          <a:xfrm>
            <a:off x="3638550" y="2822575"/>
            <a:ext cx="5105400" cy="1063625"/>
            <a:chOff x="2292" y="2304"/>
            <a:chExt cx="3216" cy="670"/>
          </a:xfrm>
        </p:grpSpPr>
        <p:sp>
          <p:nvSpPr>
            <p:cNvPr id="72713" name="Oval 9"/>
            <p:cNvSpPr>
              <a:spLocks noChangeArrowheads="1"/>
            </p:cNvSpPr>
            <p:nvPr/>
          </p:nvSpPr>
          <p:spPr bwMode="auto">
            <a:xfrm>
              <a:off x="4404" y="2352"/>
              <a:ext cx="1104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14" name="Text Box 10"/>
            <p:cNvSpPr txBox="1">
              <a:spLocks noChangeArrowheads="1"/>
            </p:cNvSpPr>
            <p:nvPr/>
          </p:nvSpPr>
          <p:spPr bwMode="auto">
            <a:xfrm>
              <a:off x="2292" y="2304"/>
              <a:ext cx="1536" cy="6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POLICYMAKING INSTITUTIONS</a:t>
              </a:r>
            </a:p>
            <a:p>
              <a:pPr algn="ctr">
                <a:spcBef>
                  <a:spcPct val="50000"/>
                </a:spcBef>
              </a:pPr>
              <a:r>
                <a:rPr lang="en-US"/>
                <a:t>political (State) actors</a:t>
              </a:r>
            </a:p>
          </p:txBody>
        </p:sp>
        <p:sp>
          <p:nvSpPr>
            <p:cNvPr id="72715" name="Line 11"/>
            <p:cNvSpPr>
              <a:spLocks noChangeShapeType="1"/>
            </p:cNvSpPr>
            <p:nvPr/>
          </p:nvSpPr>
          <p:spPr bwMode="auto">
            <a:xfrm>
              <a:off x="3876" y="2640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838200" y="2895600"/>
            <a:ext cx="1828800" cy="9144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“Real” Actors</a:t>
            </a:r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 flipH="1">
            <a:off x="2743200" y="3429000"/>
            <a:ext cx="838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9" name="Freeform 15"/>
          <p:cNvSpPr>
            <a:spLocks/>
          </p:cNvSpPr>
          <p:nvPr/>
        </p:nvSpPr>
        <p:spPr bwMode="auto">
          <a:xfrm>
            <a:off x="2057400" y="3827463"/>
            <a:ext cx="5875338" cy="973137"/>
          </a:xfrm>
          <a:custGeom>
            <a:avLst/>
            <a:gdLst/>
            <a:ahLst/>
            <a:cxnLst>
              <a:cxn ang="0">
                <a:pos x="3701" y="19"/>
              </a:cxn>
              <a:cxn ang="0">
                <a:pos x="1386" y="610"/>
              </a:cxn>
              <a:cxn ang="0">
                <a:pos x="0" y="0"/>
              </a:cxn>
            </a:cxnLst>
            <a:rect l="0" t="0" r="r" b="b"/>
            <a:pathLst>
              <a:path w="3701" h="613">
                <a:moveTo>
                  <a:pt x="3701" y="19"/>
                </a:moveTo>
                <a:cubicBezTo>
                  <a:pt x="3315" y="119"/>
                  <a:pt x="2003" y="613"/>
                  <a:pt x="1386" y="610"/>
                </a:cubicBezTo>
                <a:cubicBezTo>
                  <a:pt x="769" y="607"/>
                  <a:pt x="289" y="127"/>
                  <a:pt x="0" y="0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21" name="Line 17"/>
          <p:cNvSpPr>
            <a:spLocks noChangeShapeType="1"/>
          </p:cNvSpPr>
          <p:nvPr/>
        </p:nvSpPr>
        <p:spPr bwMode="auto">
          <a:xfrm flipV="1">
            <a:off x="762000" y="3810000"/>
            <a:ext cx="685800" cy="685800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22" name="Line 18"/>
          <p:cNvSpPr>
            <a:spLocks noChangeShapeType="1"/>
          </p:cNvSpPr>
          <p:nvPr/>
        </p:nvSpPr>
        <p:spPr bwMode="auto">
          <a:xfrm flipV="1">
            <a:off x="2209800" y="2286000"/>
            <a:ext cx="762000" cy="609600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381000" y="4419600"/>
            <a:ext cx="488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663300"/>
                </a:solidFill>
              </a:rPr>
              <a:t>Past</a:t>
            </a:r>
          </a:p>
        </p:txBody>
      </p:sp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2711450" y="2057400"/>
            <a:ext cx="1181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663300"/>
                </a:solidFill>
              </a:rPr>
              <a:t>Inter-Temporal</a:t>
            </a:r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914400" y="1781175"/>
            <a:ext cx="1752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/>
              <a:t>Socioeconomic </a:t>
            </a:r>
          </a:p>
          <a:p>
            <a:pPr algn="ctr"/>
            <a:r>
              <a:rPr lang="en-US" sz="1600"/>
              <a:t>Structure</a:t>
            </a:r>
          </a:p>
        </p:txBody>
      </p:sp>
      <p:sp>
        <p:nvSpPr>
          <p:cNvPr id="72733" name="Line 29"/>
          <p:cNvSpPr>
            <a:spLocks noChangeShapeType="1"/>
          </p:cNvSpPr>
          <p:nvPr/>
        </p:nvSpPr>
        <p:spPr bwMode="auto">
          <a:xfrm>
            <a:off x="1752600" y="2438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2734" name="Group 30"/>
          <p:cNvGrpSpPr>
            <a:grpSpLocks/>
          </p:cNvGrpSpPr>
          <p:nvPr/>
        </p:nvGrpSpPr>
        <p:grpSpPr bwMode="auto">
          <a:xfrm>
            <a:off x="6534150" y="3886200"/>
            <a:ext cx="2133600" cy="1366838"/>
            <a:chOff x="4176" y="2403"/>
            <a:chExt cx="1344" cy="861"/>
          </a:xfrm>
        </p:grpSpPr>
        <p:sp>
          <p:nvSpPr>
            <p:cNvPr id="72735" name="Text Box 31"/>
            <p:cNvSpPr txBox="1">
              <a:spLocks noChangeArrowheads="1"/>
            </p:cNvSpPr>
            <p:nvPr/>
          </p:nvSpPr>
          <p:spPr bwMode="auto">
            <a:xfrm>
              <a:off x="4176" y="3027"/>
              <a:ext cx="1344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Productivity</a:t>
              </a:r>
            </a:p>
          </p:txBody>
        </p:sp>
        <p:sp>
          <p:nvSpPr>
            <p:cNvPr id="72736" name="Line 32"/>
            <p:cNvSpPr>
              <a:spLocks noChangeShapeType="1"/>
            </p:cNvSpPr>
            <p:nvPr/>
          </p:nvSpPr>
          <p:spPr bwMode="auto">
            <a:xfrm>
              <a:off x="4992" y="2403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2738" name="Rectangle 3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200"/>
              <a:t>THE FRAMEWORK</a:t>
            </a:r>
            <a:br>
              <a:rPr lang="en-US" sz="3200"/>
            </a:br>
            <a:r>
              <a:rPr lang="en-US" sz="3200"/>
              <a:t> </a:t>
            </a:r>
            <a:r>
              <a:rPr lang="en-US" sz="3200">
                <a:solidFill>
                  <a:srgbClr val="FF0000"/>
                </a:solidFill>
              </a:rPr>
              <a:t>Temporal and causal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200"/>
              <a:t>THE FRAMEWORK</a:t>
            </a:r>
            <a:br>
              <a:rPr lang="en-US" sz="3200"/>
            </a:br>
            <a:r>
              <a:rPr lang="en-US" sz="3200"/>
              <a:t> </a:t>
            </a:r>
            <a:r>
              <a:rPr lang="en-US" sz="3200">
                <a:solidFill>
                  <a:srgbClr val="FF0000"/>
                </a:solidFill>
              </a:rPr>
              <a:t>Temporal and causal issues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 flipV="1">
            <a:off x="2362200" y="3730625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7239000" y="313848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POLICIES</a:t>
            </a:r>
          </a:p>
        </p:txBody>
      </p:sp>
      <p:grpSp>
        <p:nvGrpSpPr>
          <p:cNvPr id="73733" name="Group 5"/>
          <p:cNvGrpSpPr>
            <a:grpSpLocks/>
          </p:cNvGrpSpPr>
          <p:nvPr/>
        </p:nvGrpSpPr>
        <p:grpSpPr bwMode="auto">
          <a:xfrm>
            <a:off x="3638550" y="2822575"/>
            <a:ext cx="5105400" cy="1063625"/>
            <a:chOff x="2292" y="2304"/>
            <a:chExt cx="3216" cy="670"/>
          </a:xfrm>
        </p:grpSpPr>
        <p:sp>
          <p:nvSpPr>
            <p:cNvPr id="73734" name="Oval 6"/>
            <p:cNvSpPr>
              <a:spLocks noChangeArrowheads="1"/>
            </p:cNvSpPr>
            <p:nvPr/>
          </p:nvSpPr>
          <p:spPr bwMode="auto">
            <a:xfrm>
              <a:off x="4404" y="2352"/>
              <a:ext cx="1104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35" name="Text Box 7"/>
            <p:cNvSpPr txBox="1">
              <a:spLocks noChangeArrowheads="1"/>
            </p:cNvSpPr>
            <p:nvPr/>
          </p:nvSpPr>
          <p:spPr bwMode="auto">
            <a:xfrm>
              <a:off x="2292" y="2304"/>
              <a:ext cx="1536" cy="67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POLICYMAKING INSTITUTIONS</a:t>
              </a:r>
            </a:p>
            <a:p>
              <a:pPr algn="ctr"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political (State) actors</a:t>
              </a:r>
            </a:p>
          </p:txBody>
        </p:sp>
        <p:sp>
          <p:nvSpPr>
            <p:cNvPr id="73736" name="Line 8"/>
            <p:cNvSpPr>
              <a:spLocks noChangeShapeType="1"/>
            </p:cNvSpPr>
            <p:nvPr/>
          </p:nvSpPr>
          <p:spPr bwMode="auto">
            <a:xfrm>
              <a:off x="3876" y="2640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838200" y="2895600"/>
            <a:ext cx="18288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/>
              <a:t>“Real” Actors</a:t>
            </a:r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 flipV="1">
            <a:off x="3810000" y="3886200"/>
            <a:ext cx="685800" cy="685800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1" name="Line 13"/>
          <p:cNvSpPr>
            <a:spLocks noChangeShapeType="1"/>
          </p:cNvSpPr>
          <p:nvPr/>
        </p:nvSpPr>
        <p:spPr bwMode="auto">
          <a:xfrm flipV="1">
            <a:off x="5257800" y="2209800"/>
            <a:ext cx="762000" cy="609600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2" name="Text Box 14"/>
          <p:cNvSpPr txBox="1">
            <a:spLocks noChangeArrowheads="1"/>
          </p:cNvSpPr>
          <p:nvPr/>
        </p:nvSpPr>
        <p:spPr bwMode="auto">
          <a:xfrm>
            <a:off x="3505200" y="4495800"/>
            <a:ext cx="488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663300"/>
                </a:solidFill>
              </a:rPr>
              <a:t>Past</a:t>
            </a:r>
          </a:p>
        </p:txBody>
      </p:sp>
      <p:sp>
        <p:nvSpPr>
          <p:cNvPr id="73743" name="Text Box 15"/>
          <p:cNvSpPr txBox="1">
            <a:spLocks noChangeArrowheads="1"/>
          </p:cNvSpPr>
          <p:nvPr/>
        </p:nvSpPr>
        <p:spPr bwMode="auto">
          <a:xfrm>
            <a:off x="5753100" y="1981200"/>
            <a:ext cx="1181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663300"/>
                </a:solidFill>
              </a:rPr>
              <a:t>Inter-Temporal</a:t>
            </a:r>
          </a:p>
        </p:txBody>
      </p:sp>
      <p:sp>
        <p:nvSpPr>
          <p:cNvPr id="73744" name="Rectangle 16"/>
          <p:cNvSpPr>
            <a:spLocks noChangeArrowheads="1"/>
          </p:cNvSpPr>
          <p:nvPr/>
        </p:nvSpPr>
        <p:spPr bwMode="auto">
          <a:xfrm>
            <a:off x="3886200" y="1460500"/>
            <a:ext cx="1752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/>
              <a:t>Political Institutions</a:t>
            </a:r>
          </a:p>
          <a:p>
            <a:pPr algn="ctr"/>
            <a:r>
              <a:rPr lang="en-US" sz="1600"/>
              <a:t>(rules)</a:t>
            </a:r>
          </a:p>
        </p:txBody>
      </p:sp>
      <p:sp>
        <p:nvSpPr>
          <p:cNvPr id="73745" name="Line 17"/>
          <p:cNvSpPr>
            <a:spLocks noChangeShapeType="1"/>
          </p:cNvSpPr>
          <p:nvPr/>
        </p:nvSpPr>
        <p:spPr bwMode="auto">
          <a:xfrm>
            <a:off x="4724400" y="2362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6" name="Line 18"/>
          <p:cNvSpPr>
            <a:spLocks noChangeShapeType="1"/>
          </p:cNvSpPr>
          <p:nvPr/>
        </p:nvSpPr>
        <p:spPr bwMode="auto">
          <a:xfrm>
            <a:off x="2743200" y="3429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7" name="Freeform 19"/>
          <p:cNvSpPr>
            <a:spLocks/>
          </p:cNvSpPr>
          <p:nvPr/>
        </p:nvSpPr>
        <p:spPr bwMode="auto">
          <a:xfrm>
            <a:off x="1752600" y="1828800"/>
            <a:ext cx="2438400" cy="1066800"/>
          </a:xfrm>
          <a:custGeom>
            <a:avLst/>
            <a:gdLst/>
            <a:ahLst/>
            <a:cxnLst>
              <a:cxn ang="0">
                <a:pos x="0" y="672"/>
              </a:cxn>
              <a:cxn ang="0">
                <a:pos x="556" y="177"/>
              </a:cxn>
              <a:cxn ang="0">
                <a:pos x="1536" y="0"/>
              </a:cxn>
            </a:cxnLst>
            <a:rect l="0" t="0" r="r" b="b"/>
            <a:pathLst>
              <a:path w="1536" h="672">
                <a:moveTo>
                  <a:pt x="0" y="672"/>
                </a:moveTo>
                <a:cubicBezTo>
                  <a:pt x="93" y="590"/>
                  <a:pt x="300" y="289"/>
                  <a:pt x="556" y="177"/>
                </a:cubicBezTo>
                <a:cubicBezTo>
                  <a:pt x="812" y="65"/>
                  <a:pt x="1332" y="37"/>
                  <a:pt x="1536" y="0"/>
                </a:cubicBezTo>
              </a:path>
            </a:pathLst>
          </a:custGeom>
          <a:noFill/>
          <a:ln w="9525">
            <a:solidFill>
              <a:srgbClr val="6633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3748" name="Group 20"/>
          <p:cNvGrpSpPr>
            <a:grpSpLocks/>
          </p:cNvGrpSpPr>
          <p:nvPr/>
        </p:nvGrpSpPr>
        <p:grpSpPr bwMode="auto">
          <a:xfrm>
            <a:off x="6534150" y="3886200"/>
            <a:ext cx="2133600" cy="1366838"/>
            <a:chOff x="4176" y="2403"/>
            <a:chExt cx="1344" cy="861"/>
          </a:xfrm>
        </p:grpSpPr>
        <p:sp>
          <p:nvSpPr>
            <p:cNvPr id="73749" name="Text Box 21"/>
            <p:cNvSpPr txBox="1">
              <a:spLocks noChangeArrowheads="1"/>
            </p:cNvSpPr>
            <p:nvPr/>
          </p:nvSpPr>
          <p:spPr bwMode="auto">
            <a:xfrm>
              <a:off x="4176" y="3027"/>
              <a:ext cx="1344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Productivity</a:t>
              </a:r>
            </a:p>
          </p:txBody>
        </p:sp>
        <p:sp>
          <p:nvSpPr>
            <p:cNvPr id="73750" name="Line 22"/>
            <p:cNvSpPr>
              <a:spLocks noChangeShapeType="1"/>
            </p:cNvSpPr>
            <p:nvPr/>
          </p:nvSpPr>
          <p:spPr bwMode="auto">
            <a:xfrm>
              <a:off x="4992" y="2403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200"/>
              <a:t>THE FRAMEWORK</a:t>
            </a:r>
            <a:br>
              <a:rPr lang="en-US" sz="3200"/>
            </a:br>
            <a:r>
              <a:rPr lang="en-US" sz="3200"/>
              <a:t> </a:t>
            </a:r>
            <a:r>
              <a:rPr lang="en-US" sz="3200">
                <a:solidFill>
                  <a:srgbClr val="FF0000"/>
                </a:solidFill>
              </a:rPr>
              <a:t>Temporal and causal issues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 flipV="1">
            <a:off x="2362200" y="3730625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7239000" y="313848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POLICIES</a:t>
            </a:r>
          </a:p>
        </p:txBody>
      </p:sp>
      <p:grpSp>
        <p:nvGrpSpPr>
          <p:cNvPr id="78853" name="Group 5"/>
          <p:cNvGrpSpPr>
            <a:grpSpLocks/>
          </p:cNvGrpSpPr>
          <p:nvPr/>
        </p:nvGrpSpPr>
        <p:grpSpPr bwMode="auto">
          <a:xfrm>
            <a:off x="3638550" y="2822575"/>
            <a:ext cx="5105400" cy="1063625"/>
            <a:chOff x="2292" y="2304"/>
            <a:chExt cx="3216" cy="670"/>
          </a:xfrm>
        </p:grpSpPr>
        <p:sp>
          <p:nvSpPr>
            <p:cNvPr id="78854" name="Oval 6"/>
            <p:cNvSpPr>
              <a:spLocks noChangeArrowheads="1"/>
            </p:cNvSpPr>
            <p:nvPr/>
          </p:nvSpPr>
          <p:spPr bwMode="auto">
            <a:xfrm>
              <a:off x="4404" y="2352"/>
              <a:ext cx="1104" cy="576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855" name="Text Box 7"/>
            <p:cNvSpPr txBox="1">
              <a:spLocks noChangeArrowheads="1"/>
            </p:cNvSpPr>
            <p:nvPr/>
          </p:nvSpPr>
          <p:spPr bwMode="auto">
            <a:xfrm>
              <a:off x="2292" y="2304"/>
              <a:ext cx="1536" cy="6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POLICYMAKING INSTITUTIONS</a:t>
              </a:r>
            </a:p>
            <a:p>
              <a:pPr algn="ctr">
                <a:spcBef>
                  <a:spcPct val="50000"/>
                </a:spcBef>
              </a:pPr>
              <a:r>
                <a:rPr lang="en-US"/>
                <a:t>political (State) actors</a:t>
              </a:r>
            </a:p>
          </p:txBody>
        </p:sp>
        <p:sp>
          <p:nvSpPr>
            <p:cNvPr id="78856" name="Line 8"/>
            <p:cNvSpPr>
              <a:spLocks noChangeShapeType="1"/>
            </p:cNvSpPr>
            <p:nvPr/>
          </p:nvSpPr>
          <p:spPr bwMode="auto">
            <a:xfrm>
              <a:off x="3876" y="2640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8857" name="Rectangle 9"/>
          <p:cNvSpPr>
            <a:spLocks noChangeArrowheads="1"/>
          </p:cNvSpPr>
          <p:nvPr/>
        </p:nvSpPr>
        <p:spPr bwMode="auto">
          <a:xfrm>
            <a:off x="838200" y="2895600"/>
            <a:ext cx="18288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/>
              <a:t>“Real” Actors</a:t>
            </a:r>
          </a:p>
        </p:txBody>
      </p:sp>
      <p:sp>
        <p:nvSpPr>
          <p:cNvPr id="78858" name="Line 10"/>
          <p:cNvSpPr>
            <a:spLocks noChangeShapeType="1"/>
          </p:cNvSpPr>
          <p:nvPr/>
        </p:nvSpPr>
        <p:spPr bwMode="auto">
          <a:xfrm>
            <a:off x="2743200" y="3429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859" name="Line 11"/>
          <p:cNvSpPr>
            <a:spLocks noChangeShapeType="1"/>
          </p:cNvSpPr>
          <p:nvPr/>
        </p:nvSpPr>
        <p:spPr bwMode="auto">
          <a:xfrm flipV="1">
            <a:off x="6172200" y="3733800"/>
            <a:ext cx="1219200" cy="762000"/>
          </a:xfrm>
          <a:prstGeom prst="line">
            <a:avLst/>
          </a:prstGeom>
          <a:noFill/>
          <a:ln w="1270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5486400" y="4473575"/>
            <a:ext cx="1128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663300"/>
                </a:solidFill>
              </a:rPr>
              <a:t>Status Quo</a:t>
            </a:r>
          </a:p>
        </p:txBody>
      </p:sp>
      <p:grpSp>
        <p:nvGrpSpPr>
          <p:cNvPr id="78862" name="Group 14"/>
          <p:cNvGrpSpPr>
            <a:grpSpLocks/>
          </p:cNvGrpSpPr>
          <p:nvPr/>
        </p:nvGrpSpPr>
        <p:grpSpPr bwMode="auto">
          <a:xfrm>
            <a:off x="6534150" y="3886200"/>
            <a:ext cx="2133600" cy="1366838"/>
            <a:chOff x="4176" y="2403"/>
            <a:chExt cx="1344" cy="861"/>
          </a:xfrm>
        </p:grpSpPr>
        <p:sp>
          <p:nvSpPr>
            <p:cNvPr id="78863" name="Text Box 15"/>
            <p:cNvSpPr txBox="1">
              <a:spLocks noChangeArrowheads="1"/>
            </p:cNvSpPr>
            <p:nvPr/>
          </p:nvSpPr>
          <p:spPr bwMode="auto">
            <a:xfrm>
              <a:off x="4176" y="3027"/>
              <a:ext cx="1344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Productivity</a:t>
              </a:r>
            </a:p>
          </p:txBody>
        </p:sp>
        <p:sp>
          <p:nvSpPr>
            <p:cNvPr id="78864" name="Line 16"/>
            <p:cNvSpPr>
              <a:spLocks noChangeShapeType="1"/>
            </p:cNvSpPr>
            <p:nvPr/>
          </p:nvSpPr>
          <p:spPr bwMode="auto">
            <a:xfrm>
              <a:off x="4992" y="2403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200"/>
              <a:t>THE FRAMEWORK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 flipV="1">
            <a:off x="2362200" y="3730625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7239000" y="313848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POLICIES</a:t>
            </a:r>
          </a:p>
        </p:txBody>
      </p:sp>
      <p:grpSp>
        <p:nvGrpSpPr>
          <p:cNvPr id="75784" name="Group 8"/>
          <p:cNvGrpSpPr>
            <a:grpSpLocks/>
          </p:cNvGrpSpPr>
          <p:nvPr/>
        </p:nvGrpSpPr>
        <p:grpSpPr bwMode="auto">
          <a:xfrm>
            <a:off x="3638550" y="2822575"/>
            <a:ext cx="5105400" cy="1063625"/>
            <a:chOff x="2292" y="2304"/>
            <a:chExt cx="3216" cy="670"/>
          </a:xfrm>
        </p:grpSpPr>
        <p:sp>
          <p:nvSpPr>
            <p:cNvPr id="75785" name="Oval 9"/>
            <p:cNvSpPr>
              <a:spLocks noChangeArrowheads="1"/>
            </p:cNvSpPr>
            <p:nvPr/>
          </p:nvSpPr>
          <p:spPr bwMode="auto">
            <a:xfrm>
              <a:off x="4404" y="2352"/>
              <a:ext cx="1104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786" name="Text Box 10"/>
            <p:cNvSpPr txBox="1">
              <a:spLocks noChangeArrowheads="1"/>
            </p:cNvSpPr>
            <p:nvPr/>
          </p:nvSpPr>
          <p:spPr bwMode="auto">
            <a:xfrm>
              <a:off x="2292" y="2304"/>
              <a:ext cx="1536" cy="67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POLICYMAKING INSTITUTIONS</a:t>
              </a:r>
            </a:p>
            <a:p>
              <a:pPr algn="ctr">
                <a:spcBef>
                  <a:spcPct val="50000"/>
                </a:spcBef>
              </a:pPr>
              <a:r>
                <a:rPr lang="en-US"/>
                <a:t>political (State) actors</a:t>
              </a:r>
            </a:p>
          </p:txBody>
        </p:sp>
        <p:sp>
          <p:nvSpPr>
            <p:cNvPr id="75787" name="Line 11"/>
            <p:cNvSpPr>
              <a:spLocks noChangeShapeType="1"/>
            </p:cNvSpPr>
            <p:nvPr/>
          </p:nvSpPr>
          <p:spPr bwMode="auto">
            <a:xfrm>
              <a:off x="3876" y="2640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5788" name="Rectangle 12"/>
          <p:cNvSpPr>
            <a:spLocks noChangeArrowheads="1"/>
          </p:cNvSpPr>
          <p:nvPr/>
        </p:nvSpPr>
        <p:spPr bwMode="auto">
          <a:xfrm>
            <a:off x="838200" y="2895600"/>
            <a:ext cx="1828800" cy="914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/>
              <a:t>“Real” Actors</a:t>
            </a:r>
          </a:p>
        </p:txBody>
      </p:sp>
      <p:sp>
        <p:nvSpPr>
          <p:cNvPr id="75789" name="Line 13"/>
          <p:cNvSpPr>
            <a:spLocks noChangeShapeType="1"/>
          </p:cNvSpPr>
          <p:nvPr/>
        </p:nvSpPr>
        <p:spPr bwMode="auto">
          <a:xfrm>
            <a:off x="2743200" y="34290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5790" name="Group 14"/>
          <p:cNvGrpSpPr>
            <a:grpSpLocks/>
          </p:cNvGrpSpPr>
          <p:nvPr/>
        </p:nvGrpSpPr>
        <p:grpSpPr bwMode="auto">
          <a:xfrm>
            <a:off x="2743200" y="3657600"/>
            <a:ext cx="4495800" cy="1062038"/>
            <a:chOff x="1728" y="2832"/>
            <a:chExt cx="2832" cy="669"/>
          </a:xfrm>
        </p:grpSpPr>
        <p:sp>
          <p:nvSpPr>
            <p:cNvPr id="75791" name="Text Box 15"/>
            <p:cNvSpPr txBox="1">
              <a:spLocks noChangeArrowheads="1"/>
            </p:cNvSpPr>
            <p:nvPr/>
          </p:nvSpPr>
          <p:spPr bwMode="auto">
            <a:xfrm>
              <a:off x="2304" y="3264"/>
              <a:ext cx="1536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Alternative arenas</a:t>
              </a:r>
            </a:p>
          </p:txBody>
        </p:sp>
        <p:cxnSp>
          <p:nvCxnSpPr>
            <p:cNvPr id="75792" name="AutoShape 16"/>
            <p:cNvCxnSpPr>
              <a:cxnSpLocks noChangeShapeType="1"/>
              <a:endCxn id="75791" idx="1"/>
            </p:cNvCxnSpPr>
            <p:nvPr/>
          </p:nvCxnSpPr>
          <p:spPr bwMode="auto">
            <a:xfrm rot="16200000" flipH="1">
              <a:off x="1697" y="2863"/>
              <a:ext cx="637" cy="576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75793" name="AutoShape 17"/>
            <p:cNvCxnSpPr>
              <a:cxnSpLocks noChangeShapeType="1"/>
              <a:stCxn id="75791" idx="3"/>
            </p:cNvCxnSpPr>
            <p:nvPr/>
          </p:nvCxnSpPr>
          <p:spPr bwMode="auto">
            <a:xfrm flipV="1">
              <a:off x="3840" y="2832"/>
              <a:ext cx="720" cy="637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75794" name="Line 18"/>
            <p:cNvSpPr>
              <a:spLocks noChangeShapeType="1"/>
            </p:cNvSpPr>
            <p:nvPr/>
          </p:nvSpPr>
          <p:spPr bwMode="auto">
            <a:xfrm>
              <a:off x="2976" y="297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457200" y="838200"/>
            <a:ext cx="82296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>
                <a:solidFill>
                  <a:srgbClr val="FF0000"/>
                </a:solidFill>
              </a:rPr>
              <a:t>Arenas</a:t>
            </a:r>
          </a:p>
        </p:txBody>
      </p:sp>
      <p:sp>
        <p:nvSpPr>
          <p:cNvPr id="75796" name="Rectangle 20"/>
          <p:cNvSpPr>
            <a:spLocks noChangeArrowheads="1"/>
          </p:cNvSpPr>
          <p:nvPr/>
        </p:nvSpPr>
        <p:spPr bwMode="auto">
          <a:xfrm>
            <a:off x="3352800" y="1905000"/>
            <a:ext cx="3048000" cy="3429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5797" name="Group 21"/>
          <p:cNvGrpSpPr>
            <a:grpSpLocks/>
          </p:cNvGrpSpPr>
          <p:nvPr/>
        </p:nvGrpSpPr>
        <p:grpSpPr bwMode="auto">
          <a:xfrm>
            <a:off x="6534150" y="3886200"/>
            <a:ext cx="2133600" cy="1366838"/>
            <a:chOff x="4176" y="2403"/>
            <a:chExt cx="1344" cy="861"/>
          </a:xfrm>
        </p:grpSpPr>
        <p:sp>
          <p:nvSpPr>
            <p:cNvPr id="75798" name="Text Box 22"/>
            <p:cNvSpPr txBox="1">
              <a:spLocks noChangeArrowheads="1"/>
            </p:cNvSpPr>
            <p:nvPr/>
          </p:nvSpPr>
          <p:spPr bwMode="auto">
            <a:xfrm>
              <a:off x="4176" y="3027"/>
              <a:ext cx="1344" cy="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Productivity</a:t>
              </a:r>
            </a:p>
          </p:txBody>
        </p:sp>
        <p:sp>
          <p:nvSpPr>
            <p:cNvPr id="75799" name="Line 23"/>
            <p:cNvSpPr>
              <a:spLocks noChangeShapeType="1"/>
            </p:cNvSpPr>
            <p:nvPr/>
          </p:nvSpPr>
          <p:spPr bwMode="auto">
            <a:xfrm>
              <a:off x="4992" y="2403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200"/>
              <a:t>THE FRAMEWORK</a:t>
            </a:r>
          </a:p>
        </p:txBody>
      </p:sp>
      <p:grpSp>
        <p:nvGrpSpPr>
          <p:cNvPr id="83982" name="Group 14"/>
          <p:cNvGrpSpPr>
            <a:grpSpLocks/>
          </p:cNvGrpSpPr>
          <p:nvPr/>
        </p:nvGrpSpPr>
        <p:grpSpPr bwMode="auto">
          <a:xfrm>
            <a:off x="838200" y="2822575"/>
            <a:ext cx="7905750" cy="2430463"/>
            <a:chOff x="528" y="1778"/>
            <a:chExt cx="4980" cy="1531"/>
          </a:xfrm>
        </p:grpSpPr>
        <p:sp>
          <p:nvSpPr>
            <p:cNvPr id="83971" name="Text Box 3"/>
            <p:cNvSpPr txBox="1">
              <a:spLocks noChangeArrowheads="1"/>
            </p:cNvSpPr>
            <p:nvPr/>
          </p:nvSpPr>
          <p:spPr bwMode="auto">
            <a:xfrm flipV="1">
              <a:off x="1488" y="2350"/>
              <a:ext cx="3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rot="10800000"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83972" name="Text Box 4"/>
            <p:cNvSpPr txBox="1">
              <a:spLocks noChangeArrowheads="1"/>
            </p:cNvSpPr>
            <p:nvPr/>
          </p:nvSpPr>
          <p:spPr bwMode="auto">
            <a:xfrm>
              <a:off x="4560" y="1977"/>
              <a:ext cx="8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POLICIES</a:t>
              </a:r>
            </a:p>
          </p:txBody>
        </p:sp>
        <p:grpSp>
          <p:nvGrpSpPr>
            <p:cNvPr id="83973" name="Group 5"/>
            <p:cNvGrpSpPr>
              <a:grpSpLocks/>
            </p:cNvGrpSpPr>
            <p:nvPr/>
          </p:nvGrpSpPr>
          <p:grpSpPr bwMode="auto">
            <a:xfrm>
              <a:off x="2292" y="1778"/>
              <a:ext cx="3216" cy="670"/>
              <a:chOff x="2292" y="2304"/>
              <a:chExt cx="3216" cy="670"/>
            </a:xfrm>
          </p:grpSpPr>
          <p:sp>
            <p:nvSpPr>
              <p:cNvPr id="83974" name="Oval 6"/>
              <p:cNvSpPr>
                <a:spLocks noChangeArrowheads="1"/>
              </p:cNvSpPr>
              <p:nvPr/>
            </p:nvSpPr>
            <p:spPr bwMode="auto">
              <a:xfrm>
                <a:off x="4404" y="2352"/>
                <a:ext cx="1104" cy="57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75" name="Text Box 7"/>
              <p:cNvSpPr txBox="1">
                <a:spLocks noChangeArrowheads="1"/>
              </p:cNvSpPr>
              <p:nvPr/>
            </p:nvSpPr>
            <p:spPr bwMode="auto">
              <a:xfrm>
                <a:off x="2292" y="2304"/>
                <a:ext cx="1536" cy="67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POLICYMAKING INSTITUTIONS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en-US"/>
                  <a:t>political (State) actors</a:t>
                </a:r>
              </a:p>
            </p:txBody>
          </p:sp>
          <p:sp>
            <p:nvSpPr>
              <p:cNvPr id="83976" name="Line 8"/>
              <p:cNvSpPr>
                <a:spLocks noChangeShapeType="1"/>
              </p:cNvSpPr>
              <p:nvPr/>
            </p:nvSpPr>
            <p:spPr bwMode="auto">
              <a:xfrm>
                <a:off x="3876" y="2640"/>
                <a:ext cx="4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977" name="Rectangle 9"/>
            <p:cNvSpPr>
              <a:spLocks noChangeArrowheads="1"/>
            </p:cNvSpPr>
            <p:nvPr/>
          </p:nvSpPr>
          <p:spPr bwMode="auto">
            <a:xfrm>
              <a:off x="528" y="1824"/>
              <a:ext cx="1152" cy="5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r>
                <a:rPr lang="en-US"/>
                <a:t>“Real” Actors</a:t>
              </a:r>
            </a:p>
          </p:txBody>
        </p:sp>
        <p:sp>
          <p:nvSpPr>
            <p:cNvPr id="83978" name="Line 10"/>
            <p:cNvSpPr>
              <a:spLocks noChangeShapeType="1"/>
            </p:cNvSpPr>
            <p:nvPr/>
          </p:nvSpPr>
          <p:spPr bwMode="auto">
            <a:xfrm>
              <a:off x="1728" y="216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83979" name="Group 11"/>
            <p:cNvGrpSpPr>
              <a:grpSpLocks/>
            </p:cNvGrpSpPr>
            <p:nvPr/>
          </p:nvGrpSpPr>
          <p:grpSpPr bwMode="auto">
            <a:xfrm>
              <a:off x="4116" y="2448"/>
              <a:ext cx="1344" cy="861"/>
              <a:chOff x="4176" y="2403"/>
              <a:chExt cx="1344" cy="861"/>
            </a:xfrm>
          </p:grpSpPr>
          <p:sp>
            <p:nvSpPr>
              <p:cNvPr id="83980" name="Text Box 12"/>
              <p:cNvSpPr txBox="1">
                <a:spLocks noChangeArrowheads="1"/>
              </p:cNvSpPr>
              <p:nvPr/>
            </p:nvSpPr>
            <p:spPr bwMode="auto">
              <a:xfrm>
                <a:off x="4176" y="3027"/>
                <a:ext cx="1344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/>
                  <a:t>Productivity</a:t>
                </a:r>
              </a:p>
            </p:txBody>
          </p:sp>
          <p:sp>
            <p:nvSpPr>
              <p:cNvPr id="83981" name="Line 13"/>
              <p:cNvSpPr>
                <a:spLocks noChangeShapeType="1"/>
              </p:cNvSpPr>
              <p:nvPr/>
            </p:nvSpPr>
            <p:spPr bwMode="auto">
              <a:xfrm>
                <a:off x="4992" y="2403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400">
                <a:solidFill>
                  <a:srgbClr val="FF3300"/>
                </a:solidFill>
              </a:rPr>
              <a:t>Who are they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Where do they come from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Economic structure determinants</a:t>
            </a:r>
          </a:p>
          <a:p>
            <a:pPr>
              <a:lnSpc>
                <a:spcPct val="80000"/>
              </a:lnSpc>
            </a:pPr>
            <a:r>
              <a:rPr lang="en-US" sz="1400">
                <a:solidFill>
                  <a:srgbClr val="FF3300"/>
                </a:solidFill>
              </a:rPr>
              <a:t>How are they organized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Collective action issues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Level of aggregation and encompassingness</a:t>
            </a:r>
          </a:p>
          <a:p>
            <a:pPr>
              <a:lnSpc>
                <a:spcPct val="80000"/>
              </a:lnSpc>
            </a:pPr>
            <a:r>
              <a:rPr lang="en-US" sz="1400"/>
              <a:t>Which are the instruments through which they might influence the PMP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Votes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Vote mobilization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Information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Campaign finance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Bribes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Threat to disrupt economic activity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Threat to violence</a:t>
            </a:r>
          </a:p>
          <a:p>
            <a:pPr>
              <a:lnSpc>
                <a:spcPct val="80000"/>
              </a:lnSpc>
            </a:pPr>
            <a:r>
              <a:rPr lang="en-US" sz="1400"/>
              <a:t>Which are the venues through which they enter political system and stages of the PMP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Electoral connection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Political party system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The president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Congressmen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National or local level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Bureaucrats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The Judiciary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Formalized “corporatist” arrangements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Back rooms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The street</a:t>
            </a:r>
          </a:p>
          <a:p>
            <a:pPr lvl="1">
              <a:lnSpc>
                <a:spcPct val="80000"/>
              </a:lnSpc>
            </a:pPr>
            <a:endParaRPr lang="en-US" sz="1200"/>
          </a:p>
          <a:p>
            <a:pPr lvl="1">
              <a:lnSpc>
                <a:spcPct val="80000"/>
              </a:lnSpc>
            </a:pPr>
            <a:endParaRPr lang="en-US" sz="1200"/>
          </a:p>
          <a:p>
            <a:pPr>
              <a:lnSpc>
                <a:spcPct val="80000"/>
              </a:lnSpc>
            </a:pPr>
            <a:endParaRPr lang="en-US" sz="1400"/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1524000" y="457200"/>
            <a:ext cx="1066800" cy="685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1524000" y="609600"/>
            <a:ext cx="987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rgbClr val="FF3300"/>
                </a:solidFill>
              </a:rPr>
              <a:t>Real Actors</a:t>
            </a:r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3124200" y="457200"/>
            <a:ext cx="24384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2133600" y="533400"/>
            <a:ext cx="4572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/>
              <a:t>Policymaking Institutions</a:t>
            </a:r>
          </a:p>
          <a:p>
            <a:pPr algn="ctr"/>
            <a:r>
              <a:rPr lang="en-US" sz="1400"/>
              <a:t>political (State) actors</a:t>
            </a:r>
          </a:p>
        </p:txBody>
      </p:sp>
      <p:sp>
        <p:nvSpPr>
          <p:cNvPr id="103431" name="Oval 7"/>
          <p:cNvSpPr>
            <a:spLocks noChangeArrowheads="1"/>
          </p:cNvSpPr>
          <p:nvPr/>
        </p:nvSpPr>
        <p:spPr bwMode="auto">
          <a:xfrm>
            <a:off x="6096000" y="457200"/>
            <a:ext cx="9144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6172200" y="609600"/>
            <a:ext cx="1133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Policies</a:t>
            </a:r>
          </a:p>
        </p:txBody>
      </p:sp>
      <p:sp>
        <p:nvSpPr>
          <p:cNvPr id="103433" name="AutoShape 9"/>
          <p:cNvSpPr>
            <a:spLocks noChangeArrowheads="1"/>
          </p:cNvSpPr>
          <p:nvPr/>
        </p:nvSpPr>
        <p:spPr bwMode="auto">
          <a:xfrm>
            <a:off x="2667000" y="6858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434" name="AutoShape 10"/>
          <p:cNvSpPr>
            <a:spLocks noChangeArrowheads="1"/>
          </p:cNvSpPr>
          <p:nvPr/>
        </p:nvSpPr>
        <p:spPr bwMode="auto">
          <a:xfrm>
            <a:off x="5638800" y="6096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This research project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/>
              <a:t>Lies at the intersection of two agendas:</a:t>
            </a:r>
          </a:p>
          <a:p>
            <a:pPr marL="2209800" lvl="4" indent="-381000">
              <a:lnSpc>
                <a:spcPct val="90000"/>
              </a:lnSpc>
            </a:pPr>
            <a:endParaRPr lang="en-US"/>
          </a:p>
          <a:p>
            <a:pPr marL="1371600" lvl="2" indent="-457200">
              <a:lnSpc>
                <a:spcPct val="90000"/>
              </a:lnSpc>
              <a:buFontTx/>
              <a:buAutoNum type="alphaUcPeriod"/>
            </a:pPr>
            <a:r>
              <a:rPr lang="en-US"/>
              <a:t>2010 Development in the Americas Report (DIA, ex-IPES) on  “Productivity in Latin America”</a:t>
            </a:r>
          </a:p>
          <a:p>
            <a:pPr marL="2209800" lvl="4" indent="-381000">
              <a:lnSpc>
                <a:spcPct val="90000"/>
              </a:lnSpc>
              <a:buFontTx/>
              <a:buAutoNum type="alphaUcPeriod"/>
            </a:pPr>
            <a:endParaRPr lang="en-US"/>
          </a:p>
          <a:p>
            <a:pPr marL="1371600" lvl="2" indent="-457200">
              <a:lnSpc>
                <a:spcPct val="90000"/>
              </a:lnSpc>
              <a:buFontTx/>
              <a:buAutoNum type="alphaUcPeriod"/>
            </a:pPr>
            <a:r>
              <a:rPr lang="en-US"/>
              <a:t>Step in Political Economy agenda at the Research Department IDB</a:t>
            </a:r>
          </a:p>
          <a:p>
            <a:pPr marL="1752600" lvl="3" indent="-381000">
              <a:lnSpc>
                <a:spcPct val="90000"/>
              </a:lnSpc>
              <a:buFontTx/>
              <a:buAutoNum type="arabicParenR"/>
            </a:pPr>
            <a:r>
              <a:rPr lang="en-US"/>
              <a:t>Political Institutions and Policymaking in L.A.</a:t>
            </a:r>
          </a:p>
          <a:p>
            <a:pPr marL="2209800" lvl="4" indent="-381000">
              <a:lnSpc>
                <a:spcPct val="90000"/>
              </a:lnSpc>
              <a:buFont typeface="Wingdings" pitchFamily="2" charset="2"/>
              <a:buChar char="Ø"/>
            </a:pPr>
            <a:endParaRPr lang="en-US"/>
          </a:p>
          <a:p>
            <a:pPr marL="1752600" lvl="3" indent="-381000">
              <a:lnSpc>
                <a:spcPct val="90000"/>
              </a:lnSpc>
              <a:buFontTx/>
              <a:buAutoNum type="arabicParenR"/>
            </a:pPr>
            <a:endParaRPr lang="en-US"/>
          </a:p>
          <a:p>
            <a:pPr marL="1752600" lvl="3" indent="-381000">
              <a:buFont typeface="Wingdings" pitchFamily="2" charset="2"/>
              <a:buChar char="Ø"/>
            </a:pPr>
            <a:endParaRPr lang="en-US"/>
          </a:p>
          <a:p>
            <a:pPr marL="609600" indent="-609600">
              <a:buFont typeface="Wingdings" pitchFamily="2" charset="2"/>
              <a:buChar char="Ø"/>
            </a:pPr>
            <a:endParaRPr lang="en-US"/>
          </a:p>
          <a:p>
            <a:pPr marL="1752600" lvl="3" indent="-381000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400"/>
              <a:t>Who are they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Where do they come from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Economic structure determinants</a:t>
            </a:r>
          </a:p>
          <a:p>
            <a:pPr>
              <a:lnSpc>
                <a:spcPct val="80000"/>
              </a:lnSpc>
            </a:pPr>
            <a:r>
              <a:rPr lang="en-US" sz="1400"/>
              <a:t>How are they organized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Collective action issues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Level of aggregation and encompassingness</a:t>
            </a:r>
          </a:p>
          <a:p>
            <a:pPr>
              <a:lnSpc>
                <a:spcPct val="80000"/>
              </a:lnSpc>
            </a:pPr>
            <a:r>
              <a:rPr lang="en-US" sz="1400">
                <a:solidFill>
                  <a:srgbClr val="FF3300"/>
                </a:solidFill>
              </a:rPr>
              <a:t>Which are the instruments through which they might influence the PMP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Votes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Vote mobilization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Information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Campaign finance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Bribes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Threat to disrupt economic activity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Threat to violence</a:t>
            </a:r>
          </a:p>
          <a:p>
            <a:pPr>
              <a:lnSpc>
                <a:spcPct val="80000"/>
              </a:lnSpc>
            </a:pPr>
            <a:r>
              <a:rPr lang="en-US" sz="1400"/>
              <a:t>Which are the venues through which they enter political system and stages of the PMP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Electoral connection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Political party system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The president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Congressmen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National or local level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Bureaucrats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The Judiciary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Formalized “corporatist” arrangements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Back rooms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The street</a:t>
            </a:r>
          </a:p>
          <a:p>
            <a:pPr lvl="1">
              <a:lnSpc>
                <a:spcPct val="80000"/>
              </a:lnSpc>
            </a:pPr>
            <a:endParaRPr lang="en-US" sz="1200"/>
          </a:p>
          <a:p>
            <a:pPr lvl="1">
              <a:lnSpc>
                <a:spcPct val="80000"/>
              </a:lnSpc>
            </a:pPr>
            <a:endParaRPr lang="en-US" sz="1200"/>
          </a:p>
          <a:p>
            <a:pPr>
              <a:lnSpc>
                <a:spcPct val="80000"/>
              </a:lnSpc>
            </a:pPr>
            <a:endParaRPr lang="en-US" sz="1400"/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1524000" y="457200"/>
            <a:ext cx="1066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1524000" y="609600"/>
            <a:ext cx="987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Real Actors</a:t>
            </a:r>
          </a:p>
        </p:txBody>
      </p:sp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3124200" y="457200"/>
            <a:ext cx="24384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2133600" y="533400"/>
            <a:ext cx="4572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/>
              <a:t>Policymaking Institutions</a:t>
            </a:r>
          </a:p>
          <a:p>
            <a:pPr algn="ctr"/>
            <a:r>
              <a:rPr lang="en-US" sz="1400"/>
              <a:t>political (State) actors</a:t>
            </a:r>
          </a:p>
        </p:txBody>
      </p:sp>
      <p:sp>
        <p:nvSpPr>
          <p:cNvPr id="104455" name="Oval 7"/>
          <p:cNvSpPr>
            <a:spLocks noChangeArrowheads="1"/>
          </p:cNvSpPr>
          <p:nvPr/>
        </p:nvSpPr>
        <p:spPr bwMode="auto">
          <a:xfrm>
            <a:off x="6172200" y="457200"/>
            <a:ext cx="8382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6248400" y="609600"/>
            <a:ext cx="1133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Policies</a:t>
            </a:r>
          </a:p>
        </p:txBody>
      </p:sp>
      <p:sp>
        <p:nvSpPr>
          <p:cNvPr id="104457" name="AutoShape 9"/>
          <p:cNvSpPr>
            <a:spLocks noChangeArrowheads="1"/>
          </p:cNvSpPr>
          <p:nvPr/>
        </p:nvSpPr>
        <p:spPr bwMode="auto">
          <a:xfrm>
            <a:off x="2667000" y="6858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8" name="AutoShape 10"/>
          <p:cNvSpPr>
            <a:spLocks noChangeArrowheads="1"/>
          </p:cNvSpPr>
          <p:nvPr/>
        </p:nvSpPr>
        <p:spPr bwMode="auto">
          <a:xfrm>
            <a:off x="5638800" y="6858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400"/>
              <a:t>Who are they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Where do they come from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Economic structure determinants</a:t>
            </a:r>
          </a:p>
          <a:p>
            <a:pPr>
              <a:lnSpc>
                <a:spcPct val="80000"/>
              </a:lnSpc>
            </a:pPr>
            <a:r>
              <a:rPr lang="en-US" sz="1400"/>
              <a:t>How are they organized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Collective action issues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Level of aggregation and encompassingness</a:t>
            </a:r>
          </a:p>
          <a:p>
            <a:pPr>
              <a:lnSpc>
                <a:spcPct val="80000"/>
              </a:lnSpc>
            </a:pPr>
            <a:r>
              <a:rPr lang="en-US" sz="1400"/>
              <a:t>Which are the instruments through which they might influence the PMP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Votes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Vote mobilization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Information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Campaign finance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Bribes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Threat to disrupt economic activity</a:t>
            </a:r>
          </a:p>
          <a:p>
            <a:pPr lvl="1">
              <a:lnSpc>
                <a:spcPct val="80000"/>
              </a:lnSpc>
            </a:pPr>
            <a:r>
              <a:rPr lang="en-US" sz="1200"/>
              <a:t>Threat to violence</a:t>
            </a:r>
          </a:p>
          <a:p>
            <a:pPr>
              <a:lnSpc>
                <a:spcPct val="80000"/>
              </a:lnSpc>
            </a:pPr>
            <a:r>
              <a:rPr lang="en-US" sz="1400">
                <a:solidFill>
                  <a:srgbClr val="FF3300"/>
                </a:solidFill>
              </a:rPr>
              <a:t>Which are the venues through which they enter political system and stages of the PMP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Electoral connection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Political party system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The president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Congressmen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National or local level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Bureaucrats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The Judiciary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Formalized “corporatist” arrangements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Back rooms</a:t>
            </a:r>
          </a:p>
          <a:p>
            <a:pPr lvl="1">
              <a:lnSpc>
                <a:spcPct val="80000"/>
              </a:lnSpc>
            </a:pPr>
            <a:r>
              <a:rPr lang="en-US" sz="1200">
                <a:solidFill>
                  <a:srgbClr val="FF3300"/>
                </a:solidFill>
              </a:rPr>
              <a:t>The street</a:t>
            </a:r>
          </a:p>
          <a:p>
            <a:pPr lvl="1">
              <a:lnSpc>
                <a:spcPct val="80000"/>
              </a:lnSpc>
            </a:pPr>
            <a:endParaRPr lang="en-US" sz="1200">
              <a:solidFill>
                <a:srgbClr val="FF3300"/>
              </a:solidFill>
            </a:endParaRPr>
          </a:p>
          <a:p>
            <a:pPr lvl="1">
              <a:lnSpc>
                <a:spcPct val="80000"/>
              </a:lnSpc>
            </a:pPr>
            <a:endParaRPr lang="en-US" sz="1200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</a:pPr>
            <a:endParaRPr lang="en-US" sz="1400"/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1524000" y="457200"/>
            <a:ext cx="1066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1524000" y="609600"/>
            <a:ext cx="987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Real Actors</a:t>
            </a:r>
          </a:p>
        </p:txBody>
      </p:sp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3124200" y="457200"/>
            <a:ext cx="2438400" cy="6858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2133600" y="533400"/>
            <a:ext cx="4572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FF3300"/>
                </a:solidFill>
              </a:rPr>
              <a:t>Policymaking Institutions</a:t>
            </a:r>
          </a:p>
          <a:p>
            <a:pPr algn="ctr"/>
            <a:r>
              <a:rPr lang="en-US" sz="1400">
                <a:solidFill>
                  <a:srgbClr val="FF3300"/>
                </a:solidFill>
              </a:rPr>
              <a:t>political (State) actors</a:t>
            </a:r>
          </a:p>
        </p:txBody>
      </p:sp>
      <p:sp>
        <p:nvSpPr>
          <p:cNvPr id="105479" name="Oval 7"/>
          <p:cNvSpPr>
            <a:spLocks noChangeArrowheads="1"/>
          </p:cNvSpPr>
          <p:nvPr/>
        </p:nvSpPr>
        <p:spPr bwMode="auto">
          <a:xfrm>
            <a:off x="6019800" y="457200"/>
            <a:ext cx="1066800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6096000" y="533400"/>
            <a:ext cx="1133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Policies</a:t>
            </a:r>
          </a:p>
        </p:txBody>
      </p:sp>
      <p:sp>
        <p:nvSpPr>
          <p:cNvPr id="105481" name="AutoShape 9"/>
          <p:cNvSpPr>
            <a:spLocks noChangeArrowheads="1"/>
          </p:cNvSpPr>
          <p:nvPr/>
        </p:nvSpPr>
        <p:spPr bwMode="auto">
          <a:xfrm>
            <a:off x="2667000" y="6858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482" name="AutoShape 10"/>
          <p:cNvSpPr>
            <a:spLocks noChangeArrowheads="1"/>
          </p:cNvSpPr>
          <p:nvPr/>
        </p:nvSpPr>
        <p:spPr bwMode="auto">
          <a:xfrm>
            <a:off x="5638800" y="6858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We draw from a large and distinguished literature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Theoretical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American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Comparative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Latin American</a:t>
            </a:r>
          </a:p>
          <a:p>
            <a:pPr>
              <a:lnSpc>
                <a:spcPct val="80000"/>
              </a:lnSpc>
            </a:pPr>
            <a:r>
              <a:rPr lang="en-US" sz="2400"/>
              <a:t>We “put together” country-level equilibria</a:t>
            </a:r>
          </a:p>
          <a:p>
            <a:pPr>
              <a:lnSpc>
                <a:spcPct val="80000"/>
              </a:lnSpc>
            </a:pPr>
            <a:r>
              <a:rPr lang="en-US" sz="2400"/>
              <a:t>Various aspects of the workings of these political systems matter for policymaking (and for policies </a:t>
            </a:r>
            <a:r>
              <a:rPr lang="en-US" sz="2400">
                <a:cs typeface="Arial" pitchFamily="34" charset="0"/>
              </a:rPr>
              <a:t>→ productivity)</a:t>
            </a:r>
          </a:p>
          <a:p>
            <a:pPr lvl="1">
              <a:lnSpc>
                <a:spcPct val="80000"/>
              </a:lnSpc>
            </a:pPr>
            <a:r>
              <a:rPr lang="en-US" sz="2000">
                <a:cs typeface="Arial" pitchFamily="34" charset="0"/>
              </a:rPr>
              <a:t>Do they “invite” encompassing or narrow articulations?</a:t>
            </a:r>
          </a:p>
          <a:p>
            <a:pPr lvl="1">
              <a:lnSpc>
                <a:spcPct val="80000"/>
              </a:lnSpc>
            </a:pPr>
            <a:r>
              <a:rPr lang="en-US" sz="2000">
                <a:cs typeface="Arial" pitchFamily="34" charset="0"/>
              </a:rPr>
              <a:t>Do they provide for credible intertemporal exchanges?</a:t>
            </a:r>
          </a:p>
          <a:p>
            <a:pPr lvl="1">
              <a:lnSpc>
                <a:spcPct val="80000"/>
              </a:lnSpc>
            </a:pPr>
            <a:r>
              <a:rPr lang="en-US" sz="2000">
                <a:cs typeface="Arial" pitchFamily="34" charset="0"/>
              </a:rPr>
              <a:t>Do they facilitate informed policymaking?</a:t>
            </a:r>
          </a:p>
          <a:p>
            <a:pPr lvl="1">
              <a:lnSpc>
                <a:spcPct val="80000"/>
              </a:lnSpc>
            </a:pPr>
            <a:r>
              <a:rPr lang="en-US" sz="2000">
                <a:cs typeface="Arial" pitchFamily="34" charset="0"/>
              </a:rPr>
              <a:t>What type of interest do they tend to favor?</a:t>
            </a:r>
          </a:p>
          <a:p>
            <a:pPr lvl="1">
              <a:lnSpc>
                <a:spcPct val="80000"/>
              </a:lnSpc>
            </a:pPr>
            <a:r>
              <a:rPr lang="en-US" sz="2000">
                <a:cs typeface="Arial" pitchFamily="34" charset="0"/>
              </a:rPr>
              <a:t>Are these outcomes stable?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sz="2000">
              <a:cs typeface="Arial" pitchFamily="34" charset="0"/>
            </a:endParaRP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1524000" y="457200"/>
            <a:ext cx="1066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1524000" y="609600"/>
            <a:ext cx="987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Real Actors</a:t>
            </a:r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3124200" y="457200"/>
            <a:ext cx="2438400" cy="6858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2133600" y="533400"/>
            <a:ext cx="4572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FF3300"/>
                </a:solidFill>
              </a:rPr>
              <a:t>Policymaking Institutions</a:t>
            </a:r>
          </a:p>
          <a:p>
            <a:pPr algn="ctr"/>
            <a:r>
              <a:rPr lang="en-US" sz="1400">
                <a:solidFill>
                  <a:srgbClr val="FF3300"/>
                </a:solidFill>
              </a:rPr>
              <a:t>political (State) actors</a:t>
            </a:r>
          </a:p>
        </p:txBody>
      </p:sp>
      <p:sp>
        <p:nvSpPr>
          <p:cNvPr id="106503" name="Oval 7"/>
          <p:cNvSpPr>
            <a:spLocks noChangeArrowheads="1"/>
          </p:cNvSpPr>
          <p:nvPr/>
        </p:nvSpPr>
        <p:spPr bwMode="auto">
          <a:xfrm>
            <a:off x="6019800" y="457200"/>
            <a:ext cx="9144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6096000" y="533400"/>
            <a:ext cx="1133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Policies</a:t>
            </a:r>
          </a:p>
        </p:txBody>
      </p:sp>
      <p:sp>
        <p:nvSpPr>
          <p:cNvPr id="106505" name="AutoShape 9"/>
          <p:cNvSpPr>
            <a:spLocks noChangeArrowheads="1"/>
          </p:cNvSpPr>
          <p:nvPr/>
        </p:nvSpPr>
        <p:spPr bwMode="auto">
          <a:xfrm>
            <a:off x="2667000" y="6858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506" name="AutoShape 10"/>
          <p:cNvSpPr>
            <a:spLocks noChangeArrowheads="1"/>
          </p:cNvSpPr>
          <p:nvPr/>
        </p:nvSpPr>
        <p:spPr bwMode="auto">
          <a:xfrm>
            <a:off x="5562600" y="6096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722438"/>
            <a:ext cx="8229600" cy="4525962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sz="2000"/>
              <a:t>Can be described by a number of “economic” and “political” characteristics</a:t>
            </a:r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en-US" sz="1800"/>
              <a:t>Aggregate effects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600"/>
              <a:t>Productivity enhancing/reducing (Y+/Y-)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1800"/>
              <a:t>Its distributional features (who gains/loses)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1800"/>
              <a:t>Its temporality (how early benefits and cost accrue)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1800"/>
              <a:t>Other exhange properties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1800"/>
              <a:t>(Un)certainty about their effects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1800"/>
              <a:t>Easiness to sell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1800"/>
              <a:t>Other features</a:t>
            </a:r>
          </a:p>
          <a:p>
            <a:pPr marL="2209800" lvl="4" indent="-381000">
              <a:lnSpc>
                <a:spcPct val="80000"/>
              </a:lnSpc>
              <a:buFont typeface="Wingdings" pitchFamily="2" charset="2"/>
              <a:buAutoNum type="arabicPeriod"/>
            </a:pPr>
            <a:endParaRPr lang="en-US" sz="1400"/>
          </a:p>
          <a:p>
            <a:pPr marL="609600" indent="-609600">
              <a:lnSpc>
                <a:spcPct val="80000"/>
              </a:lnSpc>
            </a:pPr>
            <a:r>
              <a:rPr lang="en-US" sz="2000"/>
              <a:t>Are “chosen” in different polities taking these various considerations into account (varying degrees)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1800"/>
              <a:t>Impact on productivity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600"/>
              <a:t>Across countries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§"/>
            </a:pPr>
            <a:r>
              <a:rPr lang="en-US" sz="1600"/>
              <a:t>Across policy areas</a:t>
            </a:r>
          </a:p>
          <a:p>
            <a:pPr marL="990600" lvl="1" indent="-533400">
              <a:lnSpc>
                <a:spcPct val="80000"/>
              </a:lnSpc>
              <a:buFontTx/>
              <a:buChar char="•"/>
            </a:pPr>
            <a:endParaRPr lang="en-US" sz="1800"/>
          </a:p>
        </p:txBody>
      </p:sp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1524000" y="457200"/>
            <a:ext cx="10668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1524000" y="609600"/>
            <a:ext cx="987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Real Actors</a:t>
            </a:r>
          </a:p>
        </p:txBody>
      </p:sp>
      <p:sp>
        <p:nvSpPr>
          <p:cNvPr id="107525" name="Rectangle 5"/>
          <p:cNvSpPr>
            <a:spLocks noChangeArrowheads="1"/>
          </p:cNvSpPr>
          <p:nvPr/>
        </p:nvSpPr>
        <p:spPr bwMode="auto">
          <a:xfrm>
            <a:off x="3124200" y="457200"/>
            <a:ext cx="24384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2133600" y="533400"/>
            <a:ext cx="4572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/>
              <a:t>Policymaking Institutions</a:t>
            </a:r>
          </a:p>
          <a:p>
            <a:pPr algn="ctr"/>
            <a:r>
              <a:rPr lang="en-US" sz="1400"/>
              <a:t>political (State) actors</a:t>
            </a:r>
          </a:p>
        </p:txBody>
      </p:sp>
      <p:sp>
        <p:nvSpPr>
          <p:cNvPr id="107527" name="Oval 7"/>
          <p:cNvSpPr>
            <a:spLocks noChangeArrowheads="1"/>
          </p:cNvSpPr>
          <p:nvPr/>
        </p:nvSpPr>
        <p:spPr bwMode="auto">
          <a:xfrm>
            <a:off x="5943600" y="381000"/>
            <a:ext cx="914400" cy="6096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528" name="Text Box 8"/>
          <p:cNvSpPr txBox="1">
            <a:spLocks noChangeArrowheads="1"/>
          </p:cNvSpPr>
          <p:nvPr/>
        </p:nvSpPr>
        <p:spPr bwMode="auto">
          <a:xfrm>
            <a:off x="6019800" y="533400"/>
            <a:ext cx="1133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</a:rPr>
              <a:t>Policies</a:t>
            </a:r>
          </a:p>
        </p:txBody>
      </p:sp>
      <p:sp>
        <p:nvSpPr>
          <p:cNvPr id="107529" name="AutoShape 9"/>
          <p:cNvSpPr>
            <a:spLocks noChangeArrowheads="1"/>
          </p:cNvSpPr>
          <p:nvPr/>
        </p:nvSpPr>
        <p:spPr bwMode="auto">
          <a:xfrm>
            <a:off x="2667000" y="6858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530" name="AutoShape 10"/>
          <p:cNvSpPr>
            <a:spLocks noChangeArrowheads="1"/>
          </p:cNvSpPr>
          <p:nvPr/>
        </p:nvSpPr>
        <p:spPr bwMode="auto">
          <a:xfrm>
            <a:off x="5562600" y="6096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531" name="Rectangle 11"/>
          <p:cNvSpPr>
            <a:spLocks noChangeArrowheads="1"/>
          </p:cNvSpPr>
          <p:nvPr/>
        </p:nvSpPr>
        <p:spPr bwMode="auto">
          <a:xfrm>
            <a:off x="1447800" y="228600"/>
            <a:ext cx="4191000" cy="1219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532" name="AutoShape 12"/>
          <p:cNvSpPr>
            <a:spLocks noChangeArrowheads="1"/>
          </p:cNvSpPr>
          <p:nvPr/>
        </p:nvSpPr>
        <p:spPr bwMode="auto">
          <a:xfrm>
            <a:off x="6934200" y="6096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7391400" y="457200"/>
            <a:ext cx="1219200" cy="533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534" name="Rectangle 14"/>
          <p:cNvSpPr>
            <a:spLocks noChangeArrowheads="1"/>
          </p:cNvSpPr>
          <p:nvPr/>
        </p:nvSpPr>
        <p:spPr bwMode="auto">
          <a:xfrm>
            <a:off x="7467600" y="533400"/>
            <a:ext cx="1101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Productivity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/>
              <a:t>Different Hypotheses / Theoretical Constructs provide some (partial?) answers: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400"/>
              <a:t>Winners / losers and correlation with Y+/Y-</a:t>
            </a:r>
          </a:p>
          <a:p>
            <a:pPr marL="990600" lvl="1" indent="-533400">
              <a:lnSpc>
                <a:spcPct val="80000"/>
              </a:lnSpc>
              <a:buFontTx/>
              <a:buAutoNum type="arabicParenR"/>
            </a:pPr>
            <a:r>
              <a:rPr lang="en-US" sz="2000"/>
              <a:t>Intersectoral</a:t>
            </a:r>
          </a:p>
          <a:p>
            <a:pPr marL="990600" lvl="1" indent="-533400">
              <a:lnSpc>
                <a:spcPct val="80000"/>
              </a:lnSpc>
              <a:buFontTx/>
              <a:buAutoNum type="arabicParenR"/>
            </a:pPr>
            <a:r>
              <a:rPr lang="en-US" sz="2000"/>
              <a:t>Interest groups vis a vis “general public”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400"/>
              <a:t>Intertemporal story: longer horizons </a:t>
            </a:r>
            <a:r>
              <a:rPr lang="en-US" sz="2400">
                <a:cs typeface="Arial" pitchFamily="34" charset="0"/>
              </a:rPr>
              <a:t>→ Y+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400">
                <a:cs typeface="Arial" pitchFamily="34" charset="0"/>
              </a:rPr>
              <a:t>Status quo properties (Y+/Y-) and veto players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400"/>
              <a:t>Certain Y+ public goods may need coordinated action to be demanded</a:t>
            </a:r>
          </a:p>
          <a:p>
            <a:pPr marL="1371600" lvl="2" indent="-457200">
              <a:lnSpc>
                <a:spcPct val="80000"/>
              </a:lnSpc>
            </a:pPr>
            <a:r>
              <a:rPr lang="en-US" sz="1800"/>
              <a:t>Economic / geographic structure (and its institutional mediation) will facilitate that or not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400"/>
              <a:t>Some </a:t>
            </a:r>
            <a:r>
              <a:rPr lang="en-US" sz="2400" u="sng"/>
              <a:t>arenas</a:t>
            </a:r>
            <a:r>
              <a:rPr lang="en-US" sz="2400"/>
              <a:t> facilitate exchanges of some policies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r>
              <a:rPr lang="en-US" sz="2400"/>
              <a:t>Some political institutions (and modes of organization of actors) </a:t>
            </a:r>
          </a:p>
          <a:p>
            <a:pPr marL="990600" lvl="1" indent="-533400">
              <a:lnSpc>
                <a:spcPct val="80000"/>
              </a:lnSpc>
              <a:buFontTx/>
              <a:buAutoNum type="arabicParenR"/>
            </a:pPr>
            <a:r>
              <a:rPr lang="en-US" sz="2000"/>
              <a:t>provide more internalization</a:t>
            </a:r>
          </a:p>
          <a:p>
            <a:pPr marL="990600" lvl="1" indent="-533400">
              <a:lnSpc>
                <a:spcPct val="80000"/>
              </a:lnSpc>
              <a:buFontTx/>
              <a:buAutoNum type="arabicParenR"/>
            </a:pPr>
            <a:r>
              <a:rPr lang="en-US" sz="2000"/>
              <a:t>more stable arenas of exchange</a:t>
            </a: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endParaRPr lang="en-US" sz="2400">
              <a:cs typeface="Arial" pitchFamily="34" charset="0"/>
            </a:endParaRPr>
          </a:p>
          <a:p>
            <a:pPr marL="609600" indent="-609600">
              <a:lnSpc>
                <a:spcPct val="80000"/>
              </a:lnSpc>
              <a:buFontTx/>
              <a:buAutoNum type="arabicParenR"/>
            </a:pPr>
            <a:endParaRPr lang="en-US" sz="240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Another angle of entry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Country “scripts”</a:t>
            </a:r>
          </a:p>
          <a:p>
            <a:r>
              <a:rPr lang="en-US" sz="2800"/>
              <a:t>Stories can be told (in principle) from several angles.</a:t>
            </a:r>
          </a:p>
          <a:p>
            <a:r>
              <a:rPr lang="en-US" sz="2800"/>
              <a:t>If President is the dominant agenda setter, can start from there</a:t>
            </a:r>
          </a:p>
          <a:p>
            <a:pPr lvl="1"/>
            <a:r>
              <a:rPr lang="en-US" sz="2400"/>
              <a:t>Preferences</a:t>
            </a:r>
          </a:p>
          <a:p>
            <a:pPr lvl="1"/>
            <a:r>
              <a:rPr lang="en-US" sz="2400"/>
              <a:t>(Stability)</a:t>
            </a:r>
          </a:p>
          <a:p>
            <a:pPr lvl="1"/>
            <a:r>
              <a:rPr lang="en-US" sz="2400"/>
              <a:t>How does put together “real coalitions”</a:t>
            </a:r>
          </a:p>
          <a:p>
            <a:pPr lvl="1"/>
            <a:r>
              <a:rPr lang="en-US" sz="2400"/>
              <a:t>How does he/she exchange with other institutional players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Introduction to country scripts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9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We have tried to come up with some </a:t>
            </a:r>
            <a:r>
              <a:rPr lang="en-US" sz="2000" u="sng"/>
              <a:t>leading questions</a:t>
            </a:r>
            <a:r>
              <a:rPr lang="en-US" sz="2000"/>
              <a:t> that may provide hints to more commons scripts</a:t>
            </a:r>
          </a:p>
          <a:p>
            <a:pPr>
              <a:lnSpc>
                <a:spcPct val="80000"/>
              </a:lnSpc>
            </a:pPr>
            <a:r>
              <a:rPr lang="en-US" sz="2000"/>
              <a:t>We have also tried to use </a:t>
            </a:r>
            <a:r>
              <a:rPr lang="en-US" sz="2000" u="sng"/>
              <a:t>graphical representations</a:t>
            </a:r>
            <a:r>
              <a:rPr lang="en-US" sz="2000"/>
              <a:t> to put together the stories in a way that is more natural for thinking in terms of equilibrium outcomes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Some caveats are in order: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We have prepared the following slides based primarily on the country studies we have, which are still in their infancy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In general, we are taking snapshots at the current situation</a:t>
            </a:r>
          </a:p>
          <a:p>
            <a:pPr lvl="2">
              <a:lnSpc>
                <a:spcPct val="80000"/>
              </a:lnSpc>
            </a:pPr>
            <a:r>
              <a:rPr lang="en-US" sz="1600"/>
              <a:t>Mexico after democratization</a:t>
            </a:r>
          </a:p>
          <a:p>
            <a:pPr lvl="2">
              <a:lnSpc>
                <a:spcPct val="80000"/>
              </a:lnSpc>
            </a:pPr>
            <a:r>
              <a:rPr lang="en-US" sz="1600"/>
              <a:t>Colombia under Uribe</a:t>
            </a:r>
          </a:p>
          <a:p>
            <a:pPr lvl="2">
              <a:lnSpc>
                <a:spcPct val="80000"/>
              </a:lnSpc>
            </a:pPr>
            <a:r>
              <a:rPr lang="en-US" sz="1600"/>
              <a:t>Recent events in Bolivia</a:t>
            </a:r>
          </a:p>
          <a:p>
            <a:pPr lvl="2">
              <a:lnSpc>
                <a:spcPct val="80000"/>
              </a:lnSpc>
            </a:pPr>
            <a:r>
              <a:rPr lang="en-US" sz="1600"/>
              <a:t>Venezuela under Chavez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We are highlighting those issues that are more relevant for the comparative exercise and reflect better some of the entry points and doubts we have on the framework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63938" y="765175"/>
            <a:ext cx="3887787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1859" name="11 CuadroTexto"/>
          <p:cNvSpPr txBox="1">
            <a:spLocks noChangeArrowheads="1"/>
          </p:cNvSpPr>
          <p:nvPr/>
        </p:nvSpPr>
        <p:spPr bwMode="auto">
          <a:xfrm>
            <a:off x="5076825" y="1196975"/>
            <a:ext cx="928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 b="1">
                <a:latin typeface="Calibri" pitchFamily="34" charset="0"/>
              </a:rPr>
              <a:t>President</a:t>
            </a:r>
          </a:p>
        </p:txBody>
      </p:sp>
      <p:sp>
        <p:nvSpPr>
          <p:cNvPr id="13" name="12 Elipse"/>
          <p:cNvSpPr>
            <a:spLocks noChangeArrowheads="1"/>
          </p:cNvSpPr>
          <p:nvPr/>
        </p:nvSpPr>
        <p:spPr bwMode="auto">
          <a:xfrm>
            <a:off x="3851275" y="2924175"/>
            <a:ext cx="3455988" cy="11525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1861" name="13 CuadroTexto"/>
          <p:cNvSpPr txBox="1">
            <a:spLocks noChangeArrowheads="1"/>
          </p:cNvSpPr>
          <p:nvPr/>
        </p:nvSpPr>
        <p:spPr bwMode="auto">
          <a:xfrm>
            <a:off x="4716463" y="2997200"/>
            <a:ext cx="1928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 b="1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211638" y="3500438"/>
            <a:ext cx="211137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572000" y="3644900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932363" y="37163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cxnSp>
        <p:nvCxnSpPr>
          <p:cNvPr id="60" name="59 Conector recto de flecha"/>
          <p:cNvCxnSpPr>
            <a:cxnSpLocks noChangeShapeType="1"/>
            <a:stCxn id="121910" idx="2"/>
            <a:endCxn id="13" idx="0"/>
          </p:cNvCxnSpPr>
          <p:nvPr/>
        </p:nvCxnSpPr>
        <p:spPr bwMode="auto">
          <a:xfrm flipH="1">
            <a:off x="5580063" y="1700213"/>
            <a:ext cx="1587" cy="12239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21867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400" b="1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21870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341438"/>
            <a:ext cx="995362" cy="1943100"/>
          </a:xfrm>
          <a:prstGeom prst="rect">
            <a:avLst/>
          </a:prstGeom>
          <a:noFill/>
        </p:spPr>
      </p:pic>
      <p:sp>
        <p:nvSpPr>
          <p:cNvPr id="121871" name="Oval 15"/>
          <p:cNvSpPr>
            <a:spLocks noChangeArrowheads="1"/>
          </p:cNvSpPr>
          <p:nvPr/>
        </p:nvSpPr>
        <p:spPr bwMode="auto">
          <a:xfrm>
            <a:off x="1219200" y="1773238"/>
            <a:ext cx="533400" cy="512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72" name="Oval 16"/>
          <p:cNvSpPr>
            <a:spLocks noChangeArrowheads="1"/>
          </p:cNvSpPr>
          <p:nvPr/>
        </p:nvSpPr>
        <p:spPr bwMode="auto">
          <a:xfrm>
            <a:off x="1295400" y="2362200"/>
            <a:ext cx="360363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73" name="Oval 17"/>
          <p:cNvSpPr>
            <a:spLocks noChangeArrowheads="1"/>
          </p:cNvSpPr>
          <p:nvPr/>
        </p:nvSpPr>
        <p:spPr bwMode="auto">
          <a:xfrm>
            <a:off x="1295400" y="2743200"/>
            <a:ext cx="360363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74" name="Oval 18"/>
          <p:cNvSpPr>
            <a:spLocks noChangeArrowheads="1"/>
          </p:cNvSpPr>
          <p:nvPr/>
        </p:nvSpPr>
        <p:spPr bwMode="auto">
          <a:xfrm>
            <a:off x="1331913" y="3789363"/>
            <a:ext cx="360362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75" name="Oval 19"/>
          <p:cNvSpPr>
            <a:spLocks noChangeArrowheads="1"/>
          </p:cNvSpPr>
          <p:nvPr/>
        </p:nvSpPr>
        <p:spPr bwMode="auto">
          <a:xfrm>
            <a:off x="1331913" y="43656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1876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412875"/>
            <a:ext cx="922337" cy="1800225"/>
          </a:xfrm>
          <a:prstGeom prst="rect">
            <a:avLst/>
          </a:prstGeom>
          <a:noFill/>
        </p:spPr>
      </p:pic>
      <p:sp>
        <p:nvSpPr>
          <p:cNvPr id="121877" name="Oval 21"/>
          <p:cNvSpPr>
            <a:spLocks noChangeArrowheads="1"/>
          </p:cNvSpPr>
          <p:nvPr/>
        </p:nvSpPr>
        <p:spPr bwMode="auto">
          <a:xfrm>
            <a:off x="2484438" y="1916113"/>
            <a:ext cx="287337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78" name="Oval 22"/>
          <p:cNvSpPr>
            <a:spLocks noChangeArrowheads="1"/>
          </p:cNvSpPr>
          <p:nvPr/>
        </p:nvSpPr>
        <p:spPr bwMode="auto">
          <a:xfrm>
            <a:off x="2484438" y="2565400"/>
            <a:ext cx="287337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79" name="Oval 23"/>
          <p:cNvSpPr>
            <a:spLocks noChangeArrowheads="1"/>
          </p:cNvSpPr>
          <p:nvPr/>
        </p:nvSpPr>
        <p:spPr bwMode="auto">
          <a:xfrm>
            <a:off x="2484438" y="3429000"/>
            <a:ext cx="287337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80" name="Text Box 24"/>
          <p:cNvSpPr txBox="1">
            <a:spLocks noChangeArrowheads="1"/>
          </p:cNvSpPr>
          <p:nvPr/>
        </p:nvSpPr>
        <p:spPr bwMode="auto">
          <a:xfrm>
            <a:off x="1042988" y="188913"/>
            <a:ext cx="10429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21881" name="Text Box 25"/>
          <p:cNvSpPr txBox="1">
            <a:spLocks noChangeArrowheads="1"/>
          </p:cNvSpPr>
          <p:nvPr/>
        </p:nvSpPr>
        <p:spPr bwMode="auto">
          <a:xfrm>
            <a:off x="2339975" y="188913"/>
            <a:ext cx="7842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5940425" y="3716338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16 Elipse"/>
          <p:cNvSpPr>
            <a:spLocks noChangeArrowheads="1"/>
          </p:cNvSpPr>
          <p:nvPr/>
        </p:nvSpPr>
        <p:spPr bwMode="auto">
          <a:xfrm>
            <a:off x="6372225" y="3644900"/>
            <a:ext cx="212725" cy="214313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1884" name="Oval 28"/>
          <p:cNvSpPr>
            <a:spLocks noChangeArrowheads="1"/>
          </p:cNvSpPr>
          <p:nvPr/>
        </p:nvSpPr>
        <p:spPr bwMode="auto">
          <a:xfrm rot="843602">
            <a:off x="3986213" y="3498850"/>
            <a:ext cx="1439862" cy="454025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85" name="Text Box 29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21886" name="Line 30"/>
          <p:cNvSpPr>
            <a:spLocks noChangeShapeType="1"/>
          </p:cNvSpPr>
          <p:nvPr/>
        </p:nvSpPr>
        <p:spPr bwMode="auto">
          <a:xfrm>
            <a:off x="2987675" y="2708275"/>
            <a:ext cx="1008063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887" name="Line 31"/>
          <p:cNvSpPr>
            <a:spLocks noChangeShapeType="1"/>
          </p:cNvSpPr>
          <p:nvPr/>
        </p:nvSpPr>
        <p:spPr bwMode="auto">
          <a:xfrm flipV="1">
            <a:off x="2843213" y="3500438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888" name="Line 32"/>
          <p:cNvSpPr>
            <a:spLocks noChangeShapeType="1"/>
          </p:cNvSpPr>
          <p:nvPr/>
        </p:nvSpPr>
        <p:spPr bwMode="auto">
          <a:xfrm>
            <a:off x="1763713" y="1916113"/>
            <a:ext cx="719137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889" name="Line 33"/>
          <p:cNvSpPr>
            <a:spLocks noChangeShapeType="1"/>
          </p:cNvSpPr>
          <p:nvPr/>
        </p:nvSpPr>
        <p:spPr bwMode="auto">
          <a:xfrm flipV="1">
            <a:off x="1763713" y="2060575"/>
            <a:ext cx="7191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890" name="Line 34"/>
          <p:cNvSpPr>
            <a:spLocks noChangeShapeType="1"/>
          </p:cNvSpPr>
          <p:nvPr/>
        </p:nvSpPr>
        <p:spPr bwMode="auto">
          <a:xfrm flipV="1">
            <a:off x="1763713" y="2636838"/>
            <a:ext cx="71913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891" name="Line 35"/>
          <p:cNvSpPr>
            <a:spLocks noChangeShapeType="1"/>
          </p:cNvSpPr>
          <p:nvPr/>
        </p:nvSpPr>
        <p:spPr bwMode="auto">
          <a:xfrm>
            <a:off x="1692275" y="3500438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892" name="Text Box 36"/>
          <p:cNvSpPr txBox="1">
            <a:spLocks noChangeArrowheads="1"/>
          </p:cNvSpPr>
          <p:nvPr/>
        </p:nvSpPr>
        <p:spPr bwMode="auto">
          <a:xfrm rot="5400000">
            <a:off x="8262144" y="1035844"/>
            <a:ext cx="3968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Status quo</a:t>
            </a:r>
          </a:p>
        </p:txBody>
      </p:sp>
      <p:sp>
        <p:nvSpPr>
          <p:cNvPr id="121893" name="Rectangle 37"/>
          <p:cNvSpPr>
            <a:spLocks noChangeArrowheads="1"/>
          </p:cNvSpPr>
          <p:nvPr/>
        </p:nvSpPr>
        <p:spPr bwMode="auto">
          <a:xfrm>
            <a:off x="7956550" y="1268413"/>
            <a:ext cx="936625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94" name="Rectangle 38"/>
          <p:cNvSpPr>
            <a:spLocks noChangeArrowheads="1"/>
          </p:cNvSpPr>
          <p:nvPr/>
        </p:nvSpPr>
        <p:spPr bwMode="auto">
          <a:xfrm>
            <a:off x="4427538" y="4365625"/>
            <a:ext cx="9366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95" name="Rectangle 39"/>
          <p:cNvSpPr>
            <a:spLocks noChangeArrowheads="1"/>
          </p:cNvSpPr>
          <p:nvPr/>
        </p:nvSpPr>
        <p:spPr bwMode="auto">
          <a:xfrm>
            <a:off x="5219700" y="5013325"/>
            <a:ext cx="1081088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96" name="Rectangle 40"/>
          <p:cNvSpPr>
            <a:spLocks noChangeArrowheads="1"/>
          </p:cNvSpPr>
          <p:nvPr/>
        </p:nvSpPr>
        <p:spPr bwMode="auto">
          <a:xfrm>
            <a:off x="6372225" y="4365625"/>
            <a:ext cx="79057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897" name="Text Box 41"/>
          <p:cNvSpPr txBox="1">
            <a:spLocks noChangeArrowheads="1"/>
          </p:cNvSpPr>
          <p:nvPr/>
        </p:nvSpPr>
        <p:spPr bwMode="auto">
          <a:xfrm>
            <a:off x="4427538" y="4437063"/>
            <a:ext cx="1008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Judiciary</a:t>
            </a:r>
          </a:p>
        </p:txBody>
      </p:sp>
      <p:sp>
        <p:nvSpPr>
          <p:cNvPr id="121898" name="Text Box 42"/>
          <p:cNvSpPr txBox="1">
            <a:spLocks noChangeArrowheads="1"/>
          </p:cNvSpPr>
          <p:nvPr/>
        </p:nvSpPr>
        <p:spPr bwMode="auto">
          <a:xfrm>
            <a:off x="5148263" y="5084763"/>
            <a:ext cx="1223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Bureaucracy</a:t>
            </a:r>
          </a:p>
        </p:txBody>
      </p:sp>
      <p:sp>
        <p:nvSpPr>
          <p:cNvPr id="121899" name="Text Box 43"/>
          <p:cNvSpPr txBox="1">
            <a:spLocks noChangeArrowheads="1"/>
          </p:cNvSpPr>
          <p:nvPr/>
        </p:nvSpPr>
        <p:spPr bwMode="auto">
          <a:xfrm>
            <a:off x="6443663" y="4437063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Other</a:t>
            </a:r>
          </a:p>
        </p:txBody>
      </p:sp>
      <p:sp>
        <p:nvSpPr>
          <p:cNvPr id="121900" name="Line 44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901" name="Line 45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902" name="Line 46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903" name="Text Box 47"/>
          <p:cNvSpPr txBox="1">
            <a:spLocks noChangeArrowheads="1"/>
          </p:cNvSpPr>
          <p:nvPr/>
        </p:nvSpPr>
        <p:spPr bwMode="auto">
          <a:xfrm>
            <a:off x="4643438" y="5876925"/>
            <a:ext cx="2592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4" name="83 Flecha abajo"/>
          <p:cNvSpPr>
            <a:spLocks noChangeArrowheads="1"/>
          </p:cNvSpPr>
          <p:nvPr/>
        </p:nvSpPr>
        <p:spPr bwMode="auto">
          <a:xfrm rot="-1990348">
            <a:off x="8532813" y="3357563"/>
            <a:ext cx="315912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1905" name="Text Box 49"/>
          <p:cNvSpPr txBox="1">
            <a:spLocks noChangeArrowheads="1"/>
          </p:cNvSpPr>
          <p:nvPr/>
        </p:nvSpPr>
        <p:spPr bwMode="auto">
          <a:xfrm>
            <a:off x="7667625" y="3860800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</p:txBody>
      </p:sp>
      <p:sp>
        <p:nvSpPr>
          <p:cNvPr id="121906" name="Text Box 50"/>
          <p:cNvSpPr txBox="1">
            <a:spLocks noChangeArrowheads="1"/>
          </p:cNvSpPr>
          <p:nvPr/>
        </p:nvSpPr>
        <p:spPr bwMode="auto">
          <a:xfrm>
            <a:off x="8604250" y="38608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</p:txBody>
      </p:sp>
      <p:sp>
        <p:nvSpPr>
          <p:cNvPr id="121907" name="Rectangle 51"/>
          <p:cNvSpPr>
            <a:spLocks noChangeArrowheads="1"/>
          </p:cNvSpPr>
          <p:nvPr/>
        </p:nvSpPr>
        <p:spPr bwMode="auto">
          <a:xfrm>
            <a:off x="7667625" y="3860800"/>
            <a:ext cx="504825" cy="360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908" name="Rectangle 52"/>
          <p:cNvSpPr>
            <a:spLocks noChangeArrowheads="1"/>
          </p:cNvSpPr>
          <p:nvPr/>
        </p:nvSpPr>
        <p:spPr bwMode="auto">
          <a:xfrm>
            <a:off x="8532813" y="3860800"/>
            <a:ext cx="504825" cy="360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21910" name="Rectangle 54"/>
          <p:cNvSpPr>
            <a:spLocks noChangeArrowheads="1"/>
          </p:cNvSpPr>
          <p:nvPr/>
        </p:nvSpPr>
        <p:spPr bwMode="auto">
          <a:xfrm>
            <a:off x="5076825" y="981075"/>
            <a:ext cx="1008063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911" name="Text Box 55"/>
          <p:cNvSpPr txBox="1">
            <a:spLocks noChangeArrowheads="1"/>
          </p:cNvSpPr>
          <p:nvPr/>
        </p:nvSpPr>
        <p:spPr bwMode="auto">
          <a:xfrm>
            <a:off x="4787900" y="2205038"/>
            <a:ext cx="180022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Transaction mechanisms</a:t>
            </a:r>
          </a:p>
        </p:txBody>
      </p:sp>
      <p:sp>
        <p:nvSpPr>
          <p:cNvPr id="121912" name="Oval 56"/>
          <p:cNvSpPr>
            <a:spLocks noChangeArrowheads="1"/>
          </p:cNvSpPr>
          <p:nvPr/>
        </p:nvSpPr>
        <p:spPr bwMode="auto">
          <a:xfrm>
            <a:off x="4356100" y="2133600"/>
            <a:ext cx="2663825" cy="5048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21913" name="AutoShape 57"/>
          <p:cNvCxnSpPr>
            <a:cxnSpLocks noChangeShapeType="1"/>
            <a:stCxn id="121875" idx="4"/>
          </p:cNvCxnSpPr>
          <p:nvPr/>
        </p:nvCxnSpPr>
        <p:spPr bwMode="auto">
          <a:xfrm rot="16200000" flipH="1">
            <a:off x="1854200" y="4311651"/>
            <a:ext cx="1296987" cy="197961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1914" name="AutoShape 58"/>
          <p:cNvCxnSpPr>
            <a:cxnSpLocks noChangeShapeType="1"/>
            <a:stCxn id="121871" idx="0"/>
          </p:cNvCxnSpPr>
          <p:nvPr/>
        </p:nvCxnSpPr>
        <p:spPr bwMode="auto">
          <a:xfrm rot="16200000">
            <a:off x="2961482" y="-350044"/>
            <a:ext cx="647700" cy="3598863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21915" name="Oval 59"/>
          <p:cNvSpPr>
            <a:spLocks noChangeArrowheads="1"/>
          </p:cNvSpPr>
          <p:nvPr/>
        </p:nvSpPr>
        <p:spPr bwMode="auto">
          <a:xfrm>
            <a:off x="1331913" y="3357563"/>
            <a:ext cx="360362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916" name="Line 60"/>
          <p:cNvSpPr>
            <a:spLocks noChangeShapeType="1"/>
          </p:cNvSpPr>
          <p:nvPr/>
        </p:nvSpPr>
        <p:spPr bwMode="auto">
          <a:xfrm flipV="1">
            <a:off x="1763713" y="3789363"/>
            <a:ext cx="273685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1917" name="Oval 61"/>
          <p:cNvSpPr>
            <a:spLocks noChangeArrowheads="1"/>
          </p:cNvSpPr>
          <p:nvPr/>
        </p:nvSpPr>
        <p:spPr bwMode="auto">
          <a:xfrm>
            <a:off x="1447800" y="5181600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918" name="Oval 62"/>
          <p:cNvSpPr>
            <a:spLocks noChangeArrowheads="1"/>
          </p:cNvSpPr>
          <p:nvPr/>
        </p:nvSpPr>
        <p:spPr bwMode="auto">
          <a:xfrm>
            <a:off x="1447800" y="5410200"/>
            <a:ext cx="152400" cy="152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919" name="Text Box 63"/>
          <p:cNvSpPr txBox="1">
            <a:spLocks noChangeArrowheads="1"/>
          </p:cNvSpPr>
          <p:nvPr/>
        </p:nvSpPr>
        <p:spPr bwMode="auto">
          <a:xfrm>
            <a:off x="3276600" y="304800"/>
            <a:ext cx="990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Articulation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Actors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Economic structure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How is the economic structure (e.g., concentrated or diversified)? </a:t>
            </a:r>
          </a:p>
          <a:p>
            <a:pPr>
              <a:lnSpc>
                <a:spcPct val="80000"/>
              </a:lnSpc>
            </a:pPr>
            <a:r>
              <a:rPr lang="en-US" sz="2400"/>
              <a:t>Actors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Who are they (e.g., business, unions)?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What are their preferences?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What are their endowments/technologies (e.g.., votes, lobbying, riots)?</a:t>
            </a:r>
          </a:p>
          <a:p>
            <a:pPr>
              <a:lnSpc>
                <a:spcPct val="80000"/>
              </a:lnSpc>
            </a:pPr>
            <a:r>
              <a:rPr lang="en-US" sz="2400"/>
              <a:t>Aggregation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How are actors aggregated (e.g., are there any peak organizations)?</a:t>
            </a:r>
          </a:p>
          <a:p>
            <a:pPr>
              <a:lnSpc>
                <a:spcPct val="80000"/>
              </a:lnSpc>
            </a:pPr>
            <a:r>
              <a:rPr lang="en-US" sz="2400"/>
              <a:t>Articulation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Do they enter through formal or informal channels (e.g., Consultative groups or back rooms)?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How do they influence and at what level (e.g., national/sub-national level, President, Congress)?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Institutions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50688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President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What are his/her preferences? What is his/her horizon?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Is he/she the agenda setter?</a:t>
            </a:r>
          </a:p>
          <a:p>
            <a:pPr>
              <a:lnSpc>
                <a:spcPct val="80000"/>
              </a:lnSpc>
            </a:pPr>
            <a:r>
              <a:rPr lang="en-US" sz="2400"/>
              <a:t>Congress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What is the degree of fragmentation and particularism?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Who do they respond to?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What are the preferences of the legislators?</a:t>
            </a:r>
          </a:p>
          <a:p>
            <a:pPr>
              <a:lnSpc>
                <a:spcPct val="80000"/>
              </a:lnSpc>
            </a:pPr>
            <a:r>
              <a:rPr lang="en-US" sz="2400"/>
              <a:t>Political Parties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At what extent are they natural aggregators of the programmatic interest of the relevant actors? </a:t>
            </a:r>
          </a:p>
          <a:p>
            <a:pPr>
              <a:lnSpc>
                <a:spcPct val="80000"/>
              </a:lnSpc>
            </a:pPr>
            <a:r>
              <a:rPr lang="en-US" sz="2400"/>
              <a:t>Other institutional actors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What is the role of the judiciary?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What is the role and characteristics of the bureaucracy –including regulatory agencies?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What other actors are important (e.g., Governors, other subnational agencies, local parties)?</a:t>
            </a:r>
          </a:p>
          <a:p>
            <a:pPr>
              <a:lnSpc>
                <a:spcPct val="80000"/>
              </a:lnSpc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This research project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/>
              <a:t>Lies at the intersection of two agendas:</a:t>
            </a:r>
          </a:p>
          <a:p>
            <a:pPr marL="2209800" lvl="4" indent="-381000">
              <a:lnSpc>
                <a:spcPct val="90000"/>
              </a:lnSpc>
            </a:pPr>
            <a:endParaRPr lang="en-US"/>
          </a:p>
          <a:p>
            <a:pPr marL="1371600" lvl="2" indent="-457200">
              <a:lnSpc>
                <a:spcPct val="90000"/>
              </a:lnSpc>
              <a:buFontTx/>
              <a:buAutoNum type="alphaUcPeriod"/>
            </a:pPr>
            <a:r>
              <a:rPr lang="en-US"/>
              <a:t>2010 Development in the Americas Report (DIA, ex-IPES) on  “Productivity in Latin America”</a:t>
            </a:r>
          </a:p>
          <a:p>
            <a:pPr marL="2209800" lvl="4" indent="-381000">
              <a:lnSpc>
                <a:spcPct val="90000"/>
              </a:lnSpc>
              <a:buFontTx/>
              <a:buAutoNum type="alphaUcPeriod"/>
            </a:pPr>
            <a:endParaRPr lang="en-US"/>
          </a:p>
          <a:p>
            <a:pPr marL="1371600" lvl="2" indent="-457200">
              <a:lnSpc>
                <a:spcPct val="90000"/>
              </a:lnSpc>
              <a:buFontTx/>
              <a:buAutoNum type="alphaUcPeriod"/>
            </a:pPr>
            <a:r>
              <a:rPr lang="en-US"/>
              <a:t>Step in Political Economy agenda at the Research Department IDB</a:t>
            </a:r>
          </a:p>
          <a:p>
            <a:pPr marL="1752600" lvl="3" indent="-381000">
              <a:lnSpc>
                <a:spcPct val="90000"/>
              </a:lnSpc>
              <a:buFontTx/>
              <a:buAutoNum type="arabicParenR"/>
            </a:pPr>
            <a:r>
              <a:rPr lang="en-US"/>
              <a:t>Political Institutions and Policymaking in L.A.</a:t>
            </a:r>
          </a:p>
          <a:p>
            <a:pPr marL="2209800" lvl="4" indent="-381000">
              <a:lnSpc>
                <a:spcPct val="90000"/>
              </a:lnSpc>
              <a:buFont typeface="Wingdings" pitchFamily="2" charset="2"/>
              <a:buChar char="Ø"/>
            </a:pPr>
            <a:endParaRPr lang="en-US"/>
          </a:p>
          <a:p>
            <a:pPr marL="1752600" lvl="3" indent="-381000">
              <a:lnSpc>
                <a:spcPct val="90000"/>
              </a:lnSpc>
              <a:buFontTx/>
              <a:buAutoNum type="arabicParenR"/>
            </a:pPr>
            <a:endParaRPr lang="en-US"/>
          </a:p>
          <a:p>
            <a:pPr marL="2209800" lvl="4" indent="-381000">
              <a:lnSpc>
                <a:spcPct val="90000"/>
              </a:lnSpc>
              <a:buFont typeface="Wingdings" pitchFamily="2" charset="2"/>
              <a:buChar char="Ø"/>
            </a:pPr>
            <a:endParaRPr lang="en-US"/>
          </a:p>
          <a:p>
            <a:pPr marL="1752600" lvl="3" indent="-381000">
              <a:lnSpc>
                <a:spcPct val="90000"/>
              </a:lnSpc>
              <a:buFont typeface="Wingdings" pitchFamily="2" charset="2"/>
              <a:buChar char="Ø"/>
            </a:pPr>
            <a:endParaRPr lang="en-US"/>
          </a:p>
          <a:p>
            <a:pPr marL="609600" indent="-609600">
              <a:lnSpc>
                <a:spcPct val="90000"/>
              </a:lnSpc>
              <a:buFont typeface="Wingdings" pitchFamily="2" charset="2"/>
              <a:buChar char="Ø"/>
            </a:pPr>
            <a:endParaRPr lang="en-US"/>
          </a:p>
          <a:p>
            <a:pPr marL="1752600" lvl="3" indent="-381000">
              <a:lnSpc>
                <a:spcPct val="90000"/>
              </a:lnSpc>
              <a:buFontTx/>
              <a:buNone/>
            </a:pPr>
            <a:endParaRPr lang="en-US"/>
          </a:p>
        </p:txBody>
      </p:sp>
      <p:pic>
        <p:nvPicPr>
          <p:cNvPr id="3" name="2 Marcador de contenido" descr="stetom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8288" y="3886200"/>
            <a:ext cx="117951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Status quo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Is there a relevant status quo?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What is its origin (e.g., previous policies, constitutional reform)? </a:t>
            </a:r>
          </a:p>
          <a:p>
            <a:pPr>
              <a:lnSpc>
                <a:spcPct val="90000"/>
              </a:lnSpc>
            </a:pPr>
            <a:r>
              <a:rPr lang="en-US" sz="2800"/>
              <a:t>Policies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Are they volatile or stable?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Are they vertical or horizontal?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Are they of national or local scope?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What is their specific content?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Argentina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51419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Economic structure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Economic structure is diversified. Rural and industrial groups, and labor unions have had their voice heard over time.</a:t>
            </a:r>
          </a:p>
          <a:p>
            <a:pPr>
              <a:lnSpc>
                <a:spcPct val="90000"/>
              </a:lnSpc>
            </a:pPr>
            <a:r>
              <a:rPr lang="en-US" sz="2400"/>
              <a:t>Actors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Rural associations, Industry, Banks, Unions, Movements (piqueteros)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They usually demand sectoral benefits (in a reactive fashion)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They cater some money (specific large groups) and lobbying (associations). Most of them use alternative arenas (e.g., protests)</a:t>
            </a:r>
          </a:p>
          <a:p>
            <a:pPr>
              <a:lnSpc>
                <a:spcPct val="90000"/>
              </a:lnSpc>
            </a:pPr>
            <a:r>
              <a:rPr lang="en-US" sz="2400"/>
              <a:t>Aggregation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Peak associations have seen better days…</a:t>
            </a:r>
          </a:p>
          <a:p>
            <a:pPr>
              <a:lnSpc>
                <a:spcPct val="90000"/>
              </a:lnSpc>
            </a:pPr>
            <a:r>
              <a:rPr lang="en-US" sz="2400"/>
              <a:t>Articulation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Most of the influence is through alternative channels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 Executive is the main point of entry. There is also some subnational lobby for certain issues.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Argentina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50688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President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 president usually has a short term horizon which determines her preferences (build political support fast)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She is the agenda setter</a:t>
            </a:r>
          </a:p>
          <a:p>
            <a:pPr>
              <a:lnSpc>
                <a:spcPct val="80000"/>
              </a:lnSpc>
            </a:pPr>
            <a:r>
              <a:rPr lang="en-US" sz="2000"/>
              <a:t>Congress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Congress is relatively fragmented across parties and subnational constituencies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They respond first to the governor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They have local preferences (ensure the highest $$ for their state). Party discipline is higher when president losses popularity and is in free fall.</a:t>
            </a:r>
          </a:p>
          <a:p>
            <a:pPr>
              <a:lnSpc>
                <a:spcPct val="80000"/>
              </a:lnSpc>
            </a:pPr>
            <a:r>
              <a:rPr lang="en-US" sz="2000"/>
              <a:t>Political Parties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Peronist brand relevant across several margins. Political parties (in general) do not aggregate preferences, have low institutionalization and are generally non programmatic </a:t>
            </a:r>
          </a:p>
          <a:p>
            <a:pPr>
              <a:lnSpc>
                <a:spcPct val="80000"/>
              </a:lnSpc>
            </a:pPr>
            <a:r>
              <a:rPr lang="en-US" sz="2000"/>
              <a:t>Other institutional actors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 judiciary has generally been not independent and has not worked to enforce transactions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 bureaucracy is not professional and volatile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Governors are highly influential in the political game, particularly regarding fiscal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63938" y="765175"/>
            <a:ext cx="3887787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4867" name="11 CuadroTexto"/>
          <p:cNvSpPr txBox="1">
            <a:spLocks noChangeArrowheads="1"/>
          </p:cNvSpPr>
          <p:nvPr/>
        </p:nvSpPr>
        <p:spPr bwMode="auto">
          <a:xfrm>
            <a:off x="4211638" y="1125538"/>
            <a:ext cx="928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President</a:t>
            </a:r>
          </a:p>
        </p:txBody>
      </p:sp>
      <p:sp>
        <p:nvSpPr>
          <p:cNvPr id="164868" name="13 CuadroTexto"/>
          <p:cNvSpPr txBox="1">
            <a:spLocks noChangeArrowheads="1"/>
          </p:cNvSpPr>
          <p:nvPr/>
        </p:nvSpPr>
        <p:spPr bwMode="auto">
          <a:xfrm>
            <a:off x="4932363" y="29241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067175" y="3284538"/>
            <a:ext cx="211138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427538" y="3284538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427538" y="3573463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4873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200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6487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412875"/>
            <a:ext cx="1081087" cy="1584325"/>
          </a:xfrm>
          <a:prstGeom prst="rect">
            <a:avLst/>
          </a:prstGeom>
          <a:noFill/>
        </p:spPr>
      </p:pic>
      <p:sp>
        <p:nvSpPr>
          <p:cNvPr id="164877" name="Oval 13"/>
          <p:cNvSpPr>
            <a:spLocks noChangeArrowheads="1"/>
          </p:cNvSpPr>
          <p:nvPr/>
        </p:nvSpPr>
        <p:spPr bwMode="auto">
          <a:xfrm>
            <a:off x="1258888" y="1557338"/>
            <a:ext cx="576262" cy="5762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78" name="Oval 14"/>
          <p:cNvSpPr>
            <a:spLocks noChangeArrowheads="1"/>
          </p:cNvSpPr>
          <p:nvPr/>
        </p:nvSpPr>
        <p:spPr bwMode="auto">
          <a:xfrm>
            <a:off x="1331913" y="2492375"/>
            <a:ext cx="430212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79" name="Oval 15"/>
          <p:cNvSpPr>
            <a:spLocks noChangeArrowheads="1"/>
          </p:cNvSpPr>
          <p:nvPr/>
        </p:nvSpPr>
        <p:spPr bwMode="auto">
          <a:xfrm>
            <a:off x="1331913" y="3213100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80" name="Oval 16"/>
          <p:cNvSpPr>
            <a:spLocks noChangeArrowheads="1"/>
          </p:cNvSpPr>
          <p:nvPr/>
        </p:nvSpPr>
        <p:spPr bwMode="auto">
          <a:xfrm>
            <a:off x="1331913" y="3789363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81" name="Oval 17"/>
          <p:cNvSpPr>
            <a:spLocks noChangeArrowheads="1"/>
          </p:cNvSpPr>
          <p:nvPr/>
        </p:nvSpPr>
        <p:spPr bwMode="auto">
          <a:xfrm>
            <a:off x="1331913" y="43656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64882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2420938"/>
            <a:ext cx="922337" cy="2592387"/>
          </a:xfrm>
          <a:prstGeom prst="rect">
            <a:avLst/>
          </a:prstGeom>
          <a:noFill/>
        </p:spPr>
      </p:pic>
      <p:sp>
        <p:nvSpPr>
          <p:cNvPr id="164883" name="Oval 19"/>
          <p:cNvSpPr>
            <a:spLocks noChangeArrowheads="1"/>
          </p:cNvSpPr>
          <p:nvPr/>
        </p:nvSpPr>
        <p:spPr bwMode="auto">
          <a:xfrm>
            <a:off x="2484438" y="4365625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84" name="Oval 20"/>
          <p:cNvSpPr>
            <a:spLocks noChangeArrowheads="1"/>
          </p:cNvSpPr>
          <p:nvPr/>
        </p:nvSpPr>
        <p:spPr bwMode="auto">
          <a:xfrm>
            <a:off x="2484438" y="1700213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85" name="Text Box 21"/>
          <p:cNvSpPr txBox="1">
            <a:spLocks noChangeArrowheads="1"/>
          </p:cNvSpPr>
          <p:nvPr/>
        </p:nvSpPr>
        <p:spPr bwMode="auto">
          <a:xfrm>
            <a:off x="1042988" y="0"/>
            <a:ext cx="1042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64886" name="Text Box 22"/>
          <p:cNvSpPr txBox="1">
            <a:spLocks noChangeArrowheads="1"/>
          </p:cNvSpPr>
          <p:nvPr/>
        </p:nvSpPr>
        <p:spPr bwMode="auto">
          <a:xfrm>
            <a:off x="2339975" y="0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4067175" y="3573463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16 Elipse"/>
          <p:cNvSpPr>
            <a:spLocks noChangeArrowheads="1"/>
          </p:cNvSpPr>
          <p:nvPr/>
        </p:nvSpPr>
        <p:spPr bwMode="auto">
          <a:xfrm>
            <a:off x="4787900" y="32845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4889" name="Text Box 25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64890" name="Text Box 26"/>
          <p:cNvSpPr txBox="1">
            <a:spLocks noChangeArrowheads="1"/>
          </p:cNvSpPr>
          <p:nvPr/>
        </p:nvSpPr>
        <p:spPr bwMode="auto">
          <a:xfrm rot="5400000">
            <a:off x="8229600" y="998538"/>
            <a:ext cx="641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Status quo: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fiscal federalism</a:t>
            </a:r>
          </a:p>
        </p:txBody>
      </p:sp>
      <p:sp>
        <p:nvSpPr>
          <p:cNvPr id="164891" name="Rectangle 27"/>
          <p:cNvSpPr>
            <a:spLocks noChangeArrowheads="1"/>
          </p:cNvSpPr>
          <p:nvPr/>
        </p:nvSpPr>
        <p:spPr bwMode="auto">
          <a:xfrm>
            <a:off x="3779838" y="4292600"/>
            <a:ext cx="107950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92" name="Rectangle 28"/>
          <p:cNvSpPr>
            <a:spLocks noChangeArrowheads="1"/>
          </p:cNvSpPr>
          <p:nvPr/>
        </p:nvSpPr>
        <p:spPr bwMode="auto">
          <a:xfrm>
            <a:off x="5003800" y="4724400"/>
            <a:ext cx="1296988" cy="79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93" name="Rectangle 29"/>
          <p:cNvSpPr>
            <a:spLocks noChangeArrowheads="1"/>
          </p:cNvSpPr>
          <p:nvPr/>
        </p:nvSpPr>
        <p:spPr bwMode="auto">
          <a:xfrm>
            <a:off x="6443663" y="4292600"/>
            <a:ext cx="936625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894" name="Text Box 30"/>
          <p:cNvSpPr txBox="1">
            <a:spLocks noChangeArrowheads="1"/>
          </p:cNvSpPr>
          <p:nvPr/>
        </p:nvSpPr>
        <p:spPr bwMode="auto">
          <a:xfrm>
            <a:off x="3851275" y="4365625"/>
            <a:ext cx="10810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Judiciary: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Not independent</a:t>
            </a:r>
          </a:p>
        </p:txBody>
      </p:sp>
      <p:sp>
        <p:nvSpPr>
          <p:cNvPr id="164895" name="Text Box 31"/>
          <p:cNvSpPr txBox="1">
            <a:spLocks noChangeArrowheads="1"/>
          </p:cNvSpPr>
          <p:nvPr/>
        </p:nvSpPr>
        <p:spPr bwMode="auto">
          <a:xfrm>
            <a:off x="5003800" y="4797425"/>
            <a:ext cx="12969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Bureaucracy: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Unstable</a:t>
            </a:r>
          </a:p>
        </p:txBody>
      </p:sp>
      <p:sp>
        <p:nvSpPr>
          <p:cNvPr id="164896" name="Text Box 32"/>
          <p:cNvSpPr txBox="1">
            <a:spLocks noChangeArrowheads="1"/>
          </p:cNvSpPr>
          <p:nvPr/>
        </p:nvSpPr>
        <p:spPr bwMode="auto">
          <a:xfrm>
            <a:off x="6516688" y="4365625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Governors</a:t>
            </a:r>
          </a:p>
        </p:txBody>
      </p:sp>
      <p:sp>
        <p:nvSpPr>
          <p:cNvPr id="164897" name="Line 33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898" name="Line 34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899" name="Line 35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900" name="Text Box 36"/>
          <p:cNvSpPr txBox="1">
            <a:spLocks noChangeArrowheads="1"/>
          </p:cNvSpPr>
          <p:nvPr/>
        </p:nvSpPr>
        <p:spPr bwMode="auto">
          <a:xfrm>
            <a:off x="5003800" y="5876925"/>
            <a:ext cx="172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4" name="83 Flecha abajo"/>
          <p:cNvSpPr>
            <a:spLocks noChangeArrowheads="1"/>
          </p:cNvSpPr>
          <p:nvPr/>
        </p:nvSpPr>
        <p:spPr bwMode="auto">
          <a:xfrm rot="-139893">
            <a:off x="8466138" y="3400425"/>
            <a:ext cx="458787" cy="1035050"/>
          </a:xfrm>
          <a:prstGeom prst="downArrow">
            <a:avLst>
              <a:gd name="adj1" fmla="val 50000"/>
              <a:gd name="adj2" fmla="val 8773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4902" name="Text Box 38"/>
          <p:cNvSpPr txBox="1">
            <a:spLocks noChangeArrowheads="1"/>
          </p:cNvSpPr>
          <p:nvPr/>
        </p:nvSpPr>
        <p:spPr bwMode="auto">
          <a:xfrm>
            <a:off x="7667625" y="3860800"/>
            <a:ext cx="576263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  <a:p>
            <a:pPr>
              <a:spcBef>
                <a:spcPct val="50000"/>
              </a:spcBef>
            </a:pPr>
            <a:r>
              <a:rPr lang="en-US" sz="1000"/>
              <a:t>?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64903" name="Text Box 39"/>
          <p:cNvSpPr txBox="1">
            <a:spLocks noChangeArrowheads="1"/>
          </p:cNvSpPr>
          <p:nvPr/>
        </p:nvSpPr>
        <p:spPr bwMode="auto">
          <a:xfrm>
            <a:off x="7667625" y="4652963"/>
            <a:ext cx="1225550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Highly volatile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Vertical (favor those in the changing  coalitions)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Uncoordinated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Expropriate those with sunk investments</a:t>
            </a:r>
          </a:p>
        </p:txBody>
      </p:sp>
      <p:sp>
        <p:nvSpPr>
          <p:cNvPr id="164904" name="Rectangle 40"/>
          <p:cNvSpPr>
            <a:spLocks noChangeArrowheads="1"/>
          </p:cNvSpPr>
          <p:nvPr/>
        </p:nvSpPr>
        <p:spPr bwMode="auto">
          <a:xfrm>
            <a:off x="7524750" y="3860800"/>
            <a:ext cx="863600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05" name="Rectangle 41"/>
          <p:cNvSpPr>
            <a:spLocks noChangeArrowheads="1"/>
          </p:cNvSpPr>
          <p:nvPr/>
        </p:nvSpPr>
        <p:spPr bwMode="auto">
          <a:xfrm>
            <a:off x="7596188" y="4581525"/>
            <a:ext cx="1439862" cy="2160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06" name="Rectangle 42"/>
          <p:cNvSpPr>
            <a:spLocks noChangeArrowheads="1"/>
          </p:cNvSpPr>
          <p:nvPr/>
        </p:nvSpPr>
        <p:spPr bwMode="auto">
          <a:xfrm>
            <a:off x="7956550" y="1268413"/>
            <a:ext cx="1187450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4908" name="Rectangle 44"/>
          <p:cNvSpPr>
            <a:spLocks noChangeArrowheads="1"/>
          </p:cNvSpPr>
          <p:nvPr/>
        </p:nvSpPr>
        <p:spPr bwMode="auto">
          <a:xfrm>
            <a:off x="4067175" y="981075"/>
            <a:ext cx="13684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09" name="Rectangle 45"/>
          <p:cNvSpPr>
            <a:spLocks noChangeArrowheads="1"/>
          </p:cNvSpPr>
          <p:nvPr/>
        </p:nvSpPr>
        <p:spPr bwMode="auto">
          <a:xfrm>
            <a:off x="5435600" y="981075"/>
            <a:ext cx="18002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10" name="Text Box 46"/>
          <p:cNvSpPr txBox="1">
            <a:spLocks noChangeArrowheads="1"/>
          </p:cNvSpPr>
          <p:nvPr/>
        </p:nvSpPr>
        <p:spPr bwMode="auto">
          <a:xfrm>
            <a:off x="179388" y="63087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Argentina recent</a:t>
            </a:r>
          </a:p>
        </p:txBody>
      </p:sp>
      <p:sp>
        <p:nvSpPr>
          <p:cNvPr id="164911" name="Text Box 47"/>
          <p:cNvSpPr txBox="1">
            <a:spLocks noChangeArrowheads="1"/>
          </p:cNvSpPr>
          <p:nvPr/>
        </p:nvSpPr>
        <p:spPr bwMode="auto">
          <a:xfrm>
            <a:off x="5508625" y="981075"/>
            <a:ext cx="12239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Agenda setter</a:t>
            </a:r>
          </a:p>
        </p:txBody>
      </p:sp>
      <p:sp>
        <p:nvSpPr>
          <p:cNvPr id="164912" name="Text Box 48"/>
          <p:cNvSpPr txBox="1">
            <a:spLocks noChangeArrowheads="1"/>
          </p:cNvSpPr>
          <p:nvPr/>
        </p:nvSpPr>
        <p:spPr bwMode="auto">
          <a:xfrm>
            <a:off x="4500563" y="1989138"/>
            <a:ext cx="2447925" cy="639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Ability to transact cheaply unless:</a:t>
            </a:r>
          </a:p>
          <a:p>
            <a:r>
              <a:rPr lang="en-US" sz="1200">
                <a:latin typeface="Calibri" pitchFamily="34" charset="0"/>
              </a:rPr>
              <a:t>Fiscal federalism</a:t>
            </a:r>
          </a:p>
          <a:p>
            <a:r>
              <a:rPr lang="en-US" sz="1200">
                <a:latin typeface="Calibri" pitchFamily="34" charset="0"/>
              </a:rPr>
              <a:t>They want to throw him out</a:t>
            </a:r>
          </a:p>
        </p:txBody>
      </p:sp>
      <p:sp>
        <p:nvSpPr>
          <p:cNvPr id="164913" name="Text Box 49"/>
          <p:cNvSpPr txBox="1">
            <a:spLocks noChangeArrowheads="1"/>
          </p:cNvSpPr>
          <p:nvPr/>
        </p:nvSpPr>
        <p:spPr bwMode="auto">
          <a:xfrm>
            <a:off x="5435600" y="126841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Short term horizon</a:t>
            </a:r>
          </a:p>
        </p:txBody>
      </p:sp>
      <p:sp>
        <p:nvSpPr>
          <p:cNvPr id="164914" name="Rectangle 50"/>
          <p:cNvSpPr>
            <a:spLocks noChangeArrowheads="1"/>
          </p:cNvSpPr>
          <p:nvPr/>
        </p:nvSpPr>
        <p:spPr bwMode="auto">
          <a:xfrm>
            <a:off x="3708400" y="2924175"/>
            <a:ext cx="3600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15" name="Text Box 51"/>
          <p:cNvSpPr txBox="1">
            <a:spLocks noChangeArrowheads="1"/>
          </p:cNvSpPr>
          <p:nvPr/>
        </p:nvSpPr>
        <p:spPr bwMode="auto">
          <a:xfrm>
            <a:off x="5435600" y="33575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Fragmented</a:t>
            </a:r>
          </a:p>
        </p:txBody>
      </p:sp>
      <p:sp>
        <p:nvSpPr>
          <p:cNvPr id="164916" name="Text Box 52"/>
          <p:cNvSpPr txBox="1">
            <a:spLocks noChangeArrowheads="1"/>
          </p:cNvSpPr>
          <p:nvPr/>
        </p:nvSpPr>
        <p:spPr bwMode="auto">
          <a:xfrm>
            <a:off x="5435600" y="35734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Allegiance to governors</a:t>
            </a:r>
          </a:p>
        </p:txBody>
      </p:sp>
      <p:sp>
        <p:nvSpPr>
          <p:cNvPr id="164917" name="Text Box 53"/>
          <p:cNvSpPr txBox="1">
            <a:spLocks noChangeArrowheads="1"/>
          </p:cNvSpPr>
          <p:nvPr/>
        </p:nvSpPr>
        <p:spPr bwMode="auto">
          <a:xfrm>
            <a:off x="5435600" y="3789363"/>
            <a:ext cx="18732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Non inst and non program</a:t>
            </a:r>
          </a:p>
        </p:txBody>
      </p:sp>
      <p:sp>
        <p:nvSpPr>
          <p:cNvPr id="164918" name="Oval 54"/>
          <p:cNvSpPr>
            <a:spLocks noChangeArrowheads="1"/>
          </p:cNvSpPr>
          <p:nvPr/>
        </p:nvSpPr>
        <p:spPr bwMode="auto">
          <a:xfrm>
            <a:off x="4356100" y="1844675"/>
            <a:ext cx="2663825" cy="10080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19" name="Line 55"/>
          <p:cNvSpPr>
            <a:spLocks noChangeShapeType="1"/>
          </p:cNvSpPr>
          <p:nvPr/>
        </p:nvSpPr>
        <p:spPr bwMode="auto">
          <a:xfrm>
            <a:off x="5580063" y="170021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920" name="Text Box 56"/>
          <p:cNvSpPr txBox="1">
            <a:spLocks noChangeArrowheads="1"/>
          </p:cNvSpPr>
          <p:nvPr/>
        </p:nvSpPr>
        <p:spPr bwMode="auto">
          <a:xfrm>
            <a:off x="0" y="1341438"/>
            <a:ext cx="1187450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Diversified economic structure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Used to have strong peak associations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Coalitions change:</a:t>
            </a:r>
          </a:p>
          <a:p>
            <a:pPr>
              <a:spcBef>
                <a:spcPct val="50000"/>
              </a:spcBef>
              <a:buFontTx/>
              <a:buAutoNum type="romanLcParenR"/>
            </a:pPr>
            <a:r>
              <a:rPr lang="en-US" sz="1000">
                <a:latin typeface="Calibri" pitchFamily="34" charset="0"/>
              </a:rPr>
              <a:t> At the President’s whims</a:t>
            </a:r>
          </a:p>
          <a:p>
            <a:pPr>
              <a:spcBef>
                <a:spcPct val="50000"/>
              </a:spcBef>
              <a:buFontTx/>
              <a:buAutoNum type="romanLcParenR"/>
            </a:pPr>
            <a:r>
              <a:rPr lang="en-US" sz="1000">
                <a:latin typeface="Calibri" pitchFamily="34" charset="0"/>
              </a:rPr>
              <a:t> Exchage rate policy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Usually reactive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Winners and losers according to relative prices and sunk investments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Voter’s preferences are highly volatile</a:t>
            </a:r>
          </a:p>
        </p:txBody>
      </p:sp>
      <p:cxnSp>
        <p:nvCxnSpPr>
          <p:cNvPr id="164921" name="AutoShape 57"/>
          <p:cNvCxnSpPr>
            <a:cxnSpLocks noChangeShapeType="1"/>
            <a:stCxn id="164922" idx="4"/>
          </p:cNvCxnSpPr>
          <p:nvPr/>
        </p:nvCxnSpPr>
        <p:spPr bwMode="auto">
          <a:xfrm rot="16200000" flipH="1">
            <a:off x="2339976" y="4473575"/>
            <a:ext cx="647700" cy="2301875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64922" name="Oval 58"/>
          <p:cNvSpPr>
            <a:spLocks noChangeArrowheads="1"/>
          </p:cNvSpPr>
          <p:nvPr/>
        </p:nvSpPr>
        <p:spPr bwMode="auto">
          <a:xfrm>
            <a:off x="1331913" y="50133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23" name="Oval 59"/>
          <p:cNvSpPr>
            <a:spLocks noChangeArrowheads="1"/>
          </p:cNvSpPr>
          <p:nvPr/>
        </p:nvSpPr>
        <p:spPr bwMode="auto">
          <a:xfrm>
            <a:off x="2484438" y="2781300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24" name="Oval 60"/>
          <p:cNvSpPr>
            <a:spLocks noChangeArrowheads="1"/>
          </p:cNvSpPr>
          <p:nvPr/>
        </p:nvSpPr>
        <p:spPr bwMode="auto">
          <a:xfrm>
            <a:off x="2484438" y="3141663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25" name="Oval 61"/>
          <p:cNvSpPr>
            <a:spLocks noChangeArrowheads="1"/>
          </p:cNvSpPr>
          <p:nvPr/>
        </p:nvSpPr>
        <p:spPr bwMode="auto">
          <a:xfrm>
            <a:off x="2484438" y="3500438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26" name="Oval 62"/>
          <p:cNvSpPr>
            <a:spLocks noChangeArrowheads="1"/>
          </p:cNvSpPr>
          <p:nvPr/>
        </p:nvSpPr>
        <p:spPr bwMode="auto">
          <a:xfrm>
            <a:off x="2484438" y="3933825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27" name="Text Box 63"/>
          <p:cNvSpPr txBox="1">
            <a:spLocks noChangeArrowheads="1"/>
          </p:cNvSpPr>
          <p:nvPr/>
        </p:nvSpPr>
        <p:spPr bwMode="auto">
          <a:xfrm>
            <a:off x="3059113" y="3068638"/>
            <a:ext cx="2174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Peronist</a:t>
            </a:r>
          </a:p>
        </p:txBody>
      </p:sp>
      <p:sp>
        <p:nvSpPr>
          <p:cNvPr id="164928" name="Text Box 64"/>
          <p:cNvSpPr txBox="1">
            <a:spLocks noChangeArrowheads="1"/>
          </p:cNvSpPr>
          <p:nvPr/>
        </p:nvSpPr>
        <p:spPr bwMode="auto">
          <a:xfrm>
            <a:off x="2987675" y="1412875"/>
            <a:ext cx="28892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Other</a:t>
            </a:r>
          </a:p>
        </p:txBody>
      </p:sp>
      <p:sp>
        <p:nvSpPr>
          <p:cNvPr id="164929" name="Line 65"/>
          <p:cNvSpPr>
            <a:spLocks noChangeShapeType="1"/>
          </p:cNvSpPr>
          <p:nvPr/>
        </p:nvSpPr>
        <p:spPr bwMode="auto">
          <a:xfrm flipH="1" flipV="1">
            <a:off x="4643438" y="3789363"/>
            <a:ext cx="18002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930" name="Line 66"/>
          <p:cNvSpPr>
            <a:spLocks noChangeShapeType="1"/>
          </p:cNvSpPr>
          <p:nvPr/>
        </p:nvSpPr>
        <p:spPr bwMode="auto">
          <a:xfrm flipH="1" flipV="1">
            <a:off x="4284663" y="3789363"/>
            <a:ext cx="2087562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64931" name="AutoShape 67"/>
          <p:cNvCxnSpPr>
            <a:cxnSpLocks noChangeShapeType="1"/>
            <a:stCxn id="0" idx="1"/>
            <a:endCxn id="164893" idx="2"/>
          </p:cNvCxnSpPr>
          <p:nvPr/>
        </p:nvCxnSpPr>
        <p:spPr bwMode="auto">
          <a:xfrm rot="10800000" flipH="1" flipV="1">
            <a:off x="1042988" y="2205038"/>
            <a:ext cx="5868987" cy="2735262"/>
          </a:xfrm>
          <a:prstGeom prst="curvedConnector4">
            <a:avLst>
              <a:gd name="adj1" fmla="val 241"/>
              <a:gd name="adj2" fmla="val 128843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64932" name="AutoShape 68"/>
          <p:cNvCxnSpPr>
            <a:cxnSpLocks noChangeShapeType="1"/>
            <a:stCxn id="0" idx="2"/>
            <a:endCxn id="164900" idx="1"/>
          </p:cNvCxnSpPr>
          <p:nvPr/>
        </p:nvCxnSpPr>
        <p:spPr bwMode="auto">
          <a:xfrm rot="16200000" flipH="1">
            <a:off x="1778000" y="2803525"/>
            <a:ext cx="3032125" cy="3419475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64933" name="AutoShape 69"/>
          <p:cNvCxnSpPr>
            <a:cxnSpLocks noChangeShapeType="1"/>
            <a:stCxn id="164908" idx="1"/>
            <a:endCxn id="0" idx="0"/>
          </p:cNvCxnSpPr>
          <p:nvPr/>
        </p:nvCxnSpPr>
        <p:spPr bwMode="auto">
          <a:xfrm rot="10800000" flipV="1">
            <a:off x="1584325" y="1341438"/>
            <a:ext cx="2482850" cy="71437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64934" name="Text Box 70"/>
          <p:cNvSpPr txBox="1">
            <a:spLocks noChangeArrowheads="1"/>
          </p:cNvSpPr>
          <p:nvPr/>
        </p:nvSpPr>
        <p:spPr bwMode="auto">
          <a:xfrm>
            <a:off x="3851275" y="5876925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>
              <a:latin typeface="Calibri" pitchFamily="34" charset="0"/>
            </a:endParaRPr>
          </a:p>
        </p:txBody>
      </p:sp>
      <p:sp>
        <p:nvSpPr>
          <p:cNvPr id="164935" name="Text Box 71"/>
          <p:cNvSpPr txBox="1">
            <a:spLocks noChangeArrowheads="1"/>
          </p:cNvSpPr>
          <p:nvPr/>
        </p:nvSpPr>
        <p:spPr bwMode="auto">
          <a:xfrm>
            <a:off x="6516688" y="5805488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Last ditch veto</a:t>
            </a:r>
          </a:p>
        </p:txBody>
      </p:sp>
      <p:sp>
        <p:nvSpPr>
          <p:cNvPr id="164936" name="Text Box 72"/>
          <p:cNvSpPr txBox="1">
            <a:spLocks noChangeArrowheads="1"/>
          </p:cNvSpPr>
          <p:nvPr/>
        </p:nvSpPr>
        <p:spPr bwMode="auto">
          <a:xfrm>
            <a:off x="1403350" y="4365625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U</a:t>
            </a:r>
          </a:p>
        </p:txBody>
      </p:sp>
      <p:sp>
        <p:nvSpPr>
          <p:cNvPr id="164937" name="Text Box 73"/>
          <p:cNvSpPr txBox="1">
            <a:spLocks noChangeArrowheads="1"/>
          </p:cNvSpPr>
          <p:nvPr/>
        </p:nvSpPr>
        <p:spPr bwMode="auto">
          <a:xfrm>
            <a:off x="1331913" y="5013325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P</a:t>
            </a:r>
          </a:p>
        </p:txBody>
      </p:sp>
      <p:sp>
        <p:nvSpPr>
          <p:cNvPr id="164938" name="Line 74"/>
          <p:cNvSpPr>
            <a:spLocks noChangeShapeType="1"/>
          </p:cNvSpPr>
          <p:nvPr/>
        </p:nvSpPr>
        <p:spPr bwMode="auto">
          <a:xfrm>
            <a:off x="1692275" y="4508500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64939" name="AutoShape 75"/>
          <p:cNvCxnSpPr>
            <a:cxnSpLocks noChangeShapeType="1"/>
          </p:cNvCxnSpPr>
          <p:nvPr/>
        </p:nvCxnSpPr>
        <p:spPr bwMode="auto">
          <a:xfrm rot="16200000" flipH="1">
            <a:off x="1916113" y="4356100"/>
            <a:ext cx="1350962" cy="1944688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64940" name="Text Box 76"/>
          <p:cNvSpPr txBox="1">
            <a:spLocks noChangeArrowheads="1"/>
          </p:cNvSpPr>
          <p:nvPr/>
        </p:nvSpPr>
        <p:spPr bwMode="auto">
          <a:xfrm>
            <a:off x="1331913" y="1700213"/>
            <a:ext cx="5032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Rural</a:t>
            </a:r>
          </a:p>
        </p:txBody>
      </p:sp>
      <p:sp>
        <p:nvSpPr>
          <p:cNvPr id="164941" name="Text Box 77"/>
          <p:cNvSpPr txBox="1">
            <a:spLocks noChangeArrowheads="1"/>
          </p:cNvSpPr>
          <p:nvPr/>
        </p:nvSpPr>
        <p:spPr bwMode="auto">
          <a:xfrm>
            <a:off x="1331913" y="2565400"/>
            <a:ext cx="5032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Ind</a:t>
            </a:r>
          </a:p>
        </p:txBody>
      </p:sp>
      <p:sp>
        <p:nvSpPr>
          <p:cNvPr id="164942" name="Text Box 78"/>
          <p:cNvSpPr txBox="1">
            <a:spLocks noChangeArrowheads="1"/>
          </p:cNvSpPr>
          <p:nvPr/>
        </p:nvSpPr>
        <p:spPr bwMode="auto">
          <a:xfrm>
            <a:off x="1331913" y="3213100"/>
            <a:ext cx="5032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Small Bus</a:t>
            </a:r>
          </a:p>
        </p:txBody>
      </p:sp>
      <p:sp>
        <p:nvSpPr>
          <p:cNvPr id="164943" name="Text Box 79"/>
          <p:cNvSpPr txBox="1">
            <a:spLocks noChangeArrowheads="1"/>
          </p:cNvSpPr>
          <p:nvPr/>
        </p:nvSpPr>
        <p:spPr bwMode="auto">
          <a:xfrm>
            <a:off x="1331913" y="3860800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urban</a:t>
            </a:r>
          </a:p>
        </p:txBody>
      </p:sp>
      <p:sp>
        <p:nvSpPr>
          <p:cNvPr id="164944" name="Oval 80"/>
          <p:cNvSpPr>
            <a:spLocks noChangeArrowheads="1"/>
          </p:cNvSpPr>
          <p:nvPr/>
        </p:nvSpPr>
        <p:spPr bwMode="auto">
          <a:xfrm>
            <a:off x="1187450" y="3068638"/>
            <a:ext cx="792163" cy="1296987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45" name="Oval 81"/>
          <p:cNvSpPr>
            <a:spLocks noChangeArrowheads="1"/>
          </p:cNvSpPr>
          <p:nvPr/>
        </p:nvSpPr>
        <p:spPr bwMode="auto">
          <a:xfrm>
            <a:off x="1187450" y="2349500"/>
            <a:ext cx="792163" cy="2016125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946" name="Line 82"/>
          <p:cNvSpPr>
            <a:spLocks noChangeShapeType="1"/>
          </p:cNvSpPr>
          <p:nvPr/>
        </p:nvSpPr>
        <p:spPr bwMode="auto">
          <a:xfrm>
            <a:off x="1981200" y="3657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Argentina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100"/>
              <a:t>Policymaking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Policymaking is very volatile. No intertemporal transactions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Each president builds a different coalition with political and real actors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Use of popular opinion to build support.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Extraction of rents from real actors according to relative prices and sunk investments.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Real actors not coordinated and volatile. Organizations’ influence change frequently. Last ditch veto: go to the streets</a:t>
            </a:r>
          </a:p>
          <a:p>
            <a:pPr>
              <a:lnSpc>
                <a:spcPct val="80000"/>
              </a:lnSpc>
            </a:pPr>
            <a:r>
              <a:rPr lang="en-US" sz="2000"/>
              <a:t>Status quo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There is no relevant status quo in most policy domains. </a:t>
            </a:r>
          </a:p>
          <a:p>
            <a:pPr>
              <a:lnSpc>
                <a:spcPct val="80000"/>
              </a:lnSpc>
            </a:pPr>
            <a:r>
              <a:rPr lang="en-US" sz="2000"/>
              <a:t>Policies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Policies are highly volatile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Policies tend to favor those in the coalitions and affect those outside. Coalitions change frequently, so do the policies.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Fiscal, exchange rate, trade, industrial, and social policies change frequently and do not necessarily favor productivity gains.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Bolivia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51419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Economic structure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 economy has been traditionally concentrated in a few sectors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Most labor is in agriculture (40%). The non-labor intensive sectors use only 10% of workers to generate 50% of GDP. Public monopolies were privatized.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Reforms promoted wealth in some regions and K-intensive sectors</a:t>
            </a:r>
          </a:p>
          <a:p>
            <a:pPr>
              <a:lnSpc>
                <a:spcPct val="80000"/>
              </a:lnSpc>
            </a:pPr>
            <a:r>
              <a:rPr lang="en-US" sz="2000"/>
              <a:t>Actors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Labor unions, social movements, business associations, and K-intensive businesses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A high percentage of population used to have no voice</a:t>
            </a:r>
          </a:p>
          <a:p>
            <a:pPr>
              <a:lnSpc>
                <a:spcPct val="80000"/>
              </a:lnSpc>
            </a:pPr>
            <a:r>
              <a:rPr lang="en-US" sz="2000"/>
              <a:t>Aggregation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There are peak associations for labor (strong) and businesses (used to be strong). The last has lost its influence. Eastern (more prosperous) businesses do not participate.</a:t>
            </a:r>
          </a:p>
          <a:p>
            <a:pPr>
              <a:lnSpc>
                <a:spcPct val="80000"/>
              </a:lnSpc>
            </a:pPr>
            <a:r>
              <a:rPr lang="en-US" sz="2000"/>
              <a:t>Articulation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For those “inside” it used to be formalized through the parties and the coalitions.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Nowadays, influence is mostly through alternative channels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Increasing use of referendums (e.g., change in the hydrocarbon sector policy)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Bolivia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President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 president has a short term horizon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He is the agenda setter (nowadays, usually circumventing the formal channels)</a:t>
            </a:r>
          </a:p>
          <a:p>
            <a:pPr>
              <a:lnSpc>
                <a:spcPct val="80000"/>
              </a:lnSpc>
            </a:pPr>
            <a:r>
              <a:rPr lang="en-US" sz="2000"/>
              <a:t>Congress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Congress used to be the arena of negotiation. It had the ability to decide elections and block initiatives. Presidents had to built coalitions within Congress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Congress is now more fragmented across parties and subnational constituencies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Congress has lost its role to the street</a:t>
            </a: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Political Parties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Political parties used to be instrumental for coalition building</a:t>
            </a:r>
          </a:p>
          <a:p>
            <a:pPr>
              <a:lnSpc>
                <a:spcPct val="80000"/>
              </a:lnSpc>
            </a:pPr>
            <a:r>
              <a:rPr lang="en-US" sz="2000"/>
              <a:t>Other institutional actors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 judiciary has generally been not independent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 bureaucracy is in general volatile and non professional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Decentralization has increased the number of actors with influence in policymaking. </a:t>
            </a:r>
            <a:r>
              <a:rPr lang="en-US" sz="1800" i="1"/>
              <a:t>Prefectos</a:t>
            </a:r>
            <a:r>
              <a:rPr lang="en-US" sz="1800"/>
              <a:t> have gained power as well as root organizations.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63938" y="765175"/>
            <a:ext cx="3887787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5891" name="11 CuadroTexto"/>
          <p:cNvSpPr txBox="1">
            <a:spLocks noChangeArrowheads="1"/>
          </p:cNvSpPr>
          <p:nvPr/>
        </p:nvSpPr>
        <p:spPr bwMode="auto">
          <a:xfrm>
            <a:off x="4211638" y="1125538"/>
            <a:ext cx="928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 b="1">
                <a:latin typeface="Calibri" pitchFamily="34" charset="0"/>
              </a:rPr>
              <a:t>President</a:t>
            </a:r>
          </a:p>
        </p:txBody>
      </p:sp>
      <p:sp>
        <p:nvSpPr>
          <p:cNvPr id="165892" name="13 CuadroTexto"/>
          <p:cNvSpPr txBox="1">
            <a:spLocks noChangeArrowheads="1"/>
          </p:cNvSpPr>
          <p:nvPr/>
        </p:nvSpPr>
        <p:spPr bwMode="auto">
          <a:xfrm>
            <a:off x="4932363" y="29241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 b="1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067175" y="3284538"/>
            <a:ext cx="211138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427538" y="3284538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427538" y="3573463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5897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200" b="1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6590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349500"/>
            <a:ext cx="1081087" cy="1295400"/>
          </a:xfrm>
          <a:prstGeom prst="rect">
            <a:avLst/>
          </a:prstGeom>
          <a:noFill/>
        </p:spPr>
      </p:pic>
      <p:sp>
        <p:nvSpPr>
          <p:cNvPr id="165901" name="Oval 13"/>
          <p:cNvSpPr>
            <a:spLocks noChangeArrowheads="1"/>
          </p:cNvSpPr>
          <p:nvPr/>
        </p:nvSpPr>
        <p:spPr bwMode="auto">
          <a:xfrm>
            <a:off x="1219200" y="1524000"/>
            <a:ext cx="6096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02" name="Oval 14"/>
          <p:cNvSpPr>
            <a:spLocks noChangeArrowheads="1"/>
          </p:cNvSpPr>
          <p:nvPr/>
        </p:nvSpPr>
        <p:spPr bwMode="auto">
          <a:xfrm>
            <a:off x="1331913" y="2492375"/>
            <a:ext cx="430212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03" name="Oval 15"/>
          <p:cNvSpPr>
            <a:spLocks noChangeArrowheads="1"/>
          </p:cNvSpPr>
          <p:nvPr/>
        </p:nvSpPr>
        <p:spPr bwMode="auto">
          <a:xfrm>
            <a:off x="1331913" y="2997200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04" name="Oval 16"/>
          <p:cNvSpPr>
            <a:spLocks noChangeArrowheads="1"/>
          </p:cNvSpPr>
          <p:nvPr/>
        </p:nvSpPr>
        <p:spPr bwMode="auto">
          <a:xfrm>
            <a:off x="1331913" y="3789363"/>
            <a:ext cx="360362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05" name="Oval 17"/>
          <p:cNvSpPr>
            <a:spLocks noChangeArrowheads="1"/>
          </p:cNvSpPr>
          <p:nvPr/>
        </p:nvSpPr>
        <p:spPr bwMode="auto">
          <a:xfrm>
            <a:off x="1331913" y="43656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06" name="Oval 18"/>
          <p:cNvSpPr>
            <a:spLocks noChangeArrowheads="1"/>
          </p:cNvSpPr>
          <p:nvPr/>
        </p:nvSpPr>
        <p:spPr bwMode="auto">
          <a:xfrm>
            <a:off x="2438400" y="4038600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07" name="Text Box 19"/>
          <p:cNvSpPr txBox="1">
            <a:spLocks noChangeArrowheads="1"/>
          </p:cNvSpPr>
          <p:nvPr/>
        </p:nvSpPr>
        <p:spPr bwMode="auto">
          <a:xfrm>
            <a:off x="1042988" y="0"/>
            <a:ext cx="1042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65908" name="Text Box 20"/>
          <p:cNvSpPr txBox="1">
            <a:spLocks noChangeArrowheads="1"/>
          </p:cNvSpPr>
          <p:nvPr/>
        </p:nvSpPr>
        <p:spPr bwMode="auto">
          <a:xfrm>
            <a:off x="2339975" y="0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4067175" y="3573463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5910" name="Text Box 22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65911" name="Text Box 23"/>
          <p:cNvSpPr txBox="1">
            <a:spLocks noChangeArrowheads="1"/>
          </p:cNvSpPr>
          <p:nvPr/>
        </p:nvSpPr>
        <p:spPr bwMode="auto">
          <a:xfrm rot="5400000">
            <a:off x="8366918" y="862807"/>
            <a:ext cx="3667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Status quo:</a:t>
            </a:r>
          </a:p>
        </p:txBody>
      </p:sp>
      <p:sp>
        <p:nvSpPr>
          <p:cNvPr id="165912" name="Rectangle 24"/>
          <p:cNvSpPr>
            <a:spLocks noChangeArrowheads="1"/>
          </p:cNvSpPr>
          <p:nvPr/>
        </p:nvSpPr>
        <p:spPr bwMode="auto">
          <a:xfrm>
            <a:off x="3779838" y="4292600"/>
            <a:ext cx="107950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13" name="Rectangle 25"/>
          <p:cNvSpPr>
            <a:spLocks noChangeArrowheads="1"/>
          </p:cNvSpPr>
          <p:nvPr/>
        </p:nvSpPr>
        <p:spPr bwMode="auto">
          <a:xfrm>
            <a:off x="5003800" y="4724400"/>
            <a:ext cx="1296988" cy="79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14" name="Text Box 26"/>
          <p:cNvSpPr txBox="1">
            <a:spLocks noChangeArrowheads="1"/>
          </p:cNvSpPr>
          <p:nvPr/>
        </p:nvSpPr>
        <p:spPr bwMode="auto">
          <a:xfrm>
            <a:off x="3851275" y="4365625"/>
            <a:ext cx="10810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Judiciary: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Not independent</a:t>
            </a:r>
          </a:p>
        </p:txBody>
      </p:sp>
      <p:sp>
        <p:nvSpPr>
          <p:cNvPr id="165915" name="Text Box 27"/>
          <p:cNvSpPr txBox="1">
            <a:spLocks noChangeArrowheads="1"/>
          </p:cNvSpPr>
          <p:nvPr/>
        </p:nvSpPr>
        <p:spPr bwMode="auto">
          <a:xfrm>
            <a:off x="5003800" y="4797425"/>
            <a:ext cx="12969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Bureaucracy: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Unstable</a:t>
            </a:r>
          </a:p>
        </p:txBody>
      </p:sp>
      <p:sp>
        <p:nvSpPr>
          <p:cNvPr id="165916" name="Line 28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5917" name="Line 29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5918" name="Line 30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5919" name="Text Box 31"/>
          <p:cNvSpPr txBox="1">
            <a:spLocks noChangeArrowheads="1"/>
          </p:cNvSpPr>
          <p:nvPr/>
        </p:nvSpPr>
        <p:spPr bwMode="auto">
          <a:xfrm>
            <a:off x="5003800" y="5876925"/>
            <a:ext cx="172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3" name="83 Flecha abajo"/>
          <p:cNvSpPr>
            <a:spLocks noChangeArrowheads="1"/>
          </p:cNvSpPr>
          <p:nvPr/>
        </p:nvSpPr>
        <p:spPr bwMode="auto">
          <a:xfrm rot="-139893">
            <a:off x="8466138" y="3400425"/>
            <a:ext cx="458787" cy="1035050"/>
          </a:xfrm>
          <a:prstGeom prst="downArrow">
            <a:avLst>
              <a:gd name="adj1" fmla="val 50000"/>
              <a:gd name="adj2" fmla="val 8773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5921" name="Text Box 33"/>
          <p:cNvSpPr txBox="1">
            <a:spLocks noChangeArrowheads="1"/>
          </p:cNvSpPr>
          <p:nvPr/>
        </p:nvSpPr>
        <p:spPr bwMode="auto">
          <a:xfrm>
            <a:off x="7543800" y="3886200"/>
            <a:ext cx="838200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  <a:p>
            <a:pPr>
              <a:spcBef>
                <a:spcPct val="50000"/>
              </a:spcBef>
            </a:pPr>
            <a:r>
              <a:rPr lang="en-US" sz="1000"/>
              <a:t>Wash ConsensusReforms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65922" name="Text Box 34"/>
          <p:cNvSpPr txBox="1">
            <a:spLocks noChangeArrowheads="1"/>
          </p:cNvSpPr>
          <p:nvPr/>
        </p:nvSpPr>
        <p:spPr bwMode="auto">
          <a:xfrm>
            <a:off x="7620000" y="5029200"/>
            <a:ext cx="122555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Pre-crisis policies</a:t>
            </a:r>
          </a:p>
        </p:txBody>
      </p:sp>
      <p:sp>
        <p:nvSpPr>
          <p:cNvPr id="165923" name="Rectangle 35"/>
          <p:cNvSpPr>
            <a:spLocks noChangeArrowheads="1"/>
          </p:cNvSpPr>
          <p:nvPr/>
        </p:nvSpPr>
        <p:spPr bwMode="auto">
          <a:xfrm>
            <a:off x="7524750" y="3860800"/>
            <a:ext cx="933450" cy="93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24" name="Rectangle 36"/>
          <p:cNvSpPr>
            <a:spLocks noChangeArrowheads="1"/>
          </p:cNvSpPr>
          <p:nvPr/>
        </p:nvSpPr>
        <p:spPr bwMode="auto">
          <a:xfrm>
            <a:off x="7596188" y="4876800"/>
            <a:ext cx="1439862" cy="1865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25" name="Rectangle 37"/>
          <p:cNvSpPr>
            <a:spLocks noChangeArrowheads="1"/>
          </p:cNvSpPr>
          <p:nvPr/>
        </p:nvSpPr>
        <p:spPr bwMode="auto">
          <a:xfrm>
            <a:off x="7956550" y="1268413"/>
            <a:ext cx="1187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5927" name="Rectangle 39"/>
          <p:cNvSpPr>
            <a:spLocks noChangeArrowheads="1"/>
          </p:cNvSpPr>
          <p:nvPr/>
        </p:nvSpPr>
        <p:spPr bwMode="auto">
          <a:xfrm>
            <a:off x="4067175" y="981075"/>
            <a:ext cx="13684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28" name="Rectangle 40"/>
          <p:cNvSpPr>
            <a:spLocks noChangeArrowheads="1"/>
          </p:cNvSpPr>
          <p:nvPr/>
        </p:nvSpPr>
        <p:spPr bwMode="auto">
          <a:xfrm>
            <a:off x="5435600" y="981075"/>
            <a:ext cx="18002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29" name="Text Box 41"/>
          <p:cNvSpPr txBox="1">
            <a:spLocks noChangeArrowheads="1"/>
          </p:cNvSpPr>
          <p:nvPr/>
        </p:nvSpPr>
        <p:spPr bwMode="auto">
          <a:xfrm>
            <a:off x="179388" y="6308725"/>
            <a:ext cx="23352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Bolivia before Evo</a:t>
            </a:r>
          </a:p>
        </p:txBody>
      </p:sp>
      <p:sp>
        <p:nvSpPr>
          <p:cNvPr id="165930" name="Text Box 42"/>
          <p:cNvSpPr txBox="1">
            <a:spLocks noChangeArrowheads="1"/>
          </p:cNvSpPr>
          <p:nvPr/>
        </p:nvSpPr>
        <p:spPr bwMode="auto">
          <a:xfrm>
            <a:off x="5486400" y="990600"/>
            <a:ext cx="12239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Agenda setter</a:t>
            </a:r>
          </a:p>
        </p:txBody>
      </p:sp>
      <p:sp>
        <p:nvSpPr>
          <p:cNvPr id="165931" name="Text Box 43"/>
          <p:cNvSpPr txBox="1">
            <a:spLocks noChangeArrowheads="1"/>
          </p:cNvSpPr>
          <p:nvPr/>
        </p:nvSpPr>
        <p:spPr bwMode="auto">
          <a:xfrm>
            <a:off x="4643438" y="2060575"/>
            <a:ext cx="18732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Ability to make coalitions</a:t>
            </a:r>
          </a:p>
        </p:txBody>
      </p:sp>
      <p:sp>
        <p:nvSpPr>
          <p:cNvPr id="165932" name="Text Box 44"/>
          <p:cNvSpPr txBox="1">
            <a:spLocks noChangeArrowheads="1"/>
          </p:cNvSpPr>
          <p:nvPr/>
        </p:nvSpPr>
        <p:spPr bwMode="auto">
          <a:xfrm>
            <a:off x="5435600" y="1268413"/>
            <a:ext cx="16510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Short term horizon</a:t>
            </a:r>
          </a:p>
        </p:txBody>
      </p:sp>
      <p:sp>
        <p:nvSpPr>
          <p:cNvPr id="165933" name="Rectangle 45"/>
          <p:cNvSpPr>
            <a:spLocks noChangeArrowheads="1"/>
          </p:cNvSpPr>
          <p:nvPr/>
        </p:nvSpPr>
        <p:spPr bwMode="auto">
          <a:xfrm>
            <a:off x="3708400" y="2924175"/>
            <a:ext cx="3600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34" name="Text Box 46"/>
          <p:cNvSpPr txBox="1">
            <a:spLocks noChangeArrowheads="1"/>
          </p:cNvSpPr>
          <p:nvPr/>
        </p:nvSpPr>
        <p:spPr bwMode="auto">
          <a:xfrm>
            <a:off x="5435600" y="33575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Fragmented</a:t>
            </a:r>
          </a:p>
        </p:txBody>
      </p:sp>
      <p:sp>
        <p:nvSpPr>
          <p:cNvPr id="165935" name="Text Box 47"/>
          <p:cNvSpPr txBox="1">
            <a:spLocks noChangeArrowheads="1"/>
          </p:cNvSpPr>
          <p:nvPr/>
        </p:nvSpPr>
        <p:spPr bwMode="auto">
          <a:xfrm>
            <a:off x="5486400" y="3581400"/>
            <a:ext cx="18732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Coalitions (Congress pacts)</a:t>
            </a:r>
          </a:p>
        </p:txBody>
      </p:sp>
      <p:sp>
        <p:nvSpPr>
          <p:cNvPr id="165936" name="Oval 48"/>
          <p:cNvSpPr>
            <a:spLocks noChangeArrowheads="1"/>
          </p:cNvSpPr>
          <p:nvPr/>
        </p:nvSpPr>
        <p:spPr bwMode="auto">
          <a:xfrm>
            <a:off x="4356100" y="1844675"/>
            <a:ext cx="2663825" cy="7207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37" name="Line 49"/>
          <p:cNvSpPr>
            <a:spLocks noChangeShapeType="1"/>
          </p:cNvSpPr>
          <p:nvPr/>
        </p:nvSpPr>
        <p:spPr bwMode="auto">
          <a:xfrm>
            <a:off x="5580063" y="170021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5938" name="Text Box 50"/>
          <p:cNvSpPr txBox="1">
            <a:spLocks noChangeArrowheads="1"/>
          </p:cNvSpPr>
          <p:nvPr/>
        </p:nvSpPr>
        <p:spPr bwMode="auto">
          <a:xfrm>
            <a:off x="0" y="1341438"/>
            <a:ext cx="11874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Low diversificartion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Business and unions are strong before crisis; weak after crisis</a:t>
            </a:r>
          </a:p>
          <a:p>
            <a:pPr>
              <a:spcBef>
                <a:spcPct val="50000"/>
              </a:spcBef>
            </a:pPr>
            <a:endParaRPr lang="en-US" sz="1000">
              <a:latin typeface="Calibri" pitchFamily="34" charset="0"/>
            </a:endParaRPr>
          </a:p>
        </p:txBody>
      </p:sp>
      <p:sp>
        <p:nvSpPr>
          <p:cNvPr id="165939" name="Oval 51"/>
          <p:cNvSpPr>
            <a:spLocks noChangeArrowheads="1"/>
          </p:cNvSpPr>
          <p:nvPr/>
        </p:nvSpPr>
        <p:spPr bwMode="auto">
          <a:xfrm>
            <a:off x="1371600" y="4953000"/>
            <a:ext cx="284163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40" name="Oval 52"/>
          <p:cNvSpPr>
            <a:spLocks noChangeArrowheads="1"/>
          </p:cNvSpPr>
          <p:nvPr/>
        </p:nvSpPr>
        <p:spPr bwMode="auto">
          <a:xfrm>
            <a:off x="2438400" y="1981200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41" name="Oval 53"/>
          <p:cNvSpPr>
            <a:spLocks noChangeArrowheads="1"/>
          </p:cNvSpPr>
          <p:nvPr/>
        </p:nvSpPr>
        <p:spPr bwMode="auto">
          <a:xfrm>
            <a:off x="2438400" y="2514600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42" name="Oval 54"/>
          <p:cNvSpPr>
            <a:spLocks noChangeArrowheads="1"/>
          </p:cNvSpPr>
          <p:nvPr/>
        </p:nvSpPr>
        <p:spPr bwMode="auto">
          <a:xfrm>
            <a:off x="2438400" y="3048000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43" name="Oval 55"/>
          <p:cNvSpPr>
            <a:spLocks noChangeArrowheads="1"/>
          </p:cNvSpPr>
          <p:nvPr/>
        </p:nvSpPr>
        <p:spPr bwMode="auto">
          <a:xfrm>
            <a:off x="2438400" y="3581400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44" name="Text Box 56"/>
          <p:cNvSpPr txBox="1">
            <a:spLocks noChangeArrowheads="1"/>
          </p:cNvSpPr>
          <p:nvPr/>
        </p:nvSpPr>
        <p:spPr bwMode="auto">
          <a:xfrm>
            <a:off x="3851275" y="5876925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>
              <a:latin typeface="Calibri" pitchFamily="34" charset="0"/>
            </a:endParaRPr>
          </a:p>
        </p:txBody>
      </p:sp>
      <p:sp>
        <p:nvSpPr>
          <p:cNvPr id="165945" name="Text Box 57"/>
          <p:cNvSpPr txBox="1">
            <a:spLocks noChangeArrowheads="1"/>
          </p:cNvSpPr>
          <p:nvPr/>
        </p:nvSpPr>
        <p:spPr bwMode="auto">
          <a:xfrm>
            <a:off x="1371600" y="3048000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U</a:t>
            </a:r>
          </a:p>
        </p:txBody>
      </p:sp>
      <p:sp>
        <p:nvSpPr>
          <p:cNvPr id="5" name="15 Elipse"/>
          <p:cNvSpPr>
            <a:spLocks noChangeArrowheads="1"/>
          </p:cNvSpPr>
          <p:nvPr/>
        </p:nvSpPr>
        <p:spPr bwMode="auto">
          <a:xfrm>
            <a:off x="4724400" y="3276600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15 Elipse"/>
          <p:cNvSpPr>
            <a:spLocks noChangeArrowheads="1"/>
          </p:cNvSpPr>
          <p:nvPr/>
        </p:nvSpPr>
        <p:spPr bwMode="auto">
          <a:xfrm>
            <a:off x="4724400" y="3581400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5948" name="Oval 60"/>
          <p:cNvSpPr>
            <a:spLocks noChangeArrowheads="1"/>
          </p:cNvSpPr>
          <p:nvPr/>
        </p:nvSpPr>
        <p:spPr bwMode="auto">
          <a:xfrm>
            <a:off x="4343400" y="3124200"/>
            <a:ext cx="762000" cy="8382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49" name="Text Box 61"/>
          <p:cNvSpPr txBox="1">
            <a:spLocks noChangeArrowheads="1"/>
          </p:cNvSpPr>
          <p:nvPr/>
        </p:nvSpPr>
        <p:spPr bwMode="auto">
          <a:xfrm>
            <a:off x="1219200" y="16764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Bus</a:t>
            </a:r>
          </a:p>
        </p:txBody>
      </p:sp>
      <p:sp>
        <p:nvSpPr>
          <p:cNvPr id="165950" name="Line 62"/>
          <p:cNvSpPr>
            <a:spLocks noChangeShapeType="1"/>
          </p:cNvSpPr>
          <p:nvPr/>
        </p:nvSpPr>
        <p:spPr bwMode="auto">
          <a:xfrm>
            <a:off x="2895600" y="2286000"/>
            <a:ext cx="914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5951" name="Line 63"/>
          <p:cNvSpPr>
            <a:spLocks noChangeShapeType="1"/>
          </p:cNvSpPr>
          <p:nvPr/>
        </p:nvSpPr>
        <p:spPr bwMode="auto">
          <a:xfrm>
            <a:off x="2895600" y="3200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5952" name="Line 64"/>
          <p:cNvSpPr>
            <a:spLocks noChangeShapeType="1"/>
          </p:cNvSpPr>
          <p:nvPr/>
        </p:nvSpPr>
        <p:spPr bwMode="auto">
          <a:xfrm flipV="1">
            <a:off x="2819400" y="3505200"/>
            <a:ext cx="990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5953" name="Line 65"/>
          <p:cNvSpPr>
            <a:spLocks noChangeShapeType="1"/>
          </p:cNvSpPr>
          <p:nvPr/>
        </p:nvSpPr>
        <p:spPr bwMode="auto">
          <a:xfrm>
            <a:off x="1905000" y="19050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5954" name="Line 66"/>
          <p:cNvSpPr>
            <a:spLocks noChangeShapeType="1"/>
          </p:cNvSpPr>
          <p:nvPr/>
        </p:nvSpPr>
        <p:spPr bwMode="auto">
          <a:xfrm>
            <a:off x="2133600" y="3048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5955" name="Line 67"/>
          <p:cNvSpPr>
            <a:spLocks noChangeShapeType="1"/>
          </p:cNvSpPr>
          <p:nvPr/>
        </p:nvSpPr>
        <p:spPr bwMode="auto">
          <a:xfrm flipV="1">
            <a:off x="1905000" y="38100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5956" name="Oval 68"/>
          <p:cNvSpPr>
            <a:spLocks noChangeArrowheads="1"/>
          </p:cNvSpPr>
          <p:nvPr/>
        </p:nvSpPr>
        <p:spPr bwMode="auto">
          <a:xfrm>
            <a:off x="1447800" y="5486400"/>
            <a:ext cx="207963" cy="2111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57" name="Oval 69"/>
          <p:cNvSpPr>
            <a:spLocks noChangeArrowheads="1"/>
          </p:cNvSpPr>
          <p:nvPr/>
        </p:nvSpPr>
        <p:spPr bwMode="auto">
          <a:xfrm>
            <a:off x="1447800" y="5867400"/>
            <a:ext cx="207963" cy="2111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958" name="Text Box 70"/>
          <p:cNvSpPr txBox="1">
            <a:spLocks noChangeArrowheads="1"/>
          </p:cNvSpPr>
          <p:nvPr/>
        </p:nvSpPr>
        <p:spPr bwMode="auto">
          <a:xfrm>
            <a:off x="5486400" y="3810000"/>
            <a:ext cx="18732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Veto</a:t>
            </a:r>
          </a:p>
        </p:txBody>
      </p:sp>
      <p:sp>
        <p:nvSpPr>
          <p:cNvPr id="165959" name="Text Box 71"/>
          <p:cNvSpPr txBox="1">
            <a:spLocks noChangeArrowheads="1"/>
          </p:cNvSpPr>
          <p:nvPr/>
        </p:nvSpPr>
        <p:spPr bwMode="auto">
          <a:xfrm>
            <a:off x="6400800" y="4267200"/>
            <a:ext cx="838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IFIs (post-crisis)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63938" y="765175"/>
            <a:ext cx="3887787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6915" name="11 CuadroTexto"/>
          <p:cNvSpPr txBox="1">
            <a:spLocks noChangeArrowheads="1"/>
          </p:cNvSpPr>
          <p:nvPr/>
        </p:nvSpPr>
        <p:spPr bwMode="auto">
          <a:xfrm>
            <a:off x="4211638" y="1125538"/>
            <a:ext cx="928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 b="1">
                <a:latin typeface="Calibri" pitchFamily="34" charset="0"/>
              </a:rPr>
              <a:t>President</a:t>
            </a:r>
          </a:p>
        </p:txBody>
      </p:sp>
      <p:sp>
        <p:nvSpPr>
          <p:cNvPr id="166916" name="13 CuadroTexto"/>
          <p:cNvSpPr txBox="1">
            <a:spLocks noChangeArrowheads="1"/>
          </p:cNvSpPr>
          <p:nvPr/>
        </p:nvSpPr>
        <p:spPr bwMode="auto">
          <a:xfrm>
            <a:off x="4932363" y="29241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 b="1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067175" y="3284538"/>
            <a:ext cx="211138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427538" y="3284538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427538" y="3573463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6921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200" b="1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66924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349500"/>
            <a:ext cx="1081087" cy="1295400"/>
          </a:xfrm>
          <a:prstGeom prst="rect">
            <a:avLst/>
          </a:prstGeom>
          <a:noFill/>
        </p:spPr>
      </p:pic>
      <p:sp>
        <p:nvSpPr>
          <p:cNvPr id="166925" name="Oval 13"/>
          <p:cNvSpPr>
            <a:spLocks noChangeArrowheads="1"/>
          </p:cNvSpPr>
          <p:nvPr/>
        </p:nvSpPr>
        <p:spPr bwMode="auto">
          <a:xfrm>
            <a:off x="1258888" y="1557338"/>
            <a:ext cx="576262" cy="5762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26" name="Oval 14"/>
          <p:cNvSpPr>
            <a:spLocks noChangeArrowheads="1"/>
          </p:cNvSpPr>
          <p:nvPr/>
        </p:nvSpPr>
        <p:spPr bwMode="auto">
          <a:xfrm>
            <a:off x="1331913" y="2492375"/>
            <a:ext cx="430212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27" name="Oval 15"/>
          <p:cNvSpPr>
            <a:spLocks noChangeArrowheads="1"/>
          </p:cNvSpPr>
          <p:nvPr/>
        </p:nvSpPr>
        <p:spPr bwMode="auto">
          <a:xfrm>
            <a:off x="1331913" y="2997200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28" name="Oval 16"/>
          <p:cNvSpPr>
            <a:spLocks noChangeArrowheads="1"/>
          </p:cNvSpPr>
          <p:nvPr/>
        </p:nvSpPr>
        <p:spPr bwMode="auto">
          <a:xfrm>
            <a:off x="1331913" y="3789363"/>
            <a:ext cx="360362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29" name="Oval 17"/>
          <p:cNvSpPr>
            <a:spLocks noChangeArrowheads="1"/>
          </p:cNvSpPr>
          <p:nvPr/>
        </p:nvSpPr>
        <p:spPr bwMode="auto">
          <a:xfrm>
            <a:off x="1331913" y="43656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30" name="Oval 18"/>
          <p:cNvSpPr>
            <a:spLocks noChangeArrowheads="1"/>
          </p:cNvSpPr>
          <p:nvPr/>
        </p:nvSpPr>
        <p:spPr bwMode="auto">
          <a:xfrm>
            <a:off x="2484438" y="4365625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31" name="Oval 19"/>
          <p:cNvSpPr>
            <a:spLocks noChangeArrowheads="1"/>
          </p:cNvSpPr>
          <p:nvPr/>
        </p:nvSpPr>
        <p:spPr bwMode="auto">
          <a:xfrm>
            <a:off x="2514600" y="1524000"/>
            <a:ext cx="503238" cy="5762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32" name="Text Box 20"/>
          <p:cNvSpPr txBox="1">
            <a:spLocks noChangeArrowheads="1"/>
          </p:cNvSpPr>
          <p:nvPr/>
        </p:nvSpPr>
        <p:spPr bwMode="auto">
          <a:xfrm>
            <a:off x="1042988" y="0"/>
            <a:ext cx="1042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66933" name="Text Box 21"/>
          <p:cNvSpPr txBox="1">
            <a:spLocks noChangeArrowheads="1"/>
          </p:cNvSpPr>
          <p:nvPr/>
        </p:nvSpPr>
        <p:spPr bwMode="auto">
          <a:xfrm>
            <a:off x="2339975" y="0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4067175" y="3573463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16 Elipse"/>
          <p:cNvSpPr>
            <a:spLocks noChangeArrowheads="1"/>
          </p:cNvSpPr>
          <p:nvPr/>
        </p:nvSpPr>
        <p:spPr bwMode="auto">
          <a:xfrm>
            <a:off x="4787900" y="3284538"/>
            <a:ext cx="431800" cy="5048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6936" name="Text Box 24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66937" name="Text Box 25"/>
          <p:cNvSpPr txBox="1">
            <a:spLocks noChangeArrowheads="1"/>
          </p:cNvSpPr>
          <p:nvPr/>
        </p:nvSpPr>
        <p:spPr bwMode="auto">
          <a:xfrm rot="5400000">
            <a:off x="8138319" y="1089819"/>
            <a:ext cx="8239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Status quo: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Distribution of rents</a:t>
            </a:r>
          </a:p>
        </p:txBody>
      </p:sp>
      <p:sp>
        <p:nvSpPr>
          <p:cNvPr id="166938" name="Rectangle 26"/>
          <p:cNvSpPr>
            <a:spLocks noChangeArrowheads="1"/>
          </p:cNvSpPr>
          <p:nvPr/>
        </p:nvSpPr>
        <p:spPr bwMode="auto">
          <a:xfrm>
            <a:off x="3779838" y="4292600"/>
            <a:ext cx="107950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39" name="Rectangle 27"/>
          <p:cNvSpPr>
            <a:spLocks noChangeArrowheads="1"/>
          </p:cNvSpPr>
          <p:nvPr/>
        </p:nvSpPr>
        <p:spPr bwMode="auto">
          <a:xfrm>
            <a:off x="5003800" y="4724400"/>
            <a:ext cx="1296988" cy="79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40" name="Text Box 28"/>
          <p:cNvSpPr txBox="1">
            <a:spLocks noChangeArrowheads="1"/>
          </p:cNvSpPr>
          <p:nvPr/>
        </p:nvSpPr>
        <p:spPr bwMode="auto">
          <a:xfrm>
            <a:off x="3851275" y="4365625"/>
            <a:ext cx="10810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Judiciary: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Not independent</a:t>
            </a:r>
          </a:p>
        </p:txBody>
      </p:sp>
      <p:sp>
        <p:nvSpPr>
          <p:cNvPr id="166941" name="Text Box 29"/>
          <p:cNvSpPr txBox="1">
            <a:spLocks noChangeArrowheads="1"/>
          </p:cNvSpPr>
          <p:nvPr/>
        </p:nvSpPr>
        <p:spPr bwMode="auto">
          <a:xfrm>
            <a:off x="5003800" y="4797425"/>
            <a:ext cx="12969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Bureaucracy: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Unstable</a:t>
            </a:r>
          </a:p>
        </p:txBody>
      </p:sp>
      <p:sp>
        <p:nvSpPr>
          <p:cNvPr id="166942" name="Line 30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6943" name="Line 31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6944" name="Line 32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6945" name="Text Box 33"/>
          <p:cNvSpPr txBox="1">
            <a:spLocks noChangeArrowheads="1"/>
          </p:cNvSpPr>
          <p:nvPr/>
        </p:nvSpPr>
        <p:spPr bwMode="auto">
          <a:xfrm>
            <a:off x="5003800" y="5876925"/>
            <a:ext cx="172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4" name="83 Flecha abajo"/>
          <p:cNvSpPr>
            <a:spLocks noChangeArrowheads="1"/>
          </p:cNvSpPr>
          <p:nvPr/>
        </p:nvSpPr>
        <p:spPr bwMode="auto">
          <a:xfrm rot="-139893">
            <a:off x="8466138" y="3400425"/>
            <a:ext cx="458787" cy="1035050"/>
          </a:xfrm>
          <a:prstGeom prst="downArrow">
            <a:avLst>
              <a:gd name="adj1" fmla="val 50000"/>
              <a:gd name="adj2" fmla="val 8773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6947" name="Text Box 35"/>
          <p:cNvSpPr txBox="1">
            <a:spLocks noChangeArrowheads="1"/>
          </p:cNvSpPr>
          <p:nvPr/>
        </p:nvSpPr>
        <p:spPr bwMode="auto">
          <a:xfrm>
            <a:off x="7667625" y="3860800"/>
            <a:ext cx="72072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  <a:p>
            <a:pPr>
              <a:spcBef>
                <a:spcPct val="50000"/>
              </a:spcBef>
            </a:pPr>
            <a:r>
              <a:rPr lang="en-US" sz="1000"/>
              <a:t>Social ?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66948" name="Text Box 36"/>
          <p:cNvSpPr txBox="1">
            <a:spLocks noChangeArrowheads="1"/>
          </p:cNvSpPr>
          <p:nvPr/>
        </p:nvSpPr>
        <p:spPr bwMode="auto">
          <a:xfrm>
            <a:off x="7667625" y="4652963"/>
            <a:ext cx="1225550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Highly volatile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Uncoordinated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Expropriate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Barriers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Distortions</a:t>
            </a:r>
          </a:p>
        </p:txBody>
      </p:sp>
      <p:sp>
        <p:nvSpPr>
          <p:cNvPr id="166949" name="Rectangle 37"/>
          <p:cNvSpPr>
            <a:spLocks noChangeArrowheads="1"/>
          </p:cNvSpPr>
          <p:nvPr/>
        </p:nvSpPr>
        <p:spPr bwMode="auto">
          <a:xfrm>
            <a:off x="7524750" y="3860800"/>
            <a:ext cx="863600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50" name="Rectangle 38"/>
          <p:cNvSpPr>
            <a:spLocks noChangeArrowheads="1"/>
          </p:cNvSpPr>
          <p:nvPr/>
        </p:nvSpPr>
        <p:spPr bwMode="auto">
          <a:xfrm>
            <a:off x="7596188" y="4581525"/>
            <a:ext cx="1439862" cy="2160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51" name="Rectangle 39"/>
          <p:cNvSpPr>
            <a:spLocks noChangeArrowheads="1"/>
          </p:cNvSpPr>
          <p:nvPr/>
        </p:nvSpPr>
        <p:spPr bwMode="auto">
          <a:xfrm>
            <a:off x="7956550" y="1268413"/>
            <a:ext cx="1187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6953" name="Rectangle 41"/>
          <p:cNvSpPr>
            <a:spLocks noChangeArrowheads="1"/>
          </p:cNvSpPr>
          <p:nvPr/>
        </p:nvSpPr>
        <p:spPr bwMode="auto">
          <a:xfrm>
            <a:off x="4067175" y="981075"/>
            <a:ext cx="13684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54" name="Rectangle 42"/>
          <p:cNvSpPr>
            <a:spLocks noChangeArrowheads="1"/>
          </p:cNvSpPr>
          <p:nvPr/>
        </p:nvSpPr>
        <p:spPr bwMode="auto">
          <a:xfrm>
            <a:off x="5435600" y="981075"/>
            <a:ext cx="18002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55" name="Text Box 43"/>
          <p:cNvSpPr txBox="1">
            <a:spLocks noChangeArrowheads="1"/>
          </p:cNvSpPr>
          <p:nvPr/>
        </p:nvSpPr>
        <p:spPr bwMode="auto">
          <a:xfrm>
            <a:off x="179388" y="63087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Bolivia recent</a:t>
            </a:r>
          </a:p>
        </p:txBody>
      </p:sp>
      <p:sp>
        <p:nvSpPr>
          <p:cNvPr id="166956" name="Text Box 44"/>
          <p:cNvSpPr txBox="1">
            <a:spLocks noChangeArrowheads="1"/>
          </p:cNvSpPr>
          <p:nvPr/>
        </p:nvSpPr>
        <p:spPr bwMode="auto">
          <a:xfrm>
            <a:off x="5508625" y="981075"/>
            <a:ext cx="12239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Agenda setter</a:t>
            </a:r>
          </a:p>
        </p:txBody>
      </p:sp>
      <p:sp>
        <p:nvSpPr>
          <p:cNvPr id="166957" name="Text Box 45"/>
          <p:cNvSpPr txBox="1">
            <a:spLocks noChangeArrowheads="1"/>
          </p:cNvSpPr>
          <p:nvPr/>
        </p:nvSpPr>
        <p:spPr bwMode="auto">
          <a:xfrm>
            <a:off x="4643438" y="2060575"/>
            <a:ext cx="18732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Low ability to transact</a:t>
            </a:r>
          </a:p>
        </p:txBody>
      </p:sp>
      <p:sp>
        <p:nvSpPr>
          <p:cNvPr id="166958" name="Text Box 46"/>
          <p:cNvSpPr txBox="1">
            <a:spLocks noChangeArrowheads="1"/>
          </p:cNvSpPr>
          <p:nvPr/>
        </p:nvSpPr>
        <p:spPr bwMode="auto">
          <a:xfrm>
            <a:off x="5435600" y="126841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Short term horizon</a:t>
            </a:r>
          </a:p>
        </p:txBody>
      </p:sp>
      <p:sp>
        <p:nvSpPr>
          <p:cNvPr id="166959" name="Rectangle 47"/>
          <p:cNvSpPr>
            <a:spLocks noChangeArrowheads="1"/>
          </p:cNvSpPr>
          <p:nvPr/>
        </p:nvSpPr>
        <p:spPr bwMode="auto">
          <a:xfrm>
            <a:off x="3708400" y="2924175"/>
            <a:ext cx="3600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60" name="Text Box 48"/>
          <p:cNvSpPr txBox="1">
            <a:spLocks noChangeArrowheads="1"/>
          </p:cNvSpPr>
          <p:nvPr/>
        </p:nvSpPr>
        <p:spPr bwMode="auto">
          <a:xfrm>
            <a:off x="5435600" y="33575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Fragmented</a:t>
            </a:r>
          </a:p>
        </p:txBody>
      </p:sp>
      <p:sp>
        <p:nvSpPr>
          <p:cNvPr id="166961" name="Text Box 49"/>
          <p:cNvSpPr txBox="1">
            <a:spLocks noChangeArrowheads="1"/>
          </p:cNvSpPr>
          <p:nvPr/>
        </p:nvSpPr>
        <p:spPr bwMode="auto">
          <a:xfrm>
            <a:off x="5435600" y="35734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Allegiance to regions</a:t>
            </a:r>
          </a:p>
        </p:txBody>
      </p:sp>
      <p:sp>
        <p:nvSpPr>
          <p:cNvPr id="166962" name="Text Box 50"/>
          <p:cNvSpPr txBox="1">
            <a:spLocks noChangeArrowheads="1"/>
          </p:cNvSpPr>
          <p:nvPr/>
        </p:nvSpPr>
        <p:spPr bwMode="auto">
          <a:xfrm>
            <a:off x="5435600" y="3789363"/>
            <a:ext cx="18732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Non inst and non program</a:t>
            </a:r>
          </a:p>
        </p:txBody>
      </p:sp>
      <p:sp>
        <p:nvSpPr>
          <p:cNvPr id="166963" name="Oval 51"/>
          <p:cNvSpPr>
            <a:spLocks noChangeArrowheads="1"/>
          </p:cNvSpPr>
          <p:nvPr/>
        </p:nvSpPr>
        <p:spPr bwMode="auto">
          <a:xfrm>
            <a:off x="4356100" y="1844675"/>
            <a:ext cx="2663825" cy="7207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64" name="Line 52"/>
          <p:cNvSpPr>
            <a:spLocks noChangeShapeType="1"/>
          </p:cNvSpPr>
          <p:nvPr/>
        </p:nvSpPr>
        <p:spPr bwMode="auto">
          <a:xfrm>
            <a:off x="5580063" y="170021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6965" name="Text Box 53"/>
          <p:cNvSpPr txBox="1">
            <a:spLocks noChangeArrowheads="1"/>
          </p:cNvSpPr>
          <p:nvPr/>
        </p:nvSpPr>
        <p:spPr bwMode="auto">
          <a:xfrm>
            <a:off x="0" y="1341438"/>
            <a:ext cx="118745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Low diversified economic structure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Coalitions are social and  geographic</a:t>
            </a:r>
          </a:p>
        </p:txBody>
      </p:sp>
      <p:cxnSp>
        <p:nvCxnSpPr>
          <p:cNvPr id="166966" name="AutoShape 54"/>
          <p:cNvCxnSpPr>
            <a:cxnSpLocks noChangeShapeType="1"/>
            <a:stCxn id="166967" idx="4"/>
          </p:cNvCxnSpPr>
          <p:nvPr/>
        </p:nvCxnSpPr>
        <p:spPr bwMode="auto">
          <a:xfrm rot="16200000" flipH="1">
            <a:off x="2339976" y="4473575"/>
            <a:ext cx="647700" cy="2301875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66967" name="Oval 55"/>
          <p:cNvSpPr>
            <a:spLocks noChangeArrowheads="1"/>
          </p:cNvSpPr>
          <p:nvPr/>
        </p:nvSpPr>
        <p:spPr bwMode="auto">
          <a:xfrm>
            <a:off x="1331913" y="50133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68" name="Oval 56"/>
          <p:cNvSpPr>
            <a:spLocks noChangeArrowheads="1"/>
          </p:cNvSpPr>
          <p:nvPr/>
        </p:nvSpPr>
        <p:spPr bwMode="auto">
          <a:xfrm>
            <a:off x="2484438" y="2781300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69" name="Oval 57"/>
          <p:cNvSpPr>
            <a:spLocks noChangeArrowheads="1"/>
          </p:cNvSpPr>
          <p:nvPr/>
        </p:nvSpPr>
        <p:spPr bwMode="auto">
          <a:xfrm>
            <a:off x="2484438" y="3141663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70" name="Oval 58"/>
          <p:cNvSpPr>
            <a:spLocks noChangeArrowheads="1"/>
          </p:cNvSpPr>
          <p:nvPr/>
        </p:nvSpPr>
        <p:spPr bwMode="auto">
          <a:xfrm>
            <a:off x="2484438" y="3500438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71" name="Oval 59"/>
          <p:cNvSpPr>
            <a:spLocks noChangeArrowheads="1"/>
          </p:cNvSpPr>
          <p:nvPr/>
        </p:nvSpPr>
        <p:spPr bwMode="auto">
          <a:xfrm>
            <a:off x="2484438" y="3933825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72" name="Text Box 60"/>
          <p:cNvSpPr txBox="1">
            <a:spLocks noChangeArrowheads="1"/>
          </p:cNvSpPr>
          <p:nvPr/>
        </p:nvSpPr>
        <p:spPr bwMode="auto">
          <a:xfrm>
            <a:off x="3059113" y="3068638"/>
            <a:ext cx="2174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other</a:t>
            </a:r>
          </a:p>
        </p:txBody>
      </p:sp>
      <p:sp>
        <p:nvSpPr>
          <p:cNvPr id="166973" name="Text Box 61"/>
          <p:cNvSpPr txBox="1">
            <a:spLocks noChangeArrowheads="1"/>
          </p:cNvSpPr>
          <p:nvPr/>
        </p:nvSpPr>
        <p:spPr bwMode="auto">
          <a:xfrm>
            <a:off x="2971800" y="1524000"/>
            <a:ext cx="2889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MAS</a:t>
            </a:r>
          </a:p>
        </p:txBody>
      </p:sp>
      <p:cxnSp>
        <p:nvCxnSpPr>
          <p:cNvPr id="166974" name="AutoShape 62"/>
          <p:cNvCxnSpPr>
            <a:cxnSpLocks noChangeShapeType="1"/>
            <a:stCxn id="0" idx="2"/>
            <a:endCxn id="166945" idx="1"/>
          </p:cNvCxnSpPr>
          <p:nvPr/>
        </p:nvCxnSpPr>
        <p:spPr bwMode="auto">
          <a:xfrm rot="16200000" flipH="1">
            <a:off x="2101850" y="3127375"/>
            <a:ext cx="2384425" cy="3419475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66975" name="Text Box 63"/>
          <p:cNvSpPr txBox="1">
            <a:spLocks noChangeArrowheads="1"/>
          </p:cNvSpPr>
          <p:nvPr/>
        </p:nvSpPr>
        <p:spPr bwMode="auto">
          <a:xfrm>
            <a:off x="3851275" y="5876925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>
              <a:latin typeface="Calibri" pitchFamily="34" charset="0"/>
            </a:endParaRPr>
          </a:p>
        </p:txBody>
      </p:sp>
      <p:sp>
        <p:nvSpPr>
          <p:cNvPr id="166976" name="Text Box 64"/>
          <p:cNvSpPr txBox="1">
            <a:spLocks noChangeArrowheads="1"/>
          </p:cNvSpPr>
          <p:nvPr/>
        </p:nvSpPr>
        <p:spPr bwMode="auto">
          <a:xfrm>
            <a:off x="1447800" y="3048000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U</a:t>
            </a:r>
          </a:p>
        </p:txBody>
      </p:sp>
      <p:cxnSp>
        <p:nvCxnSpPr>
          <p:cNvPr id="166977" name="AutoShape 65"/>
          <p:cNvCxnSpPr>
            <a:cxnSpLocks noChangeShapeType="1"/>
          </p:cNvCxnSpPr>
          <p:nvPr/>
        </p:nvCxnSpPr>
        <p:spPr bwMode="auto">
          <a:xfrm rot="16200000" flipH="1">
            <a:off x="1916113" y="4356100"/>
            <a:ext cx="1350962" cy="1944688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66978" name="Rectangle 66"/>
          <p:cNvSpPr>
            <a:spLocks noChangeArrowheads="1"/>
          </p:cNvSpPr>
          <p:nvPr/>
        </p:nvSpPr>
        <p:spPr bwMode="auto">
          <a:xfrm>
            <a:off x="3924300" y="5373688"/>
            <a:ext cx="720725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79" name="Text Box 67"/>
          <p:cNvSpPr txBox="1">
            <a:spLocks noChangeArrowheads="1"/>
          </p:cNvSpPr>
          <p:nvPr/>
        </p:nvSpPr>
        <p:spPr bwMode="auto">
          <a:xfrm>
            <a:off x="3924300" y="5373688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Referendum</a:t>
            </a:r>
          </a:p>
        </p:txBody>
      </p:sp>
      <p:cxnSp>
        <p:nvCxnSpPr>
          <p:cNvPr id="166980" name="AutoShape 68"/>
          <p:cNvCxnSpPr>
            <a:cxnSpLocks noChangeShapeType="1"/>
            <a:stCxn id="166953" idx="1"/>
            <a:endCxn id="10" idx="2"/>
          </p:cNvCxnSpPr>
          <p:nvPr/>
        </p:nvCxnSpPr>
        <p:spPr bwMode="auto">
          <a:xfrm rot="10800000" flipH="1" flipV="1">
            <a:off x="4067175" y="1341438"/>
            <a:ext cx="1441450" cy="4392612"/>
          </a:xfrm>
          <a:prstGeom prst="curvedConnector4">
            <a:avLst>
              <a:gd name="adj1" fmla="val -180838"/>
              <a:gd name="adj2" fmla="val 10520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66981" name="Text Box 69"/>
          <p:cNvSpPr txBox="1">
            <a:spLocks noChangeArrowheads="1"/>
          </p:cNvSpPr>
          <p:nvPr/>
        </p:nvSpPr>
        <p:spPr bwMode="auto">
          <a:xfrm>
            <a:off x="1219200" y="16764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Bus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Bolivia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100"/>
              <a:t>Policymaking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Policymaking has moved from the more formal arenas (particularly Congress) to alternative arenas such as the streets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There is no ability to conduct transactions among antagonistic groups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Senate tries to block laws put forward by the government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 president circumvents Congress by bringing people to the streets, calling referendums and constitutional assemblies, and issuing decrees.</a:t>
            </a:r>
          </a:p>
          <a:p>
            <a:pPr>
              <a:lnSpc>
                <a:spcPct val="80000"/>
              </a:lnSpc>
            </a:pPr>
            <a:r>
              <a:rPr lang="en-US" sz="2000"/>
              <a:t>Status quo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Distribution of rents; political organization of the country. </a:t>
            </a:r>
          </a:p>
          <a:p>
            <a:pPr>
              <a:lnSpc>
                <a:spcPct val="80000"/>
              </a:lnSpc>
            </a:pPr>
            <a:r>
              <a:rPr lang="en-US" sz="2000"/>
              <a:t>Policies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Policies are highly volatile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Policies generate distortions and reduce investments:</a:t>
            </a:r>
          </a:p>
          <a:p>
            <a:pPr lvl="2">
              <a:lnSpc>
                <a:spcPct val="80000"/>
              </a:lnSpc>
            </a:pPr>
            <a:r>
              <a:rPr lang="en-US" sz="1600"/>
              <a:t>Change of contracts and re-nationalization of various previously privatized companies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This research project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/>
              <a:t>Lies at the intersection of two agendas:</a:t>
            </a:r>
          </a:p>
          <a:p>
            <a:pPr marL="2209800" lvl="4" indent="-381000">
              <a:lnSpc>
                <a:spcPct val="90000"/>
              </a:lnSpc>
            </a:pPr>
            <a:endParaRPr lang="en-US"/>
          </a:p>
          <a:p>
            <a:pPr marL="1371600" lvl="2" indent="-457200">
              <a:lnSpc>
                <a:spcPct val="90000"/>
              </a:lnSpc>
              <a:buFontTx/>
              <a:buAutoNum type="alphaUcPeriod"/>
            </a:pPr>
            <a:r>
              <a:rPr lang="en-US"/>
              <a:t>2010 Development in the Americas Report (DIA, ex-IPES) on  “Productivity in Latin America”</a:t>
            </a:r>
          </a:p>
          <a:p>
            <a:pPr marL="2209800" lvl="4" indent="-381000">
              <a:lnSpc>
                <a:spcPct val="90000"/>
              </a:lnSpc>
              <a:buFontTx/>
              <a:buAutoNum type="alphaUcPeriod"/>
            </a:pPr>
            <a:endParaRPr lang="en-US"/>
          </a:p>
          <a:p>
            <a:pPr marL="1371600" lvl="2" indent="-457200">
              <a:lnSpc>
                <a:spcPct val="90000"/>
              </a:lnSpc>
              <a:buFontTx/>
              <a:buAutoNum type="alphaUcPeriod"/>
            </a:pPr>
            <a:r>
              <a:rPr lang="en-US"/>
              <a:t>Step in Political Economy agenda at the Research Department IDB</a:t>
            </a:r>
          </a:p>
          <a:p>
            <a:pPr marL="1752600" lvl="3" indent="-381000">
              <a:lnSpc>
                <a:spcPct val="90000"/>
              </a:lnSpc>
              <a:buFontTx/>
              <a:buAutoNum type="arabicParenR"/>
            </a:pPr>
            <a:r>
              <a:rPr lang="en-US"/>
              <a:t>Political Institutions and Policymaking in L.A.</a:t>
            </a:r>
          </a:p>
          <a:p>
            <a:pPr marL="2209800" lvl="4" indent="-381000">
              <a:lnSpc>
                <a:spcPct val="90000"/>
              </a:lnSpc>
              <a:buFont typeface="Wingdings" pitchFamily="2" charset="2"/>
              <a:buChar char="Ø"/>
            </a:pPr>
            <a:endParaRPr lang="en-US"/>
          </a:p>
          <a:p>
            <a:pPr marL="1752600" lvl="3" indent="-381000">
              <a:lnSpc>
                <a:spcPct val="90000"/>
              </a:lnSpc>
              <a:buFontTx/>
              <a:buAutoNum type="arabicParenR"/>
            </a:pPr>
            <a:r>
              <a:rPr lang="en-US">
                <a:solidFill>
                  <a:srgbClr val="FF0000"/>
                </a:solidFill>
              </a:rPr>
              <a:t>Actors, Institutions, and Policymaking in L.A.</a:t>
            </a:r>
          </a:p>
          <a:p>
            <a:pPr marL="2209800" lvl="4" indent="-381000">
              <a:lnSpc>
                <a:spcPct val="90000"/>
              </a:lnSpc>
              <a:buFont typeface="Wingdings" pitchFamily="2" charset="2"/>
              <a:buChar char="Ø"/>
            </a:pPr>
            <a:endParaRPr lang="en-US"/>
          </a:p>
          <a:p>
            <a:pPr marL="1752600" lvl="3" indent="-381000">
              <a:buFont typeface="Wingdings" pitchFamily="2" charset="2"/>
              <a:buChar char="Ø"/>
            </a:pPr>
            <a:endParaRPr lang="en-US"/>
          </a:p>
          <a:p>
            <a:pPr marL="609600" indent="-609600">
              <a:buFont typeface="Wingdings" pitchFamily="2" charset="2"/>
              <a:buChar char="Ø"/>
            </a:pPr>
            <a:endParaRPr lang="en-US"/>
          </a:p>
          <a:p>
            <a:pPr marL="1752600" lvl="3" indent="-381000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Brazil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24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Economic structure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 economy is highly diversified. Even the large conglomerates (world scope) are small in Brazil.</a:t>
            </a:r>
          </a:p>
          <a:p>
            <a:pPr>
              <a:lnSpc>
                <a:spcPct val="80000"/>
              </a:lnSpc>
            </a:pPr>
            <a:r>
              <a:rPr lang="en-US" sz="2400"/>
              <a:t>Actors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Big businesses, local business associations, unions …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“Industrial” policy has been always important.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Existence of many entry points. They are now mostly lobbying at the local level and at the ministries</a:t>
            </a:r>
            <a:r>
              <a:rPr lang="en-US" sz="2000">
                <a:solidFill>
                  <a:schemeClr val="accent2"/>
                </a:solidFill>
              </a:rPr>
              <a:t>.</a:t>
            </a:r>
            <a:endParaRPr lang="en-US" sz="2000"/>
          </a:p>
          <a:p>
            <a:pPr>
              <a:lnSpc>
                <a:spcPct val="80000"/>
              </a:lnSpc>
            </a:pPr>
            <a:r>
              <a:rPr lang="en-US" sz="2400"/>
              <a:t>Aggregation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Business actors tend to be associated at the local level (e.g., Sao Paulo manufacturers)</a:t>
            </a:r>
          </a:p>
          <a:p>
            <a:pPr>
              <a:lnSpc>
                <a:spcPct val="80000"/>
              </a:lnSpc>
            </a:pPr>
            <a:r>
              <a:rPr lang="en-US" sz="2400"/>
              <a:t>Articulation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Formal channels are not generalized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They tend to lobby the governor and use certain judiciary venues. They are not very successful at the national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Brazil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President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Presidents care about the “fiscal imperative” and some long term policies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He is the agenda setter and has a medium term horizon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He has strong budgetary powers that make transactions easier and cheaper.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Hence, he dominates the policymaking process</a:t>
            </a:r>
          </a:p>
          <a:p>
            <a:pPr>
              <a:lnSpc>
                <a:spcPct val="80000"/>
              </a:lnSpc>
            </a:pPr>
            <a:r>
              <a:rPr lang="en-US" sz="2000"/>
              <a:t>Congress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Congress is relatively fragmented. Governing party has to form coalitions 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Legislators respond usually to their constituency and try to cater pork</a:t>
            </a:r>
          </a:p>
          <a:p>
            <a:pPr>
              <a:lnSpc>
                <a:spcPct val="80000"/>
              </a:lnSpc>
            </a:pPr>
            <a:r>
              <a:rPr lang="en-US" sz="2000"/>
              <a:t>Political Parties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They aggregate some preferences as they tend to have more natural ideological constituencies. They are not neither highly institutionalized nor programmatic</a:t>
            </a:r>
          </a:p>
          <a:p>
            <a:pPr>
              <a:lnSpc>
                <a:spcPct val="80000"/>
              </a:lnSpc>
            </a:pPr>
            <a:r>
              <a:rPr lang="en-US" sz="2000"/>
              <a:t>Other institutional actors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 judiciary has become independent and is a good enforcer of the status quo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 quality of the bureaucracy is mixed across sectors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Governors play a very relevant role at the local level. Similarly, courts and the </a:t>
            </a:r>
            <a:r>
              <a:rPr lang="en-US" sz="1800" i="1"/>
              <a:t>tribunais de contas</a:t>
            </a:r>
            <a:r>
              <a:rPr lang="en-US" sz="1800"/>
              <a:t> enforce some of the transactions.</a:t>
            </a:r>
          </a:p>
          <a:p>
            <a:pPr>
              <a:lnSpc>
                <a:spcPct val="80000"/>
              </a:lnSpc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81400" y="762000"/>
            <a:ext cx="3887788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7939" name="11 CuadroTexto"/>
          <p:cNvSpPr txBox="1">
            <a:spLocks noChangeArrowheads="1"/>
          </p:cNvSpPr>
          <p:nvPr/>
        </p:nvSpPr>
        <p:spPr bwMode="auto">
          <a:xfrm>
            <a:off x="4211638" y="1125538"/>
            <a:ext cx="928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 b="1">
                <a:latin typeface="Calibri" pitchFamily="34" charset="0"/>
              </a:rPr>
              <a:t>President</a:t>
            </a:r>
          </a:p>
        </p:txBody>
      </p:sp>
      <p:sp>
        <p:nvSpPr>
          <p:cNvPr id="167940" name="13 CuadroTexto"/>
          <p:cNvSpPr txBox="1">
            <a:spLocks noChangeArrowheads="1"/>
          </p:cNvSpPr>
          <p:nvPr/>
        </p:nvSpPr>
        <p:spPr bwMode="auto">
          <a:xfrm>
            <a:off x="4932363" y="29241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 b="1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067175" y="3284538"/>
            <a:ext cx="211138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427538" y="3284538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427538" y="3573463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7945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200" b="1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67948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349500"/>
            <a:ext cx="1081087" cy="1295400"/>
          </a:xfrm>
          <a:prstGeom prst="rect">
            <a:avLst/>
          </a:prstGeom>
          <a:noFill/>
        </p:spPr>
      </p:pic>
      <p:sp>
        <p:nvSpPr>
          <p:cNvPr id="167949" name="Oval 13"/>
          <p:cNvSpPr>
            <a:spLocks noChangeArrowheads="1"/>
          </p:cNvSpPr>
          <p:nvPr/>
        </p:nvSpPr>
        <p:spPr bwMode="auto">
          <a:xfrm>
            <a:off x="1258888" y="1557338"/>
            <a:ext cx="576262" cy="5762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50" name="Oval 14"/>
          <p:cNvSpPr>
            <a:spLocks noChangeArrowheads="1"/>
          </p:cNvSpPr>
          <p:nvPr/>
        </p:nvSpPr>
        <p:spPr bwMode="auto">
          <a:xfrm>
            <a:off x="1331913" y="2492375"/>
            <a:ext cx="430212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51" name="Oval 15"/>
          <p:cNvSpPr>
            <a:spLocks noChangeArrowheads="1"/>
          </p:cNvSpPr>
          <p:nvPr/>
        </p:nvSpPr>
        <p:spPr bwMode="auto">
          <a:xfrm>
            <a:off x="1331913" y="2997200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52" name="Oval 16"/>
          <p:cNvSpPr>
            <a:spLocks noChangeArrowheads="1"/>
          </p:cNvSpPr>
          <p:nvPr/>
        </p:nvSpPr>
        <p:spPr bwMode="auto">
          <a:xfrm>
            <a:off x="1331913" y="3789363"/>
            <a:ext cx="360362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53" name="Oval 17"/>
          <p:cNvSpPr>
            <a:spLocks noChangeArrowheads="1"/>
          </p:cNvSpPr>
          <p:nvPr/>
        </p:nvSpPr>
        <p:spPr bwMode="auto">
          <a:xfrm>
            <a:off x="1331913" y="43656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67954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1341438"/>
            <a:ext cx="922337" cy="1655762"/>
          </a:xfrm>
          <a:prstGeom prst="rect">
            <a:avLst/>
          </a:prstGeom>
          <a:noFill/>
        </p:spPr>
      </p:pic>
      <p:sp>
        <p:nvSpPr>
          <p:cNvPr id="167955" name="Oval 19"/>
          <p:cNvSpPr>
            <a:spLocks noChangeArrowheads="1"/>
          </p:cNvSpPr>
          <p:nvPr/>
        </p:nvSpPr>
        <p:spPr bwMode="auto">
          <a:xfrm>
            <a:off x="2484438" y="4365625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56" name="Oval 20"/>
          <p:cNvSpPr>
            <a:spLocks noChangeArrowheads="1"/>
          </p:cNvSpPr>
          <p:nvPr/>
        </p:nvSpPr>
        <p:spPr bwMode="auto">
          <a:xfrm>
            <a:off x="2484438" y="1700213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57" name="Text Box 21"/>
          <p:cNvSpPr txBox="1">
            <a:spLocks noChangeArrowheads="1"/>
          </p:cNvSpPr>
          <p:nvPr/>
        </p:nvSpPr>
        <p:spPr bwMode="auto">
          <a:xfrm>
            <a:off x="1042988" y="0"/>
            <a:ext cx="1042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67958" name="Text Box 22"/>
          <p:cNvSpPr txBox="1">
            <a:spLocks noChangeArrowheads="1"/>
          </p:cNvSpPr>
          <p:nvPr/>
        </p:nvSpPr>
        <p:spPr bwMode="auto">
          <a:xfrm>
            <a:off x="2339975" y="0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4067175" y="3573463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16 Elipse"/>
          <p:cNvSpPr>
            <a:spLocks noChangeArrowheads="1"/>
          </p:cNvSpPr>
          <p:nvPr/>
        </p:nvSpPr>
        <p:spPr bwMode="auto">
          <a:xfrm>
            <a:off x="4787900" y="32845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7961" name="Text Box 25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67962" name="Text Box 26"/>
          <p:cNvSpPr txBox="1">
            <a:spLocks noChangeArrowheads="1"/>
          </p:cNvSpPr>
          <p:nvPr/>
        </p:nvSpPr>
        <p:spPr bwMode="auto">
          <a:xfrm rot="5400000">
            <a:off x="8047037" y="1181101"/>
            <a:ext cx="1006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Status quo: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Constitution of ’88: entitlements everywhere</a:t>
            </a:r>
          </a:p>
        </p:txBody>
      </p:sp>
      <p:sp>
        <p:nvSpPr>
          <p:cNvPr id="167963" name="Rectangle 27"/>
          <p:cNvSpPr>
            <a:spLocks noChangeArrowheads="1"/>
          </p:cNvSpPr>
          <p:nvPr/>
        </p:nvSpPr>
        <p:spPr bwMode="auto">
          <a:xfrm>
            <a:off x="3779838" y="4292600"/>
            <a:ext cx="1079500" cy="1223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64" name="Rectangle 28"/>
          <p:cNvSpPr>
            <a:spLocks noChangeArrowheads="1"/>
          </p:cNvSpPr>
          <p:nvPr/>
        </p:nvSpPr>
        <p:spPr bwMode="auto">
          <a:xfrm>
            <a:off x="5003800" y="4724400"/>
            <a:ext cx="1296988" cy="79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65" name="Rectangle 29"/>
          <p:cNvSpPr>
            <a:spLocks noChangeArrowheads="1"/>
          </p:cNvSpPr>
          <p:nvPr/>
        </p:nvSpPr>
        <p:spPr bwMode="auto">
          <a:xfrm>
            <a:off x="6443663" y="4292600"/>
            <a:ext cx="936625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66" name="Text Box 30"/>
          <p:cNvSpPr txBox="1">
            <a:spLocks noChangeArrowheads="1"/>
          </p:cNvSpPr>
          <p:nvPr/>
        </p:nvSpPr>
        <p:spPr bwMode="auto">
          <a:xfrm>
            <a:off x="3851275" y="4365625"/>
            <a:ext cx="10810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Judiciary: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Independent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Local and national</a:t>
            </a:r>
          </a:p>
        </p:txBody>
      </p:sp>
      <p:sp>
        <p:nvSpPr>
          <p:cNvPr id="167967" name="Text Box 31"/>
          <p:cNvSpPr txBox="1">
            <a:spLocks noChangeArrowheads="1"/>
          </p:cNvSpPr>
          <p:nvPr/>
        </p:nvSpPr>
        <p:spPr bwMode="auto">
          <a:xfrm>
            <a:off x="5003800" y="4797425"/>
            <a:ext cx="12969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Bureaucracy: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Mixed across sectors</a:t>
            </a:r>
          </a:p>
        </p:txBody>
      </p:sp>
      <p:sp>
        <p:nvSpPr>
          <p:cNvPr id="167968" name="Text Box 32"/>
          <p:cNvSpPr txBox="1">
            <a:spLocks noChangeArrowheads="1"/>
          </p:cNvSpPr>
          <p:nvPr/>
        </p:nvSpPr>
        <p:spPr bwMode="auto">
          <a:xfrm>
            <a:off x="6516688" y="4365625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Governors</a:t>
            </a:r>
          </a:p>
        </p:txBody>
      </p:sp>
      <p:sp>
        <p:nvSpPr>
          <p:cNvPr id="167969" name="Line 33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7970" name="Line 34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7971" name="Line 35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7972" name="Text Box 36"/>
          <p:cNvSpPr txBox="1">
            <a:spLocks noChangeArrowheads="1"/>
          </p:cNvSpPr>
          <p:nvPr/>
        </p:nvSpPr>
        <p:spPr bwMode="auto">
          <a:xfrm>
            <a:off x="5003800" y="5876925"/>
            <a:ext cx="172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4" name="83 Flecha abajo"/>
          <p:cNvSpPr>
            <a:spLocks noChangeArrowheads="1"/>
          </p:cNvSpPr>
          <p:nvPr/>
        </p:nvSpPr>
        <p:spPr bwMode="auto">
          <a:xfrm rot="-139893">
            <a:off x="8685213" y="3284538"/>
            <a:ext cx="458787" cy="1800225"/>
          </a:xfrm>
          <a:prstGeom prst="downArrow">
            <a:avLst>
              <a:gd name="adj1" fmla="val 50000"/>
              <a:gd name="adj2" fmla="val 152595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7974" name="Text Box 38"/>
          <p:cNvSpPr txBox="1">
            <a:spLocks noChangeArrowheads="1"/>
          </p:cNvSpPr>
          <p:nvPr/>
        </p:nvSpPr>
        <p:spPr bwMode="auto">
          <a:xfrm>
            <a:off x="7524750" y="3860800"/>
            <a:ext cx="1079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  <a:p>
            <a:pPr>
              <a:spcBef>
                <a:spcPct val="50000"/>
              </a:spcBef>
            </a:pPr>
            <a:r>
              <a:rPr lang="en-US" sz="1000"/>
              <a:t>Fiscal sustainability</a:t>
            </a:r>
          </a:p>
          <a:p>
            <a:pPr>
              <a:spcBef>
                <a:spcPct val="50000"/>
              </a:spcBef>
            </a:pPr>
            <a:r>
              <a:rPr lang="en-US" sz="1000"/>
              <a:t>Stable policies</a:t>
            </a:r>
            <a:endParaRPr lang="en-US" sz="1000">
              <a:latin typeface="Calibri" pitchFamily="34" charset="0"/>
            </a:endParaRPr>
          </a:p>
        </p:txBody>
      </p:sp>
      <p:sp>
        <p:nvSpPr>
          <p:cNvPr id="167975" name="Text Box 39"/>
          <p:cNvSpPr txBox="1">
            <a:spLocks noChangeArrowheads="1"/>
          </p:cNvSpPr>
          <p:nvPr/>
        </p:nvSpPr>
        <p:spPr bwMode="auto">
          <a:xfrm>
            <a:off x="7667625" y="5229225"/>
            <a:ext cx="13684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Highly taxes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Low infrastructure</a:t>
            </a:r>
          </a:p>
        </p:txBody>
      </p:sp>
      <p:sp>
        <p:nvSpPr>
          <p:cNvPr id="167976" name="Rectangle 40"/>
          <p:cNvSpPr>
            <a:spLocks noChangeArrowheads="1"/>
          </p:cNvSpPr>
          <p:nvPr/>
        </p:nvSpPr>
        <p:spPr bwMode="auto">
          <a:xfrm>
            <a:off x="7524750" y="3860800"/>
            <a:ext cx="1150938" cy="1081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77" name="Rectangle 41"/>
          <p:cNvSpPr>
            <a:spLocks noChangeArrowheads="1"/>
          </p:cNvSpPr>
          <p:nvPr/>
        </p:nvSpPr>
        <p:spPr bwMode="auto">
          <a:xfrm>
            <a:off x="7596188" y="5157788"/>
            <a:ext cx="1547812" cy="158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78" name="Rectangle 42"/>
          <p:cNvSpPr>
            <a:spLocks noChangeArrowheads="1"/>
          </p:cNvSpPr>
          <p:nvPr/>
        </p:nvSpPr>
        <p:spPr bwMode="auto">
          <a:xfrm>
            <a:off x="7956550" y="1268413"/>
            <a:ext cx="1187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7980" name="Rectangle 44"/>
          <p:cNvSpPr>
            <a:spLocks noChangeArrowheads="1"/>
          </p:cNvSpPr>
          <p:nvPr/>
        </p:nvSpPr>
        <p:spPr bwMode="auto">
          <a:xfrm>
            <a:off x="4067175" y="981075"/>
            <a:ext cx="13684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81" name="Rectangle 45"/>
          <p:cNvSpPr>
            <a:spLocks noChangeArrowheads="1"/>
          </p:cNvSpPr>
          <p:nvPr/>
        </p:nvSpPr>
        <p:spPr bwMode="auto">
          <a:xfrm>
            <a:off x="5435600" y="981075"/>
            <a:ext cx="18002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82" name="Text Box 46"/>
          <p:cNvSpPr txBox="1">
            <a:spLocks noChangeArrowheads="1"/>
          </p:cNvSpPr>
          <p:nvPr/>
        </p:nvSpPr>
        <p:spPr bwMode="auto">
          <a:xfrm>
            <a:off x="179388" y="63087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Brazil recent</a:t>
            </a:r>
          </a:p>
        </p:txBody>
      </p:sp>
      <p:sp>
        <p:nvSpPr>
          <p:cNvPr id="167983" name="Text Box 47"/>
          <p:cNvSpPr txBox="1">
            <a:spLocks noChangeArrowheads="1"/>
          </p:cNvSpPr>
          <p:nvPr/>
        </p:nvSpPr>
        <p:spPr bwMode="auto">
          <a:xfrm>
            <a:off x="5508625" y="981075"/>
            <a:ext cx="12239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Agenda setter</a:t>
            </a:r>
          </a:p>
        </p:txBody>
      </p:sp>
      <p:sp>
        <p:nvSpPr>
          <p:cNvPr id="167984" name="Text Box 48"/>
          <p:cNvSpPr txBox="1">
            <a:spLocks noChangeArrowheads="1"/>
          </p:cNvSpPr>
          <p:nvPr/>
        </p:nvSpPr>
        <p:spPr bwMode="auto">
          <a:xfrm>
            <a:off x="4500563" y="1989138"/>
            <a:ext cx="244792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Ability to transact cheaply:</a:t>
            </a:r>
          </a:p>
          <a:p>
            <a:r>
              <a:rPr lang="en-US" sz="1200">
                <a:latin typeface="Calibri" pitchFamily="34" charset="0"/>
              </a:rPr>
              <a:t>High budgetary powers</a:t>
            </a:r>
          </a:p>
        </p:txBody>
      </p:sp>
      <p:sp>
        <p:nvSpPr>
          <p:cNvPr id="167985" name="Text Box 49"/>
          <p:cNvSpPr txBox="1">
            <a:spLocks noChangeArrowheads="1"/>
          </p:cNvSpPr>
          <p:nvPr/>
        </p:nvSpPr>
        <p:spPr bwMode="auto">
          <a:xfrm>
            <a:off x="5486400" y="1219200"/>
            <a:ext cx="194468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Fiscal imperative</a:t>
            </a:r>
          </a:p>
        </p:txBody>
      </p:sp>
      <p:sp>
        <p:nvSpPr>
          <p:cNvPr id="167986" name="Rectangle 50"/>
          <p:cNvSpPr>
            <a:spLocks noChangeArrowheads="1"/>
          </p:cNvSpPr>
          <p:nvPr/>
        </p:nvSpPr>
        <p:spPr bwMode="auto">
          <a:xfrm>
            <a:off x="3708400" y="2924175"/>
            <a:ext cx="3600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87" name="Text Box 51"/>
          <p:cNvSpPr txBox="1">
            <a:spLocks noChangeArrowheads="1"/>
          </p:cNvSpPr>
          <p:nvPr/>
        </p:nvSpPr>
        <p:spPr bwMode="auto">
          <a:xfrm>
            <a:off x="5435600" y="33575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Fragmented</a:t>
            </a:r>
          </a:p>
        </p:txBody>
      </p:sp>
      <p:sp>
        <p:nvSpPr>
          <p:cNvPr id="167988" name="Text Box 52"/>
          <p:cNvSpPr txBox="1">
            <a:spLocks noChangeArrowheads="1"/>
          </p:cNvSpPr>
          <p:nvPr/>
        </p:nvSpPr>
        <p:spPr bwMode="auto">
          <a:xfrm>
            <a:off x="5435600" y="35734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Local interest</a:t>
            </a:r>
          </a:p>
        </p:txBody>
      </p:sp>
      <p:sp>
        <p:nvSpPr>
          <p:cNvPr id="167989" name="Oval 53"/>
          <p:cNvSpPr>
            <a:spLocks noChangeArrowheads="1"/>
          </p:cNvSpPr>
          <p:nvPr/>
        </p:nvSpPr>
        <p:spPr bwMode="auto">
          <a:xfrm>
            <a:off x="4356100" y="1844675"/>
            <a:ext cx="2663825" cy="7207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90" name="Line 54"/>
          <p:cNvSpPr>
            <a:spLocks noChangeShapeType="1"/>
          </p:cNvSpPr>
          <p:nvPr/>
        </p:nvSpPr>
        <p:spPr bwMode="auto">
          <a:xfrm>
            <a:off x="5580063" y="170021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7991" name="Text Box 55"/>
          <p:cNvSpPr txBox="1">
            <a:spLocks noChangeArrowheads="1"/>
          </p:cNvSpPr>
          <p:nvPr/>
        </p:nvSpPr>
        <p:spPr bwMode="auto">
          <a:xfrm>
            <a:off x="0" y="1341438"/>
            <a:ext cx="118745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Highly diversified economic structure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Large groups are still relatively small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Organized at the state level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Usually reactive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Voters care about fiscal sustainability and “pork”</a:t>
            </a:r>
          </a:p>
        </p:txBody>
      </p:sp>
      <p:sp>
        <p:nvSpPr>
          <p:cNvPr id="167992" name="Oval 56"/>
          <p:cNvSpPr>
            <a:spLocks noChangeArrowheads="1"/>
          </p:cNvSpPr>
          <p:nvPr/>
        </p:nvSpPr>
        <p:spPr bwMode="auto">
          <a:xfrm>
            <a:off x="2484438" y="2133600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93" name="Oval 57"/>
          <p:cNvSpPr>
            <a:spLocks noChangeArrowheads="1"/>
          </p:cNvSpPr>
          <p:nvPr/>
        </p:nvSpPr>
        <p:spPr bwMode="auto">
          <a:xfrm>
            <a:off x="2484438" y="2565400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94" name="Oval 58"/>
          <p:cNvSpPr>
            <a:spLocks noChangeArrowheads="1"/>
          </p:cNvSpPr>
          <p:nvPr/>
        </p:nvSpPr>
        <p:spPr bwMode="auto">
          <a:xfrm>
            <a:off x="2484438" y="3284538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95" name="Oval 59"/>
          <p:cNvSpPr>
            <a:spLocks noChangeArrowheads="1"/>
          </p:cNvSpPr>
          <p:nvPr/>
        </p:nvSpPr>
        <p:spPr bwMode="auto">
          <a:xfrm>
            <a:off x="2484438" y="3716338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7996" name="Text Box 60"/>
          <p:cNvSpPr txBox="1">
            <a:spLocks noChangeArrowheads="1"/>
          </p:cNvSpPr>
          <p:nvPr/>
        </p:nvSpPr>
        <p:spPr bwMode="auto">
          <a:xfrm>
            <a:off x="3851275" y="5876925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>
              <a:latin typeface="Calibri" pitchFamily="34" charset="0"/>
            </a:endParaRPr>
          </a:p>
        </p:txBody>
      </p:sp>
      <p:sp>
        <p:nvSpPr>
          <p:cNvPr id="167997" name="Text Box 61"/>
          <p:cNvSpPr txBox="1">
            <a:spLocks noChangeArrowheads="1"/>
          </p:cNvSpPr>
          <p:nvPr/>
        </p:nvSpPr>
        <p:spPr bwMode="auto">
          <a:xfrm>
            <a:off x="5486400" y="1447800"/>
            <a:ext cx="194468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Longer term horizon</a:t>
            </a:r>
          </a:p>
        </p:txBody>
      </p:sp>
      <p:sp>
        <p:nvSpPr>
          <p:cNvPr id="167998" name="Line 62"/>
          <p:cNvSpPr>
            <a:spLocks noChangeShapeType="1"/>
          </p:cNvSpPr>
          <p:nvPr/>
        </p:nvSpPr>
        <p:spPr bwMode="auto">
          <a:xfrm>
            <a:off x="1692275" y="4508500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7999" name="Text Box 63"/>
          <p:cNvSpPr txBox="1">
            <a:spLocks noChangeArrowheads="1"/>
          </p:cNvSpPr>
          <p:nvPr/>
        </p:nvSpPr>
        <p:spPr bwMode="auto">
          <a:xfrm>
            <a:off x="1403350" y="4365625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U</a:t>
            </a:r>
          </a:p>
        </p:txBody>
      </p:sp>
      <p:cxnSp>
        <p:nvCxnSpPr>
          <p:cNvPr id="168000" name="AutoShape 64"/>
          <p:cNvCxnSpPr>
            <a:cxnSpLocks noChangeShapeType="1"/>
            <a:endCxn id="167965" idx="2"/>
          </p:cNvCxnSpPr>
          <p:nvPr/>
        </p:nvCxnSpPr>
        <p:spPr bwMode="auto">
          <a:xfrm>
            <a:off x="1258888" y="3429000"/>
            <a:ext cx="5653087" cy="1511300"/>
          </a:xfrm>
          <a:prstGeom prst="curvedConnector4">
            <a:avLst>
              <a:gd name="adj1" fmla="val -7667"/>
              <a:gd name="adj2" fmla="val 211028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68001" name="AutoShape 65"/>
          <p:cNvCxnSpPr>
            <a:cxnSpLocks noChangeShapeType="1"/>
            <a:stCxn id="167949" idx="0"/>
          </p:cNvCxnSpPr>
          <p:nvPr/>
        </p:nvCxnSpPr>
        <p:spPr bwMode="auto">
          <a:xfrm rot="5400000" flipV="1">
            <a:off x="2416970" y="688181"/>
            <a:ext cx="271462" cy="2009775"/>
          </a:xfrm>
          <a:prstGeom prst="curvedConnector4">
            <a:avLst>
              <a:gd name="adj1" fmla="val -177782"/>
              <a:gd name="adj2" fmla="val 87912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68002" name="Line 66"/>
          <p:cNvSpPr>
            <a:spLocks noChangeShapeType="1"/>
          </p:cNvSpPr>
          <p:nvPr/>
        </p:nvSpPr>
        <p:spPr bwMode="auto">
          <a:xfrm>
            <a:off x="2057400" y="3048000"/>
            <a:ext cx="1828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003" name="Oval 67"/>
          <p:cNvSpPr>
            <a:spLocks noChangeArrowheads="1"/>
          </p:cNvSpPr>
          <p:nvPr/>
        </p:nvSpPr>
        <p:spPr bwMode="auto">
          <a:xfrm>
            <a:off x="1295400" y="4876800"/>
            <a:ext cx="360363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004" name="Text Box 68"/>
          <p:cNvSpPr txBox="1">
            <a:spLocks noChangeArrowheads="1"/>
          </p:cNvSpPr>
          <p:nvPr/>
        </p:nvSpPr>
        <p:spPr bwMode="auto">
          <a:xfrm>
            <a:off x="1295400" y="16764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BB</a:t>
            </a:r>
          </a:p>
        </p:txBody>
      </p:sp>
      <p:sp>
        <p:nvSpPr>
          <p:cNvPr id="168005" name="Text Box 69"/>
          <p:cNvSpPr txBox="1">
            <a:spLocks noChangeArrowheads="1"/>
          </p:cNvSpPr>
          <p:nvPr/>
        </p:nvSpPr>
        <p:spPr bwMode="auto">
          <a:xfrm>
            <a:off x="1295400" y="25908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SP1</a:t>
            </a:r>
          </a:p>
        </p:txBody>
      </p:sp>
      <p:sp>
        <p:nvSpPr>
          <p:cNvPr id="168006" name="Text Box 70"/>
          <p:cNvSpPr txBox="1">
            <a:spLocks noChangeArrowheads="1"/>
          </p:cNvSpPr>
          <p:nvPr/>
        </p:nvSpPr>
        <p:spPr bwMode="auto">
          <a:xfrm>
            <a:off x="1295400" y="30480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SP2</a:t>
            </a:r>
          </a:p>
        </p:txBody>
      </p:sp>
      <p:sp>
        <p:nvSpPr>
          <p:cNvPr id="168007" name="Line 71"/>
          <p:cNvSpPr>
            <a:spLocks noChangeShapeType="1"/>
          </p:cNvSpPr>
          <p:nvPr/>
        </p:nvSpPr>
        <p:spPr bwMode="auto">
          <a:xfrm>
            <a:off x="1905000" y="19050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Brazil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62950" cy="4924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/>
              <a:t>Policymaking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President has incentives for financial stability and some long run policies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Legislators care about pork for locality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Hence, given the president’s tools in the budget process (</a:t>
            </a:r>
            <a:r>
              <a:rPr lang="en-US" sz="2000" i="1"/>
              <a:t>contingenciamento</a:t>
            </a:r>
            <a:r>
              <a:rPr lang="en-US" sz="2000"/>
              <a:t>) relatively cheap to buy some policies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Business actors are decentralized (</a:t>
            </a:r>
            <a:r>
              <a:rPr lang="en-US" sz="2000" i="1"/>
              <a:t>Lijphart</a:t>
            </a:r>
            <a:r>
              <a:rPr lang="en-US" sz="2000"/>
              <a:t>). Can’t counteract presidents policies. They act at the local level.</a:t>
            </a:r>
          </a:p>
          <a:p>
            <a:pPr>
              <a:lnSpc>
                <a:spcPct val="80000"/>
              </a:lnSpc>
            </a:pPr>
            <a:r>
              <a:rPr lang="en-US" sz="2400"/>
              <a:t>Status quo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Constitution of ’88 generated a lot of entitlements, hence, huge fiscal burden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Checks and balances work, hence, no way to evade the constitution</a:t>
            </a:r>
          </a:p>
          <a:p>
            <a:pPr>
              <a:lnSpc>
                <a:spcPct val="80000"/>
              </a:lnSpc>
            </a:pPr>
            <a:r>
              <a:rPr lang="en-US" sz="2400"/>
              <a:t>Policies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Some good policies for productivity: macro stability, better access to K, trade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Some bad policies: high taxes, low infrastructure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Chile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Economic structure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 economy is diversified </a:t>
            </a:r>
          </a:p>
          <a:p>
            <a:pPr>
              <a:lnSpc>
                <a:spcPct val="90000"/>
              </a:lnSpc>
            </a:pPr>
            <a:r>
              <a:rPr lang="en-US" sz="2400"/>
              <a:t>Actors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Businesses, unions, etc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Each has their own preferences but they get filtered in the coalitions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Votes, mobilization, and lobby (policy advice) are their main tool</a:t>
            </a:r>
          </a:p>
          <a:p>
            <a:pPr>
              <a:lnSpc>
                <a:spcPct val="90000"/>
              </a:lnSpc>
            </a:pPr>
            <a:r>
              <a:rPr lang="en-US" sz="2400"/>
              <a:t>Aggregation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Actors are articulated in peak organizations which are part of the political coalitions</a:t>
            </a:r>
          </a:p>
          <a:p>
            <a:pPr>
              <a:lnSpc>
                <a:spcPct val="90000"/>
              </a:lnSpc>
            </a:pPr>
            <a:r>
              <a:rPr lang="en-US" sz="2400"/>
              <a:t>Articulation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Groups, as part of the political coalitions, are part of the formal decision making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Their influence goes through the governing coalition and the opposition in Congress.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63938" y="765175"/>
            <a:ext cx="3887787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1795" name="11 CuadroTexto"/>
          <p:cNvSpPr txBox="1">
            <a:spLocks noChangeArrowheads="1"/>
          </p:cNvSpPr>
          <p:nvPr/>
        </p:nvSpPr>
        <p:spPr bwMode="auto">
          <a:xfrm>
            <a:off x="4211638" y="1125538"/>
            <a:ext cx="928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President</a:t>
            </a:r>
          </a:p>
        </p:txBody>
      </p:sp>
      <p:sp>
        <p:nvSpPr>
          <p:cNvPr id="161796" name="13 CuadroTexto"/>
          <p:cNvSpPr txBox="1">
            <a:spLocks noChangeArrowheads="1"/>
          </p:cNvSpPr>
          <p:nvPr/>
        </p:nvSpPr>
        <p:spPr bwMode="auto">
          <a:xfrm>
            <a:off x="4932363" y="29241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067175" y="3284538"/>
            <a:ext cx="211138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427538" y="3284538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427538" y="37163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1801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200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61804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052513"/>
            <a:ext cx="1081087" cy="1944687"/>
          </a:xfrm>
          <a:prstGeom prst="rect">
            <a:avLst/>
          </a:prstGeom>
          <a:noFill/>
        </p:spPr>
      </p:pic>
      <p:sp>
        <p:nvSpPr>
          <p:cNvPr id="161805" name="Oval 13"/>
          <p:cNvSpPr>
            <a:spLocks noChangeArrowheads="1"/>
          </p:cNvSpPr>
          <p:nvPr/>
        </p:nvSpPr>
        <p:spPr bwMode="auto">
          <a:xfrm>
            <a:off x="1187450" y="1484313"/>
            <a:ext cx="647700" cy="6492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06" name="Oval 14"/>
          <p:cNvSpPr>
            <a:spLocks noChangeArrowheads="1"/>
          </p:cNvSpPr>
          <p:nvPr/>
        </p:nvSpPr>
        <p:spPr bwMode="auto">
          <a:xfrm>
            <a:off x="1258888" y="2205038"/>
            <a:ext cx="576262" cy="5032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07" name="Oval 15"/>
          <p:cNvSpPr>
            <a:spLocks noChangeArrowheads="1"/>
          </p:cNvSpPr>
          <p:nvPr/>
        </p:nvSpPr>
        <p:spPr bwMode="auto">
          <a:xfrm>
            <a:off x="1331913" y="2997200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08" name="Oval 16"/>
          <p:cNvSpPr>
            <a:spLocks noChangeArrowheads="1"/>
          </p:cNvSpPr>
          <p:nvPr/>
        </p:nvSpPr>
        <p:spPr bwMode="auto">
          <a:xfrm>
            <a:off x="1331913" y="4294188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09" name="Oval 17"/>
          <p:cNvSpPr>
            <a:spLocks noChangeArrowheads="1"/>
          </p:cNvSpPr>
          <p:nvPr/>
        </p:nvSpPr>
        <p:spPr bwMode="auto">
          <a:xfrm>
            <a:off x="1331913" y="4797425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61810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3860800"/>
            <a:ext cx="922338" cy="1439863"/>
          </a:xfrm>
          <a:prstGeom prst="rect">
            <a:avLst/>
          </a:prstGeom>
          <a:noFill/>
        </p:spPr>
      </p:pic>
      <p:sp>
        <p:nvSpPr>
          <p:cNvPr id="161811" name="Oval 19"/>
          <p:cNvSpPr>
            <a:spLocks noChangeArrowheads="1"/>
          </p:cNvSpPr>
          <p:nvPr/>
        </p:nvSpPr>
        <p:spPr bwMode="auto">
          <a:xfrm>
            <a:off x="2627313" y="4652963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12" name="Oval 20"/>
          <p:cNvSpPr>
            <a:spLocks noChangeArrowheads="1"/>
          </p:cNvSpPr>
          <p:nvPr/>
        </p:nvSpPr>
        <p:spPr bwMode="auto">
          <a:xfrm>
            <a:off x="2627313" y="4149725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13" name="Text Box 21"/>
          <p:cNvSpPr txBox="1">
            <a:spLocks noChangeArrowheads="1"/>
          </p:cNvSpPr>
          <p:nvPr/>
        </p:nvSpPr>
        <p:spPr bwMode="auto">
          <a:xfrm>
            <a:off x="1042988" y="0"/>
            <a:ext cx="1042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61814" name="Text Box 22"/>
          <p:cNvSpPr txBox="1">
            <a:spLocks noChangeArrowheads="1"/>
          </p:cNvSpPr>
          <p:nvPr/>
        </p:nvSpPr>
        <p:spPr bwMode="auto">
          <a:xfrm>
            <a:off x="2339975" y="0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4067175" y="3716338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16 Elipse"/>
          <p:cNvSpPr>
            <a:spLocks noChangeArrowheads="1"/>
          </p:cNvSpPr>
          <p:nvPr/>
        </p:nvSpPr>
        <p:spPr bwMode="auto">
          <a:xfrm>
            <a:off x="4787900" y="32845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1817" name="Text Box 25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61818" name="Text Box 26"/>
          <p:cNvSpPr txBox="1">
            <a:spLocks noChangeArrowheads="1"/>
          </p:cNvSpPr>
          <p:nvPr/>
        </p:nvSpPr>
        <p:spPr bwMode="auto">
          <a:xfrm rot="5400000">
            <a:off x="8229600" y="1000125"/>
            <a:ext cx="641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Policies t-1</a:t>
            </a:r>
          </a:p>
          <a:p>
            <a:pPr>
              <a:spcBef>
                <a:spcPct val="50000"/>
              </a:spcBef>
            </a:pPr>
            <a:endParaRPr lang="en-US" sz="1200">
              <a:latin typeface="Calibri" pitchFamily="34" charset="0"/>
            </a:endParaRPr>
          </a:p>
        </p:txBody>
      </p:sp>
      <p:sp>
        <p:nvSpPr>
          <p:cNvPr id="161819" name="Rectangle 27"/>
          <p:cNvSpPr>
            <a:spLocks noChangeArrowheads="1"/>
          </p:cNvSpPr>
          <p:nvPr/>
        </p:nvSpPr>
        <p:spPr bwMode="auto">
          <a:xfrm>
            <a:off x="3779838" y="4292600"/>
            <a:ext cx="107950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20" name="Rectangle 28"/>
          <p:cNvSpPr>
            <a:spLocks noChangeArrowheads="1"/>
          </p:cNvSpPr>
          <p:nvPr/>
        </p:nvSpPr>
        <p:spPr bwMode="auto">
          <a:xfrm>
            <a:off x="5003800" y="4724400"/>
            <a:ext cx="1296988" cy="79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21" name="Text Box 29"/>
          <p:cNvSpPr txBox="1">
            <a:spLocks noChangeArrowheads="1"/>
          </p:cNvSpPr>
          <p:nvPr/>
        </p:nvSpPr>
        <p:spPr bwMode="auto">
          <a:xfrm>
            <a:off x="3851275" y="4365625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Judiciary: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Independent</a:t>
            </a:r>
          </a:p>
        </p:txBody>
      </p:sp>
      <p:sp>
        <p:nvSpPr>
          <p:cNvPr id="161822" name="Text Box 30"/>
          <p:cNvSpPr txBox="1">
            <a:spLocks noChangeArrowheads="1"/>
          </p:cNvSpPr>
          <p:nvPr/>
        </p:nvSpPr>
        <p:spPr bwMode="auto">
          <a:xfrm>
            <a:off x="5003800" y="4797425"/>
            <a:ext cx="12969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Bureaucracy: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Professional and technical</a:t>
            </a:r>
          </a:p>
        </p:txBody>
      </p:sp>
      <p:sp>
        <p:nvSpPr>
          <p:cNvPr id="161823" name="Line 31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24" name="Line 32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25" name="Line 33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26" name="Text Box 34"/>
          <p:cNvSpPr txBox="1">
            <a:spLocks noChangeArrowheads="1"/>
          </p:cNvSpPr>
          <p:nvPr/>
        </p:nvSpPr>
        <p:spPr bwMode="auto">
          <a:xfrm>
            <a:off x="5003800" y="5876925"/>
            <a:ext cx="172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4" name="83 Flecha abajo"/>
          <p:cNvSpPr>
            <a:spLocks noChangeArrowheads="1"/>
          </p:cNvSpPr>
          <p:nvPr/>
        </p:nvSpPr>
        <p:spPr bwMode="auto">
          <a:xfrm rot="-1990348">
            <a:off x="8532813" y="3357563"/>
            <a:ext cx="315912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1828" name="Text Box 36"/>
          <p:cNvSpPr txBox="1">
            <a:spLocks noChangeArrowheads="1"/>
          </p:cNvSpPr>
          <p:nvPr/>
        </p:nvSpPr>
        <p:spPr bwMode="auto">
          <a:xfrm>
            <a:off x="7524750" y="3860800"/>
            <a:ext cx="57626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Almost every policy</a:t>
            </a:r>
          </a:p>
        </p:txBody>
      </p:sp>
      <p:sp>
        <p:nvSpPr>
          <p:cNvPr id="161829" name="Text Box 37"/>
          <p:cNvSpPr txBox="1">
            <a:spLocks noChangeArrowheads="1"/>
          </p:cNvSpPr>
          <p:nvPr/>
        </p:nvSpPr>
        <p:spPr bwMode="auto">
          <a:xfrm>
            <a:off x="8243888" y="3860800"/>
            <a:ext cx="900112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Only in some margins when the “wrong” group is over-represented: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Education reform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Corporate governance</a:t>
            </a:r>
          </a:p>
        </p:txBody>
      </p:sp>
      <p:sp>
        <p:nvSpPr>
          <p:cNvPr id="161830" name="Rectangle 38"/>
          <p:cNvSpPr>
            <a:spLocks noChangeArrowheads="1"/>
          </p:cNvSpPr>
          <p:nvPr/>
        </p:nvSpPr>
        <p:spPr bwMode="auto">
          <a:xfrm>
            <a:off x="7524750" y="3860800"/>
            <a:ext cx="503238" cy="2736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31" name="Rectangle 39"/>
          <p:cNvSpPr>
            <a:spLocks noChangeArrowheads="1"/>
          </p:cNvSpPr>
          <p:nvPr/>
        </p:nvSpPr>
        <p:spPr bwMode="auto">
          <a:xfrm>
            <a:off x="8172450" y="3860800"/>
            <a:ext cx="863600" cy="2736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32" name="Rectangle 40"/>
          <p:cNvSpPr>
            <a:spLocks noChangeArrowheads="1"/>
          </p:cNvSpPr>
          <p:nvPr/>
        </p:nvSpPr>
        <p:spPr bwMode="auto">
          <a:xfrm>
            <a:off x="7956550" y="1268413"/>
            <a:ext cx="1187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1834" name="Rectangle 42"/>
          <p:cNvSpPr>
            <a:spLocks noChangeArrowheads="1"/>
          </p:cNvSpPr>
          <p:nvPr/>
        </p:nvSpPr>
        <p:spPr bwMode="auto">
          <a:xfrm>
            <a:off x="4067175" y="981075"/>
            <a:ext cx="13684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35" name="Rectangle 43"/>
          <p:cNvSpPr>
            <a:spLocks noChangeArrowheads="1"/>
          </p:cNvSpPr>
          <p:nvPr/>
        </p:nvSpPr>
        <p:spPr bwMode="auto">
          <a:xfrm>
            <a:off x="5435600" y="981075"/>
            <a:ext cx="18002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36" name="Text Box 44"/>
          <p:cNvSpPr txBox="1">
            <a:spLocks noChangeArrowheads="1"/>
          </p:cNvSpPr>
          <p:nvPr/>
        </p:nvSpPr>
        <p:spPr bwMode="auto">
          <a:xfrm>
            <a:off x="250825" y="6308725"/>
            <a:ext cx="201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Chile today</a:t>
            </a:r>
          </a:p>
        </p:txBody>
      </p:sp>
      <p:sp>
        <p:nvSpPr>
          <p:cNvPr id="161837" name="Text Box 45"/>
          <p:cNvSpPr txBox="1">
            <a:spLocks noChangeArrowheads="1"/>
          </p:cNvSpPr>
          <p:nvPr/>
        </p:nvSpPr>
        <p:spPr bwMode="auto">
          <a:xfrm>
            <a:off x="5508625" y="981075"/>
            <a:ext cx="12239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Agenda setter</a:t>
            </a:r>
          </a:p>
        </p:txBody>
      </p:sp>
      <p:sp>
        <p:nvSpPr>
          <p:cNvPr id="161838" name="Text Box 46"/>
          <p:cNvSpPr txBox="1">
            <a:spLocks noChangeArrowheads="1"/>
          </p:cNvSpPr>
          <p:nvPr/>
        </p:nvSpPr>
        <p:spPr bwMode="auto">
          <a:xfrm>
            <a:off x="4716463" y="2133600"/>
            <a:ext cx="1871662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High transaction ability</a:t>
            </a:r>
          </a:p>
        </p:txBody>
      </p:sp>
      <p:sp>
        <p:nvSpPr>
          <p:cNvPr id="161839" name="Text Box 47"/>
          <p:cNvSpPr txBox="1">
            <a:spLocks noChangeArrowheads="1"/>
          </p:cNvSpPr>
          <p:nvPr/>
        </p:nvSpPr>
        <p:spPr bwMode="auto">
          <a:xfrm>
            <a:off x="5435600" y="126841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Long term horizon</a:t>
            </a:r>
          </a:p>
        </p:txBody>
      </p:sp>
      <p:sp>
        <p:nvSpPr>
          <p:cNvPr id="161840" name="Rectangle 48"/>
          <p:cNvSpPr>
            <a:spLocks noChangeArrowheads="1"/>
          </p:cNvSpPr>
          <p:nvPr/>
        </p:nvSpPr>
        <p:spPr bwMode="auto">
          <a:xfrm>
            <a:off x="3708400" y="2924175"/>
            <a:ext cx="3600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41" name="Text Box 49"/>
          <p:cNvSpPr txBox="1">
            <a:spLocks noChangeArrowheads="1"/>
          </p:cNvSpPr>
          <p:nvPr/>
        </p:nvSpPr>
        <p:spPr bwMode="auto">
          <a:xfrm>
            <a:off x="5435600" y="33575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Low fragmentation</a:t>
            </a:r>
          </a:p>
        </p:txBody>
      </p:sp>
      <p:sp>
        <p:nvSpPr>
          <p:cNvPr id="161842" name="Text Box 50"/>
          <p:cNvSpPr txBox="1">
            <a:spLocks noChangeArrowheads="1"/>
          </p:cNvSpPr>
          <p:nvPr/>
        </p:nvSpPr>
        <p:spPr bwMode="auto">
          <a:xfrm>
            <a:off x="5435600" y="35734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Institutional</a:t>
            </a:r>
          </a:p>
        </p:txBody>
      </p:sp>
      <p:sp>
        <p:nvSpPr>
          <p:cNvPr id="161843" name="Text Box 51"/>
          <p:cNvSpPr txBox="1">
            <a:spLocks noChangeArrowheads="1"/>
          </p:cNvSpPr>
          <p:nvPr/>
        </p:nvSpPr>
        <p:spPr bwMode="auto">
          <a:xfrm>
            <a:off x="5435600" y="3789363"/>
            <a:ext cx="18732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Programmatic</a:t>
            </a:r>
          </a:p>
        </p:txBody>
      </p:sp>
      <p:sp>
        <p:nvSpPr>
          <p:cNvPr id="161844" name="Oval 52"/>
          <p:cNvSpPr>
            <a:spLocks noChangeArrowheads="1"/>
          </p:cNvSpPr>
          <p:nvPr/>
        </p:nvSpPr>
        <p:spPr bwMode="auto">
          <a:xfrm>
            <a:off x="4572000" y="2060575"/>
            <a:ext cx="22320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45" name="Line 53"/>
          <p:cNvSpPr>
            <a:spLocks noChangeShapeType="1"/>
          </p:cNvSpPr>
          <p:nvPr/>
        </p:nvSpPr>
        <p:spPr bwMode="auto">
          <a:xfrm>
            <a:off x="5580063" y="17732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46" name="Text Box 54"/>
          <p:cNvSpPr txBox="1">
            <a:spLocks noChangeArrowheads="1"/>
          </p:cNvSpPr>
          <p:nvPr/>
        </p:nvSpPr>
        <p:spPr bwMode="auto">
          <a:xfrm>
            <a:off x="0" y="1341438"/>
            <a:ext cx="11874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Diversified economic structure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Peak organizations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Coalitions internalize demands</a:t>
            </a:r>
          </a:p>
        </p:txBody>
      </p:sp>
      <p:sp>
        <p:nvSpPr>
          <p:cNvPr id="161847" name="11 CuadroTexto"/>
          <p:cNvSpPr txBox="1">
            <a:spLocks noChangeArrowheads="1"/>
          </p:cNvSpPr>
          <p:nvPr/>
        </p:nvSpPr>
        <p:spPr bwMode="auto">
          <a:xfrm>
            <a:off x="1258888" y="1628775"/>
            <a:ext cx="720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Bus</a:t>
            </a:r>
          </a:p>
        </p:txBody>
      </p:sp>
      <p:sp>
        <p:nvSpPr>
          <p:cNvPr id="161848" name="11 CuadroTexto"/>
          <p:cNvSpPr txBox="1">
            <a:spLocks noChangeArrowheads="1"/>
          </p:cNvSpPr>
          <p:nvPr/>
        </p:nvSpPr>
        <p:spPr bwMode="auto">
          <a:xfrm>
            <a:off x="1258888" y="2349500"/>
            <a:ext cx="504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Bus</a:t>
            </a:r>
          </a:p>
        </p:txBody>
      </p:sp>
      <p:sp>
        <p:nvSpPr>
          <p:cNvPr id="161849" name="Oval 57"/>
          <p:cNvSpPr>
            <a:spLocks noChangeArrowheads="1"/>
          </p:cNvSpPr>
          <p:nvPr/>
        </p:nvSpPr>
        <p:spPr bwMode="auto">
          <a:xfrm>
            <a:off x="1258888" y="3716338"/>
            <a:ext cx="433387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16 Elipse"/>
          <p:cNvSpPr>
            <a:spLocks noChangeArrowheads="1"/>
          </p:cNvSpPr>
          <p:nvPr/>
        </p:nvSpPr>
        <p:spPr bwMode="auto">
          <a:xfrm>
            <a:off x="4787900" y="37163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1851" name="Oval 59"/>
          <p:cNvSpPr>
            <a:spLocks noChangeArrowheads="1"/>
          </p:cNvSpPr>
          <p:nvPr/>
        </p:nvSpPr>
        <p:spPr bwMode="auto">
          <a:xfrm>
            <a:off x="3924300" y="3141663"/>
            <a:ext cx="1223963" cy="4318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52" name="Oval 60"/>
          <p:cNvSpPr>
            <a:spLocks noChangeArrowheads="1"/>
          </p:cNvSpPr>
          <p:nvPr/>
        </p:nvSpPr>
        <p:spPr bwMode="auto">
          <a:xfrm>
            <a:off x="3924300" y="3644900"/>
            <a:ext cx="1223963" cy="4318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53" name="11 CuadroTexto"/>
          <p:cNvSpPr txBox="1">
            <a:spLocks noChangeArrowheads="1"/>
          </p:cNvSpPr>
          <p:nvPr/>
        </p:nvSpPr>
        <p:spPr bwMode="auto">
          <a:xfrm>
            <a:off x="1331913" y="3068638"/>
            <a:ext cx="504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V R</a:t>
            </a:r>
          </a:p>
        </p:txBody>
      </p:sp>
      <p:pic>
        <p:nvPicPr>
          <p:cNvPr id="161854" name="Picture 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628775"/>
            <a:ext cx="922337" cy="1439863"/>
          </a:xfrm>
          <a:prstGeom prst="rect">
            <a:avLst/>
          </a:prstGeom>
          <a:noFill/>
        </p:spPr>
      </p:pic>
      <p:sp>
        <p:nvSpPr>
          <p:cNvPr id="161855" name="Oval 63"/>
          <p:cNvSpPr>
            <a:spLocks noChangeArrowheads="1"/>
          </p:cNvSpPr>
          <p:nvPr/>
        </p:nvSpPr>
        <p:spPr bwMode="auto">
          <a:xfrm>
            <a:off x="2557463" y="2420938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56" name="Oval 64"/>
          <p:cNvSpPr>
            <a:spLocks noChangeArrowheads="1"/>
          </p:cNvSpPr>
          <p:nvPr/>
        </p:nvSpPr>
        <p:spPr bwMode="auto">
          <a:xfrm>
            <a:off x="2557463" y="1844675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57" name="Oval 65"/>
          <p:cNvSpPr>
            <a:spLocks noChangeArrowheads="1"/>
          </p:cNvSpPr>
          <p:nvPr/>
        </p:nvSpPr>
        <p:spPr bwMode="auto">
          <a:xfrm>
            <a:off x="1116013" y="4149725"/>
            <a:ext cx="863600" cy="1223963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858" name="11 CuadroTexto"/>
          <p:cNvSpPr txBox="1">
            <a:spLocks noChangeArrowheads="1"/>
          </p:cNvSpPr>
          <p:nvPr/>
        </p:nvSpPr>
        <p:spPr bwMode="auto">
          <a:xfrm>
            <a:off x="1331913" y="4365625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U</a:t>
            </a:r>
          </a:p>
        </p:txBody>
      </p:sp>
      <p:sp>
        <p:nvSpPr>
          <p:cNvPr id="161859" name="11 CuadroTexto"/>
          <p:cNvSpPr txBox="1">
            <a:spLocks noChangeArrowheads="1"/>
          </p:cNvSpPr>
          <p:nvPr/>
        </p:nvSpPr>
        <p:spPr bwMode="auto">
          <a:xfrm>
            <a:off x="1331913" y="4870450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U</a:t>
            </a:r>
          </a:p>
        </p:txBody>
      </p:sp>
      <p:sp>
        <p:nvSpPr>
          <p:cNvPr id="161860" name="11 CuadroTexto"/>
          <p:cNvSpPr txBox="1">
            <a:spLocks noChangeArrowheads="1"/>
          </p:cNvSpPr>
          <p:nvPr/>
        </p:nvSpPr>
        <p:spPr bwMode="auto">
          <a:xfrm>
            <a:off x="1258888" y="3789363"/>
            <a:ext cx="504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V L</a:t>
            </a:r>
          </a:p>
        </p:txBody>
      </p:sp>
      <p:sp>
        <p:nvSpPr>
          <p:cNvPr id="161861" name="Line 69"/>
          <p:cNvSpPr>
            <a:spLocks noChangeShapeType="1"/>
          </p:cNvSpPr>
          <p:nvPr/>
        </p:nvSpPr>
        <p:spPr bwMode="auto">
          <a:xfrm>
            <a:off x="1692275" y="3860800"/>
            <a:ext cx="6477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62" name="Line 70"/>
          <p:cNvSpPr>
            <a:spLocks noChangeShapeType="1"/>
          </p:cNvSpPr>
          <p:nvPr/>
        </p:nvSpPr>
        <p:spPr bwMode="auto">
          <a:xfrm flipV="1">
            <a:off x="1979613" y="4724400"/>
            <a:ext cx="3603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63" name="Line 71"/>
          <p:cNvSpPr>
            <a:spLocks noChangeShapeType="1"/>
          </p:cNvSpPr>
          <p:nvPr/>
        </p:nvSpPr>
        <p:spPr bwMode="auto">
          <a:xfrm>
            <a:off x="3203575" y="44370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64" name="Line 72"/>
          <p:cNvSpPr>
            <a:spLocks noChangeShapeType="1"/>
          </p:cNvSpPr>
          <p:nvPr/>
        </p:nvSpPr>
        <p:spPr bwMode="auto">
          <a:xfrm flipV="1">
            <a:off x="1763713" y="2781300"/>
            <a:ext cx="5762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65" name="Line 73"/>
          <p:cNvSpPr>
            <a:spLocks noChangeShapeType="1"/>
          </p:cNvSpPr>
          <p:nvPr/>
        </p:nvSpPr>
        <p:spPr bwMode="auto">
          <a:xfrm>
            <a:off x="2051050" y="1916113"/>
            <a:ext cx="2889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66" name="Line 74"/>
          <p:cNvSpPr>
            <a:spLocks noChangeShapeType="1"/>
          </p:cNvSpPr>
          <p:nvPr/>
        </p:nvSpPr>
        <p:spPr bwMode="auto">
          <a:xfrm>
            <a:off x="3132138" y="23495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867" name="Text Box 75"/>
          <p:cNvSpPr txBox="1">
            <a:spLocks noChangeArrowheads="1"/>
          </p:cNvSpPr>
          <p:nvPr/>
        </p:nvSpPr>
        <p:spPr bwMode="auto">
          <a:xfrm>
            <a:off x="2843213" y="1916113"/>
            <a:ext cx="2159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right</a:t>
            </a:r>
          </a:p>
        </p:txBody>
      </p:sp>
      <p:sp>
        <p:nvSpPr>
          <p:cNvPr id="161868" name="Text Box 76"/>
          <p:cNvSpPr txBox="1">
            <a:spLocks noChangeArrowheads="1"/>
          </p:cNvSpPr>
          <p:nvPr/>
        </p:nvSpPr>
        <p:spPr bwMode="auto">
          <a:xfrm>
            <a:off x="2916238" y="4221163"/>
            <a:ext cx="215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left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Chile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President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 president is the agenda setter and has long term preferences which are those of the governing coalition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She has extensive powers</a:t>
            </a:r>
          </a:p>
          <a:p>
            <a:pPr>
              <a:lnSpc>
                <a:spcPct val="90000"/>
              </a:lnSpc>
            </a:pPr>
            <a:r>
              <a:rPr lang="en-US" sz="2400"/>
              <a:t>Congress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Fragmentation is low (at the coalition level)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Legislators respond to the party but have some geographical allegiance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They tend to internalize the long term preferences of the coalition</a:t>
            </a:r>
          </a:p>
          <a:p>
            <a:pPr>
              <a:lnSpc>
                <a:spcPct val="90000"/>
              </a:lnSpc>
            </a:pPr>
            <a:r>
              <a:rPr lang="en-US" sz="2400"/>
              <a:t>Political Parties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Parties are institutionalized and programmatic</a:t>
            </a:r>
          </a:p>
          <a:p>
            <a:pPr>
              <a:lnSpc>
                <a:spcPct val="90000"/>
              </a:lnSpc>
            </a:pPr>
            <a:r>
              <a:rPr lang="en-US" sz="2400"/>
              <a:t>Other institutional actors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Independent judiciary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Stable and capable bureaucracy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Think tanks provide sound (even if bias for their cause) advice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63938" y="765175"/>
            <a:ext cx="3887787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2819" name="11 CuadroTexto"/>
          <p:cNvSpPr txBox="1">
            <a:spLocks noChangeArrowheads="1"/>
          </p:cNvSpPr>
          <p:nvPr/>
        </p:nvSpPr>
        <p:spPr bwMode="auto">
          <a:xfrm>
            <a:off x="4211638" y="1125538"/>
            <a:ext cx="928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President</a:t>
            </a:r>
          </a:p>
        </p:txBody>
      </p:sp>
      <p:sp>
        <p:nvSpPr>
          <p:cNvPr id="162820" name="13 CuadroTexto"/>
          <p:cNvSpPr txBox="1">
            <a:spLocks noChangeArrowheads="1"/>
          </p:cNvSpPr>
          <p:nvPr/>
        </p:nvSpPr>
        <p:spPr bwMode="auto">
          <a:xfrm>
            <a:off x="4932363" y="29241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067175" y="3284538"/>
            <a:ext cx="211138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427538" y="3284538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427538" y="37163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2825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200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62828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052513"/>
            <a:ext cx="1081087" cy="1944687"/>
          </a:xfrm>
          <a:prstGeom prst="rect">
            <a:avLst/>
          </a:prstGeom>
          <a:noFill/>
        </p:spPr>
      </p:pic>
      <p:sp>
        <p:nvSpPr>
          <p:cNvPr id="162829" name="Oval 13"/>
          <p:cNvSpPr>
            <a:spLocks noChangeArrowheads="1"/>
          </p:cNvSpPr>
          <p:nvPr/>
        </p:nvSpPr>
        <p:spPr bwMode="auto">
          <a:xfrm>
            <a:off x="1187450" y="1484313"/>
            <a:ext cx="647700" cy="6492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30" name="Oval 14"/>
          <p:cNvSpPr>
            <a:spLocks noChangeArrowheads="1"/>
          </p:cNvSpPr>
          <p:nvPr/>
        </p:nvSpPr>
        <p:spPr bwMode="auto">
          <a:xfrm>
            <a:off x="1258888" y="2205038"/>
            <a:ext cx="576262" cy="5032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31" name="Oval 15"/>
          <p:cNvSpPr>
            <a:spLocks noChangeArrowheads="1"/>
          </p:cNvSpPr>
          <p:nvPr/>
        </p:nvSpPr>
        <p:spPr bwMode="auto">
          <a:xfrm>
            <a:off x="1331913" y="2997200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32" name="Oval 16"/>
          <p:cNvSpPr>
            <a:spLocks noChangeArrowheads="1"/>
          </p:cNvSpPr>
          <p:nvPr/>
        </p:nvSpPr>
        <p:spPr bwMode="auto">
          <a:xfrm>
            <a:off x="1331913" y="4294188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33" name="Oval 17"/>
          <p:cNvSpPr>
            <a:spLocks noChangeArrowheads="1"/>
          </p:cNvSpPr>
          <p:nvPr/>
        </p:nvSpPr>
        <p:spPr bwMode="auto">
          <a:xfrm>
            <a:off x="1331913" y="4797425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62834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3860800"/>
            <a:ext cx="922338" cy="1439863"/>
          </a:xfrm>
          <a:prstGeom prst="rect">
            <a:avLst/>
          </a:prstGeom>
          <a:noFill/>
        </p:spPr>
      </p:pic>
      <p:sp>
        <p:nvSpPr>
          <p:cNvPr id="162835" name="Oval 19"/>
          <p:cNvSpPr>
            <a:spLocks noChangeArrowheads="1"/>
          </p:cNvSpPr>
          <p:nvPr/>
        </p:nvSpPr>
        <p:spPr bwMode="auto">
          <a:xfrm>
            <a:off x="2627313" y="4652963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36" name="Oval 20"/>
          <p:cNvSpPr>
            <a:spLocks noChangeArrowheads="1"/>
          </p:cNvSpPr>
          <p:nvPr/>
        </p:nvSpPr>
        <p:spPr bwMode="auto">
          <a:xfrm>
            <a:off x="2627313" y="4149725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37" name="Text Box 21"/>
          <p:cNvSpPr txBox="1">
            <a:spLocks noChangeArrowheads="1"/>
          </p:cNvSpPr>
          <p:nvPr/>
        </p:nvSpPr>
        <p:spPr bwMode="auto">
          <a:xfrm>
            <a:off x="1042988" y="0"/>
            <a:ext cx="1042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62838" name="Text Box 22"/>
          <p:cNvSpPr txBox="1">
            <a:spLocks noChangeArrowheads="1"/>
          </p:cNvSpPr>
          <p:nvPr/>
        </p:nvSpPr>
        <p:spPr bwMode="auto">
          <a:xfrm>
            <a:off x="2339975" y="0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4067175" y="3716338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16 Elipse"/>
          <p:cNvSpPr>
            <a:spLocks noChangeArrowheads="1"/>
          </p:cNvSpPr>
          <p:nvPr/>
        </p:nvSpPr>
        <p:spPr bwMode="auto">
          <a:xfrm>
            <a:off x="4787900" y="32845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2841" name="Text Box 25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62842" name="Text Box 26"/>
          <p:cNvSpPr txBox="1">
            <a:spLocks noChangeArrowheads="1"/>
          </p:cNvSpPr>
          <p:nvPr/>
        </p:nvSpPr>
        <p:spPr bwMode="auto">
          <a:xfrm rot="5400000">
            <a:off x="8229600" y="1000125"/>
            <a:ext cx="641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Policies t-1</a:t>
            </a:r>
          </a:p>
          <a:p>
            <a:pPr>
              <a:spcBef>
                <a:spcPct val="50000"/>
              </a:spcBef>
            </a:pPr>
            <a:endParaRPr lang="en-US" sz="1200">
              <a:latin typeface="Calibri" pitchFamily="34" charset="0"/>
            </a:endParaRPr>
          </a:p>
        </p:txBody>
      </p:sp>
      <p:sp>
        <p:nvSpPr>
          <p:cNvPr id="162843" name="Rectangle 27"/>
          <p:cNvSpPr>
            <a:spLocks noChangeArrowheads="1"/>
          </p:cNvSpPr>
          <p:nvPr/>
        </p:nvSpPr>
        <p:spPr bwMode="auto">
          <a:xfrm>
            <a:off x="3779838" y="4292600"/>
            <a:ext cx="107950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44" name="Rectangle 28"/>
          <p:cNvSpPr>
            <a:spLocks noChangeArrowheads="1"/>
          </p:cNvSpPr>
          <p:nvPr/>
        </p:nvSpPr>
        <p:spPr bwMode="auto">
          <a:xfrm>
            <a:off x="5003800" y="4724400"/>
            <a:ext cx="1296988" cy="79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45" name="Text Box 29"/>
          <p:cNvSpPr txBox="1">
            <a:spLocks noChangeArrowheads="1"/>
          </p:cNvSpPr>
          <p:nvPr/>
        </p:nvSpPr>
        <p:spPr bwMode="auto">
          <a:xfrm>
            <a:off x="3851275" y="4365625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Judiciary: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Independent</a:t>
            </a:r>
          </a:p>
        </p:txBody>
      </p:sp>
      <p:sp>
        <p:nvSpPr>
          <p:cNvPr id="162846" name="Text Box 30"/>
          <p:cNvSpPr txBox="1">
            <a:spLocks noChangeArrowheads="1"/>
          </p:cNvSpPr>
          <p:nvPr/>
        </p:nvSpPr>
        <p:spPr bwMode="auto">
          <a:xfrm>
            <a:off x="5003800" y="4797425"/>
            <a:ext cx="12969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Bureaucracy: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Professional and technical</a:t>
            </a:r>
          </a:p>
        </p:txBody>
      </p:sp>
      <p:sp>
        <p:nvSpPr>
          <p:cNvPr id="162847" name="Line 31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48" name="Line 32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49" name="Line 33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50" name="Text Box 34"/>
          <p:cNvSpPr txBox="1">
            <a:spLocks noChangeArrowheads="1"/>
          </p:cNvSpPr>
          <p:nvPr/>
        </p:nvSpPr>
        <p:spPr bwMode="auto">
          <a:xfrm>
            <a:off x="5003800" y="5876925"/>
            <a:ext cx="172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4" name="83 Flecha abajo"/>
          <p:cNvSpPr>
            <a:spLocks noChangeArrowheads="1"/>
          </p:cNvSpPr>
          <p:nvPr/>
        </p:nvSpPr>
        <p:spPr bwMode="auto">
          <a:xfrm rot="-1990348">
            <a:off x="8532813" y="3357563"/>
            <a:ext cx="315912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2852" name="Text Box 36"/>
          <p:cNvSpPr txBox="1">
            <a:spLocks noChangeArrowheads="1"/>
          </p:cNvSpPr>
          <p:nvPr/>
        </p:nvSpPr>
        <p:spPr bwMode="auto">
          <a:xfrm>
            <a:off x="7524750" y="3860800"/>
            <a:ext cx="57626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Almost every policy</a:t>
            </a:r>
          </a:p>
        </p:txBody>
      </p:sp>
      <p:sp>
        <p:nvSpPr>
          <p:cNvPr id="162853" name="Text Box 37"/>
          <p:cNvSpPr txBox="1">
            <a:spLocks noChangeArrowheads="1"/>
          </p:cNvSpPr>
          <p:nvPr/>
        </p:nvSpPr>
        <p:spPr bwMode="auto">
          <a:xfrm>
            <a:off x="8243888" y="3860800"/>
            <a:ext cx="900112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Only in some margins when the “wrong” group is over-represented: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Education reform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Corporate governance</a:t>
            </a:r>
          </a:p>
        </p:txBody>
      </p:sp>
      <p:sp>
        <p:nvSpPr>
          <p:cNvPr id="162854" name="Rectangle 38"/>
          <p:cNvSpPr>
            <a:spLocks noChangeArrowheads="1"/>
          </p:cNvSpPr>
          <p:nvPr/>
        </p:nvSpPr>
        <p:spPr bwMode="auto">
          <a:xfrm>
            <a:off x="7524750" y="3860800"/>
            <a:ext cx="503238" cy="2736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55" name="Rectangle 39"/>
          <p:cNvSpPr>
            <a:spLocks noChangeArrowheads="1"/>
          </p:cNvSpPr>
          <p:nvPr/>
        </p:nvSpPr>
        <p:spPr bwMode="auto">
          <a:xfrm>
            <a:off x="8172450" y="3860800"/>
            <a:ext cx="863600" cy="2736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56" name="Rectangle 40"/>
          <p:cNvSpPr>
            <a:spLocks noChangeArrowheads="1"/>
          </p:cNvSpPr>
          <p:nvPr/>
        </p:nvSpPr>
        <p:spPr bwMode="auto">
          <a:xfrm>
            <a:off x="7956550" y="1268413"/>
            <a:ext cx="1187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2858" name="Rectangle 42"/>
          <p:cNvSpPr>
            <a:spLocks noChangeArrowheads="1"/>
          </p:cNvSpPr>
          <p:nvPr/>
        </p:nvSpPr>
        <p:spPr bwMode="auto">
          <a:xfrm>
            <a:off x="4067175" y="981075"/>
            <a:ext cx="13684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59" name="Rectangle 43"/>
          <p:cNvSpPr>
            <a:spLocks noChangeArrowheads="1"/>
          </p:cNvSpPr>
          <p:nvPr/>
        </p:nvSpPr>
        <p:spPr bwMode="auto">
          <a:xfrm>
            <a:off x="5435600" y="981075"/>
            <a:ext cx="18002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60" name="Text Box 44"/>
          <p:cNvSpPr txBox="1">
            <a:spLocks noChangeArrowheads="1"/>
          </p:cNvSpPr>
          <p:nvPr/>
        </p:nvSpPr>
        <p:spPr bwMode="auto">
          <a:xfrm>
            <a:off x="250825" y="63087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Chile today</a:t>
            </a:r>
          </a:p>
        </p:txBody>
      </p:sp>
      <p:sp>
        <p:nvSpPr>
          <p:cNvPr id="162861" name="Text Box 45"/>
          <p:cNvSpPr txBox="1">
            <a:spLocks noChangeArrowheads="1"/>
          </p:cNvSpPr>
          <p:nvPr/>
        </p:nvSpPr>
        <p:spPr bwMode="auto">
          <a:xfrm>
            <a:off x="5508625" y="981075"/>
            <a:ext cx="12239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Agenda setter</a:t>
            </a:r>
          </a:p>
        </p:txBody>
      </p:sp>
      <p:sp>
        <p:nvSpPr>
          <p:cNvPr id="162862" name="Text Box 46"/>
          <p:cNvSpPr txBox="1">
            <a:spLocks noChangeArrowheads="1"/>
          </p:cNvSpPr>
          <p:nvPr/>
        </p:nvSpPr>
        <p:spPr bwMode="auto">
          <a:xfrm>
            <a:off x="4716463" y="2133600"/>
            <a:ext cx="1871662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High transaction ability</a:t>
            </a:r>
          </a:p>
        </p:txBody>
      </p:sp>
      <p:sp>
        <p:nvSpPr>
          <p:cNvPr id="162863" name="Text Box 47"/>
          <p:cNvSpPr txBox="1">
            <a:spLocks noChangeArrowheads="1"/>
          </p:cNvSpPr>
          <p:nvPr/>
        </p:nvSpPr>
        <p:spPr bwMode="auto">
          <a:xfrm>
            <a:off x="5435600" y="126841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Long term horizon</a:t>
            </a:r>
          </a:p>
        </p:txBody>
      </p:sp>
      <p:sp>
        <p:nvSpPr>
          <p:cNvPr id="162864" name="Rectangle 48"/>
          <p:cNvSpPr>
            <a:spLocks noChangeArrowheads="1"/>
          </p:cNvSpPr>
          <p:nvPr/>
        </p:nvSpPr>
        <p:spPr bwMode="auto">
          <a:xfrm>
            <a:off x="3708400" y="2924175"/>
            <a:ext cx="3600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65" name="Text Box 49"/>
          <p:cNvSpPr txBox="1">
            <a:spLocks noChangeArrowheads="1"/>
          </p:cNvSpPr>
          <p:nvPr/>
        </p:nvSpPr>
        <p:spPr bwMode="auto">
          <a:xfrm>
            <a:off x="5435600" y="33575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Low fragmentation</a:t>
            </a:r>
          </a:p>
        </p:txBody>
      </p:sp>
      <p:sp>
        <p:nvSpPr>
          <p:cNvPr id="162866" name="Text Box 50"/>
          <p:cNvSpPr txBox="1">
            <a:spLocks noChangeArrowheads="1"/>
          </p:cNvSpPr>
          <p:nvPr/>
        </p:nvSpPr>
        <p:spPr bwMode="auto">
          <a:xfrm>
            <a:off x="5435600" y="35734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Institutional</a:t>
            </a:r>
          </a:p>
        </p:txBody>
      </p:sp>
      <p:sp>
        <p:nvSpPr>
          <p:cNvPr id="162867" name="Text Box 51"/>
          <p:cNvSpPr txBox="1">
            <a:spLocks noChangeArrowheads="1"/>
          </p:cNvSpPr>
          <p:nvPr/>
        </p:nvSpPr>
        <p:spPr bwMode="auto">
          <a:xfrm>
            <a:off x="5435600" y="3789363"/>
            <a:ext cx="18732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Programmatic</a:t>
            </a:r>
          </a:p>
        </p:txBody>
      </p:sp>
      <p:sp>
        <p:nvSpPr>
          <p:cNvPr id="162868" name="Oval 52"/>
          <p:cNvSpPr>
            <a:spLocks noChangeArrowheads="1"/>
          </p:cNvSpPr>
          <p:nvPr/>
        </p:nvSpPr>
        <p:spPr bwMode="auto">
          <a:xfrm>
            <a:off x="4572000" y="2060575"/>
            <a:ext cx="22320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69" name="Line 53"/>
          <p:cNvSpPr>
            <a:spLocks noChangeShapeType="1"/>
          </p:cNvSpPr>
          <p:nvPr/>
        </p:nvSpPr>
        <p:spPr bwMode="auto">
          <a:xfrm>
            <a:off x="5580063" y="17732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70" name="Text Box 54"/>
          <p:cNvSpPr txBox="1">
            <a:spLocks noChangeArrowheads="1"/>
          </p:cNvSpPr>
          <p:nvPr/>
        </p:nvSpPr>
        <p:spPr bwMode="auto">
          <a:xfrm>
            <a:off x="0" y="1341438"/>
            <a:ext cx="11874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Diversified economic structure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Peak organizations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Coalitions internalize demands</a:t>
            </a:r>
          </a:p>
        </p:txBody>
      </p:sp>
      <p:sp>
        <p:nvSpPr>
          <p:cNvPr id="162871" name="11 CuadroTexto"/>
          <p:cNvSpPr txBox="1">
            <a:spLocks noChangeArrowheads="1"/>
          </p:cNvSpPr>
          <p:nvPr/>
        </p:nvSpPr>
        <p:spPr bwMode="auto">
          <a:xfrm>
            <a:off x="1258888" y="1628775"/>
            <a:ext cx="720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Bus</a:t>
            </a:r>
          </a:p>
        </p:txBody>
      </p:sp>
      <p:sp>
        <p:nvSpPr>
          <p:cNvPr id="162872" name="11 CuadroTexto"/>
          <p:cNvSpPr txBox="1">
            <a:spLocks noChangeArrowheads="1"/>
          </p:cNvSpPr>
          <p:nvPr/>
        </p:nvSpPr>
        <p:spPr bwMode="auto">
          <a:xfrm>
            <a:off x="1258888" y="2349500"/>
            <a:ext cx="504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Bus</a:t>
            </a:r>
          </a:p>
        </p:txBody>
      </p:sp>
      <p:sp>
        <p:nvSpPr>
          <p:cNvPr id="162873" name="Oval 57"/>
          <p:cNvSpPr>
            <a:spLocks noChangeArrowheads="1"/>
          </p:cNvSpPr>
          <p:nvPr/>
        </p:nvSpPr>
        <p:spPr bwMode="auto">
          <a:xfrm>
            <a:off x="1258888" y="3716338"/>
            <a:ext cx="433387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16 Elipse"/>
          <p:cNvSpPr>
            <a:spLocks noChangeArrowheads="1"/>
          </p:cNvSpPr>
          <p:nvPr/>
        </p:nvSpPr>
        <p:spPr bwMode="auto">
          <a:xfrm>
            <a:off x="4787900" y="37163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2875" name="Oval 59"/>
          <p:cNvSpPr>
            <a:spLocks noChangeArrowheads="1"/>
          </p:cNvSpPr>
          <p:nvPr/>
        </p:nvSpPr>
        <p:spPr bwMode="auto">
          <a:xfrm>
            <a:off x="3924300" y="3141663"/>
            <a:ext cx="1223963" cy="4318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76" name="Oval 60"/>
          <p:cNvSpPr>
            <a:spLocks noChangeArrowheads="1"/>
          </p:cNvSpPr>
          <p:nvPr/>
        </p:nvSpPr>
        <p:spPr bwMode="auto">
          <a:xfrm>
            <a:off x="3924300" y="3644900"/>
            <a:ext cx="1223963" cy="4318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77" name="11 CuadroTexto"/>
          <p:cNvSpPr txBox="1">
            <a:spLocks noChangeArrowheads="1"/>
          </p:cNvSpPr>
          <p:nvPr/>
        </p:nvSpPr>
        <p:spPr bwMode="auto">
          <a:xfrm>
            <a:off x="1331913" y="3068638"/>
            <a:ext cx="504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V R</a:t>
            </a:r>
          </a:p>
        </p:txBody>
      </p:sp>
      <p:pic>
        <p:nvPicPr>
          <p:cNvPr id="162878" name="Picture 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628775"/>
            <a:ext cx="922337" cy="1439863"/>
          </a:xfrm>
          <a:prstGeom prst="rect">
            <a:avLst/>
          </a:prstGeom>
          <a:noFill/>
        </p:spPr>
      </p:pic>
      <p:sp>
        <p:nvSpPr>
          <p:cNvPr id="162879" name="Oval 63"/>
          <p:cNvSpPr>
            <a:spLocks noChangeArrowheads="1"/>
          </p:cNvSpPr>
          <p:nvPr/>
        </p:nvSpPr>
        <p:spPr bwMode="auto">
          <a:xfrm>
            <a:off x="2557463" y="2420938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80" name="Oval 64"/>
          <p:cNvSpPr>
            <a:spLocks noChangeArrowheads="1"/>
          </p:cNvSpPr>
          <p:nvPr/>
        </p:nvSpPr>
        <p:spPr bwMode="auto">
          <a:xfrm>
            <a:off x="2557463" y="1844675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81" name="Oval 65"/>
          <p:cNvSpPr>
            <a:spLocks noChangeArrowheads="1"/>
          </p:cNvSpPr>
          <p:nvPr/>
        </p:nvSpPr>
        <p:spPr bwMode="auto">
          <a:xfrm>
            <a:off x="1116013" y="4149725"/>
            <a:ext cx="863600" cy="1223963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2882" name="11 CuadroTexto"/>
          <p:cNvSpPr txBox="1">
            <a:spLocks noChangeArrowheads="1"/>
          </p:cNvSpPr>
          <p:nvPr/>
        </p:nvSpPr>
        <p:spPr bwMode="auto">
          <a:xfrm>
            <a:off x="1331913" y="4365625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U</a:t>
            </a:r>
          </a:p>
        </p:txBody>
      </p:sp>
      <p:sp>
        <p:nvSpPr>
          <p:cNvPr id="162883" name="11 CuadroTexto"/>
          <p:cNvSpPr txBox="1">
            <a:spLocks noChangeArrowheads="1"/>
          </p:cNvSpPr>
          <p:nvPr/>
        </p:nvSpPr>
        <p:spPr bwMode="auto">
          <a:xfrm>
            <a:off x="1331913" y="4870450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U</a:t>
            </a:r>
          </a:p>
        </p:txBody>
      </p:sp>
      <p:sp>
        <p:nvSpPr>
          <p:cNvPr id="162884" name="11 CuadroTexto"/>
          <p:cNvSpPr txBox="1">
            <a:spLocks noChangeArrowheads="1"/>
          </p:cNvSpPr>
          <p:nvPr/>
        </p:nvSpPr>
        <p:spPr bwMode="auto">
          <a:xfrm>
            <a:off x="1258888" y="3789363"/>
            <a:ext cx="504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V L</a:t>
            </a:r>
          </a:p>
        </p:txBody>
      </p:sp>
      <p:sp>
        <p:nvSpPr>
          <p:cNvPr id="162885" name="Line 69"/>
          <p:cNvSpPr>
            <a:spLocks noChangeShapeType="1"/>
          </p:cNvSpPr>
          <p:nvPr/>
        </p:nvSpPr>
        <p:spPr bwMode="auto">
          <a:xfrm>
            <a:off x="1692275" y="3860800"/>
            <a:ext cx="6477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86" name="Line 70"/>
          <p:cNvSpPr>
            <a:spLocks noChangeShapeType="1"/>
          </p:cNvSpPr>
          <p:nvPr/>
        </p:nvSpPr>
        <p:spPr bwMode="auto">
          <a:xfrm flipV="1">
            <a:off x="1979613" y="4724400"/>
            <a:ext cx="3603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87" name="Line 71"/>
          <p:cNvSpPr>
            <a:spLocks noChangeShapeType="1"/>
          </p:cNvSpPr>
          <p:nvPr/>
        </p:nvSpPr>
        <p:spPr bwMode="auto">
          <a:xfrm>
            <a:off x="3203575" y="44370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88" name="Line 72"/>
          <p:cNvSpPr>
            <a:spLocks noChangeShapeType="1"/>
          </p:cNvSpPr>
          <p:nvPr/>
        </p:nvSpPr>
        <p:spPr bwMode="auto">
          <a:xfrm flipV="1">
            <a:off x="1763713" y="2781300"/>
            <a:ext cx="5762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89" name="Line 73"/>
          <p:cNvSpPr>
            <a:spLocks noChangeShapeType="1"/>
          </p:cNvSpPr>
          <p:nvPr/>
        </p:nvSpPr>
        <p:spPr bwMode="auto">
          <a:xfrm>
            <a:off x="2051050" y="1916113"/>
            <a:ext cx="2889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90" name="Line 74"/>
          <p:cNvSpPr>
            <a:spLocks noChangeShapeType="1"/>
          </p:cNvSpPr>
          <p:nvPr/>
        </p:nvSpPr>
        <p:spPr bwMode="auto">
          <a:xfrm>
            <a:off x="3132138" y="23495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891" name="Text Box 75"/>
          <p:cNvSpPr txBox="1">
            <a:spLocks noChangeArrowheads="1"/>
          </p:cNvSpPr>
          <p:nvPr/>
        </p:nvSpPr>
        <p:spPr bwMode="auto">
          <a:xfrm>
            <a:off x="2843213" y="1916113"/>
            <a:ext cx="2159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right</a:t>
            </a:r>
          </a:p>
        </p:txBody>
      </p:sp>
      <p:sp>
        <p:nvSpPr>
          <p:cNvPr id="162892" name="Text Box 76"/>
          <p:cNvSpPr txBox="1">
            <a:spLocks noChangeArrowheads="1"/>
          </p:cNvSpPr>
          <p:nvPr/>
        </p:nvSpPr>
        <p:spPr bwMode="auto">
          <a:xfrm>
            <a:off x="2916238" y="4221163"/>
            <a:ext cx="215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left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Chile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50688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/>
              <a:t>Policymaking</a:t>
            </a:r>
            <a:r>
              <a:rPr lang="en-US" sz="2400"/>
              <a:t>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History, institutions, and transitional issues lead to very institutionalized PMP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Real actors are part of the governing coalitions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Mostly, business are in one coalition and labor in the other.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Most transactions take place within the coalitions, which internalize the benefits and costs.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Then, it is easy to make transactions across coalitions</a:t>
            </a:r>
          </a:p>
          <a:p>
            <a:pPr>
              <a:lnSpc>
                <a:spcPct val="80000"/>
              </a:lnSpc>
            </a:pPr>
            <a:r>
              <a:rPr lang="en-US" sz="2400"/>
              <a:t>Status quo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Previous policies matter (as long as there is no clear consensus that they have to be changed).</a:t>
            </a:r>
          </a:p>
          <a:p>
            <a:pPr>
              <a:lnSpc>
                <a:spcPct val="80000"/>
              </a:lnSpc>
            </a:pPr>
            <a:r>
              <a:rPr lang="en-US" sz="2400"/>
              <a:t>Policies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Very good for most policies Y+ over the last several years  (number 1 in comparative perspective)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Limits seen today in some policy margins in which winners of the status quo are overrepresented within each coalition, becoming veto players.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63938" y="765175"/>
            <a:ext cx="3887787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2339" name="11 CuadroTexto"/>
          <p:cNvSpPr txBox="1">
            <a:spLocks noChangeArrowheads="1"/>
          </p:cNvSpPr>
          <p:nvPr/>
        </p:nvSpPr>
        <p:spPr bwMode="auto">
          <a:xfrm>
            <a:off x="4211638" y="1125538"/>
            <a:ext cx="928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President</a:t>
            </a:r>
          </a:p>
        </p:txBody>
      </p:sp>
      <p:sp>
        <p:nvSpPr>
          <p:cNvPr id="142340" name="13 CuadroTexto"/>
          <p:cNvSpPr txBox="1">
            <a:spLocks noChangeArrowheads="1"/>
          </p:cNvSpPr>
          <p:nvPr/>
        </p:nvSpPr>
        <p:spPr bwMode="auto">
          <a:xfrm>
            <a:off x="4932363" y="29241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067175" y="3284538"/>
            <a:ext cx="211138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427538" y="3284538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427538" y="37163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2345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200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42348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052513"/>
            <a:ext cx="1081087" cy="1944687"/>
          </a:xfrm>
          <a:prstGeom prst="rect">
            <a:avLst/>
          </a:prstGeom>
          <a:noFill/>
        </p:spPr>
      </p:pic>
      <p:sp>
        <p:nvSpPr>
          <p:cNvPr id="142349" name="Oval 13"/>
          <p:cNvSpPr>
            <a:spLocks noChangeArrowheads="1"/>
          </p:cNvSpPr>
          <p:nvPr/>
        </p:nvSpPr>
        <p:spPr bwMode="auto">
          <a:xfrm>
            <a:off x="1187450" y="1484313"/>
            <a:ext cx="647700" cy="6492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50" name="Oval 14"/>
          <p:cNvSpPr>
            <a:spLocks noChangeArrowheads="1"/>
          </p:cNvSpPr>
          <p:nvPr/>
        </p:nvSpPr>
        <p:spPr bwMode="auto">
          <a:xfrm>
            <a:off x="1258888" y="2205038"/>
            <a:ext cx="576262" cy="5032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51" name="Oval 15"/>
          <p:cNvSpPr>
            <a:spLocks noChangeArrowheads="1"/>
          </p:cNvSpPr>
          <p:nvPr/>
        </p:nvSpPr>
        <p:spPr bwMode="auto">
          <a:xfrm>
            <a:off x="1331913" y="2997200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52" name="Oval 16"/>
          <p:cNvSpPr>
            <a:spLocks noChangeArrowheads="1"/>
          </p:cNvSpPr>
          <p:nvPr/>
        </p:nvSpPr>
        <p:spPr bwMode="auto">
          <a:xfrm>
            <a:off x="1331913" y="4294188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53" name="Oval 17"/>
          <p:cNvSpPr>
            <a:spLocks noChangeArrowheads="1"/>
          </p:cNvSpPr>
          <p:nvPr/>
        </p:nvSpPr>
        <p:spPr bwMode="auto">
          <a:xfrm>
            <a:off x="1331913" y="4797425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42354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3860800"/>
            <a:ext cx="922338" cy="1439863"/>
          </a:xfrm>
          <a:prstGeom prst="rect">
            <a:avLst/>
          </a:prstGeom>
          <a:noFill/>
        </p:spPr>
      </p:pic>
      <p:sp>
        <p:nvSpPr>
          <p:cNvPr id="142355" name="Oval 19"/>
          <p:cNvSpPr>
            <a:spLocks noChangeArrowheads="1"/>
          </p:cNvSpPr>
          <p:nvPr/>
        </p:nvSpPr>
        <p:spPr bwMode="auto">
          <a:xfrm>
            <a:off x="2627313" y="4652963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56" name="Oval 20"/>
          <p:cNvSpPr>
            <a:spLocks noChangeArrowheads="1"/>
          </p:cNvSpPr>
          <p:nvPr/>
        </p:nvSpPr>
        <p:spPr bwMode="auto">
          <a:xfrm>
            <a:off x="2627313" y="4149725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57" name="Text Box 21"/>
          <p:cNvSpPr txBox="1">
            <a:spLocks noChangeArrowheads="1"/>
          </p:cNvSpPr>
          <p:nvPr/>
        </p:nvSpPr>
        <p:spPr bwMode="auto">
          <a:xfrm>
            <a:off x="1042988" y="0"/>
            <a:ext cx="1042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42358" name="Text Box 22"/>
          <p:cNvSpPr txBox="1">
            <a:spLocks noChangeArrowheads="1"/>
          </p:cNvSpPr>
          <p:nvPr/>
        </p:nvSpPr>
        <p:spPr bwMode="auto">
          <a:xfrm>
            <a:off x="2339975" y="0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4067175" y="3716338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16 Elipse"/>
          <p:cNvSpPr>
            <a:spLocks noChangeArrowheads="1"/>
          </p:cNvSpPr>
          <p:nvPr/>
        </p:nvSpPr>
        <p:spPr bwMode="auto">
          <a:xfrm>
            <a:off x="4787900" y="32845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2361" name="Text Box 25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42362" name="Text Box 26"/>
          <p:cNvSpPr txBox="1">
            <a:spLocks noChangeArrowheads="1"/>
          </p:cNvSpPr>
          <p:nvPr/>
        </p:nvSpPr>
        <p:spPr bwMode="auto">
          <a:xfrm rot="5400000">
            <a:off x="8229600" y="1000125"/>
            <a:ext cx="641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Policies t-1</a:t>
            </a:r>
          </a:p>
          <a:p>
            <a:pPr>
              <a:spcBef>
                <a:spcPct val="50000"/>
              </a:spcBef>
            </a:pPr>
            <a:endParaRPr lang="en-US" sz="1200">
              <a:latin typeface="Calibri" pitchFamily="34" charset="0"/>
            </a:endParaRPr>
          </a:p>
        </p:txBody>
      </p:sp>
      <p:sp>
        <p:nvSpPr>
          <p:cNvPr id="142363" name="Rectangle 27"/>
          <p:cNvSpPr>
            <a:spLocks noChangeArrowheads="1"/>
          </p:cNvSpPr>
          <p:nvPr/>
        </p:nvSpPr>
        <p:spPr bwMode="auto">
          <a:xfrm>
            <a:off x="3779838" y="4292600"/>
            <a:ext cx="107950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64" name="Rectangle 28"/>
          <p:cNvSpPr>
            <a:spLocks noChangeArrowheads="1"/>
          </p:cNvSpPr>
          <p:nvPr/>
        </p:nvSpPr>
        <p:spPr bwMode="auto">
          <a:xfrm>
            <a:off x="5003800" y="4724400"/>
            <a:ext cx="1296988" cy="79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65" name="Text Box 29"/>
          <p:cNvSpPr txBox="1">
            <a:spLocks noChangeArrowheads="1"/>
          </p:cNvSpPr>
          <p:nvPr/>
        </p:nvSpPr>
        <p:spPr bwMode="auto">
          <a:xfrm>
            <a:off x="3851275" y="4365625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Judiciary: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Independent</a:t>
            </a:r>
          </a:p>
        </p:txBody>
      </p:sp>
      <p:sp>
        <p:nvSpPr>
          <p:cNvPr id="142366" name="Text Box 30"/>
          <p:cNvSpPr txBox="1">
            <a:spLocks noChangeArrowheads="1"/>
          </p:cNvSpPr>
          <p:nvPr/>
        </p:nvSpPr>
        <p:spPr bwMode="auto">
          <a:xfrm>
            <a:off x="5003800" y="4797425"/>
            <a:ext cx="12969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Bureaucracy: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Professional and technical</a:t>
            </a:r>
          </a:p>
        </p:txBody>
      </p:sp>
      <p:sp>
        <p:nvSpPr>
          <p:cNvPr id="142367" name="Line 31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368" name="Line 32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369" name="Line 33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370" name="Text Box 34"/>
          <p:cNvSpPr txBox="1">
            <a:spLocks noChangeArrowheads="1"/>
          </p:cNvSpPr>
          <p:nvPr/>
        </p:nvSpPr>
        <p:spPr bwMode="auto">
          <a:xfrm>
            <a:off x="5003800" y="5876925"/>
            <a:ext cx="172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4" name="83 Flecha abajo"/>
          <p:cNvSpPr>
            <a:spLocks noChangeArrowheads="1"/>
          </p:cNvSpPr>
          <p:nvPr/>
        </p:nvSpPr>
        <p:spPr bwMode="auto">
          <a:xfrm rot="-1990348">
            <a:off x="8532813" y="3357563"/>
            <a:ext cx="315912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2372" name="Text Box 36"/>
          <p:cNvSpPr txBox="1">
            <a:spLocks noChangeArrowheads="1"/>
          </p:cNvSpPr>
          <p:nvPr/>
        </p:nvSpPr>
        <p:spPr bwMode="auto">
          <a:xfrm>
            <a:off x="7524750" y="3860800"/>
            <a:ext cx="57626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Almost every policy</a:t>
            </a:r>
          </a:p>
        </p:txBody>
      </p:sp>
      <p:sp>
        <p:nvSpPr>
          <p:cNvPr id="142373" name="Text Box 37"/>
          <p:cNvSpPr txBox="1">
            <a:spLocks noChangeArrowheads="1"/>
          </p:cNvSpPr>
          <p:nvPr/>
        </p:nvSpPr>
        <p:spPr bwMode="auto">
          <a:xfrm>
            <a:off x="8243888" y="3860800"/>
            <a:ext cx="900112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Only in some margins when the “wrong” group is over-represented: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Education reform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Corporate governance</a:t>
            </a:r>
          </a:p>
        </p:txBody>
      </p:sp>
      <p:sp>
        <p:nvSpPr>
          <p:cNvPr id="142374" name="Rectangle 38"/>
          <p:cNvSpPr>
            <a:spLocks noChangeArrowheads="1"/>
          </p:cNvSpPr>
          <p:nvPr/>
        </p:nvSpPr>
        <p:spPr bwMode="auto">
          <a:xfrm>
            <a:off x="7524750" y="3860800"/>
            <a:ext cx="503238" cy="2736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75" name="Rectangle 39"/>
          <p:cNvSpPr>
            <a:spLocks noChangeArrowheads="1"/>
          </p:cNvSpPr>
          <p:nvPr/>
        </p:nvSpPr>
        <p:spPr bwMode="auto">
          <a:xfrm>
            <a:off x="8172450" y="3860800"/>
            <a:ext cx="863600" cy="2736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76" name="Rectangle 40"/>
          <p:cNvSpPr>
            <a:spLocks noChangeArrowheads="1"/>
          </p:cNvSpPr>
          <p:nvPr/>
        </p:nvSpPr>
        <p:spPr bwMode="auto">
          <a:xfrm>
            <a:off x="7956550" y="1268413"/>
            <a:ext cx="1187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2378" name="Rectangle 42"/>
          <p:cNvSpPr>
            <a:spLocks noChangeArrowheads="1"/>
          </p:cNvSpPr>
          <p:nvPr/>
        </p:nvSpPr>
        <p:spPr bwMode="auto">
          <a:xfrm>
            <a:off x="4067175" y="981075"/>
            <a:ext cx="13684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79" name="Rectangle 43"/>
          <p:cNvSpPr>
            <a:spLocks noChangeArrowheads="1"/>
          </p:cNvSpPr>
          <p:nvPr/>
        </p:nvSpPr>
        <p:spPr bwMode="auto">
          <a:xfrm>
            <a:off x="5435600" y="981075"/>
            <a:ext cx="18002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82" name="Text Box 46"/>
          <p:cNvSpPr txBox="1">
            <a:spLocks noChangeArrowheads="1"/>
          </p:cNvSpPr>
          <p:nvPr/>
        </p:nvSpPr>
        <p:spPr bwMode="auto">
          <a:xfrm>
            <a:off x="250825" y="63087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Chile today</a:t>
            </a:r>
          </a:p>
        </p:txBody>
      </p:sp>
      <p:sp>
        <p:nvSpPr>
          <p:cNvPr id="142383" name="Text Box 47"/>
          <p:cNvSpPr txBox="1">
            <a:spLocks noChangeArrowheads="1"/>
          </p:cNvSpPr>
          <p:nvPr/>
        </p:nvSpPr>
        <p:spPr bwMode="auto">
          <a:xfrm>
            <a:off x="5508625" y="981075"/>
            <a:ext cx="12239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Agenda setter</a:t>
            </a:r>
          </a:p>
        </p:txBody>
      </p:sp>
      <p:sp>
        <p:nvSpPr>
          <p:cNvPr id="142384" name="Text Box 48"/>
          <p:cNvSpPr txBox="1">
            <a:spLocks noChangeArrowheads="1"/>
          </p:cNvSpPr>
          <p:nvPr/>
        </p:nvSpPr>
        <p:spPr bwMode="auto">
          <a:xfrm>
            <a:off x="4716463" y="2133600"/>
            <a:ext cx="1871662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High transaction ability</a:t>
            </a:r>
          </a:p>
        </p:txBody>
      </p:sp>
      <p:sp>
        <p:nvSpPr>
          <p:cNvPr id="142385" name="Text Box 49"/>
          <p:cNvSpPr txBox="1">
            <a:spLocks noChangeArrowheads="1"/>
          </p:cNvSpPr>
          <p:nvPr/>
        </p:nvSpPr>
        <p:spPr bwMode="auto">
          <a:xfrm>
            <a:off x="5435600" y="126841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Long term horizon</a:t>
            </a:r>
          </a:p>
        </p:txBody>
      </p:sp>
      <p:sp>
        <p:nvSpPr>
          <p:cNvPr id="142386" name="Rectangle 50"/>
          <p:cNvSpPr>
            <a:spLocks noChangeArrowheads="1"/>
          </p:cNvSpPr>
          <p:nvPr/>
        </p:nvSpPr>
        <p:spPr bwMode="auto">
          <a:xfrm>
            <a:off x="3708400" y="2924175"/>
            <a:ext cx="3600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87" name="Text Box 51"/>
          <p:cNvSpPr txBox="1">
            <a:spLocks noChangeArrowheads="1"/>
          </p:cNvSpPr>
          <p:nvPr/>
        </p:nvSpPr>
        <p:spPr bwMode="auto">
          <a:xfrm>
            <a:off x="5435600" y="33575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Low fragmentation</a:t>
            </a:r>
          </a:p>
        </p:txBody>
      </p:sp>
      <p:sp>
        <p:nvSpPr>
          <p:cNvPr id="142388" name="Text Box 52"/>
          <p:cNvSpPr txBox="1">
            <a:spLocks noChangeArrowheads="1"/>
          </p:cNvSpPr>
          <p:nvPr/>
        </p:nvSpPr>
        <p:spPr bwMode="auto">
          <a:xfrm>
            <a:off x="5435600" y="35734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Institutional</a:t>
            </a:r>
          </a:p>
        </p:txBody>
      </p:sp>
      <p:sp>
        <p:nvSpPr>
          <p:cNvPr id="142389" name="Text Box 53"/>
          <p:cNvSpPr txBox="1">
            <a:spLocks noChangeArrowheads="1"/>
          </p:cNvSpPr>
          <p:nvPr/>
        </p:nvSpPr>
        <p:spPr bwMode="auto">
          <a:xfrm>
            <a:off x="5435600" y="3789363"/>
            <a:ext cx="18732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Programmatic</a:t>
            </a:r>
          </a:p>
        </p:txBody>
      </p:sp>
      <p:sp>
        <p:nvSpPr>
          <p:cNvPr id="142390" name="Oval 54"/>
          <p:cNvSpPr>
            <a:spLocks noChangeArrowheads="1"/>
          </p:cNvSpPr>
          <p:nvPr/>
        </p:nvSpPr>
        <p:spPr bwMode="auto">
          <a:xfrm>
            <a:off x="4572000" y="2060575"/>
            <a:ext cx="22320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91" name="Line 55"/>
          <p:cNvSpPr>
            <a:spLocks noChangeShapeType="1"/>
          </p:cNvSpPr>
          <p:nvPr/>
        </p:nvSpPr>
        <p:spPr bwMode="auto">
          <a:xfrm>
            <a:off x="5580063" y="17732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392" name="Text Box 56"/>
          <p:cNvSpPr txBox="1">
            <a:spLocks noChangeArrowheads="1"/>
          </p:cNvSpPr>
          <p:nvPr/>
        </p:nvSpPr>
        <p:spPr bwMode="auto">
          <a:xfrm>
            <a:off x="0" y="1341438"/>
            <a:ext cx="11874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Diversified economic structure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Peak organizations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Coalitions internalize demands</a:t>
            </a:r>
          </a:p>
        </p:txBody>
      </p:sp>
      <p:sp>
        <p:nvSpPr>
          <p:cNvPr id="142393" name="11 CuadroTexto"/>
          <p:cNvSpPr txBox="1">
            <a:spLocks noChangeArrowheads="1"/>
          </p:cNvSpPr>
          <p:nvPr/>
        </p:nvSpPr>
        <p:spPr bwMode="auto">
          <a:xfrm>
            <a:off x="1258888" y="1628775"/>
            <a:ext cx="720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Bus</a:t>
            </a:r>
          </a:p>
        </p:txBody>
      </p:sp>
      <p:sp>
        <p:nvSpPr>
          <p:cNvPr id="142394" name="11 CuadroTexto"/>
          <p:cNvSpPr txBox="1">
            <a:spLocks noChangeArrowheads="1"/>
          </p:cNvSpPr>
          <p:nvPr/>
        </p:nvSpPr>
        <p:spPr bwMode="auto">
          <a:xfrm>
            <a:off x="1258888" y="2349500"/>
            <a:ext cx="504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Bus</a:t>
            </a:r>
          </a:p>
        </p:txBody>
      </p:sp>
      <p:sp>
        <p:nvSpPr>
          <p:cNvPr id="142395" name="Oval 59"/>
          <p:cNvSpPr>
            <a:spLocks noChangeArrowheads="1"/>
          </p:cNvSpPr>
          <p:nvPr/>
        </p:nvSpPr>
        <p:spPr bwMode="auto">
          <a:xfrm>
            <a:off x="1258888" y="3716338"/>
            <a:ext cx="433387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16 Elipse"/>
          <p:cNvSpPr>
            <a:spLocks noChangeArrowheads="1"/>
          </p:cNvSpPr>
          <p:nvPr/>
        </p:nvSpPr>
        <p:spPr bwMode="auto">
          <a:xfrm>
            <a:off x="4787900" y="37163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42397" name="Oval 61"/>
          <p:cNvSpPr>
            <a:spLocks noChangeArrowheads="1"/>
          </p:cNvSpPr>
          <p:nvPr/>
        </p:nvSpPr>
        <p:spPr bwMode="auto">
          <a:xfrm>
            <a:off x="3924300" y="3141663"/>
            <a:ext cx="1223963" cy="4318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98" name="Oval 62"/>
          <p:cNvSpPr>
            <a:spLocks noChangeArrowheads="1"/>
          </p:cNvSpPr>
          <p:nvPr/>
        </p:nvSpPr>
        <p:spPr bwMode="auto">
          <a:xfrm>
            <a:off x="3924300" y="3644900"/>
            <a:ext cx="1223963" cy="4318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399" name="11 CuadroTexto"/>
          <p:cNvSpPr txBox="1">
            <a:spLocks noChangeArrowheads="1"/>
          </p:cNvSpPr>
          <p:nvPr/>
        </p:nvSpPr>
        <p:spPr bwMode="auto">
          <a:xfrm>
            <a:off x="1331913" y="3068638"/>
            <a:ext cx="504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V R</a:t>
            </a:r>
          </a:p>
        </p:txBody>
      </p:sp>
      <p:pic>
        <p:nvPicPr>
          <p:cNvPr id="142400" name="Picture 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628775"/>
            <a:ext cx="922337" cy="1439863"/>
          </a:xfrm>
          <a:prstGeom prst="rect">
            <a:avLst/>
          </a:prstGeom>
          <a:noFill/>
        </p:spPr>
      </p:pic>
      <p:sp>
        <p:nvSpPr>
          <p:cNvPr id="142401" name="Oval 65"/>
          <p:cNvSpPr>
            <a:spLocks noChangeArrowheads="1"/>
          </p:cNvSpPr>
          <p:nvPr/>
        </p:nvSpPr>
        <p:spPr bwMode="auto">
          <a:xfrm>
            <a:off x="2557463" y="2420938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402" name="Oval 66"/>
          <p:cNvSpPr>
            <a:spLocks noChangeArrowheads="1"/>
          </p:cNvSpPr>
          <p:nvPr/>
        </p:nvSpPr>
        <p:spPr bwMode="auto">
          <a:xfrm>
            <a:off x="2557463" y="1844675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403" name="Oval 67"/>
          <p:cNvSpPr>
            <a:spLocks noChangeArrowheads="1"/>
          </p:cNvSpPr>
          <p:nvPr/>
        </p:nvSpPr>
        <p:spPr bwMode="auto">
          <a:xfrm>
            <a:off x="1116013" y="4149725"/>
            <a:ext cx="863600" cy="1223963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2404" name="11 CuadroTexto"/>
          <p:cNvSpPr txBox="1">
            <a:spLocks noChangeArrowheads="1"/>
          </p:cNvSpPr>
          <p:nvPr/>
        </p:nvSpPr>
        <p:spPr bwMode="auto">
          <a:xfrm>
            <a:off x="1331913" y="4365625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U</a:t>
            </a:r>
          </a:p>
        </p:txBody>
      </p:sp>
      <p:sp>
        <p:nvSpPr>
          <p:cNvPr id="142405" name="11 CuadroTexto"/>
          <p:cNvSpPr txBox="1">
            <a:spLocks noChangeArrowheads="1"/>
          </p:cNvSpPr>
          <p:nvPr/>
        </p:nvSpPr>
        <p:spPr bwMode="auto">
          <a:xfrm>
            <a:off x="1331913" y="4870450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U</a:t>
            </a:r>
          </a:p>
        </p:txBody>
      </p:sp>
      <p:sp>
        <p:nvSpPr>
          <p:cNvPr id="142406" name="11 CuadroTexto"/>
          <p:cNvSpPr txBox="1">
            <a:spLocks noChangeArrowheads="1"/>
          </p:cNvSpPr>
          <p:nvPr/>
        </p:nvSpPr>
        <p:spPr bwMode="auto">
          <a:xfrm>
            <a:off x="1258888" y="3789363"/>
            <a:ext cx="504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V L</a:t>
            </a:r>
          </a:p>
        </p:txBody>
      </p:sp>
      <p:sp>
        <p:nvSpPr>
          <p:cNvPr id="142407" name="Line 71"/>
          <p:cNvSpPr>
            <a:spLocks noChangeShapeType="1"/>
          </p:cNvSpPr>
          <p:nvPr/>
        </p:nvSpPr>
        <p:spPr bwMode="auto">
          <a:xfrm>
            <a:off x="1692275" y="3860800"/>
            <a:ext cx="6477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408" name="Line 72"/>
          <p:cNvSpPr>
            <a:spLocks noChangeShapeType="1"/>
          </p:cNvSpPr>
          <p:nvPr/>
        </p:nvSpPr>
        <p:spPr bwMode="auto">
          <a:xfrm flipV="1">
            <a:off x="1979613" y="4724400"/>
            <a:ext cx="3603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409" name="Line 73"/>
          <p:cNvSpPr>
            <a:spLocks noChangeShapeType="1"/>
          </p:cNvSpPr>
          <p:nvPr/>
        </p:nvSpPr>
        <p:spPr bwMode="auto">
          <a:xfrm>
            <a:off x="3203575" y="44370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410" name="Line 74"/>
          <p:cNvSpPr>
            <a:spLocks noChangeShapeType="1"/>
          </p:cNvSpPr>
          <p:nvPr/>
        </p:nvSpPr>
        <p:spPr bwMode="auto">
          <a:xfrm flipV="1">
            <a:off x="1763713" y="2781300"/>
            <a:ext cx="5762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411" name="Line 75"/>
          <p:cNvSpPr>
            <a:spLocks noChangeShapeType="1"/>
          </p:cNvSpPr>
          <p:nvPr/>
        </p:nvSpPr>
        <p:spPr bwMode="auto">
          <a:xfrm>
            <a:off x="2051050" y="1916113"/>
            <a:ext cx="2889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412" name="Line 76"/>
          <p:cNvSpPr>
            <a:spLocks noChangeShapeType="1"/>
          </p:cNvSpPr>
          <p:nvPr/>
        </p:nvSpPr>
        <p:spPr bwMode="auto">
          <a:xfrm>
            <a:off x="3132138" y="23495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2413" name="Text Box 77"/>
          <p:cNvSpPr txBox="1">
            <a:spLocks noChangeArrowheads="1"/>
          </p:cNvSpPr>
          <p:nvPr/>
        </p:nvSpPr>
        <p:spPr bwMode="auto">
          <a:xfrm>
            <a:off x="2843213" y="1916113"/>
            <a:ext cx="2159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right</a:t>
            </a:r>
          </a:p>
        </p:txBody>
      </p:sp>
      <p:sp>
        <p:nvSpPr>
          <p:cNvPr id="142414" name="Text Box 78"/>
          <p:cNvSpPr txBox="1">
            <a:spLocks noChangeArrowheads="1"/>
          </p:cNvSpPr>
          <p:nvPr/>
        </p:nvSpPr>
        <p:spPr bwMode="auto">
          <a:xfrm>
            <a:off x="2916238" y="4221163"/>
            <a:ext cx="215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left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752600"/>
            <a:ext cx="7010400" cy="4572000"/>
          </a:xfrm>
        </p:spPr>
        <p:txBody>
          <a:bodyPr/>
          <a:lstStyle/>
          <a:p>
            <a:r>
              <a:rPr lang="en-US" sz="2800"/>
              <a:t>Objectives: </a:t>
            </a:r>
          </a:p>
          <a:p>
            <a:pPr lvl="1"/>
            <a:r>
              <a:rPr lang="en-US" sz="2400"/>
              <a:t>Provide inputs for Chapter 13 of DIA2010</a:t>
            </a:r>
          </a:p>
          <a:p>
            <a:pPr lvl="2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000"/>
              <a:t>Including (eventually) relevant </a:t>
            </a:r>
            <a:r>
              <a:rPr lang="en-US" sz="2000" i="1"/>
              <a:t>country level</a:t>
            </a:r>
            <a:r>
              <a:rPr lang="en-US" sz="2000"/>
              <a:t> recommendations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Put together material for a book similar to</a:t>
            </a:r>
          </a:p>
          <a:p>
            <a:pPr lvl="1"/>
            <a:endParaRPr lang="en-US" sz="2400"/>
          </a:p>
          <a:p>
            <a:pPr lvl="1"/>
            <a:endParaRPr lang="en-US" sz="2400"/>
          </a:p>
          <a:p>
            <a:pPr lvl="1"/>
            <a:endParaRPr lang="en-US" sz="2400"/>
          </a:p>
          <a:p>
            <a:pPr lvl="1"/>
            <a:endParaRPr lang="en-US" sz="2400"/>
          </a:p>
          <a:p>
            <a:pPr lvl="1">
              <a:lnSpc>
                <a:spcPct val="90000"/>
              </a:lnSpc>
            </a:pPr>
            <a:r>
              <a:rPr lang="en-US" sz="2400"/>
              <a:t>Generate ideas and background material for academic papers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</p:txBody>
      </p:sp>
      <p:pic>
        <p:nvPicPr>
          <p:cNvPr id="3" name="2 Marcador de contenido" descr="stetom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886200"/>
            <a:ext cx="11795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15368" name="Rectangle 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200"/>
              <a:t>This research project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Colombia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24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Economic structure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Increasingly diversified economic structure </a:t>
            </a:r>
          </a:p>
          <a:p>
            <a:pPr>
              <a:lnSpc>
                <a:spcPct val="80000"/>
              </a:lnSpc>
            </a:pPr>
            <a:r>
              <a:rPr lang="en-US" sz="2000"/>
              <a:t>Actors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Big economic groups, peak associations, Fedecafe, ANDI, unions (5% of labor force), think tanks, universities, armed groups.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In general, they tend to look for long term economic prosperity and sectoral benefits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They are increasingly using direct lobby and campaign financing (senators). </a:t>
            </a:r>
          </a:p>
          <a:p>
            <a:pPr>
              <a:lnSpc>
                <a:spcPct val="80000"/>
              </a:lnSpc>
            </a:pPr>
            <a:r>
              <a:rPr lang="en-US" sz="2000"/>
              <a:t>Aggregation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Actors are articulated in peak associations. The number has grown substantially. Economic groups have relevance in the associations. Fedecafe maintains differential access</a:t>
            </a:r>
          </a:p>
          <a:p>
            <a:pPr>
              <a:lnSpc>
                <a:spcPct val="80000"/>
              </a:lnSpc>
            </a:pPr>
            <a:r>
              <a:rPr lang="en-US" sz="2000"/>
              <a:t>Articulation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They enter through two main channels: i) consultative groups; ii) direct contact with president and/or legislators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Best entry point: the President.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Colombia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91513" cy="4781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President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He has a medium term agenda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He is the agenda setter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He has limited currencies for making transactions with Congress</a:t>
            </a:r>
          </a:p>
          <a:p>
            <a:pPr>
              <a:lnSpc>
                <a:spcPct val="80000"/>
              </a:lnSpc>
            </a:pPr>
            <a:r>
              <a:rPr lang="en-US" sz="2400"/>
              <a:t>Congress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It has become increasingly fragmented and more competitive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Legislators tend to have a regional interest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As campaign contributions have become more important their allegiance has shifted</a:t>
            </a:r>
          </a:p>
          <a:p>
            <a:pPr>
              <a:lnSpc>
                <a:spcPct val="80000"/>
              </a:lnSpc>
            </a:pPr>
            <a:r>
              <a:rPr lang="en-US" sz="2400"/>
              <a:t>Political Parties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They used to be more institutionalized</a:t>
            </a:r>
          </a:p>
          <a:p>
            <a:pPr>
              <a:lnSpc>
                <a:spcPct val="80000"/>
              </a:lnSpc>
            </a:pPr>
            <a:r>
              <a:rPr lang="en-US" sz="2400"/>
              <a:t>Other institutional actors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 judiciary is independent and enforces the status quo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 bureaucracy is generally competent and stable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Think tanks are very relevant and provide HK for the technocracy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63938" y="765175"/>
            <a:ext cx="3887787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9987" name="11 CuadroTexto"/>
          <p:cNvSpPr txBox="1">
            <a:spLocks noChangeArrowheads="1"/>
          </p:cNvSpPr>
          <p:nvPr/>
        </p:nvSpPr>
        <p:spPr bwMode="auto">
          <a:xfrm>
            <a:off x="4211638" y="1125538"/>
            <a:ext cx="928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President</a:t>
            </a:r>
          </a:p>
        </p:txBody>
      </p:sp>
      <p:sp>
        <p:nvSpPr>
          <p:cNvPr id="169988" name="13 CuadroTexto"/>
          <p:cNvSpPr txBox="1">
            <a:spLocks noChangeArrowheads="1"/>
          </p:cNvSpPr>
          <p:nvPr/>
        </p:nvSpPr>
        <p:spPr bwMode="auto">
          <a:xfrm>
            <a:off x="4932363" y="29241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067175" y="3284538"/>
            <a:ext cx="211138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427538" y="3284538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427538" y="3573463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9993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200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6999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052513"/>
            <a:ext cx="1081087" cy="2592387"/>
          </a:xfrm>
          <a:prstGeom prst="rect">
            <a:avLst/>
          </a:prstGeom>
          <a:noFill/>
        </p:spPr>
      </p:pic>
      <p:sp>
        <p:nvSpPr>
          <p:cNvPr id="169997" name="Oval 13"/>
          <p:cNvSpPr>
            <a:spLocks noChangeArrowheads="1"/>
          </p:cNvSpPr>
          <p:nvPr/>
        </p:nvSpPr>
        <p:spPr bwMode="auto">
          <a:xfrm>
            <a:off x="1295400" y="1371600"/>
            <a:ext cx="488950" cy="4921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8" name="Oval 14"/>
          <p:cNvSpPr>
            <a:spLocks noChangeArrowheads="1"/>
          </p:cNvSpPr>
          <p:nvPr/>
        </p:nvSpPr>
        <p:spPr bwMode="auto">
          <a:xfrm>
            <a:off x="1143000" y="2057400"/>
            <a:ext cx="838200" cy="762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9" name="Oval 15"/>
          <p:cNvSpPr>
            <a:spLocks noChangeArrowheads="1"/>
          </p:cNvSpPr>
          <p:nvPr/>
        </p:nvSpPr>
        <p:spPr bwMode="auto">
          <a:xfrm>
            <a:off x="1331913" y="2924175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00" name="Oval 16"/>
          <p:cNvSpPr>
            <a:spLocks noChangeArrowheads="1"/>
          </p:cNvSpPr>
          <p:nvPr/>
        </p:nvSpPr>
        <p:spPr bwMode="auto">
          <a:xfrm>
            <a:off x="1331913" y="3789363"/>
            <a:ext cx="360362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01" name="Oval 17"/>
          <p:cNvSpPr>
            <a:spLocks noChangeArrowheads="1"/>
          </p:cNvSpPr>
          <p:nvPr/>
        </p:nvSpPr>
        <p:spPr bwMode="auto">
          <a:xfrm>
            <a:off x="1331913" y="43656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70002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819400"/>
            <a:ext cx="922338" cy="1439863"/>
          </a:xfrm>
          <a:prstGeom prst="rect">
            <a:avLst/>
          </a:prstGeom>
          <a:noFill/>
        </p:spPr>
      </p:pic>
      <p:sp>
        <p:nvSpPr>
          <p:cNvPr id="170003" name="Oval 19"/>
          <p:cNvSpPr>
            <a:spLocks noChangeArrowheads="1"/>
          </p:cNvSpPr>
          <p:nvPr/>
        </p:nvSpPr>
        <p:spPr bwMode="auto">
          <a:xfrm>
            <a:off x="2667000" y="3657600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04" name="Oval 20"/>
          <p:cNvSpPr>
            <a:spLocks noChangeArrowheads="1"/>
          </p:cNvSpPr>
          <p:nvPr/>
        </p:nvSpPr>
        <p:spPr bwMode="auto">
          <a:xfrm>
            <a:off x="2667000" y="3200400"/>
            <a:ext cx="287338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05" name="Text Box 21"/>
          <p:cNvSpPr txBox="1">
            <a:spLocks noChangeArrowheads="1"/>
          </p:cNvSpPr>
          <p:nvPr/>
        </p:nvSpPr>
        <p:spPr bwMode="auto">
          <a:xfrm>
            <a:off x="1042988" y="0"/>
            <a:ext cx="1042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70006" name="Text Box 22"/>
          <p:cNvSpPr txBox="1">
            <a:spLocks noChangeArrowheads="1"/>
          </p:cNvSpPr>
          <p:nvPr/>
        </p:nvSpPr>
        <p:spPr bwMode="auto">
          <a:xfrm>
            <a:off x="2339975" y="0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4067175" y="3573463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0008" name="Text Box 24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70009" name="Text Box 25"/>
          <p:cNvSpPr txBox="1">
            <a:spLocks noChangeArrowheads="1"/>
          </p:cNvSpPr>
          <p:nvPr/>
        </p:nvSpPr>
        <p:spPr bwMode="auto">
          <a:xfrm rot="5400000">
            <a:off x="8366918" y="862807"/>
            <a:ext cx="3667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Status quo:</a:t>
            </a:r>
          </a:p>
        </p:txBody>
      </p:sp>
      <p:sp>
        <p:nvSpPr>
          <p:cNvPr id="170010" name="Rectangle 26"/>
          <p:cNvSpPr>
            <a:spLocks noChangeArrowheads="1"/>
          </p:cNvSpPr>
          <p:nvPr/>
        </p:nvSpPr>
        <p:spPr bwMode="auto">
          <a:xfrm>
            <a:off x="3779838" y="4292600"/>
            <a:ext cx="107950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11" name="Rectangle 27"/>
          <p:cNvSpPr>
            <a:spLocks noChangeArrowheads="1"/>
          </p:cNvSpPr>
          <p:nvPr/>
        </p:nvSpPr>
        <p:spPr bwMode="auto">
          <a:xfrm>
            <a:off x="5003800" y="4724400"/>
            <a:ext cx="1296988" cy="79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12" name="Text Box 28"/>
          <p:cNvSpPr txBox="1">
            <a:spLocks noChangeArrowheads="1"/>
          </p:cNvSpPr>
          <p:nvPr/>
        </p:nvSpPr>
        <p:spPr bwMode="auto">
          <a:xfrm>
            <a:off x="3851275" y="4365625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Judiciary: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Independent</a:t>
            </a:r>
          </a:p>
        </p:txBody>
      </p:sp>
      <p:sp>
        <p:nvSpPr>
          <p:cNvPr id="170013" name="Text Box 29"/>
          <p:cNvSpPr txBox="1">
            <a:spLocks noChangeArrowheads="1"/>
          </p:cNvSpPr>
          <p:nvPr/>
        </p:nvSpPr>
        <p:spPr bwMode="auto">
          <a:xfrm>
            <a:off x="5003800" y="4797425"/>
            <a:ext cx="12969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Bureaucracy: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Professional and technical</a:t>
            </a:r>
          </a:p>
        </p:txBody>
      </p:sp>
      <p:sp>
        <p:nvSpPr>
          <p:cNvPr id="170014" name="Line 30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0015" name="Line 31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0016" name="Line 32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0017" name="Text Box 33"/>
          <p:cNvSpPr txBox="1">
            <a:spLocks noChangeArrowheads="1"/>
          </p:cNvSpPr>
          <p:nvPr/>
        </p:nvSpPr>
        <p:spPr bwMode="auto">
          <a:xfrm>
            <a:off x="5003800" y="5876925"/>
            <a:ext cx="172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170018" name="Text Box 34"/>
          <p:cNvSpPr txBox="1">
            <a:spLocks noChangeArrowheads="1"/>
          </p:cNvSpPr>
          <p:nvPr/>
        </p:nvSpPr>
        <p:spPr bwMode="auto">
          <a:xfrm>
            <a:off x="7524750" y="38608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</p:txBody>
      </p:sp>
      <p:sp>
        <p:nvSpPr>
          <p:cNvPr id="170019" name="Text Box 35"/>
          <p:cNvSpPr txBox="1">
            <a:spLocks noChangeArrowheads="1"/>
          </p:cNvSpPr>
          <p:nvPr/>
        </p:nvSpPr>
        <p:spPr bwMode="auto">
          <a:xfrm>
            <a:off x="7667625" y="5373688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</p:txBody>
      </p:sp>
      <p:sp>
        <p:nvSpPr>
          <p:cNvPr id="170020" name="Rectangle 36"/>
          <p:cNvSpPr>
            <a:spLocks noChangeArrowheads="1"/>
          </p:cNvSpPr>
          <p:nvPr/>
        </p:nvSpPr>
        <p:spPr bwMode="auto">
          <a:xfrm>
            <a:off x="7524750" y="3860800"/>
            <a:ext cx="1150938" cy="1296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21" name="Rectangle 37"/>
          <p:cNvSpPr>
            <a:spLocks noChangeArrowheads="1"/>
          </p:cNvSpPr>
          <p:nvPr/>
        </p:nvSpPr>
        <p:spPr bwMode="auto">
          <a:xfrm>
            <a:off x="7596188" y="5300663"/>
            <a:ext cx="1547812" cy="155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22" name="Rectangle 38"/>
          <p:cNvSpPr>
            <a:spLocks noChangeArrowheads="1"/>
          </p:cNvSpPr>
          <p:nvPr/>
        </p:nvSpPr>
        <p:spPr bwMode="auto">
          <a:xfrm>
            <a:off x="7956550" y="1268413"/>
            <a:ext cx="1187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0024" name="Rectangle 40"/>
          <p:cNvSpPr>
            <a:spLocks noChangeArrowheads="1"/>
          </p:cNvSpPr>
          <p:nvPr/>
        </p:nvSpPr>
        <p:spPr bwMode="auto">
          <a:xfrm>
            <a:off x="4067175" y="981075"/>
            <a:ext cx="13684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25" name="Rectangle 41"/>
          <p:cNvSpPr>
            <a:spLocks noChangeArrowheads="1"/>
          </p:cNvSpPr>
          <p:nvPr/>
        </p:nvSpPr>
        <p:spPr bwMode="auto">
          <a:xfrm>
            <a:off x="5435600" y="981075"/>
            <a:ext cx="18002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26" name="Text Box 42"/>
          <p:cNvSpPr txBox="1">
            <a:spLocks noChangeArrowheads="1"/>
          </p:cNvSpPr>
          <p:nvPr/>
        </p:nvSpPr>
        <p:spPr bwMode="auto">
          <a:xfrm>
            <a:off x="179388" y="63087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Colombia before</a:t>
            </a:r>
          </a:p>
        </p:txBody>
      </p:sp>
      <p:sp>
        <p:nvSpPr>
          <p:cNvPr id="170027" name="Text Box 43"/>
          <p:cNvSpPr txBox="1">
            <a:spLocks noChangeArrowheads="1"/>
          </p:cNvSpPr>
          <p:nvPr/>
        </p:nvSpPr>
        <p:spPr bwMode="auto">
          <a:xfrm>
            <a:off x="5508625" y="981075"/>
            <a:ext cx="12239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Agenda setter</a:t>
            </a:r>
          </a:p>
        </p:txBody>
      </p:sp>
      <p:sp>
        <p:nvSpPr>
          <p:cNvPr id="170028" name="Text Box 44"/>
          <p:cNvSpPr txBox="1">
            <a:spLocks noChangeArrowheads="1"/>
          </p:cNvSpPr>
          <p:nvPr/>
        </p:nvSpPr>
        <p:spPr bwMode="auto">
          <a:xfrm>
            <a:off x="4716463" y="2133600"/>
            <a:ext cx="1871662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Higher transaction ability</a:t>
            </a:r>
          </a:p>
        </p:txBody>
      </p:sp>
      <p:sp>
        <p:nvSpPr>
          <p:cNvPr id="170029" name="Text Box 45"/>
          <p:cNvSpPr txBox="1">
            <a:spLocks noChangeArrowheads="1"/>
          </p:cNvSpPr>
          <p:nvPr/>
        </p:nvSpPr>
        <p:spPr bwMode="auto">
          <a:xfrm>
            <a:off x="5435600" y="126841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“Medium term” horizon</a:t>
            </a:r>
          </a:p>
        </p:txBody>
      </p:sp>
      <p:sp>
        <p:nvSpPr>
          <p:cNvPr id="170030" name="Rectangle 46"/>
          <p:cNvSpPr>
            <a:spLocks noChangeArrowheads="1"/>
          </p:cNvSpPr>
          <p:nvPr/>
        </p:nvSpPr>
        <p:spPr bwMode="auto">
          <a:xfrm>
            <a:off x="3708400" y="2924175"/>
            <a:ext cx="3600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31" name="Text Box 47"/>
          <p:cNvSpPr txBox="1">
            <a:spLocks noChangeArrowheads="1"/>
          </p:cNvSpPr>
          <p:nvPr/>
        </p:nvSpPr>
        <p:spPr bwMode="auto">
          <a:xfrm>
            <a:off x="5435600" y="33575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Lower fragmentation</a:t>
            </a:r>
          </a:p>
        </p:txBody>
      </p:sp>
      <p:sp>
        <p:nvSpPr>
          <p:cNvPr id="170032" name="Oval 48"/>
          <p:cNvSpPr>
            <a:spLocks noChangeArrowheads="1"/>
          </p:cNvSpPr>
          <p:nvPr/>
        </p:nvSpPr>
        <p:spPr bwMode="auto">
          <a:xfrm>
            <a:off x="4572000" y="2060575"/>
            <a:ext cx="22320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33" name="Line 49"/>
          <p:cNvSpPr>
            <a:spLocks noChangeShapeType="1"/>
          </p:cNvSpPr>
          <p:nvPr/>
        </p:nvSpPr>
        <p:spPr bwMode="auto">
          <a:xfrm>
            <a:off x="5580063" y="17732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0034" name="Text Box 50"/>
          <p:cNvSpPr txBox="1">
            <a:spLocks noChangeArrowheads="1"/>
          </p:cNvSpPr>
          <p:nvPr/>
        </p:nvSpPr>
        <p:spPr bwMode="auto">
          <a:xfrm>
            <a:off x="0" y="1341438"/>
            <a:ext cx="11874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Low diversification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Small number of peak associations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Fedecafe had formal gravitas</a:t>
            </a:r>
          </a:p>
        </p:txBody>
      </p:sp>
      <p:sp>
        <p:nvSpPr>
          <p:cNvPr id="170035" name="Text Box 51"/>
          <p:cNvSpPr txBox="1">
            <a:spLocks noChangeArrowheads="1"/>
          </p:cNvSpPr>
          <p:nvPr/>
        </p:nvSpPr>
        <p:spPr bwMode="auto">
          <a:xfrm>
            <a:off x="3492500" y="1773238"/>
            <a:ext cx="376238" cy="86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Executive</a:t>
            </a:r>
          </a:p>
        </p:txBody>
      </p:sp>
      <p:sp>
        <p:nvSpPr>
          <p:cNvPr id="170036" name="Line 52"/>
          <p:cNvSpPr>
            <a:spLocks noChangeShapeType="1"/>
          </p:cNvSpPr>
          <p:nvPr/>
        </p:nvSpPr>
        <p:spPr bwMode="auto">
          <a:xfrm>
            <a:off x="2051050" y="2349500"/>
            <a:ext cx="144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0037" name="11 CuadroTexto"/>
          <p:cNvSpPr txBox="1">
            <a:spLocks noChangeArrowheads="1"/>
          </p:cNvSpPr>
          <p:nvPr/>
        </p:nvSpPr>
        <p:spPr bwMode="auto">
          <a:xfrm>
            <a:off x="1258888" y="2349500"/>
            <a:ext cx="720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Coffee</a:t>
            </a:r>
          </a:p>
        </p:txBody>
      </p:sp>
      <p:sp>
        <p:nvSpPr>
          <p:cNvPr id="170038" name="Oval 54"/>
          <p:cNvSpPr>
            <a:spLocks noChangeArrowheads="1"/>
          </p:cNvSpPr>
          <p:nvPr/>
        </p:nvSpPr>
        <p:spPr bwMode="auto">
          <a:xfrm>
            <a:off x="1331913" y="50133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39" name="Oval 55"/>
          <p:cNvSpPr>
            <a:spLocks noChangeArrowheads="1"/>
          </p:cNvSpPr>
          <p:nvPr/>
        </p:nvSpPr>
        <p:spPr bwMode="auto">
          <a:xfrm>
            <a:off x="2555875" y="1916113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40" name="Oval 56"/>
          <p:cNvSpPr>
            <a:spLocks noChangeArrowheads="1"/>
          </p:cNvSpPr>
          <p:nvPr/>
        </p:nvSpPr>
        <p:spPr bwMode="auto">
          <a:xfrm>
            <a:off x="2555875" y="1484313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41" name="11 CuadroTexto"/>
          <p:cNvSpPr txBox="1">
            <a:spLocks noChangeArrowheads="1"/>
          </p:cNvSpPr>
          <p:nvPr/>
        </p:nvSpPr>
        <p:spPr bwMode="auto">
          <a:xfrm>
            <a:off x="1258888" y="2997200"/>
            <a:ext cx="576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SMB</a:t>
            </a:r>
          </a:p>
        </p:txBody>
      </p:sp>
      <p:sp>
        <p:nvSpPr>
          <p:cNvPr id="170042" name="Line 58"/>
          <p:cNvSpPr>
            <a:spLocks noChangeShapeType="1"/>
          </p:cNvSpPr>
          <p:nvPr/>
        </p:nvSpPr>
        <p:spPr bwMode="auto">
          <a:xfrm flipV="1">
            <a:off x="1692275" y="4038600"/>
            <a:ext cx="669925" cy="469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" name="83 Flecha abajo"/>
          <p:cNvSpPr>
            <a:spLocks noChangeArrowheads="1"/>
          </p:cNvSpPr>
          <p:nvPr/>
        </p:nvSpPr>
        <p:spPr bwMode="auto">
          <a:xfrm rot="-139893">
            <a:off x="8685213" y="3284538"/>
            <a:ext cx="458787" cy="1800225"/>
          </a:xfrm>
          <a:prstGeom prst="downArrow">
            <a:avLst>
              <a:gd name="adj1" fmla="val 50000"/>
              <a:gd name="adj2" fmla="val 152595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0044" name="Oval 60"/>
          <p:cNvSpPr>
            <a:spLocks noChangeArrowheads="1"/>
          </p:cNvSpPr>
          <p:nvPr/>
        </p:nvSpPr>
        <p:spPr bwMode="auto">
          <a:xfrm>
            <a:off x="2362200" y="1295400"/>
            <a:ext cx="762000" cy="11430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45" name="11 CuadroTexto"/>
          <p:cNvSpPr txBox="1">
            <a:spLocks noChangeArrowheads="1"/>
          </p:cNvSpPr>
          <p:nvPr/>
        </p:nvSpPr>
        <p:spPr bwMode="auto">
          <a:xfrm>
            <a:off x="1219200" y="1447800"/>
            <a:ext cx="5762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ANDI</a:t>
            </a:r>
          </a:p>
        </p:txBody>
      </p:sp>
      <p:sp>
        <p:nvSpPr>
          <p:cNvPr id="170046" name="Line 62"/>
          <p:cNvSpPr>
            <a:spLocks noChangeShapeType="1"/>
          </p:cNvSpPr>
          <p:nvPr/>
        </p:nvSpPr>
        <p:spPr bwMode="auto">
          <a:xfrm flipV="1">
            <a:off x="1905000" y="36576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0047" name="Line 63"/>
          <p:cNvSpPr>
            <a:spLocks noChangeShapeType="1"/>
          </p:cNvSpPr>
          <p:nvPr/>
        </p:nvSpPr>
        <p:spPr bwMode="auto">
          <a:xfrm>
            <a:off x="3352800" y="3352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0048" name="Line 64"/>
          <p:cNvSpPr>
            <a:spLocks noChangeShapeType="1"/>
          </p:cNvSpPr>
          <p:nvPr/>
        </p:nvSpPr>
        <p:spPr bwMode="auto">
          <a:xfrm>
            <a:off x="3124200" y="2209800"/>
            <a:ext cx="533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0049" name="Line 65"/>
          <p:cNvSpPr>
            <a:spLocks noChangeShapeType="1"/>
          </p:cNvSpPr>
          <p:nvPr/>
        </p:nvSpPr>
        <p:spPr bwMode="auto">
          <a:xfrm>
            <a:off x="1981200" y="14478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0050" name="Oval 66"/>
          <p:cNvSpPr>
            <a:spLocks noChangeArrowheads="1"/>
          </p:cNvSpPr>
          <p:nvPr/>
        </p:nvSpPr>
        <p:spPr bwMode="auto">
          <a:xfrm>
            <a:off x="4343400" y="3124200"/>
            <a:ext cx="457200" cy="8382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51" name="Oval 67"/>
          <p:cNvSpPr>
            <a:spLocks noChangeArrowheads="1"/>
          </p:cNvSpPr>
          <p:nvPr/>
        </p:nvSpPr>
        <p:spPr bwMode="auto">
          <a:xfrm>
            <a:off x="3886200" y="3124200"/>
            <a:ext cx="457200" cy="8382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52" name="Text Box 68"/>
          <p:cNvSpPr txBox="1">
            <a:spLocks noChangeArrowheads="1"/>
          </p:cNvSpPr>
          <p:nvPr/>
        </p:nvSpPr>
        <p:spPr bwMode="auto">
          <a:xfrm>
            <a:off x="5410200" y="3657600"/>
            <a:ext cx="194468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Institutionalized parties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63938" y="765175"/>
            <a:ext cx="3887787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1011" name="11 CuadroTexto"/>
          <p:cNvSpPr txBox="1">
            <a:spLocks noChangeArrowheads="1"/>
          </p:cNvSpPr>
          <p:nvPr/>
        </p:nvSpPr>
        <p:spPr bwMode="auto">
          <a:xfrm>
            <a:off x="4211638" y="1125538"/>
            <a:ext cx="928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President</a:t>
            </a:r>
          </a:p>
        </p:txBody>
      </p:sp>
      <p:sp>
        <p:nvSpPr>
          <p:cNvPr id="171012" name="13 CuadroTexto"/>
          <p:cNvSpPr txBox="1">
            <a:spLocks noChangeArrowheads="1"/>
          </p:cNvSpPr>
          <p:nvPr/>
        </p:nvSpPr>
        <p:spPr bwMode="auto">
          <a:xfrm>
            <a:off x="4932363" y="29241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067175" y="3284538"/>
            <a:ext cx="211138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427538" y="3284538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427538" y="3573463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1017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200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7102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052513"/>
            <a:ext cx="1081087" cy="2592387"/>
          </a:xfrm>
          <a:prstGeom prst="rect">
            <a:avLst/>
          </a:prstGeom>
          <a:noFill/>
        </p:spPr>
      </p:pic>
      <p:sp>
        <p:nvSpPr>
          <p:cNvPr id="171021" name="Oval 13"/>
          <p:cNvSpPr>
            <a:spLocks noChangeArrowheads="1"/>
          </p:cNvSpPr>
          <p:nvPr/>
        </p:nvSpPr>
        <p:spPr bwMode="auto">
          <a:xfrm>
            <a:off x="1187450" y="1412875"/>
            <a:ext cx="792163" cy="7207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22" name="Oval 14"/>
          <p:cNvSpPr>
            <a:spLocks noChangeArrowheads="1"/>
          </p:cNvSpPr>
          <p:nvPr/>
        </p:nvSpPr>
        <p:spPr bwMode="auto">
          <a:xfrm>
            <a:off x="1258888" y="2205038"/>
            <a:ext cx="576262" cy="5032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23" name="Oval 15"/>
          <p:cNvSpPr>
            <a:spLocks noChangeArrowheads="1"/>
          </p:cNvSpPr>
          <p:nvPr/>
        </p:nvSpPr>
        <p:spPr bwMode="auto">
          <a:xfrm>
            <a:off x="1331913" y="2924175"/>
            <a:ext cx="431800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24" name="Oval 16"/>
          <p:cNvSpPr>
            <a:spLocks noChangeArrowheads="1"/>
          </p:cNvSpPr>
          <p:nvPr/>
        </p:nvSpPr>
        <p:spPr bwMode="auto">
          <a:xfrm>
            <a:off x="1331913" y="3789363"/>
            <a:ext cx="360362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25" name="Oval 17"/>
          <p:cNvSpPr>
            <a:spLocks noChangeArrowheads="1"/>
          </p:cNvSpPr>
          <p:nvPr/>
        </p:nvSpPr>
        <p:spPr bwMode="auto">
          <a:xfrm>
            <a:off x="1331913" y="43656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71026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3573463"/>
            <a:ext cx="922337" cy="1439862"/>
          </a:xfrm>
          <a:prstGeom prst="rect">
            <a:avLst/>
          </a:prstGeom>
          <a:noFill/>
        </p:spPr>
      </p:pic>
      <p:sp>
        <p:nvSpPr>
          <p:cNvPr id="171027" name="Oval 19"/>
          <p:cNvSpPr>
            <a:spLocks noChangeArrowheads="1"/>
          </p:cNvSpPr>
          <p:nvPr/>
        </p:nvSpPr>
        <p:spPr bwMode="auto">
          <a:xfrm>
            <a:off x="2484438" y="4365625"/>
            <a:ext cx="287337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28" name="Oval 20"/>
          <p:cNvSpPr>
            <a:spLocks noChangeArrowheads="1"/>
          </p:cNvSpPr>
          <p:nvPr/>
        </p:nvSpPr>
        <p:spPr bwMode="auto">
          <a:xfrm>
            <a:off x="2484438" y="3789363"/>
            <a:ext cx="287337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29" name="Text Box 21"/>
          <p:cNvSpPr txBox="1">
            <a:spLocks noChangeArrowheads="1"/>
          </p:cNvSpPr>
          <p:nvPr/>
        </p:nvSpPr>
        <p:spPr bwMode="auto">
          <a:xfrm>
            <a:off x="1042988" y="0"/>
            <a:ext cx="1042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71030" name="Text Box 22"/>
          <p:cNvSpPr txBox="1">
            <a:spLocks noChangeArrowheads="1"/>
          </p:cNvSpPr>
          <p:nvPr/>
        </p:nvSpPr>
        <p:spPr bwMode="auto">
          <a:xfrm>
            <a:off x="2339975" y="0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4067175" y="3573463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16 Elipse"/>
          <p:cNvSpPr>
            <a:spLocks noChangeArrowheads="1"/>
          </p:cNvSpPr>
          <p:nvPr/>
        </p:nvSpPr>
        <p:spPr bwMode="auto">
          <a:xfrm>
            <a:off x="4787900" y="32845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1033" name="Text Box 25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71034" name="Text Box 26"/>
          <p:cNvSpPr txBox="1">
            <a:spLocks noChangeArrowheads="1"/>
          </p:cNvSpPr>
          <p:nvPr/>
        </p:nvSpPr>
        <p:spPr bwMode="auto">
          <a:xfrm rot="5400000">
            <a:off x="8138319" y="1089819"/>
            <a:ext cx="8239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Status quo: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Entitlements and fiscal policy</a:t>
            </a:r>
          </a:p>
        </p:txBody>
      </p:sp>
      <p:sp>
        <p:nvSpPr>
          <p:cNvPr id="171035" name="Rectangle 27"/>
          <p:cNvSpPr>
            <a:spLocks noChangeArrowheads="1"/>
          </p:cNvSpPr>
          <p:nvPr/>
        </p:nvSpPr>
        <p:spPr bwMode="auto">
          <a:xfrm>
            <a:off x="3779838" y="4292600"/>
            <a:ext cx="107950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36" name="Rectangle 28"/>
          <p:cNvSpPr>
            <a:spLocks noChangeArrowheads="1"/>
          </p:cNvSpPr>
          <p:nvPr/>
        </p:nvSpPr>
        <p:spPr bwMode="auto">
          <a:xfrm>
            <a:off x="5003800" y="4724400"/>
            <a:ext cx="1296988" cy="79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37" name="Rectangle 29"/>
          <p:cNvSpPr>
            <a:spLocks noChangeArrowheads="1"/>
          </p:cNvSpPr>
          <p:nvPr/>
        </p:nvSpPr>
        <p:spPr bwMode="auto">
          <a:xfrm>
            <a:off x="3779838" y="5445125"/>
            <a:ext cx="936625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38" name="Text Box 30"/>
          <p:cNvSpPr txBox="1">
            <a:spLocks noChangeArrowheads="1"/>
          </p:cNvSpPr>
          <p:nvPr/>
        </p:nvSpPr>
        <p:spPr bwMode="auto">
          <a:xfrm>
            <a:off x="3851275" y="4365625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Judiciary: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Independent</a:t>
            </a:r>
          </a:p>
        </p:txBody>
      </p:sp>
      <p:sp>
        <p:nvSpPr>
          <p:cNvPr id="171039" name="Text Box 31"/>
          <p:cNvSpPr txBox="1">
            <a:spLocks noChangeArrowheads="1"/>
          </p:cNvSpPr>
          <p:nvPr/>
        </p:nvSpPr>
        <p:spPr bwMode="auto">
          <a:xfrm>
            <a:off x="5003800" y="4797425"/>
            <a:ext cx="12969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Bureaucracy: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Professional and technical</a:t>
            </a:r>
          </a:p>
        </p:txBody>
      </p:sp>
      <p:sp>
        <p:nvSpPr>
          <p:cNvPr id="171040" name="Text Box 32"/>
          <p:cNvSpPr txBox="1">
            <a:spLocks noChangeArrowheads="1"/>
          </p:cNvSpPr>
          <p:nvPr/>
        </p:nvSpPr>
        <p:spPr bwMode="auto">
          <a:xfrm>
            <a:off x="3779838" y="5516563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Armed conflict</a:t>
            </a:r>
          </a:p>
        </p:txBody>
      </p:sp>
      <p:sp>
        <p:nvSpPr>
          <p:cNvPr id="171041" name="Line 33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042" name="Line 34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043" name="Line 35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044" name="Text Box 36"/>
          <p:cNvSpPr txBox="1">
            <a:spLocks noChangeArrowheads="1"/>
          </p:cNvSpPr>
          <p:nvPr/>
        </p:nvSpPr>
        <p:spPr bwMode="auto">
          <a:xfrm>
            <a:off x="5003800" y="5876925"/>
            <a:ext cx="172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171045" name="Text Box 37"/>
          <p:cNvSpPr txBox="1">
            <a:spLocks noChangeArrowheads="1"/>
          </p:cNvSpPr>
          <p:nvPr/>
        </p:nvSpPr>
        <p:spPr bwMode="auto">
          <a:xfrm>
            <a:off x="7524750" y="3860800"/>
            <a:ext cx="12954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Horizontal policies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Generalized trade agreements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Deregulation</a:t>
            </a:r>
          </a:p>
        </p:txBody>
      </p:sp>
      <p:sp>
        <p:nvSpPr>
          <p:cNvPr id="171046" name="Text Box 38"/>
          <p:cNvSpPr txBox="1">
            <a:spLocks noChangeArrowheads="1"/>
          </p:cNvSpPr>
          <p:nvPr/>
        </p:nvSpPr>
        <p:spPr bwMode="auto">
          <a:xfrm>
            <a:off x="7667625" y="5373688"/>
            <a:ext cx="1368425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Vertical policies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Sector specific tariffs and subsidies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Import quotas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Tax exemptions</a:t>
            </a:r>
          </a:p>
        </p:txBody>
      </p:sp>
      <p:sp>
        <p:nvSpPr>
          <p:cNvPr id="171047" name="Rectangle 39"/>
          <p:cNvSpPr>
            <a:spLocks noChangeArrowheads="1"/>
          </p:cNvSpPr>
          <p:nvPr/>
        </p:nvSpPr>
        <p:spPr bwMode="auto">
          <a:xfrm>
            <a:off x="7524750" y="3860800"/>
            <a:ext cx="1150938" cy="1296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48" name="Rectangle 40"/>
          <p:cNvSpPr>
            <a:spLocks noChangeArrowheads="1"/>
          </p:cNvSpPr>
          <p:nvPr/>
        </p:nvSpPr>
        <p:spPr bwMode="auto">
          <a:xfrm>
            <a:off x="7596188" y="5300663"/>
            <a:ext cx="1547812" cy="155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49" name="Rectangle 41"/>
          <p:cNvSpPr>
            <a:spLocks noChangeArrowheads="1"/>
          </p:cNvSpPr>
          <p:nvPr/>
        </p:nvSpPr>
        <p:spPr bwMode="auto">
          <a:xfrm>
            <a:off x="7956550" y="1268413"/>
            <a:ext cx="1187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1051" name="Rectangle 43"/>
          <p:cNvSpPr>
            <a:spLocks noChangeArrowheads="1"/>
          </p:cNvSpPr>
          <p:nvPr/>
        </p:nvSpPr>
        <p:spPr bwMode="auto">
          <a:xfrm>
            <a:off x="4067175" y="981075"/>
            <a:ext cx="13684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52" name="Rectangle 44"/>
          <p:cNvSpPr>
            <a:spLocks noChangeArrowheads="1"/>
          </p:cNvSpPr>
          <p:nvPr/>
        </p:nvSpPr>
        <p:spPr bwMode="auto">
          <a:xfrm>
            <a:off x="5435600" y="981075"/>
            <a:ext cx="18002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53" name="Text Box 45"/>
          <p:cNvSpPr txBox="1">
            <a:spLocks noChangeArrowheads="1"/>
          </p:cNvSpPr>
          <p:nvPr/>
        </p:nvSpPr>
        <p:spPr bwMode="auto">
          <a:xfrm>
            <a:off x="179388" y="63087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Colombia today</a:t>
            </a:r>
          </a:p>
        </p:txBody>
      </p:sp>
      <p:sp>
        <p:nvSpPr>
          <p:cNvPr id="171054" name="Text Box 46"/>
          <p:cNvSpPr txBox="1">
            <a:spLocks noChangeArrowheads="1"/>
          </p:cNvSpPr>
          <p:nvPr/>
        </p:nvSpPr>
        <p:spPr bwMode="auto">
          <a:xfrm>
            <a:off x="5508625" y="981075"/>
            <a:ext cx="12239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Agenda setter</a:t>
            </a:r>
          </a:p>
        </p:txBody>
      </p:sp>
      <p:sp>
        <p:nvSpPr>
          <p:cNvPr id="171055" name="Text Box 47"/>
          <p:cNvSpPr txBox="1">
            <a:spLocks noChangeArrowheads="1"/>
          </p:cNvSpPr>
          <p:nvPr/>
        </p:nvSpPr>
        <p:spPr bwMode="auto">
          <a:xfrm>
            <a:off x="4716463" y="2133600"/>
            <a:ext cx="1871662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Limited transaction ability</a:t>
            </a:r>
          </a:p>
        </p:txBody>
      </p:sp>
      <p:sp>
        <p:nvSpPr>
          <p:cNvPr id="171056" name="Text Box 48"/>
          <p:cNvSpPr txBox="1">
            <a:spLocks noChangeArrowheads="1"/>
          </p:cNvSpPr>
          <p:nvPr/>
        </p:nvSpPr>
        <p:spPr bwMode="auto">
          <a:xfrm>
            <a:off x="5435600" y="126841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“Medium term” horizon</a:t>
            </a:r>
          </a:p>
        </p:txBody>
      </p:sp>
      <p:sp>
        <p:nvSpPr>
          <p:cNvPr id="171057" name="Rectangle 49"/>
          <p:cNvSpPr>
            <a:spLocks noChangeArrowheads="1"/>
          </p:cNvSpPr>
          <p:nvPr/>
        </p:nvSpPr>
        <p:spPr bwMode="auto">
          <a:xfrm>
            <a:off x="3708400" y="2924175"/>
            <a:ext cx="3600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58" name="Text Box 50"/>
          <p:cNvSpPr txBox="1">
            <a:spLocks noChangeArrowheads="1"/>
          </p:cNvSpPr>
          <p:nvPr/>
        </p:nvSpPr>
        <p:spPr bwMode="auto">
          <a:xfrm>
            <a:off x="5435600" y="33575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Increasingly fragmented</a:t>
            </a:r>
          </a:p>
        </p:txBody>
      </p:sp>
      <p:sp>
        <p:nvSpPr>
          <p:cNvPr id="171059" name="Text Box 51"/>
          <p:cNvSpPr txBox="1">
            <a:spLocks noChangeArrowheads="1"/>
          </p:cNvSpPr>
          <p:nvPr/>
        </p:nvSpPr>
        <p:spPr bwMode="auto">
          <a:xfrm>
            <a:off x="5435600" y="35734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More competitive</a:t>
            </a:r>
          </a:p>
        </p:txBody>
      </p:sp>
      <p:sp>
        <p:nvSpPr>
          <p:cNvPr id="171060" name="Text Box 52"/>
          <p:cNvSpPr txBox="1">
            <a:spLocks noChangeArrowheads="1"/>
          </p:cNvSpPr>
          <p:nvPr/>
        </p:nvSpPr>
        <p:spPr bwMode="auto">
          <a:xfrm>
            <a:off x="5435600" y="3789363"/>
            <a:ext cx="18732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Campaign contrib matter</a:t>
            </a:r>
          </a:p>
        </p:txBody>
      </p:sp>
      <p:sp>
        <p:nvSpPr>
          <p:cNvPr id="171061" name="Oval 53"/>
          <p:cNvSpPr>
            <a:spLocks noChangeArrowheads="1"/>
          </p:cNvSpPr>
          <p:nvPr/>
        </p:nvSpPr>
        <p:spPr bwMode="auto">
          <a:xfrm>
            <a:off x="4572000" y="2060575"/>
            <a:ext cx="22320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62" name="Line 54"/>
          <p:cNvSpPr>
            <a:spLocks noChangeShapeType="1"/>
          </p:cNvSpPr>
          <p:nvPr/>
        </p:nvSpPr>
        <p:spPr bwMode="auto">
          <a:xfrm>
            <a:off x="5580063" y="17732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71063" name="AutoShape 55"/>
          <p:cNvCxnSpPr>
            <a:cxnSpLocks noChangeShapeType="1"/>
            <a:stCxn id="171021" idx="0"/>
            <a:endCxn id="171051" idx="1"/>
          </p:cNvCxnSpPr>
          <p:nvPr/>
        </p:nvCxnSpPr>
        <p:spPr bwMode="auto">
          <a:xfrm rot="16200000">
            <a:off x="2790031" y="135732"/>
            <a:ext cx="71437" cy="2482850"/>
          </a:xfrm>
          <a:prstGeom prst="curvedConnector2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1064" name="AutoShape 56"/>
          <p:cNvCxnSpPr>
            <a:cxnSpLocks noChangeShapeType="1"/>
            <a:stCxn id="171023" idx="5"/>
            <a:endCxn id="171057" idx="1"/>
          </p:cNvCxnSpPr>
          <p:nvPr/>
        </p:nvCxnSpPr>
        <p:spPr bwMode="auto">
          <a:xfrm rot="16200000" flipH="1">
            <a:off x="2600325" y="2392363"/>
            <a:ext cx="207963" cy="2008187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71065" name="Text Box 57"/>
          <p:cNvSpPr txBox="1">
            <a:spLocks noChangeArrowheads="1"/>
          </p:cNvSpPr>
          <p:nvPr/>
        </p:nvSpPr>
        <p:spPr bwMode="auto">
          <a:xfrm>
            <a:off x="0" y="1341438"/>
            <a:ext cx="118745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Increasingly diversified economic structure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Increase number of peak associations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Increasing relevance of economic groups vis a vis peak organizations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Group sector-region matters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Fedecafe still has formal gravitas and HK (3000 people)</a:t>
            </a:r>
          </a:p>
        </p:txBody>
      </p:sp>
      <p:sp>
        <p:nvSpPr>
          <p:cNvPr id="171066" name="11 CuadroTexto"/>
          <p:cNvSpPr txBox="1">
            <a:spLocks noChangeArrowheads="1"/>
          </p:cNvSpPr>
          <p:nvPr/>
        </p:nvSpPr>
        <p:spPr bwMode="auto">
          <a:xfrm>
            <a:off x="1258888" y="1557338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Econ</a:t>
            </a:r>
          </a:p>
          <a:p>
            <a:r>
              <a:rPr lang="es-AR" sz="1200">
                <a:latin typeface="Calibri" pitchFamily="34" charset="0"/>
              </a:rPr>
              <a:t>Groups</a:t>
            </a:r>
          </a:p>
        </p:txBody>
      </p:sp>
      <p:sp>
        <p:nvSpPr>
          <p:cNvPr id="171067" name="Text Box 59"/>
          <p:cNvSpPr txBox="1">
            <a:spLocks noChangeArrowheads="1"/>
          </p:cNvSpPr>
          <p:nvPr/>
        </p:nvSpPr>
        <p:spPr bwMode="auto">
          <a:xfrm>
            <a:off x="3492500" y="1773238"/>
            <a:ext cx="376238" cy="86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Councils</a:t>
            </a:r>
          </a:p>
        </p:txBody>
      </p:sp>
      <p:sp>
        <p:nvSpPr>
          <p:cNvPr id="171068" name="Line 60"/>
          <p:cNvSpPr>
            <a:spLocks noChangeShapeType="1"/>
          </p:cNvSpPr>
          <p:nvPr/>
        </p:nvSpPr>
        <p:spPr bwMode="auto">
          <a:xfrm>
            <a:off x="2051050" y="2349500"/>
            <a:ext cx="144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069" name="11 CuadroTexto"/>
          <p:cNvSpPr txBox="1">
            <a:spLocks noChangeArrowheads="1"/>
          </p:cNvSpPr>
          <p:nvPr/>
        </p:nvSpPr>
        <p:spPr bwMode="auto">
          <a:xfrm>
            <a:off x="1258888" y="2349500"/>
            <a:ext cx="720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Coffee</a:t>
            </a:r>
          </a:p>
        </p:txBody>
      </p:sp>
      <p:cxnSp>
        <p:nvCxnSpPr>
          <p:cNvPr id="171070" name="AutoShape 62"/>
          <p:cNvCxnSpPr>
            <a:cxnSpLocks noChangeShapeType="1"/>
            <a:stCxn id="171071" idx="4"/>
          </p:cNvCxnSpPr>
          <p:nvPr/>
        </p:nvCxnSpPr>
        <p:spPr bwMode="auto">
          <a:xfrm rot="16200000" flipH="1">
            <a:off x="2339976" y="4473575"/>
            <a:ext cx="647700" cy="2301875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71071" name="Oval 63"/>
          <p:cNvSpPr>
            <a:spLocks noChangeArrowheads="1"/>
          </p:cNvSpPr>
          <p:nvPr/>
        </p:nvSpPr>
        <p:spPr bwMode="auto">
          <a:xfrm>
            <a:off x="1331913" y="50133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72" name="Oval 64"/>
          <p:cNvSpPr>
            <a:spLocks noChangeArrowheads="1"/>
          </p:cNvSpPr>
          <p:nvPr/>
        </p:nvSpPr>
        <p:spPr bwMode="auto">
          <a:xfrm>
            <a:off x="2555875" y="1916113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73" name="Oval 65"/>
          <p:cNvSpPr>
            <a:spLocks noChangeArrowheads="1"/>
          </p:cNvSpPr>
          <p:nvPr/>
        </p:nvSpPr>
        <p:spPr bwMode="auto">
          <a:xfrm>
            <a:off x="2555875" y="1484313"/>
            <a:ext cx="287338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1074" name="11 CuadroTexto"/>
          <p:cNvSpPr txBox="1">
            <a:spLocks noChangeArrowheads="1"/>
          </p:cNvSpPr>
          <p:nvPr/>
        </p:nvSpPr>
        <p:spPr bwMode="auto">
          <a:xfrm>
            <a:off x="1258888" y="2997200"/>
            <a:ext cx="576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SMB</a:t>
            </a:r>
          </a:p>
        </p:txBody>
      </p:sp>
      <p:cxnSp>
        <p:nvCxnSpPr>
          <p:cNvPr id="171075" name="AutoShape 67"/>
          <p:cNvCxnSpPr>
            <a:cxnSpLocks noChangeShapeType="1"/>
            <a:stCxn id="171024" idx="6"/>
          </p:cNvCxnSpPr>
          <p:nvPr/>
        </p:nvCxnSpPr>
        <p:spPr bwMode="auto">
          <a:xfrm flipV="1">
            <a:off x="1692275" y="2492375"/>
            <a:ext cx="1727200" cy="1441450"/>
          </a:xfrm>
          <a:prstGeom prst="curvedConnector3">
            <a:avLst>
              <a:gd name="adj1" fmla="val 59282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71076" name="AutoShape 68"/>
          <p:cNvCxnSpPr>
            <a:cxnSpLocks noChangeShapeType="1"/>
            <a:stCxn id="171025" idx="6"/>
            <a:endCxn id="171067" idx="1"/>
          </p:cNvCxnSpPr>
          <p:nvPr/>
        </p:nvCxnSpPr>
        <p:spPr bwMode="auto">
          <a:xfrm flipV="1">
            <a:off x="1692275" y="2205038"/>
            <a:ext cx="1800225" cy="2305050"/>
          </a:xfrm>
          <a:prstGeom prst="curvedConnector3">
            <a:avLst>
              <a:gd name="adj1" fmla="val 39153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71077" name="Line 69"/>
          <p:cNvSpPr>
            <a:spLocks noChangeShapeType="1"/>
          </p:cNvSpPr>
          <p:nvPr/>
        </p:nvSpPr>
        <p:spPr bwMode="auto">
          <a:xfrm>
            <a:off x="1692275" y="450850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1078" name="11 CuadroTexto"/>
          <p:cNvSpPr txBox="1">
            <a:spLocks noChangeArrowheads="1"/>
          </p:cNvSpPr>
          <p:nvPr/>
        </p:nvSpPr>
        <p:spPr bwMode="auto">
          <a:xfrm>
            <a:off x="1331913" y="3789363"/>
            <a:ext cx="5762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U</a:t>
            </a:r>
          </a:p>
        </p:txBody>
      </p:sp>
      <p:sp>
        <p:nvSpPr>
          <p:cNvPr id="5" name="83 Flecha abajo"/>
          <p:cNvSpPr>
            <a:spLocks noChangeArrowheads="1"/>
          </p:cNvSpPr>
          <p:nvPr/>
        </p:nvSpPr>
        <p:spPr bwMode="auto">
          <a:xfrm rot="-139893">
            <a:off x="8685213" y="3284538"/>
            <a:ext cx="458787" cy="1800225"/>
          </a:xfrm>
          <a:prstGeom prst="downArrow">
            <a:avLst>
              <a:gd name="adj1" fmla="val 50000"/>
              <a:gd name="adj2" fmla="val 152595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Colombia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8529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500"/>
              <a:t>Policymaking</a:t>
            </a:r>
            <a:r>
              <a:rPr lang="en-US" sz="2400"/>
              <a:t>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 relationship between businesses and the governments had been highly institutionalized.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Big plan OK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Starting after the constitutional change (‘92): Fragmentation of politicians, reduced mechanisms of exchange, increase of independence of judiciary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It generated: Multiple entry points, increase of vetoes</a:t>
            </a:r>
          </a:p>
          <a:p>
            <a:pPr>
              <a:lnSpc>
                <a:spcPct val="80000"/>
              </a:lnSpc>
            </a:pPr>
            <a:r>
              <a:rPr lang="en-US" sz="2400"/>
              <a:t>Status quo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 Constitution generated big entitlements</a:t>
            </a:r>
          </a:p>
          <a:p>
            <a:pPr>
              <a:lnSpc>
                <a:spcPct val="80000"/>
              </a:lnSpc>
            </a:pPr>
            <a:r>
              <a:rPr lang="en-US" sz="2400"/>
              <a:t>Policies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Several sectoral policies Y+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High rigidity of the budget (they can’t increase T so increased deficit)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In some sectors, they can’t make reforms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Some good intentions get lost during implementation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/>
              <a:t>Costa Rica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Economic structure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Economic structure has become more diversified.</a:t>
            </a:r>
          </a:p>
          <a:p>
            <a:pPr>
              <a:lnSpc>
                <a:spcPct val="90000"/>
              </a:lnSpc>
            </a:pPr>
            <a:r>
              <a:rPr lang="en-US" sz="2400"/>
              <a:t>Actors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Political parties, unions, foreign business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Their main tools are law, decentralized institutions, riots and political agreements</a:t>
            </a:r>
          </a:p>
          <a:p>
            <a:pPr>
              <a:lnSpc>
                <a:spcPct val="90000"/>
              </a:lnSpc>
            </a:pPr>
            <a:r>
              <a:rPr lang="en-US" sz="2400"/>
              <a:t>Aggregation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Multiparty political system, non aggregation</a:t>
            </a:r>
          </a:p>
          <a:p>
            <a:pPr>
              <a:lnSpc>
                <a:spcPct val="90000"/>
              </a:lnSpc>
            </a:pPr>
            <a:r>
              <a:rPr lang="en-US" sz="2400"/>
              <a:t>Articulation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Most of the influence is through Congress, Decentralized Institutions and the streets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 Executive, Congress and the Decentralized Institutions are the main point of entry.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Costa Rica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5068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President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 president usually has a medium term horizon which determines his preferences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He is the agenda setter</a:t>
            </a:r>
          </a:p>
          <a:p>
            <a:pPr>
              <a:lnSpc>
                <a:spcPct val="90000"/>
              </a:lnSpc>
            </a:pPr>
            <a:r>
              <a:rPr lang="en-US" sz="2400"/>
              <a:t>Congress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Congress is fragmented across parties and minorities representation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Growing number of veto players</a:t>
            </a:r>
          </a:p>
          <a:p>
            <a:pPr>
              <a:lnSpc>
                <a:spcPct val="90000"/>
              </a:lnSpc>
            </a:pPr>
            <a:r>
              <a:rPr lang="en-US" sz="2400"/>
              <a:t>Political Parties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Political parties do not articulate the general preference of the people. </a:t>
            </a:r>
          </a:p>
          <a:p>
            <a:pPr>
              <a:lnSpc>
                <a:spcPct val="90000"/>
              </a:lnSpc>
            </a:pPr>
            <a:r>
              <a:rPr lang="en-US" sz="2400"/>
              <a:t>Other institutional actors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 judiciary through the Constitutional Court enforce the individual rights and increase the financial responsibilities of the State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 growing number of public and private bureaucracy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Costa Rica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Status quo</a:t>
            </a:r>
          </a:p>
          <a:p>
            <a:pPr lvl="1"/>
            <a:r>
              <a:rPr lang="en-US" sz="2400"/>
              <a:t>Constitutional Court (1989)</a:t>
            </a:r>
          </a:p>
          <a:p>
            <a:r>
              <a:rPr lang="en-US" sz="2400"/>
              <a:t>Policies</a:t>
            </a:r>
          </a:p>
          <a:p>
            <a:pPr lvl="1"/>
            <a:r>
              <a:rPr lang="en-US" sz="2400"/>
              <a:t>Policies are rigid</a:t>
            </a:r>
          </a:p>
          <a:p>
            <a:pPr lvl="1"/>
            <a:r>
              <a:rPr lang="en-US" sz="2400"/>
              <a:t>Policy financing is limited by constraints</a:t>
            </a:r>
          </a:p>
          <a:p>
            <a:pPr lvl="1"/>
            <a:r>
              <a:rPr lang="en-US" sz="2400"/>
              <a:t>The existence of a growing number of veto players has made harder to reach agreements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63938" y="765175"/>
            <a:ext cx="3887787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0531" name="11 CuadroTexto"/>
          <p:cNvSpPr txBox="1">
            <a:spLocks noChangeArrowheads="1"/>
          </p:cNvSpPr>
          <p:nvPr/>
        </p:nvSpPr>
        <p:spPr bwMode="auto">
          <a:xfrm>
            <a:off x="4211638" y="1125538"/>
            <a:ext cx="928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President</a:t>
            </a:r>
          </a:p>
        </p:txBody>
      </p:sp>
      <p:sp>
        <p:nvSpPr>
          <p:cNvPr id="150532" name="13 CuadroTexto"/>
          <p:cNvSpPr txBox="1">
            <a:spLocks noChangeArrowheads="1"/>
          </p:cNvSpPr>
          <p:nvPr/>
        </p:nvSpPr>
        <p:spPr bwMode="auto">
          <a:xfrm>
            <a:off x="4932363" y="29241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067175" y="3284538"/>
            <a:ext cx="211138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427538" y="3284538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427538" y="3573463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0537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200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0540" name="Oval 12"/>
          <p:cNvSpPr>
            <a:spLocks noChangeArrowheads="1"/>
          </p:cNvSpPr>
          <p:nvPr/>
        </p:nvSpPr>
        <p:spPr bwMode="auto">
          <a:xfrm>
            <a:off x="1116013" y="1628775"/>
            <a:ext cx="574675" cy="5048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41" name="Oval 13"/>
          <p:cNvSpPr>
            <a:spLocks noChangeArrowheads="1"/>
          </p:cNvSpPr>
          <p:nvPr/>
        </p:nvSpPr>
        <p:spPr bwMode="auto">
          <a:xfrm>
            <a:off x="1258888" y="2420938"/>
            <a:ext cx="430212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42" name="Oval 14"/>
          <p:cNvSpPr>
            <a:spLocks noChangeArrowheads="1"/>
          </p:cNvSpPr>
          <p:nvPr/>
        </p:nvSpPr>
        <p:spPr bwMode="auto">
          <a:xfrm>
            <a:off x="1258888" y="3213100"/>
            <a:ext cx="433387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43" name="Oval 15"/>
          <p:cNvSpPr>
            <a:spLocks noChangeArrowheads="1"/>
          </p:cNvSpPr>
          <p:nvPr/>
        </p:nvSpPr>
        <p:spPr bwMode="auto">
          <a:xfrm>
            <a:off x="1258888" y="5157788"/>
            <a:ext cx="360362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44" name="Text Box 16"/>
          <p:cNvSpPr txBox="1">
            <a:spLocks noChangeArrowheads="1"/>
          </p:cNvSpPr>
          <p:nvPr/>
        </p:nvSpPr>
        <p:spPr bwMode="auto">
          <a:xfrm>
            <a:off x="1042988" y="0"/>
            <a:ext cx="1042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50545" name="Text Box 17"/>
          <p:cNvSpPr txBox="1">
            <a:spLocks noChangeArrowheads="1"/>
          </p:cNvSpPr>
          <p:nvPr/>
        </p:nvSpPr>
        <p:spPr bwMode="auto">
          <a:xfrm>
            <a:off x="2339975" y="0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4067175" y="3573463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16 Elipse"/>
          <p:cNvSpPr>
            <a:spLocks noChangeArrowheads="1"/>
          </p:cNvSpPr>
          <p:nvPr/>
        </p:nvSpPr>
        <p:spPr bwMode="auto">
          <a:xfrm>
            <a:off x="4787900" y="3573463"/>
            <a:ext cx="215900" cy="2159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0548" name="Text Box 20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50549" name="Text Box 21"/>
          <p:cNvSpPr txBox="1">
            <a:spLocks noChangeArrowheads="1"/>
          </p:cNvSpPr>
          <p:nvPr/>
        </p:nvSpPr>
        <p:spPr bwMode="auto">
          <a:xfrm rot="5400000">
            <a:off x="8138318" y="1091407"/>
            <a:ext cx="8239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Status quo: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Constitutional Court (1989)</a:t>
            </a:r>
          </a:p>
        </p:txBody>
      </p:sp>
      <p:sp>
        <p:nvSpPr>
          <p:cNvPr id="150550" name="Rectangle 22"/>
          <p:cNvSpPr>
            <a:spLocks noChangeArrowheads="1"/>
          </p:cNvSpPr>
          <p:nvPr/>
        </p:nvSpPr>
        <p:spPr bwMode="auto">
          <a:xfrm>
            <a:off x="3779838" y="4292600"/>
            <a:ext cx="107950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51" name="Rectangle 23"/>
          <p:cNvSpPr>
            <a:spLocks noChangeArrowheads="1"/>
          </p:cNvSpPr>
          <p:nvPr/>
        </p:nvSpPr>
        <p:spPr bwMode="auto">
          <a:xfrm>
            <a:off x="5003800" y="4724400"/>
            <a:ext cx="1081088" cy="79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52" name="Text Box 24"/>
          <p:cNvSpPr txBox="1">
            <a:spLocks noChangeArrowheads="1"/>
          </p:cNvSpPr>
          <p:nvPr/>
        </p:nvSpPr>
        <p:spPr bwMode="auto">
          <a:xfrm>
            <a:off x="3851275" y="4365625"/>
            <a:ext cx="10810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Judiciary: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Constitutional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Court</a:t>
            </a:r>
          </a:p>
        </p:txBody>
      </p:sp>
      <p:sp>
        <p:nvSpPr>
          <p:cNvPr id="150553" name="Text Box 25"/>
          <p:cNvSpPr txBox="1">
            <a:spLocks noChangeArrowheads="1"/>
          </p:cNvSpPr>
          <p:nvPr/>
        </p:nvSpPr>
        <p:spPr bwMode="auto">
          <a:xfrm>
            <a:off x="5003800" y="4797425"/>
            <a:ext cx="12969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Bureaucracy: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↑ bureaucratic agencies</a:t>
            </a:r>
          </a:p>
        </p:txBody>
      </p:sp>
      <p:sp>
        <p:nvSpPr>
          <p:cNvPr id="150554" name="Line 26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55" name="Line 27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56" name="Line 28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57" name="Text Box 29"/>
          <p:cNvSpPr txBox="1">
            <a:spLocks noChangeArrowheads="1"/>
          </p:cNvSpPr>
          <p:nvPr/>
        </p:nvSpPr>
        <p:spPr bwMode="auto">
          <a:xfrm>
            <a:off x="5003800" y="5876925"/>
            <a:ext cx="172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4" name="83 Flecha abajo"/>
          <p:cNvSpPr>
            <a:spLocks noChangeArrowheads="1"/>
          </p:cNvSpPr>
          <p:nvPr/>
        </p:nvSpPr>
        <p:spPr bwMode="auto">
          <a:xfrm rot="-139893">
            <a:off x="8680450" y="3394075"/>
            <a:ext cx="249238" cy="1330325"/>
          </a:xfrm>
          <a:prstGeom prst="downArrow">
            <a:avLst>
              <a:gd name="adj1" fmla="val 50000"/>
              <a:gd name="adj2" fmla="val 207572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0559" name="Text Box 31"/>
          <p:cNvSpPr txBox="1">
            <a:spLocks noChangeArrowheads="1"/>
          </p:cNvSpPr>
          <p:nvPr/>
        </p:nvSpPr>
        <p:spPr bwMode="auto">
          <a:xfrm>
            <a:off x="7596188" y="3789363"/>
            <a:ext cx="10810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Stable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CAFTA</a:t>
            </a:r>
          </a:p>
        </p:txBody>
      </p:sp>
      <p:sp>
        <p:nvSpPr>
          <p:cNvPr id="150560" name="Text Box 32"/>
          <p:cNvSpPr txBox="1">
            <a:spLocks noChangeArrowheads="1"/>
          </p:cNvSpPr>
          <p:nvPr/>
        </p:nvSpPr>
        <p:spPr bwMode="auto">
          <a:xfrm>
            <a:off x="7596188" y="4814888"/>
            <a:ext cx="1296987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Rigid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Less Oriented to Public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Ineficient public monopolies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Bureaucracy financing led to deficit and crowding out investment</a:t>
            </a:r>
          </a:p>
        </p:txBody>
      </p:sp>
      <p:sp>
        <p:nvSpPr>
          <p:cNvPr id="150561" name="Rectangle 33"/>
          <p:cNvSpPr>
            <a:spLocks noChangeArrowheads="1"/>
          </p:cNvSpPr>
          <p:nvPr/>
        </p:nvSpPr>
        <p:spPr bwMode="auto">
          <a:xfrm>
            <a:off x="7524750" y="3716338"/>
            <a:ext cx="1079500" cy="10810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62" name="Rectangle 34"/>
          <p:cNvSpPr>
            <a:spLocks noChangeArrowheads="1"/>
          </p:cNvSpPr>
          <p:nvPr/>
        </p:nvSpPr>
        <p:spPr bwMode="auto">
          <a:xfrm>
            <a:off x="7596188" y="4868863"/>
            <a:ext cx="1439862" cy="1989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63" name="Rectangle 35"/>
          <p:cNvSpPr>
            <a:spLocks noChangeArrowheads="1"/>
          </p:cNvSpPr>
          <p:nvPr/>
        </p:nvSpPr>
        <p:spPr bwMode="auto">
          <a:xfrm>
            <a:off x="7956550" y="1268413"/>
            <a:ext cx="1187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0565" name="Rectangle 37"/>
          <p:cNvSpPr>
            <a:spLocks noChangeArrowheads="1"/>
          </p:cNvSpPr>
          <p:nvPr/>
        </p:nvSpPr>
        <p:spPr bwMode="auto">
          <a:xfrm>
            <a:off x="4067175" y="981075"/>
            <a:ext cx="13684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66" name="Rectangle 38"/>
          <p:cNvSpPr>
            <a:spLocks noChangeArrowheads="1"/>
          </p:cNvSpPr>
          <p:nvPr/>
        </p:nvSpPr>
        <p:spPr bwMode="auto">
          <a:xfrm>
            <a:off x="5435600" y="981075"/>
            <a:ext cx="18002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69" name="Text Box 41"/>
          <p:cNvSpPr txBox="1">
            <a:spLocks noChangeArrowheads="1"/>
          </p:cNvSpPr>
          <p:nvPr/>
        </p:nvSpPr>
        <p:spPr bwMode="auto">
          <a:xfrm>
            <a:off x="179388" y="63087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Costa Rica recent</a:t>
            </a:r>
          </a:p>
        </p:txBody>
      </p:sp>
      <p:sp>
        <p:nvSpPr>
          <p:cNvPr id="150570" name="Text Box 42"/>
          <p:cNvSpPr txBox="1">
            <a:spLocks noChangeArrowheads="1"/>
          </p:cNvSpPr>
          <p:nvPr/>
        </p:nvSpPr>
        <p:spPr bwMode="auto">
          <a:xfrm>
            <a:off x="4427538" y="2060575"/>
            <a:ext cx="244792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Limited ability of legislative approval</a:t>
            </a:r>
          </a:p>
        </p:txBody>
      </p:sp>
      <p:sp>
        <p:nvSpPr>
          <p:cNvPr id="150571" name="Rectangle 43"/>
          <p:cNvSpPr>
            <a:spLocks noChangeArrowheads="1"/>
          </p:cNvSpPr>
          <p:nvPr/>
        </p:nvSpPr>
        <p:spPr bwMode="auto">
          <a:xfrm>
            <a:off x="3708400" y="2924175"/>
            <a:ext cx="3600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72" name="Text Box 44"/>
          <p:cNvSpPr txBox="1">
            <a:spLocks noChangeArrowheads="1"/>
          </p:cNvSpPr>
          <p:nvPr/>
        </p:nvSpPr>
        <p:spPr bwMode="auto">
          <a:xfrm>
            <a:off x="5435600" y="3213100"/>
            <a:ext cx="1944688" cy="639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Fragmented</a:t>
            </a:r>
          </a:p>
          <a:p>
            <a:r>
              <a:rPr lang="en-US" sz="1200">
                <a:latin typeface="Calibri" pitchFamily="34" charset="0"/>
              </a:rPr>
              <a:t>Minorities empowerment</a:t>
            </a:r>
          </a:p>
          <a:p>
            <a:endParaRPr lang="en-US" sz="1200">
              <a:latin typeface="Calibri" pitchFamily="34" charset="0"/>
            </a:endParaRPr>
          </a:p>
        </p:txBody>
      </p:sp>
      <p:sp>
        <p:nvSpPr>
          <p:cNvPr id="150573" name="Text Box 45"/>
          <p:cNvSpPr txBox="1">
            <a:spLocks noChangeArrowheads="1"/>
          </p:cNvSpPr>
          <p:nvPr/>
        </p:nvSpPr>
        <p:spPr bwMode="auto">
          <a:xfrm>
            <a:off x="5435600" y="3573463"/>
            <a:ext cx="19446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Veto Players</a:t>
            </a:r>
          </a:p>
          <a:p>
            <a:r>
              <a:rPr lang="en-US" sz="1200">
                <a:latin typeface="Calibri" pitchFamily="34" charset="0"/>
              </a:rPr>
              <a:t>Independent voters</a:t>
            </a:r>
          </a:p>
        </p:txBody>
      </p:sp>
      <p:sp>
        <p:nvSpPr>
          <p:cNvPr id="150574" name="Oval 46"/>
          <p:cNvSpPr>
            <a:spLocks noChangeArrowheads="1"/>
          </p:cNvSpPr>
          <p:nvPr/>
        </p:nvSpPr>
        <p:spPr bwMode="auto">
          <a:xfrm>
            <a:off x="4356100" y="1916113"/>
            <a:ext cx="2592388" cy="6492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75" name="Line 47"/>
          <p:cNvSpPr>
            <a:spLocks noChangeShapeType="1"/>
          </p:cNvSpPr>
          <p:nvPr/>
        </p:nvSpPr>
        <p:spPr bwMode="auto">
          <a:xfrm>
            <a:off x="5580063" y="170021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76" name="Oval 48"/>
          <p:cNvSpPr>
            <a:spLocks noChangeArrowheads="1"/>
          </p:cNvSpPr>
          <p:nvPr/>
        </p:nvSpPr>
        <p:spPr bwMode="auto">
          <a:xfrm>
            <a:off x="1258888" y="43656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77" name="Oval 49"/>
          <p:cNvSpPr>
            <a:spLocks noChangeArrowheads="1"/>
          </p:cNvSpPr>
          <p:nvPr/>
        </p:nvSpPr>
        <p:spPr bwMode="auto">
          <a:xfrm>
            <a:off x="2411413" y="2349500"/>
            <a:ext cx="57467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78" name="Oval 50"/>
          <p:cNvSpPr>
            <a:spLocks noChangeArrowheads="1"/>
          </p:cNvSpPr>
          <p:nvPr/>
        </p:nvSpPr>
        <p:spPr bwMode="auto">
          <a:xfrm>
            <a:off x="2484438" y="3213100"/>
            <a:ext cx="503237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79" name="Text Box 51"/>
          <p:cNvSpPr txBox="1">
            <a:spLocks noChangeArrowheads="1"/>
          </p:cNvSpPr>
          <p:nvPr/>
        </p:nvSpPr>
        <p:spPr bwMode="auto">
          <a:xfrm>
            <a:off x="3851275" y="5876925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>
              <a:latin typeface="Calibri" pitchFamily="34" charset="0"/>
            </a:endParaRPr>
          </a:p>
        </p:txBody>
      </p:sp>
      <p:sp>
        <p:nvSpPr>
          <p:cNvPr id="150580" name="Text Box 52"/>
          <p:cNvSpPr txBox="1">
            <a:spLocks noChangeArrowheads="1"/>
          </p:cNvSpPr>
          <p:nvPr/>
        </p:nvSpPr>
        <p:spPr bwMode="auto">
          <a:xfrm>
            <a:off x="1258888" y="5084763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U</a:t>
            </a:r>
          </a:p>
        </p:txBody>
      </p:sp>
      <p:sp>
        <p:nvSpPr>
          <p:cNvPr id="150581" name="Text Box 53"/>
          <p:cNvSpPr txBox="1">
            <a:spLocks noChangeArrowheads="1"/>
          </p:cNvSpPr>
          <p:nvPr/>
        </p:nvSpPr>
        <p:spPr bwMode="auto">
          <a:xfrm>
            <a:off x="1258888" y="4365625"/>
            <a:ext cx="360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V</a:t>
            </a:r>
          </a:p>
        </p:txBody>
      </p:sp>
      <p:cxnSp>
        <p:nvCxnSpPr>
          <p:cNvPr id="150582" name="AutoShape 54"/>
          <p:cNvCxnSpPr>
            <a:cxnSpLocks noChangeShapeType="1"/>
            <a:stCxn id="150543" idx="6"/>
          </p:cNvCxnSpPr>
          <p:nvPr/>
        </p:nvCxnSpPr>
        <p:spPr bwMode="auto">
          <a:xfrm>
            <a:off x="1619250" y="5302250"/>
            <a:ext cx="1873250" cy="647700"/>
          </a:xfrm>
          <a:prstGeom prst="curvedConnector3">
            <a:avLst>
              <a:gd name="adj1" fmla="val 49917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50583" name="Line 55"/>
          <p:cNvSpPr>
            <a:spLocks noChangeShapeType="1"/>
          </p:cNvSpPr>
          <p:nvPr/>
        </p:nvSpPr>
        <p:spPr bwMode="auto">
          <a:xfrm flipV="1">
            <a:off x="1619250" y="4724400"/>
            <a:ext cx="19446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84" name="Rectangle 56"/>
          <p:cNvSpPr>
            <a:spLocks noChangeArrowheads="1"/>
          </p:cNvSpPr>
          <p:nvPr/>
        </p:nvSpPr>
        <p:spPr bwMode="auto">
          <a:xfrm>
            <a:off x="6227763" y="4221163"/>
            <a:ext cx="1081087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85" name="Text Box 57"/>
          <p:cNvSpPr txBox="1">
            <a:spLocks noChangeArrowheads="1"/>
          </p:cNvSpPr>
          <p:nvPr/>
        </p:nvSpPr>
        <p:spPr bwMode="auto">
          <a:xfrm>
            <a:off x="6227763" y="4365625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Decentralized Institutions</a:t>
            </a:r>
          </a:p>
        </p:txBody>
      </p:sp>
      <p:sp>
        <p:nvSpPr>
          <p:cNvPr id="150586" name="Line 58"/>
          <p:cNvSpPr>
            <a:spLocks noChangeShapeType="1"/>
          </p:cNvSpPr>
          <p:nvPr/>
        </p:nvSpPr>
        <p:spPr bwMode="auto">
          <a:xfrm>
            <a:off x="1692275" y="1844675"/>
            <a:ext cx="1871663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87" name="Line 59"/>
          <p:cNvSpPr>
            <a:spLocks noChangeShapeType="1"/>
          </p:cNvSpPr>
          <p:nvPr/>
        </p:nvSpPr>
        <p:spPr bwMode="auto">
          <a:xfrm>
            <a:off x="1692275" y="2636838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88" name="Text Box 60"/>
          <p:cNvSpPr txBox="1">
            <a:spLocks noChangeArrowheads="1"/>
          </p:cNvSpPr>
          <p:nvPr/>
        </p:nvSpPr>
        <p:spPr bwMode="auto">
          <a:xfrm>
            <a:off x="0" y="1268413"/>
            <a:ext cx="10429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  <p:sp>
        <p:nvSpPr>
          <p:cNvPr id="150589" name="Text Box 61"/>
          <p:cNvSpPr txBox="1">
            <a:spLocks noChangeArrowheads="1"/>
          </p:cNvSpPr>
          <p:nvPr/>
        </p:nvSpPr>
        <p:spPr bwMode="auto">
          <a:xfrm>
            <a:off x="5486400" y="990600"/>
            <a:ext cx="16557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Agenda Setter</a:t>
            </a:r>
          </a:p>
        </p:txBody>
      </p:sp>
      <p:sp>
        <p:nvSpPr>
          <p:cNvPr id="6" name="16 Elipse"/>
          <p:cNvSpPr>
            <a:spLocks noChangeArrowheads="1"/>
          </p:cNvSpPr>
          <p:nvPr/>
        </p:nvSpPr>
        <p:spPr bwMode="auto">
          <a:xfrm>
            <a:off x="4787900" y="3284538"/>
            <a:ext cx="215900" cy="2159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0591" name="Text Box 63"/>
          <p:cNvSpPr txBox="1">
            <a:spLocks noChangeArrowheads="1"/>
          </p:cNvSpPr>
          <p:nvPr/>
        </p:nvSpPr>
        <p:spPr bwMode="auto">
          <a:xfrm>
            <a:off x="2484438" y="3284538"/>
            <a:ext cx="5762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PLN</a:t>
            </a:r>
          </a:p>
        </p:txBody>
      </p:sp>
      <p:sp>
        <p:nvSpPr>
          <p:cNvPr id="150592" name="Line 64"/>
          <p:cNvSpPr>
            <a:spLocks noChangeShapeType="1"/>
          </p:cNvSpPr>
          <p:nvPr/>
        </p:nvSpPr>
        <p:spPr bwMode="auto">
          <a:xfrm>
            <a:off x="1692275" y="34290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93" name="Oval 65"/>
          <p:cNvSpPr>
            <a:spLocks noChangeArrowheads="1"/>
          </p:cNvSpPr>
          <p:nvPr/>
        </p:nvSpPr>
        <p:spPr bwMode="auto">
          <a:xfrm>
            <a:off x="1258888" y="3789363"/>
            <a:ext cx="360362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94" name="Oval 66"/>
          <p:cNvSpPr>
            <a:spLocks noChangeArrowheads="1"/>
          </p:cNvSpPr>
          <p:nvPr/>
        </p:nvSpPr>
        <p:spPr bwMode="auto">
          <a:xfrm>
            <a:off x="2484438" y="3789363"/>
            <a:ext cx="503237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95" name="Text Box 67"/>
          <p:cNvSpPr txBox="1">
            <a:spLocks noChangeArrowheads="1"/>
          </p:cNvSpPr>
          <p:nvPr/>
        </p:nvSpPr>
        <p:spPr bwMode="auto">
          <a:xfrm>
            <a:off x="2484438" y="3860800"/>
            <a:ext cx="576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PUSC</a:t>
            </a:r>
          </a:p>
        </p:txBody>
      </p:sp>
      <p:sp>
        <p:nvSpPr>
          <p:cNvPr id="150596" name="Line 68"/>
          <p:cNvSpPr>
            <a:spLocks noChangeShapeType="1"/>
          </p:cNvSpPr>
          <p:nvPr/>
        </p:nvSpPr>
        <p:spPr bwMode="auto">
          <a:xfrm>
            <a:off x="1619250" y="4005263"/>
            <a:ext cx="8651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97" name="Line 69"/>
          <p:cNvSpPr>
            <a:spLocks noChangeShapeType="1"/>
          </p:cNvSpPr>
          <p:nvPr/>
        </p:nvSpPr>
        <p:spPr bwMode="auto">
          <a:xfrm>
            <a:off x="1619250" y="45085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598" name="Oval 70"/>
          <p:cNvSpPr>
            <a:spLocks noChangeArrowheads="1"/>
          </p:cNvSpPr>
          <p:nvPr/>
        </p:nvSpPr>
        <p:spPr bwMode="auto">
          <a:xfrm>
            <a:off x="2411413" y="4292600"/>
            <a:ext cx="647700" cy="5032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599" name="Text Box 71"/>
          <p:cNvSpPr txBox="1">
            <a:spLocks noChangeArrowheads="1"/>
          </p:cNvSpPr>
          <p:nvPr/>
        </p:nvSpPr>
        <p:spPr bwMode="auto">
          <a:xfrm>
            <a:off x="2484438" y="4365625"/>
            <a:ext cx="574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PAC</a:t>
            </a:r>
          </a:p>
        </p:txBody>
      </p:sp>
      <p:sp>
        <p:nvSpPr>
          <p:cNvPr id="150600" name="Line 72"/>
          <p:cNvSpPr>
            <a:spLocks noChangeShapeType="1"/>
          </p:cNvSpPr>
          <p:nvPr/>
        </p:nvSpPr>
        <p:spPr bwMode="auto">
          <a:xfrm>
            <a:off x="1619250" y="4581525"/>
            <a:ext cx="792163" cy="714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601" name="Text Box 73"/>
          <p:cNvSpPr txBox="1">
            <a:spLocks noChangeArrowheads="1"/>
          </p:cNvSpPr>
          <p:nvPr/>
        </p:nvSpPr>
        <p:spPr bwMode="auto">
          <a:xfrm>
            <a:off x="0" y="1268413"/>
            <a:ext cx="10429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Multiparty system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Parties don’t internalizes demands</a:t>
            </a:r>
          </a:p>
          <a:p>
            <a:pPr>
              <a:spcBef>
                <a:spcPct val="50000"/>
              </a:spcBef>
            </a:pPr>
            <a:endParaRPr lang="en-US" sz="1200">
              <a:latin typeface="Calibri" pitchFamily="34" charset="0"/>
            </a:endParaRPr>
          </a:p>
        </p:txBody>
      </p:sp>
      <p:sp>
        <p:nvSpPr>
          <p:cNvPr id="150602" name="Text Box 74"/>
          <p:cNvSpPr txBox="1">
            <a:spLocks noChangeArrowheads="1"/>
          </p:cNvSpPr>
          <p:nvPr/>
        </p:nvSpPr>
        <p:spPr bwMode="auto">
          <a:xfrm>
            <a:off x="1258888" y="3860800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V</a:t>
            </a:r>
          </a:p>
        </p:txBody>
      </p:sp>
      <p:sp>
        <p:nvSpPr>
          <p:cNvPr id="150603" name="Text Box 75"/>
          <p:cNvSpPr txBox="1">
            <a:spLocks noChangeArrowheads="1"/>
          </p:cNvSpPr>
          <p:nvPr/>
        </p:nvSpPr>
        <p:spPr bwMode="auto">
          <a:xfrm>
            <a:off x="1331913" y="3284538"/>
            <a:ext cx="3603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V</a:t>
            </a:r>
          </a:p>
        </p:txBody>
      </p:sp>
      <p:sp>
        <p:nvSpPr>
          <p:cNvPr id="150604" name="Text Box 76"/>
          <p:cNvSpPr txBox="1">
            <a:spLocks noChangeArrowheads="1"/>
          </p:cNvSpPr>
          <p:nvPr/>
        </p:nvSpPr>
        <p:spPr bwMode="auto">
          <a:xfrm>
            <a:off x="2411413" y="2420938"/>
            <a:ext cx="7191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Others</a:t>
            </a:r>
          </a:p>
        </p:txBody>
      </p:sp>
      <p:sp>
        <p:nvSpPr>
          <p:cNvPr id="150605" name="Line 77"/>
          <p:cNvSpPr>
            <a:spLocks noChangeShapeType="1"/>
          </p:cNvSpPr>
          <p:nvPr/>
        </p:nvSpPr>
        <p:spPr bwMode="auto">
          <a:xfrm>
            <a:off x="2987675" y="2565400"/>
            <a:ext cx="10795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606" name="Text Box 78"/>
          <p:cNvSpPr txBox="1">
            <a:spLocks noChangeArrowheads="1"/>
          </p:cNvSpPr>
          <p:nvPr/>
        </p:nvSpPr>
        <p:spPr bwMode="auto">
          <a:xfrm>
            <a:off x="1331913" y="2492375"/>
            <a:ext cx="2873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V</a:t>
            </a:r>
          </a:p>
        </p:txBody>
      </p:sp>
      <p:sp>
        <p:nvSpPr>
          <p:cNvPr id="150607" name="Line 79"/>
          <p:cNvSpPr>
            <a:spLocks noChangeShapeType="1"/>
          </p:cNvSpPr>
          <p:nvPr/>
        </p:nvSpPr>
        <p:spPr bwMode="auto">
          <a:xfrm flipV="1">
            <a:off x="3059113" y="3933825"/>
            <a:ext cx="649287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608" name="Line 80"/>
          <p:cNvSpPr>
            <a:spLocks noChangeShapeType="1"/>
          </p:cNvSpPr>
          <p:nvPr/>
        </p:nvSpPr>
        <p:spPr bwMode="auto">
          <a:xfrm flipV="1">
            <a:off x="2987675" y="3644900"/>
            <a:ext cx="6477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609" name="Line 81"/>
          <p:cNvSpPr>
            <a:spLocks noChangeShapeType="1"/>
          </p:cNvSpPr>
          <p:nvPr/>
        </p:nvSpPr>
        <p:spPr bwMode="auto">
          <a:xfrm>
            <a:off x="2987675" y="3429000"/>
            <a:ext cx="64770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610" name="Text Box 82"/>
          <p:cNvSpPr txBox="1">
            <a:spLocks noChangeArrowheads="1"/>
          </p:cNvSpPr>
          <p:nvPr/>
        </p:nvSpPr>
        <p:spPr bwMode="auto">
          <a:xfrm>
            <a:off x="5562600" y="1295400"/>
            <a:ext cx="16557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Medium term horizon</a:t>
            </a:r>
          </a:p>
        </p:txBody>
      </p:sp>
      <p:sp>
        <p:nvSpPr>
          <p:cNvPr id="150611" name="Line 83"/>
          <p:cNvSpPr>
            <a:spLocks noChangeShapeType="1"/>
          </p:cNvSpPr>
          <p:nvPr/>
        </p:nvSpPr>
        <p:spPr bwMode="auto">
          <a:xfrm flipH="1" flipV="1">
            <a:off x="4140200" y="2636838"/>
            <a:ext cx="144463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612" name="Text Box 84"/>
          <p:cNvSpPr txBox="1">
            <a:spLocks noChangeArrowheads="1"/>
          </p:cNvSpPr>
          <p:nvPr/>
        </p:nvSpPr>
        <p:spPr bwMode="auto">
          <a:xfrm>
            <a:off x="3635375" y="2060575"/>
            <a:ext cx="792163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Control of agenda</a:t>
            </a:r>
          </a:p>
        </p:txBody>
      </p:sp>
      <p:sp>
        <p:nvSpPr>
          <p:cNvPr id="150613" name="Rectangle 85"/>
          <p:cNvSpPr>
            <a:spLocks noChangeArrowheads="1"/>
          </p:cNvSpPr>
          <p:nvPr/>
        </p:nvSpPr>
        <p:spPr bwMode="auto">
          <a:xfrm>
            <a:off x="3708400" y="2060575"/>
            <a:ext cx="647700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614" name="Line 86"/>
          <p:cNvSpPr>
            <a:spLocks noChangeShapeType="1"/>
          </p:cNvSpPr>
          <p:nvPr/>
        </p:nvSpPr>
        <p:spPr bwMode="auto">
          <a:xfrm flipV="1">
            <a:off x="4140200" y="1700213"/>
            <a:ext cx="2159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7 Abrir llave"/>
          <p:cNvSpPr>
            <a:spLocks/>
          </p:cNvSpPr>
          <p:nvPr/>
        </p:nvSpPr>
        <p:spPr bwMode="auto">
          <a:xfrm>
            <a:off x="900113" y="2349500"/>
            <a:ext cx="285750" cy="2222500"/>
          </a:xfrm>
          <a:prstGeom prst="leftBrace">
            <a:avLst>
              <a:gd name="adj1" fmla="val 71944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latin typeface="+mn-lt"/>
            </a:endParaRPr>
          </a:p>
        </p:txBody>
      </p:sp>
      <p:sp>
        <p:nvSpPr>
          <p:cNvPr id="150616" name="Line 88"/>
          <p:cNvSpPr>
            <a:spLocks noChangeShapeType="1"/>
          </p:cNvSpPr>
          <p:nvPr/>
        </p:nvSpPr>
        <p:spPr bwMode="auto">
          <a:xfrm flipH="1">
            <a:off x="827088" y="3429000"/>
            <a:ext cx="73025" cy="2592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617" name="Line 89"/>
          <p:cNvSpPr>
            <a:spLocks noChangeShapeType="1"/>
          </p:cNvSpPr>
          <p:nvPr/>
        </p:nvSpPr>
        <p:spPr bwMode="auto">
          <a:xfrm>
            <a:off x="827088" y="6021388"/>
            <a:ext cx="273685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618" name="Line 90"/>
          <p:cNvSpPr>
            <a:spLocks noChangeShapeType="1"/>
          </p:cNvSpPr>
          <p:nvPr/>
        </p:nvSpPr>
        <p:spPr bwMode="auto">
          <a:xfrm>
            <a:off x="7308850" y="5013325"/>
            <a:ext cx="28733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0619" name="Text Box 91"/>
          <p:cNvSpPr txBox="1">
            <a:spLocks noChangeArrowheads="1"/>
          </p:cNvSpPr>
          <p:nvPr/>
        </p:nvSpPr>
        <p:spPr bwMode="auto">
          <a:xfrm>
            <a:off x="1116013" y="1700213"/>
            <a:ext cx="792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Foreign Business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Mexico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24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Economic structure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 economy is diversified but with a high level of concentration in some sectors</a:t>
            </a:r>
          </a:p>
          <a:p>
            <a:pPr>
              <a:lnSpc>
                <a:spcPct val="90000"/>
              </a:lnSpc>
            </a:pPr>
            <a:r>
              <a:rPr lang="en-US" sz="2400"/>
              <a:t>Actors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Big business groups, multiple business associations, unions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Keep their benefits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They tend to use several strategies such as votes, mobilization, money and lobby</a:t>
            </a:r>
          </a:p>
          <a:p>
            <a:pPr>
              <a:lnSpc>
                <a:spcPct val="90000"/>
              </a:lnSpc>
            </a:pPr>
            <a:r>
              <a:rPr lang="en-US" sz="2400"/>
              <a:t>Aggregation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There are peak organizations. They are usually associated to the parties</a:t>
            </a:r>
          </a:p>
          <a:p>
            <a:pPr>
              <a:lnSpc>
                <a:spcPct val="90000"/>
              </a:lnSpc>
            </a:pPr>
            <a:r>
              <a:rPr lang="en-US" sz="2400"/>
              <a:t>Articulation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Influence tend to go through the parties and directly with individual legislators. They do also use the judiciary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This research project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Now at an intermediate stage in which some inputs are in place</a:t>
            </a:r>
          </a:p>
          <a:p>
            <a:pPr lvl="1"/>
            <a:r>
              <a:rPr lang="en-US" sz="2400"/>
              <a:t>Background paper </a:t>
            </a:r>
          </a:p>
          <a:p>
            <a:pPr lvl="2"/>
            <a:r>
              <a:rPr lang="en-US" sz="2000"/>
              <a:t>Murillo, Scartascini, Tommasi (2008)</a:t>
            </a:r>
          </a:p>
          <a:p>
            <a:pPr lvl="1"/>
            <a:r>
              <a:rPr lang="en-US" sz="2400"/>
              <a:t>Drafts of 8 country studies </a:t>
            </a:r>
          </a:p>
          <a:p>
            <a:pPr lvl="2"/>
            <a:r>
              <a:rPr lang="en-US" sz="2000"/>
              <a:t>Argentina, Brazil, Bolivia, Chile, Colombia, Costa Rica, Mexico, Venezuela</a:t>
            </a:r>
          </a:p>
          <a:p>
            <a:pPr lvl="1"/>
            <a:r>
              <a:rPr lang="en-US" sz="2400"/>
              <a:t>Other inputs  (</a:t>
            </a:r>
            <a:r>
              <a:rPr lang="en-US" sz="2400" i="1"/>
              <a:t>transversales</a:t>
            </a:r>
            <a:r>
              <a:rPr lang="en-US" sz="2400"/>
              <a:t>)</a:t>
            </a:r>
          </a:p>
          <a:p>
            <a:pPr lvl="1">
              <a:buFontTx/>
              <a:buNone/>
            </a:pPr>
            <a:endParaRPr lang="en-US" sz="2400"/>
          </a:p>
          <a:p>
            <a:pPr lvl="2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Mexico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President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President is not the agenda setter and can mostly act reactively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He has few exchange mechanisms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He has a medium term horizon</a:t>
            </a:r>
          </a:p>
          <a:p>
            <a:pPr>
              <a:lnSpc>
                <a:spcPct val="80000"/>
              </a:lnSpc>
            </a:pPr>
            <a:r>
              <a:rPr lang="en-US" sz="2400"/>
              <a:t>Congress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Congress has become increasingly fragmented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There aren’t intertemporal commitments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Politicians’ preferences are shaped by parties’ incentives, which favor short-term rewards.</a:t>
            </a:r>
          </a:p>
          <a:p>
            <a:pPr>
              <a:lnSpc>
                <a:spcPct val="80000"/>
              </a:lnSpc>
            </a:pPr>
            <a:r>
              <a:rPr lang="en-US" sz="2400"/>
              <a:t>Political Parties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Political parties have tended to form around and represent particular groups (e.g, businesses in the PAN, union in PRI)</a:t>
            </a:r>
          </a:p>
          <a:p>
            <a:pPr>
              <a:lnSpc>
                <a:spcPct val="80000"/>
              </a:lnSpc>
            </a:pPr>
            <a:r>
              <a:rPr lang="en-US" sz="2400"/>
              <a:t>Other institutional actors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 judiciary enforces the status quo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 bureaucracy is mixed. Regulatory agencies tend to be weak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Governors have gained importance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Mexico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974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Policymaking 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During the PRI era, both big business and organized labor were part of the PRI 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Policies did favor both, with a low productivity bias (high level of protectionism, etc)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Reforms after the crisis had two effects: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Big business received the benefits of privatization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Fragmentation of political actors increased veto players 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Big business demand “low productivity” policies: entry barriers, etc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Small guys do also benefit from “low productivity” policies such as transfers that favor small vs larger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They use the system (judiciary, etc) in their favor</a:t>
            </a: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Status quo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Previous policies</a:t>
            </a:r>
          </a:p>
          <a:p>
            <a:pPr>
              <a:lnSpc>
                <a:spcPct val="80000"/>
              </a:lnSpc>
            </a:pPr>
            <a:r>
              <a:rPr lang="en-US" sz="2000"/>
              <a:t>Policies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Pro-productivity reforms are hard to pass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Plenty of vertical policies with sectorial benefits that affect productivity negatively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63938" y="765175"/>
            <a:ext cx="3887787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4627" name="11 CuadroTexto"/>
          <p:cNvSpPr txBox="1">
            <a:spLocks noChangeArrowheads="1"/>
          </p:cNvSpPr>
          <p:nvPr/>
        </p:nvSpPr>
        <p:spPr bwMode="auto">
          <a:xfrm>
            <a:off x="4211638" y="1125538"/>
            <a:ext cx="928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President</a:t>
            </a:r>
          </a:p>
        </p:txBody>
      </p:sp>
      <p:sp>
        <p:nvSpPr>
          <p:cNvPr id="154628" name="13 CuadroTexto"/>
          <p:cNvSpPr txBox="1">
            <a:spLocks noChangeArrowheads="1"/>
          </p:cNvSpPr>
          <p:nvPr/>
        </p:nvSpPr>
        <p:spPr bwMode="auto">
          <a:xfrm>
            <a:off x="4932363" y="29241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067175" y="3284538"/>
            <a:ext cx="211138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427538" y="3284538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427538" y="3573463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4633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200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15463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133600"/>
            <a:ext cx="1081087" cy="1511300"/>
          </a:xfrm>
          <a:prstGeom prst="rect">
            <a:avLst/>
          </a:prstGeom>
          <a:noFill/>
        </p:spPr>
      </p:pic>
      <p:sp>
        <p:nvSpPr>
          <p:cNvPr id="154637" name="Oval 13"/>
          <p:cNvSpPr>
            <a:spLocks noChangeArrowheads="1"/>
          </p:cNvSpPr>
          <p:nvPr/>
        </p:nvSpPr>
        <p:spPr bwMode="auto">
          <a:xfrm>
            <a:off x="1042988" y="1125538"/>
            <a:ext cx="1008062" cy="10080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38" name="Oval 14"/>
          <p:cNvSpPr>
            <a:spLocks noChangeArrowheads="1"/>
          </p:cNvSpPr>
          <p:nvPr/>
        </p:nvSpPr>
        <p:spPr bwMode="auto">
          <a:xfrm>
            <a:off x="1331913" y="2420938"/>
            <a:ext cx="431800" cy="3587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39" name="Oval 15"/>
          <p:cNvSpPr>
            <a:spLocks noChangeArrowheads="1"/>
          </p:cNvSpPr>
          <p:nvPr/>
        </p:nvSpPr>
        <p:spPr bwMode="auto">
          <a:xfrm>
            <a:off x="1403350" y="3068638"/>
            <a:ext cx="360363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40" name="Oval 16"/>
          <p:cNvSpPr>
            <a:spLocks noChangeArrowheads="1"/>
          </p:cNvSpPr>
          <p:nvPr/>
        </p:nvSpPr>
        <p:spPr bwMode="auto">
          <a:xfrm>
            <a:off x="1331913" y="3789363"/>
            <a:ext cx="360362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41" name="Oval 17"/>
          <p:cNvSpPr>
            <a:spLocks noChangeArrowheads="1"/>
          </p:cNvSpPr>
          <p:nvPr/>
        </p:nvSpPr>
        <p:spPr bwMode="auto">
          <a:xfrm>
            <a:off x="1331913" y="43656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42" name="Text Box 18"/>
          <p:cNvSpPr txBox="1">
            <a:spLocks noChangeArrowheads="1"/>
          </p:cNvSpPr>
          <p:nvPr/>
        </p:nvSpPr>
        <p:spPr bwMode="auto">
          <a:xfrm>
            <a:off x="1042988" y="0"/>
            <a:ext cx="1042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54643" name="Text Box 19"/>
          <p:cNvSpPr txBox="1">
            <a:spLocks noChangeArrowheads="1"/>
          </p:cNvSpPr>
          <p:nvPr/>
        </p:nvSpPr>
        <p:spPr bwMode="auto">
          <a:xfrm>
            <a:off x="2339975" y="0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4067175" y="3573463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16 Elipse"/>
          <p:cNvSpPr>
            <a:spLocks noChangeArrowheads="1"/>
          </p:cNvSpPr>
          <p:nvPr/>
        </p:nvSpPr>
        <p:spPr bwMode="auto">
          <a:xfrm>
            <a:off x="4787900" y="32845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4646" name="Text Box 22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54647" name="Text Box 23"/>
          <p:cNvSpPr txBox="1">
            <a:spLocks noChangeArrowheads="1"/>
          </p:cNvSpPr>
          <p:nvPr/>
        </p:nvSpPr>
        <p:spPr bwMode="auto">
          <a:xfrm rot="5400000">
            <a:off x="8229600" y="1000125"/>
            <a:ext cx="641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Status quo: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Previous policies</a:t>
            </a:r>
          </a:p>
        </p:txBody>
      </p:sp>
      <p:sp>
        <p:nvSpPr>
          <p:cNvPr id="154648" name="Rectangle 24"/>
          <p:cNvSpPr>
            <a:spLocks noChangeArrowheads="1"/>
          </p:cNvSpPr>
          <p:nvPr/>
        </p:nvSpPr>
        <p:spPr bwMode="auto">
          <a:xfrm>
            <a:off x="3779838" y="4292600"/>
            <a:ext cx="107950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49" name="Rectangle 25"/>
          <p:cNvSpPr>
            <a:spLocks noChangeArrowheads="1"/>
          </p:cNvSpPr>
          <p:nvPr/>
        </p:nvSpPr>
        <p:spPr bwMode="auto">
          <a:xfrm>
            <a:off x="6011863" y="4868863"/>
            <a:ext cx="1296987" cy="793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50" name="Rectangle 26"/>
          <p:cNvSpPr>
            <a:spLocks noChangeArrowheads="1"/>
          </p:cNvSpPr>
          <p:nvPr/>
        </p:nvSpPr>
        <p:spPr bwMode="auto">
          <a:xfrm>
            <a:off x="4932363" y="5013325"/>
            <a:ext cx="936625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51" name="Text Box 27"/>
          <p:cNvSpPr txBox="1">
            <a:spLocks noChangeArrowheads="1"/>
          </p:cNvSpPr>
          <p:nvPr/>
        </p:nvSpPr>
        <p:spPr bwMode="auto">
          <a:xfrm>
            <a:off x="3851275" y="4365625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Judiciary: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Independent</a:t>
            </a:r>
          </a:p>
        </p:txBody>
      </p:sp>
      <p:sp>
        <p:nvSpPr>
          <p:cNvPr id="154652" name="Text Box 28"/>
          <p:cNvSpPr txBox="1">
            <a:spLocks noChangeArrowheads="1"/>
          </p:cNvSpPr>
          <p:nvPr/>
        </p:nvSpPr>
        <p:spPr bwMode="auto">
          <a:xfrm>
            <a:off x="6011863" y="4941888"/>
            <a:ext cx="1296987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Bureaucracy: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Mix across sectors</a:t>
            </a:r>
          </a:p>
        </p:txBody>
      </p:sp>
      <p:sp>
        <p:nvSpPr>
          <p:cNvPr id="154653" name="Text Box 29"/>
          <p:cNvSpPr txBox="1">
            <a:spLocks noChangeArrowheads="1"/>
          </p:cNvSpPr>
          <p:nvPr/>
        </p:nvSpPr>
        <p:spPr bwMode="auto">
          <a:xfrm>
            <a:off x="5003800" y="5084763"/>
            <a:ext cx="863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Reg Agcies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Weak</a:t>
            </a:r>
          </a:p>
        </p:txBody>
      </p:sp>
      <p:sp>
        <p:nvSpPr>
          <p:cNvPr id="154654" name="Line 30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55" name="Line 31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56" name="Line 32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57" name="Text Box 33"/>
          <p:cNvSpPr txBox="1">
            <a:spLocks noChangeArrowheads="1"/>
          </p:cNvSpPr>
          <p:nvPr/>
        </p:nvSpPr>
        <p:spPr bwMode="auto">
          <a:xfrm>
            <a:off x="5003800" y="5876925"/>
            <a:ext cx="172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154658" name="Text Box 34"/>
          <p:cNvSpPr txBox="1">
            <a:spLocks noChangeArrowheads="1"/>
          </p:cNvSpPr>
          <p:nvPr/>
        </p:nvSpPr>
        <p:spPr bwMode="auto">
          <a:xfrm>
            <a:off x="7596188" y="3860800"/>
            <a:ext cx="863600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Trade agreements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Fiscal stability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Stability of policies</a:t>
            </a:r>
          </a:p>
        </p:txBody>
      </p:sp>
      <p:sp>
        <p:nvSpPr>
          <p:cNvPr id="154659" name="Text Box 35"/>
          <p:cNvSpPr txBox="1">
            <a:spLocks noChangeArrowheads="1"/>
          </p:cNvSpPr>
          <p:nvPr/>
        </p:nvSpPr>
        <p:spPr bwMode="auto">
          <a:xfrm>
            <a:off x="7596188" y="5516563"/>
            <a:ext cx="1547812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Low reforms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High barriers to entry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Monopolies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Social policy (clientelism)</a:t>
            </a:r>
          </a:p>
        </p:txBody>
      </p:sp>
      <p:sp>
        <p:nvSpPr>
          <p:cNvPr id="154660" name="Rectangle 36"/>
          <p:cNvSpPr>
            <a:spLocks noChangeArrowheads="1"/>
          </p:cNvSpPr>
          <p:nvPr/>
        </p:nvSpPr>
        <p:spPr bwMode="auto">
          <a:xfrm>
            <a:off x="7524750" y="3860800"/>
            <a:ext cx="935038" cy="158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61" name="Rectangle 37"/>
          <p:cNvSpPr>
            <a:spLocks noChangeArrowheads="1"/>
          </p:cNvSpPr>
          <p:nvPr/>
        </p:nvSpPr>
        <p:spPr bwMode="auto">
          <a:xfrm>
            <a:off x="7524750" y="5516563"/>
            <a:ext cx="1511300" cy="1225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62" name="Rectangle 38"/>
          <p:cNvSpPr>
            <a:spLocks noChangeArrowheads="1"/>
          </p:cNvSpPr>
          <p:nvPr/>
        </p:nvSpPr>
        <p:spPr bwMode="auto">
          <a:xfrm>
            <a:off x="7956550" y="1268413"/>
            <a:ext cx="1187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4664" name="Rectangle 40"/>
          <p:cNvSpPr>
            <a:spLocks noChangeArrowheads="1"/>
          </p:cNvSpPr>
          <p:nvPr/>
        </p:nvSpPr>
        <p:spPr bwMode="auto">
          <a:xfrm>
            <a:off x="4067175" y="981075"/>
            <a:ext cx="13684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65" name="Rectangle 41"/>
          <p:cNvSpPr>
            <a:spLocks noChangeArrowheads="1"/>
          </p:cNvSpPr>
          <p:nvPr/>
        </p:nvSpPr>
        <p:spPr bwMode="auto">
          <a:xfrm>
            <a:off x="5435600" y="981075"/>
            <a:ext cx="18002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68" name="Text Box 44"/>
          <p:cNvSpPr txBox="1">
            <a:spLocks noChangeArrowheads="1"/>
          </p:cNvSpPr>
          <p:nvPr/>
        </p:nvSpPr>
        <p:spPr bwMode="auto">
          <a:xfrm>
            <a:off x="179388" y="63087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Mexico today</a:t>
            </a:r>
          </a:p>
        </p:txBody>
      </p:sp>
      <p:sp>
        <p:nvSpPr>
          <p:cNvPr id="154669" name="Text Box 45"/>
          <p:cNvSpPr txBox="1">
            <a:spLocks noChangeArrowheads="1"/>
          </p:cNvSpPr>
          <p:nvPr/>
        </p:nvSpPr>
        <p:spPr bwMode="auto">
          <a:xfrm>
            <a:off x="5508625" y="981075"/>
            <a:ext cx="12239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Agenda setter</a:t>
            </a:r>
          </a:p>
        </p:txBody>
      </p:sp>
      <p:sp>
        <p:nvSpPr>
          <p:cNvPr id="154670" name="Text Box 46"/>
          <p:cNvSpPr txBox="1">
            <a:spLocks noChangeArrowheads="1"/>
          </p:cNvSpPr>
          <p:nvPr/>
        </p:nvSpPr>
        <p:spPr bwMode="auto">
          <a:xfrm>
            <a:off x="4716463" y="2133600"/>
            <a:ext cx="1871662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Limited transaction ability</a:t>
            </a:r>
          </a:p>
        </p:txBody>
      </p:sp>
      <p:sp>
        <p:nvSpPr>
          <p:cNvPr id="154671" name="Text Box 47"/>
          <p:cNvSpPr txBox="1">
            <a:spLocks noChangeArrowheads="1"/>
          </p:cNvSpPr>
          <p:nvPr/>
        </p:nvSpPr>
        <p:spPr bwMode="auto">
          <a:xfrm>
            <a:off x="5435600" y="126841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“Medium term” horizon</a:t>
            </a:r>
          </a:p>
        </p:txBody>
      </p:sp>
      <p:sp>
        <p:nvSpPr>
          <p:cNvPr id="154672" name="Rectangle 48"/>
          <p:cNvSpPr>
            <a:spLocks noChangeArrowheads="1"/>
          </p:cNvSpPr>
          <p:nvPr/>
        </p:nvSpPr>
        <p:spPr bwMode="auto">
          <a:xfrm>
            <a:off x="3708400" y="2924175"/>
            <a:ext cx="3600450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73" name="Text Box 49"/>
          <p:cNvSpPr txBox="1">
            <a:spLocks noChangeArrowheads="1"/>
          </p:cNvSpPr>
          <p:nvPr/>
        </p:nvSpPr>
        <p:spPr bwMode="auto">
          <a:xfrm>
            <a:off x="5435600" y="335756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Increasingly fragmented</a:t>
            </a:r>
          </a:p>
        </p:txBody>
      </p:sp>
      <p:sp>
        <p:nvSpPr>
          <p:cNvPr id="154674" name="Oval 50"/>
          <p:cNvSpPr>
            <a:spLocks noChangeArrowheads="1"/>
          </p:cNvSpPr>
          <p:nvPr/>
        </p:nvSpPr>
        <p:spPr bwMode="auto">
          <a:xfrm>
            <a:off x="4572000" y="2060575"/>
            <a:ext cx="22320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75" name="Line 51"/>
          <p:cNvSpPr>
            <a:spLocks noChangeShapeType="1"/>
          </p:cNvSpPr>
          <p:nvPr/>
        </p:nvSpPr>
        <p:spPr bwMode="auto">
          <a:xfrm>
            <a:off x="5580063" y="17732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54676" name="AutoShape 52"/>
          <p:cNvCxnSpPr>
            <a:cxnSpLocks noChangeShapeType="1"/>
            <a:stCxn id="154637" idx="0"/>
            <a:endCxn id="154664" idx="1"/>
          </p:cNvCxnSpPr>
          <p:nvPr/>
        </p:nvCxnSpPr>
        <p:spPr bwMode="auto">
          <a:xfrm rot="5400000" flipV="1">
            <a:off x="2699544" y="-26193"/>
            <a:ext cx="215900" cy="2519362"/>
          </a:xfrm>
          <a:prstGeom prst="curvedConnector4">
            <a:avLst>
              <a:gd name="adj1" fmla="val -105884"/>
              <a:gd name="adj2" fmla="val 59926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54677" name="Text Box 53"/>
          <p:cNvSpPr txBox="1">
            <a:spLocks noChangeArrowheads="1"/>
          </p:cNvSpPr>
          <p:nvPr/>
        </p:nvSpPr>
        <p:spPr bwMode="auto">
          <a:xfrm>
            <a:off x="0" y="1341438"/>
            <a:ext cx="1187450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High relevance of large economic groups 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Peak organizations go through parties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Actors are usually reactive</a:t>
            </a:r>
          </a:p>
          <a:p>
            <a:pPr>
              <a:spcBef>
                <a:spcPct val="50000"/>
              </a:spcBef>
            </a:pPr>
            <a:endParaRPr lang="en-US" sz="1000">
              <a:latin typeface="Calibri" pitchFamily="34" charset="0"/>
            </a:endParaRPr>
          </a:p>
        </p:txBody>
      </p:sp>
      <p:sp>
        <p:nvSpPr>
          <p:cNvPr id="154678" name="11 CuadroTexto"/>
          <p:cNvSpPr txBox="1">
            <a:spLocks noChangeArrowheads="1"/>
          </p:cNvSpPr>
          <p:nvPr/>
        </p:nvSpPr>
        <p:spPr bwMode="auto">
          <a:xfrm>
            <a:off x="1258888" y="1341438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Econ</a:t>
            </a:r>
          </a:p>
          <a:p>
            <a:r>
              <a:rPr lang="es-AR" sz="1200">
                <a:latin typeface="Calibri" pitchFamily="34" charset="0"/>
              </a:rPr>
              <a:t>Groups</a:t>
            </a:r>
          </a:p>
        </p:txBody>
      </p:sp>
      <p:cxnSp>
        <p:nvCxnSpPr>
          <p:cNvPr id="154679" name="AutoShape 55"/>
          <p:cNvCxnSpPr>
            <a:cxnSpLocks noChangeShapeType="1"/>
            <a:endCxn id="154655" idx="0"/>
          </p:cNvCxnSpPr>
          <p:nvPr/>
        </p:nvCxnSpPr>
        <p:spPr bwMode="auto">
          <a:xfrm rot="16200000" flipH="1">
            <a:off x="1511300" y="4184650"/>
            <a:ext cx="2160588" cy="1944688"/>
          </a:xfrm>
          <a:prstGeom prst="curvedConnector3">
            <a:avLst>
              <a:gd name="adj1" fmla="val 49963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54680" name="Oval 56"/>
          <p:cNvSpPr>
            <a:spLocks noChangeArrowheads="1"/>
          </p:cNvSpPr>
          <p:nvPr/>
        </p:nvSpPr>
        <p:spPr bwMode="auto">
          <a:xfrm>
            <a:off x="1331913" y="5013325"/>
            <a:ext cx="360362" cy="2873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81" name="Line 57"/>
          <p:cNvSpPr>
            <a:spLocks noChangeShapeType="1"/>
          </p:cNvSpPr>
          <p:nvPr/>
        </p:nvSpPr>
        <p:spPr bwMode="auto">
          <a:xfrm>
            <a:off x="1692275" y="393382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82" name="Line 58"/>
          <p:cNvSpPr>
            <a:spLocks noChangeShapeType="1"/>
          </p:cNvSpPr>
          <p:nvPr/>
        </p:nvSpPr>
        <p:spPr bwMode="auto">
          <a:xfrm>
            <a:off x="1692275" y="4508500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84" name="Oval 60"/>
          <p:cNvSpPr>
            <a:spLocks noChangeArrowheads="1"/>
          </p:cNvSpPr>
          <p:nvPr/>
        </p:nvSpPr>
        <p:spPr bwMode="auto">
          <a:xfrm>
            <a:off x="2514600" y="2514600"/>
            <a:ext cx="492125" cy="939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85" name="Line 61"/>
          <p:cNvSpPr>
            <a:spLocks noChangeShapeType="1"/>
          </p:cNvSpPr>
          <p:nvPr/>
        </p:nvSpPr>
        <p:spPr bwMode="auto">
          <a:xfrm>
            <a:off x="2051050" y="2852738"/>
            <a:ext cx="1512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686" name="Oval 62"/>
          <p:cNvSpPr>
            <a:spLocks noChangeArrowheads="1"/>
          </p:cNvSpPr>
          <p:nvPr/>
        </p:nvSpPr>
        <p:spPr bwMode="auto">
          <a:xfrm>
            <a:off x="2555875" y="3573463"/>
            <a:ext cx="415925" cy="8461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87" name="Text Box 63"/>
          <p:cNvSpPr txBox="1">
            <a:spLocks noChangeArrowheads="1"/>
          </p:cNvSpPr>
          <p:nvPr/>
        </p:nvSpPr>
        <p:spPr bwMode="auto">
          <a:xfrm>
            <a:off x="1331913" y="3789363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U</a:t>
            </a:r>
          </a:p>
        </p:txBody>
      </p:sp>
      <p:sp>
        <p:nvSpPr>
          <p:cNvPr id="154688" name="Text Box 64"/>
          <p:cNvSpPr txBox="1">
            <a:spLocks noChangeArrowheads="1"/>
          </p:cNvSpPr>
          <p:nvPr/>
        </p:nvSpPr>
        <p:spPr bwMode="auto">
          <a:xfrm>
            <a:off x="2590800" y="2590800"/>
            <a:ext cx="228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PAN</a:t>
            </a:r>
          </a:p>
        </p:txBody>
      </p:sp>
      <p:sp>
        <p:nvSpPr>
          <p:cNvPr id="154689" name="Text Box 65"/>
          <p:cNvSpPr txBox="1">
            <a:spLocks noChangeArrowheads="1"/>
          </p:cNvSpPr>
          <p:nvPr/>
        </p:nvSpPr>
        <p:spPr bwMode="auto">
          <a:xfrm>
            <a:off x="2627313" y="3573463"/>
            <a:ext cx="2889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PRI</a:t>
            </a:r>
          </a:p>
        </p:txBody>
      </p:sp>
      <p:cxnSp>
        <p:nvCxnSpPr>
          <p:cNvPr id="154690" name="AutoShape 66"/>
          <p:cNvCxnSpPr>
            <a:cxnSpLocks noChangeShapeType="1"/>
            <a:stCxn id="154637" idx="5"/>
            <a:endCxn id="154648" idx="1"/>
          </p:cNvCxnSpPr>
          <p:nvPr/>
        </p:nvCxnSpPr>
        <p:spPr bwMode="auto">
          <a:xfrm rot="16200000" flipH="1">
            <a:off x="1454151" y="2435225"/>
            <a:ext cx="2774950" cy="1876425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54691" name="AutoShape 67"/>
          <p:cNvCxnSpPr>
            <a:cxnSpLocks noChangeShapeType="1"/>
            <a:stCxn id="154637" idx="5"/>
          </p:cNvCxnSpPr>
          <p:nvPr/>
        </p:nvCxnSpPr>
        <p:spPr bwMode="auto">
          <a:xfrm rot="16200000" flipH="1">
            <a:off x="1670845" y="2218531"/>
            <a:ext cx="3497262" cy="3032125"/>
          </a:xfrm>
          <a:prstGeom prst="curvedConnector3">
            <a:avLst>
              <a:gd name="adj1" fmla="val 95958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5" name="83 Flecha abajo"/>
          <p:cNvSpPr>
            <a:spLocks noChangeArrowheads="1"/>
          </p:cNvSpPr>
          <p:nvPr/>
        </p:nvSpPr>
        <p:spPr bwMode="auto">
          <a:xfrm rot="-139893">
            <a:off x="8685213" y="3284538"/>
            <a:ext cx="458787" cy="1800225"/>
          </a:xfrm>
          <a:prstGeom prst="downArrow">
            <a:avLst>
              <a:gd name="adj1" fmla="val 50000"/>
              <a:gd name="adj2" fmla="val 152595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4693" name="11 CuadroTexto"/>
          <p:cNvSpPr txBox="1">
            <a:spLocks noChangeArrowheads="1"/>
          </p:cNvSpPr>
          <p:nvPr/>
        </p:nvSpPr>
        <p:spPr bwMode="auto">
          <a:xfrm>
            <a:off x="1331913" y="2420938"/>
            <a:ext cx="504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Med</a:t>
            </a:r>
          </a:p>
        </p:txBody>
      </p:sp>
      <p:sp>
        <p:nvSpPr>
          <p:cNvPr id="154694" name="Text Box 70"/>
          <p:cNvSpPr txBox="1">
            <a:spLocks noChangeArrowheads="1"/>
          </p:cNvSpPr>
          <p:nvPr/>
        </p:nvSpPr>
        <p:spPr bwMode="auto">
          <a:xfrm>
            <a:off x="6011863" y="4149725"/>
            <a:ext cx="12969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Governors</a:t>
            </a:r>
          </a:p>
        </p:txBody>
      </p:sp>
      <p:sp>
        <p:nvSpPr>
          <p:cNvPr id="154695" name="Rectangle 71"/>
          <p:cNvSpPr>
            <a:spLocks noChangeArrowheads="1"/>
          </p:cNvSpPr>
          <p:nvPr/>
        </p:nvSpPr>
        <p:spPr bwMode="auto">
          <a:xfrm>
            <a:off x="5940425" y="4149725"/>
            <a:ext cx="1079500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96" name="Oval 72"/>
          <p:cNvSpPr>
            <a:spLocks noChangeArrowheads="1"/>
          </p:cNvSpPr>
          <p:nvPr/>
        </p:nvSpPr>
        <p:spPr bwMode="auto">
          <a:xfrm>
            <a:off x="2590800" y="1371600"/>
            <a:ext cx="4572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4697" name="Text Box 73"/>
          <p:cNvSpPr txBox="1">
            <a:spLocks noChangeArrowheads="1"/>
          </p:cNvSpPr>
          <p:nvPr/>
        </p:nvSpPr>
        <p:spPr bwMode="auto">
          <a:xfrm>
            <a:off x="2662238" y="1371600"/>
            <a:ext cx="2889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PRD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/>
              <a:t>Venezuela</a:t>
            </a:r>
            <a:endParaRPr lang="en-US" sz="2800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Economic structure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Economic structure is concentrated in oil extraction. Voice exclusion in the policymaking process.</a:t>
            </a:r>
          </a:p>
          <a:p>
            <a:pPr>
              <a:lnSpc>
                <a:spcPct val="80000"/>
              </a:lnSpc>
            </a:pPr>
            <a:r>
              <a:rPr lang="en-US" sz="2400"/>
              <a:t>Actors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Leaders of PSUV, “Boliburguesia” (business actors connected with president), militaries and Unions.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 decisive factor is to have access to the President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They usually demand for distributing rents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They cater some money and lobbying</a:t>
            </a:r>
          </a:p>
          <a:p>
            <a:pPr>
              <a:lnSpc>
                <a:spcPct val="80000"/>
              </a:lnSpc>
            </a:pPr>
            <a:r>
              <a:rPr lang="en-US" sz="2400"/>
              <a:t>Aggregation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Creation of alternative business association (Empreven and FEDEINDUSTRIA)</a:t>
            </a:r>
          </a:p>
          <a:p>
            <a:pPr>
              <a:lnSpc>
                <a:spcPct val="80000"/>
              </a:lnSpc>
            </a:pPr>
            <a:r>
              <a:rPr lang="en-US" sz="2400"/>
              <a:t>Articulation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Most of the influence is individually or through lobby, political and financial support to the President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 Executive is the main point of entry. </a:t>
            </a:r>
          </a:p>
          <a:p>
            <a:pPr>
              <a:lnSpc>
                <a:spcPct val="80000"/>
              </a:lnSpc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Venezuela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5068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President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 president usually has a short term horizon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He is the agenda setter</a:t>
            </a:r>
          </a:p>
          <a:p>
            <a:pPr>
              <a:lnSpc>
                <a:spcPct val="90000"/>
              </a:lnSpc>
            </a:pPr>
            <a:r>
              <a:rPr lang="en-US" sz="2400"/>
              <a:t>Congress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Weakening of the legislature, stronger role of the President 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Strong discipline within the government party members</a:t>
            </a:r>
          </a:p>
          <a:p>
            <a:pPr>
              <a:lnSpc>
                <a:spcPct val="90000"/>
              </a:lnSpc>
            </a:pPr>
            <a:r>
              <a:rPr lang="en-US" sz="2400"/>
              <a:t>Political Parties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One relevant political party, PSUV. Exclusion of voices in the policy making process</a:t>
            </a:r>
          </a:p>
          <a:p>
            <a:pPr>
              <a:lnSpc>
                <a:spcPct val="90000"/>
              </a:lnSpc>
            </a:pPr>
            <a:r>
              <a:rPr lang="en-US" sz="2400"/>
              <a:t>Other institutional actors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Weakening of institutions, transparency and accountability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The bureaucracy is not professional and volatile, increasing of loyal dissident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Conflict relation between the media and the President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Venezuela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344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Policymaking 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The Venezuelan PMP has changed dramatically in the last 40 years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However, oil remains the main source of financing and the main product in the economy</a:t>
            </a:r>
          </a:p>
          <a:p>
            <a:pPr>
              <a:lnSpc>
                <a:spcPct val="80000"/>
              </a:lnSpc>
            </a:pPr>
            <a:r>
              <a:rPr lang="en-US" sz="2000"/>
              <a:t>Status quo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During oil booms, its natural to let the B$ appreciate and protect the national industry. This becomes the status quo policy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During bust, it’s very difficult politically to revert these and pursue productivity enhancing policies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Those who gained before remain powerful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Population associates bonanza with the policies pursued and not necessarily with oil revenues</a:t>
            </a:r>
          </a:p>
          <a:p>
            <a:pPr>
              <a:lnSpc>
                <a:spcPct val="80000"/>
              </a:lnSpc>
            </a:pPr>
            <a:r>
              <a:rPr lang="en-US" sz="2000"/>
              <a:t>Policies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Policies are highly volatile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Policies tend to favor those actors allied to the President and affect those outside. 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Strong deficit bias and pro-cyclicality in fiscal policy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Trade barriers, tax exemptions, appreciation of real exchange rate, expropriation and nationalization and price control do not necessarily favor productivity gains.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3563938" y="765175"/>
            <a:ext cx="3887787" cy="49688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8723" name="11 CuadroTexto"/>
          <p:cNvSpPr txBox="1">
            <a:spLocks noChangeArrowheads="1"/>
          </p:cNvSpPr>
          <p:nvPr/>
        </p:nvSpPr>
        <p:spPr bwMode="auto">
          <a:xfrm>
            <a:off x="4211638" y="1125538"/>
            <a:ext cx="928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President</a:t>
            </a:r>
          </a:p>
        </p:txBody>
      </p:sp>
      <p:sp>
        <p:nvSpPr>
          <p:cNvPr id="158724" name="13 CuadroTexto"/>
          <p:cNvSpPr txBox="1">
            <a:spLocks noChangeArrowheads="1"/>
          </p:cNvSpPr>
          <p:nvPr/>
        </p:nvSpPr>
        <p:spPr bwMode="auto">
          <a:xfrm>
            <a:off x="4932363" y="2924175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400">
                <a:latin typeface="Calibri" pitchFamily="34" charset="0"/>
              </a:rPr>
              <a:t>        Congress</a:t>
            </a:r>
          </a:p>
        </p:txBody>
      </p:sp>
      <p:sp>
        <p:nvSpPr>
          <p:cNvPr id="15" name="14 Elipse"/>
          <p:cNvSpPr>
            <a:spLocks noChangeArrowheads="1"/>
          </p:cNvSpPr>
          <p:nvPr/>
        </p:nvSpPr>
        <p:spPr bwMode="auto">
          <a:xfrm>
            <a:off x="4067175" y="3284538"/>
            <a:ext cx="211138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" name="15 Elipse"/>
          <p:cNvSpPr>
            <a:spLocks noChangeArrowheads="1"/>
          </p:cNvSpPr>
          <p:nvPr/>
        </p:nvSpPr>
        <p:spPr bwMode="auto">
          <a:xfrm>
            <a:off x="4427538" y="3284538"/>
            <a:ext cx="212725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7" name="16 Elipse"/>
          <p:cNvSpPr>
            <a:spLocks noChangeArrowheads="1"/>
          </p:cNvSpPr>
          <p:nvPr/>
        </p:nvSpPr>
        <p:spPr bwMode="auto">
          <a:xfrm>
            <a:off x="4427538" y="3573463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45" name="44 Flecha derecha"/>
          <p:cNvSpPr>
            <a:spLocks noChangeArrowheads="1"/>
          </p:cNvSpPr>
          <p:nvPr/>
        </p:nvSpPr>
        <p:spPr bwMode="auto">
          <a:xfrm>
            <a:off x="7500938" y="2857500"/>
            <a:ext cx="428625" cy="357188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8729" name="81 CuadroTexto"/>
          <p:cNvSpPr txBox="1">
            <a:spLocks noChangeArrowheads="1"/>
          </p:cNvSpPr>
          <p:nvPr/>
        </p:nvSpPr>
        <p:spPr bwMode="auto">
          <a:xfrm>
            <a:off x="7812088" y="2708275"/>
            <a:ext cx="1143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1200">
                <a:latin typeface="Calibri" pitchFamily="34" charset="0"/>
              </a:rPr>
              <a:t>Policies</a:t>
            </a:r>
          </a:p>
        </p:txBody>
      </p:sp>
      <p:sp>
        <p:nvSpPr>
          <p:cNvPr id="83" name="82 Rectángulo"/>
          <p:cNvSpPr>
            <a:spLocks noChangeArrowheads="1"/>
          </p:cNvSpPr>
          <p:nvPr/>
        </p:nvSpPr>
        <p:spPr bwMode="auto">
          <a:xfrm>
            <a:off x="7956550" y="2636838"/>
            <a:ext cx="892175" cy="56991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84" name="83 Flecha abajo"/>
          <p:cNvSpPr>
            <a:spLocks noChangeArrowheads="1"/>
          </p:cNvSpPr>
          <p:nvPr/>
        </p:nvSpPr>
        <p:spPr bwMode="auto">
          <a:xfrm rot="1449634">
            <a:off x="7956550" y="3357563"/>
            <a:ext cx="315913" cy="361950"/>
          </a:xfrm>
          <a:prstGeom prst="downArrow">
            <a:avLst>
              <a:gd name="adj1" fmla="val 50000"/>
              <a:gd name="adj2" fmla="val 44556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8732" name="Oval 12"/>
          <p:cNvSpPr>
            <a:spLocks noChangeArrowheads="1"/>
          </p:cNvSpPr>
          <p:nvPr/>
        </p:nvSpPr>
        <p:spPr bwMode="auto">
          <a:xfrm>
            <a:off x="1042988" y="1125538"/>
            <a:ext cx="1008062" cy="10080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33" name="Oval 13"/>
          <p:cNvSpPr>
            <a:spLocks noChangeArrowheads="1"/>
          </p:cNvSpPr>
          <p:nvPr/>
        </p:nvSpPr>
        <p:spPr bwMode="auto">
          <a:xfrm>
            <a:off x="1116013" y="2420938"/>
            <a:ext cx="792162" cy="7207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34" name="Oval 14"/>
          <p:cNvSpPr>
            <a:spLocks noChangeArrowheads="1"/>
          </p:cNvSpPr>
          <p:nvPr/>
        </p:nvSpPr>
        <p:spPr bwMode="auto">
          <a:xfrm>
            <a:off x="1187450" y="4365625"/>
            <a:ext cx="431800" cy="5032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35" name="Text Box 15"/>
          <p:cNvSpPr txBox="1">
            <a:spLocks noChangeArrowheads="1"/>
          </p:cNvSpPr>
          <p:nvPr/>
        </p:nvSpPr>
        <p:spPr bwMode="auto">
          <a:xfrm>
            <a:off x="1042988" y="0"/>
            <a:ext cx="10429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Actors /</a:t>
            </a:r>
          </a:p>
          <a:p>
            <a:pPr algn="ctr"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Aggregation</a:t>
            </a:r>
          </a:p>
          <a:p>
            <a:pPr>
              <a:spcBef>
                <a:spcPct val="50000"/>
              </a:spcBef>
            </a:pPr>
            <a:endParaRPr lang="en-US" sz="1200" b="1">
              <a:latin typeface="Calibri" pitchFamily="34" charset="0"/>
            </a:endParaRPr>
          </a:p>
        </p:txBody>
      </p:sp>
      <p:sp>
        <p:nvSpPr>
          <p:cNvPr id="158736" name="Text Box 16"/>
          <p:cNvSpPr txBox="1">
            <a:spLocks noChangeArrowheads="1"/>
          </p:cNvSpPr>
          <p:nvPr/>
        </p:nvSpPr>
        <p:spPr bwMode="auto">
          <a:xfrm>
            <a:off x="2339975" y="0"/>
            <a:ext cx="10810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Parties /</a:t>
            </a:r>
          </a:p>
          <a:p>
            <a:pPr>
              <a:spcBef>
                <a:spcPct val="50000"/>
              </a:spcBef>
            </a:pPr>
            <a:r>
              <a:rPr lang="en-US" sz="1200" b="1">
                <a:latin typeface="Calibri" pitchFamily="34" charset="0"/>
              </a:rPr>
              <a:t>Coalition</a:t>
            </a:r>
          </a:p>
        </p:txBody>
      </p:sp>
      <p:sp>
        <p:nvSpPr>
          <p:cNvPr id="2" name="16 Elipse"/>
          <p:cNvSpPr>
            <a:spLocks noChangeArrowheads="1"/>
          </p:cNvSpPr>
          <p:nvPr/>
        </p:nvSpPr>
        <p:spPr bwMode="auto">
          <a:xfrm>
            <a:off x="4067175" y="3573463"/>
            <a:ext cx="214313" cy="2127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16 Elipse"/>
          <p:cNvSpPr>
            <a:spLocks noChangeArrowheads="1"/>
          </p:cNvSpPr>
          <p:nvPr/>
        </p:nvSpPr>
        <p:spPr bwMode="auto">
          <a:xfrm>
            <a:off x="4787900" y="3284538"/>
            <a:ext cx="212725" cy="214312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8739" name="Text Box 19"/>
          <p:cNvSpPr txBox="1">
            <a:spLocks noChangeArrowheads="1"/>
          </p:cNvSpPr>
          <p:nvPr/>
        </p:nvSpPr>
        <p:spPr bwMode="auto">
          <a:xfrm>
            <a:off x="4500563" y="404813"/>
            <a:ext cx="30241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Institutions / Formal Arenas</a:t>
            </a:r>
          </a:p>
        </p:txBody>
      </p:sp>
      <p:sp>
        <p:nvSpPr>
          <p:cNvPr id="158740" name="Text Box 20"/>
          <p:cNvSpPr txBox="1">
            <a:spLocks noChangeArrowheads="1"/>
          </p:cNvSpPr>
          <p:nvPr/>
        </p:nvSpPr>
        <p:spPr bwMode="auto">
          <a:xfrm rot="5400000">
            <a:off x="8047037" y="1182688"/>
            <a:ext cx="1006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Status quo: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There isn’t, everything can be change</a:t>
            </a:r>
          </a:p>
        </p:txBody>
      </p:sp>
      <p:sp>
        <p:nvSpPr>
          <p:cNvPr id="158741" name="Rectangle 21"/>
          <p:cNvSpPr>
            <a:spLocks noChangeArrowheads="1"/>
          </p:cNvSpPr>
          <p:nvPr/>
        </p:nvSpPr>
        <p:spPr bwMode="auto">
          <a:xfrm>
            <a:off x="3779838" y="4292600"/>
            <a:ext cx="107950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42" name="Rectangle 22"/>
          <p:cNvSpPr>
            <a:spLocks noChangeArrowheads="1"/>
          </p:cNvSpPr>
          <p:nvPr/>
        </p:nvSpPr>
        <p:spPr bwMode="auto">
          <a:xfrm>
            <a:off x="5940425" y="4581525"/>
            <a:ext cx="1296988" cy="1008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43" name="Rectangle 23"/>
          <p:cNvSpPr>
            <a:spLocks noChangeArrowheads="1"/>
          </p:cNvSpPr>
          <p:nvPr/>
        </p:nvSpPr>
        <p:spPr bwMode="auto">
          <a:xfrm>
            <a:off x="4932363" y="4508500"/>
            <a:ext cx="936625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44" name="Text Box 24"/>
          <p:cNvSpPr txBox="1">
            <a:spLocks noChangeArrowheads="1"/>
          </p:cNvSpPr>
          <p:nvPr/>
        </p:nvSpPr>
        <p:spPr bwMode="auto">
          <a:xfrm>
            <a:off x="3851275" y="4365625"/>
            <a:ext cx="108108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Judiciary: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Not Independent</a:t>
            </a:r>
          </a:p>
        </p:txBody>
      </p:sp>
      <p:sp>
        <p:nvSpPr>
          <p:cNvPr id="158745" name="Text Box 25"/>
          <p:cNvSpPr txBox="1">
            <a:spLocks noChangeArrowheads="1"/>
          </p:cNvSpPr>
          <p:nvPr/>
        </p:nvSpPr>
        <p:spPr bwMode="auto">
          <a:xfrm>
            <a:off x="5940425" y="4581525"/>
            <a:ext cx="12969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Bureaucracy: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↑ loyal dissidents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vertical</a:t>
            </a:r>
          </a:p>
        </p:txBody>
      </p:sp>
      <p:sp>
        <p:nvSpPr>
          <p:cNvPr id="158746" name="Text Box 26"/>
          <p:cNvSpPr txBox="1">
            <a:spLocks noChangeArrowheads="1"/>
          </p:cNvSpPr>
          <p:nvPr/>
        </p:nvSpPr>
        <p:spPr bwMode="auto">
          <a:xfrm>
            <a:off x="4932363" y="4581525"/>
            <a:ext cx="8636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Media:</a:t>
            </a:r>
          </a:p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Conflict relation with president</a:t>
            </a:r>
          </a:p>
        </p:txBody>
      </p:sp>
      <p:sp>
        <p:nvSpPr>
          <p:cNvPr id="158747" name="Line 27"/>
          <p:cNvSpPr>
            <a:spLocks noChangeShapeType="1"/>
          </p:cNvSpPr>
          <p:nvPr/>
        </p:nvSpPr>
        <p:spPr bwMode="auto">
          <a:xfrm>
            <a:off x="3563938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48" name="Line 28"/>
          <p:cNvSpPr>
            <a:spLocks noChangeShapeType="1"/>
          </p:cNvSpPr>
          <p:nvPr/>
        </p:nvSpPr>
        <p:spPr bwMode="auto">
          <a:xfrm>
            <a:off x="3563938" y="6237288"/>
            <a:ext cx="38877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49" name="Line 29"/>
          <p:cNvSpPr>
            <a:spLocks noChangeShapeType="1"/>
          </p:cNvSpPr>
          <p:nvPr/>
        </p:nvSpPr>
        <p:spPr bwMode="auto">
          <a:xfrm flipV="1">
            <a:off x="7451725" y="56610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50" name="Text Box 30"/>
          <p:cNvSpPr txBox="1">
            <a:spLocks noChangeArrowheads="1"/>
          </p:cNvSpPr>
          <p:nvPr/>
        </p:nvSpPr>
        <p:spPr bwMode="auto">
          <a:xfrm>
            <a:off x="5003800" y="5876925"/>
            <a:ext cx="17287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latin typeface="Calibri" pitchFamily="34" charset="0"/>
              </a:rPr>
              <a:t>Alternative Arenas</a:t>
            </a:r>
          </a:p>
        </p:txBody>
      </p:sp>
      <p:sp>
        <p:nvSpPr>
          <p:cNvPr id="158751" name="Text Box 31"/>
          <p:cNvSpPr txBox="1">
            <a:spLocks noChangeArrowheads="1"/>
          </p:cNvSpPr>
          <p:nvPr/>
        </p:nvSpPr>
        <p:spPr bwMode="auto">
          <a:xfrm>
            <a:off x="7596188" y="3860800"/>
            <a:ext cx="863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 +</a:t>
            </a:r>
          </a:p>
          <a:p>
            <a:pPr>
              <a:spcBef>
                <a:spcPct val="50000"/>
              </a:spcBef>
            </a:pPr>
            <a:r>
              <a:rPr lang="en-US"/>
              <a:t>?</a:t>
            </a:r>
          </a:p>
        </p:txBody>
      </p:sp>
      <p:sp>
        <p:nvSpPr>
          <p:cNvPr id="158752" name="Text Box 32"/>
          <p:cNvSpPr txBox="1">
            <a:spLocks noChangeArrowheads="1"/>
          </p:cNvSpPr>
          <p:nvPr/>
        </p:nvSpPr>
        <p:spPr bwMode="auto">
          <a:xfrm>
            <a:off x="7524750" y="5157788"/>
            <a:ext cx="1439863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Y-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Trade barriers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Tax exemptions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Highly volatile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Appreciation of RER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Expropriation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Price controls</a:t>
            </a:r>
          </a:p>
        </p:txBody>
      </p:sp>
      <p:sp>
        <p:nvSpPr>
          <p:cNvPr id="158753" name="Rectangle 33"/>
          <p:cNvSpPr>
            <a:spLocks noChangeArrowheads="1"/>
          </p:cNvSpPr>
          <p:nvPr/>
        </p:nvSpPr>
        <p:spPr bwMode="auto">
          <a:xfrm>
            <a:off x="7524750" y="3860800"/>
            <a:ext cx="935038" cy="86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54" name="Rectangle 34"/>
          <p:cNvSpPr>
            <a:spLocks noChangeArrowheads="1"/>
          </p:cNvSpPr>
          <p:nvPr/>
        </p:nvSpPr>
        <p:spPr bwMode="auto">
          <a:xfrm>
            <a:off x="7524750" y="5084763"/>
            <a:ext cx="1511300" cy="1773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55" name="Rectangle 35"/>
          <p:cNvSpPr>
            <a:spLocks noChangeArrowheads="1"/>
          </p:cNvSpPr>
          <p:nvPr/>
        </p:nvSpPr>
        <p:spPr bwMode="auto">
          <a:xfrm>
            <a:off x="7956550" y="1268413"/>
            <a:ext cx="1187450" cy="936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44 Flecha derecha"/>
          <p:cNvSpPr>
            <a:spLocks noChangeArrowheads="1"/>
          </p:cNvSpPr>
          <p:nvPr/>
        </p:nvSpPr>
        <p:spPr bwMode="auto">
          <a:xfrm rot="10800000">
            <a:off x="7451725" y="134143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8757" name="Rectangle 37"/>
          <p:cNvSpPr>
            <a:spLocks noChangeArrowheads="1"/>
          </p:cNvSpPr>
          <p:nvPr/>
        </p:nvSpPr>
        <p:spPr bwMode="auto">
          <a:xfrm>
            <a:off x="4067175" y="981075"/>
            <a:ext cx="13684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58" name="Rectangle 38"/>
          <p:cNvSpPr>
            <a:spLocks noChangeArrowheads="1"/>
          </p:cNvSpPr>
          <p:nvPr/>
        </p:nvSpPr>
        <p:spPr bwMode="auto">
          <a:xfrm>
            <a:off x="5435600" y="981075"/>
            <a:ext cx="1800225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59" name="Line 39"/>
          <p:cNvSpPr>
            <a:spLocks noChangeShapeType="1"/>
          </p:cNvSpPr>
          <p:nvPr/>
        </p:nvSpPr>
        <p:spPr bwMode="auto">
          <a:xfrm>
            <a:off x="5435600" y="119697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60" name="Line 40"/>
          <p:cNvSpPr>
            <a:spLocks noChangeShapeType="1"/>
          </p:cNvSpPr>
          <p:nvPr/>
        </p:nvSpPr>
        <p:spPr bwMode="auto">
          <a:xfrm>
            <a:off x="5435600" y="1484313"/>
            <a:ext cx="172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61" name="Text Box 41"/>
          <p:cNvSpPr txBox="1">
            <a:spLocks noChangeArrowheads="1"/>
          </p:cNvSpPr>
          <p:nvPr/>
        </p:nvSpPr>
        <p:spPr bwMode="auto">
          <a:xfrm>
            <a:off x="179388" y="63087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Venezuela today</a:t>
            </a:r>
          </a:p>
        </p:txBody>
      </p:sp>
      <p:sp>
        <p:nvSpPr>
          <p:cNvPr id="158762" name="Text Box 42"/>
          <p:cNvSpPr txBox="1">
            <a:spLocks noChangeArrowheads="1"/>
          </p:cNvSpPr>
          <p:nvPr/>
        </p:nvSpPr>
        <p:spPr bwMode="auto">
          <a:xfrm>
            <a:off x="5508625" y="981075"/>
            <a:ext cx="12239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Agenda setter</a:t>
            </a:r>
          </a:p>
        </p:txBody>
      </p:sp>
      <p:sp>
        <p:nvSpPr>
          <p:cNvPr id="158763" name="Text Box 43"/>
          <p:cNvSpPr txBox="1">
            <a:spLocks noChangeArrowheads="1"/>
          </p:cNvSpPr>
          <p:nvPr/>
        </p:nvSpPr>
        <p:spPr bwMode="auto">
          <a:xfrm>
            <a:off x="4787900" y="2133600"/>
            <a:ext cx="18716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High transaction ability</a:t>
            </a:r>
          </a:p>
        </p:txBody>
      </p:sp>
      <p:sp>
        <p:nvSpPr>
          <p:cNvPr id="158764" name="Text Box 44"/>
          <p:cNvSpPr txBox="1">
            <a:spLocks noChangeArrowheads="1"/>
          </p:cNvSpPr>
          <p:nvPr/>
        </p:nvSpPr>
        <p:spPr bwMode="auto">
          <a:xfrm>
            <a:off x="5435600" y="1268413"/>
            <a:ext cx="194468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“Short term” horizon</a:t>
            </a:r>
          </a:p>
        </p:txBody>
      </p:sp>
      <p:sp>
        <p:nvSpPr>
          <p:cNvPr id="158765" name="Rectangle 45"/>
          <p:cNvSpPr>
            <a:spLocks noChangeArrowheads="1"/>
          </p:cNvSpPr>
          <p:nvPr/>
        </p:nvSpPr>
        <p:spPr bwMode="auto">
          <a:xfrm>
            <a:off x="3708400" y="2924175"/>
            <a:ext cx="3600450" cy="1225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66" name="Text Box 46"/>
          <p:cNvSpPr txBox="1">
            <a:spLocks noChangeArrowheads="1"/>
          </p:cNvSpPr>
          <p:nvPr/>
        </p:nvSpPr>
        <p:spPr bwMode="auto">
          <a:xfrm>
            <a:off x="5435600" y="3357563"/>
            <a:ext cx="1944688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Discipline within the government party members</a:t>
            </a:r>
          </a:p>
          <a:p>
            <a:r>
              <a:rPr lang="en-US" sz="1200">
                <a:latin typeface="Calibri" pitchFamily="34" charset="0"/>
              </a:rPr>
              <a:t>Rejection of political negotiation with minorities</a:t>
            </a:r>
          </a:p>
        </p:txBody>
      </p:sp>
      <p:sp>
        <p:nvSpPr>
          <p:cNvPr id="158767" name="Oval 47"/>
          <p:cNvSpPr>
            <a:spLocks noChangeArrowheads="1"/>
          </p:cNvSpPr>
          <p:nvPr/>
        </p:nvSpPr>
        <p:spPr bwMode="auto">
          <a:xfrm>
            <a:off x="4572000" y="2060575"/>
            <a:ext cx="2232025" cy="431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68" name="Line 48"/>
          <p:cNvSpPr>
            <a:spLocks noChangeShapeType="1"/>
          </p:cNvSpPr>
          <p:nvPr/>
        </p:nvSpPr>
        <p:spPr bwMode="auto">
          <a:xfrm>
            <a:off x="5580063" y="17732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58769" name="AutoShape 49"/>
          <p:cNvCxnSpPr>
            <a:cxnSpLocks noChangeShapeType="1"/>
            <a:stCxn id="158732" idx="0"/>
            <a:endCxn id="158757" idx="1"/>
          </p:cNvCxnSpPr>
          <p:nvPr/>
        </p:nvCxnSpPr>
        <p:spPr bwMode="auto">
          <a:xfrm rot="5400000" flipV="1">
            <a:off x="2699544" y="-26193"/>
            <a:ext cx="215900" cy="2519362"/>
          </a:xfrm>
          <a:prstGeom prst="curvedConnector4">
            <a:avLst>
              <a:gd name="adj1" fmla="val -6620"/>
              <a:gd name="adj2" fmla="val 96218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58770" name="Text Box 50"/>
          <p:cNvSpPr txBox="1">
            <a:spLocks noChangeArrowheads="1"/>
          </p:cNvSpPr>
          <p:nvPr/>
        </p:nvSpPr>
        <p:spPr bwMode="auto">
          <a:xfrm>
            <a:off x="0" y="1341438"/>
            <a:ext cx="1187450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Relevance of  economic groups 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Decay of political system</a:t>
            </a:r>
          </a:p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Low number of Key players</a:t>
            </a:r>
          </a:p>
          <a:p>
            <a:pPr>
              <a:spcBef>
                <a:spcPct val="50000"/>
              </a:spcBef>
            </a:pPr>
            <a:endParaRPr lang="en-US" sz="1000">
              <a:latin typeface="Calibri" pitchFamily="34" charset="0"/>
            </a:endParaRPr>
          </a:p>
        </p:txBody>
      </p:sp>
      <p:sp>
        <p:nvSpPr>
          <p:cNvPr id="158771" name="11 CuadroTexto"/>
          <p:cNvSpPr txBox="1">
            <a:spLocks noChangeArrowheads="1"/>
          </p:cNvSpPr>
          <p:nvPr/>
        </p:nvSpPr>
        <p:spPr bwMode="auto">
          <a:xfrm>
            <a:off x="971550" y="1412875"/>
            <a:ext cx="1152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1200">
                <a:latin typeface="Calibri" pitchFamily="34" charset="0"/>
              </a:rPr>
              <a:t>“Boliburguesia”</a:t>
            </a:r>
          </a:p>
        </p:txBody>
      </p:sp>
      <p:sp>
        <p:nvSpPr>
          <p:cNvPr id="158772" name="Text Box 52"/>
          <p:cNvSpPr txBox="1">
            <a:spLocks noChangeArrowheads="1"/>
          </p:cNvSpPr>
          <p:nvPr/>
        </p:nvSpPr>
        <p:spPr bwMode="auto">
          <a:xfrm>
            <a:off x="1258888" y="4437063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latin typeface="Calibri" pitchFamily="34" charset="0"/>
              </a:rPr>
              <a:t>U</a:t>
            </a:r>
          </a:p>
        </p:txBody>
      </p:sp>
      <p:sp>
        <p:nvSpPr>
          <p:cNvPr id="5" name="83 Flecha abajo"/>
          <p:cNvSpPr>
            <a:spLocks noChangeArrowheads="1"/>
          </p:cNvSpPr>
          <p:nvPr/>
        </p:nvSpPr>
        <p:spPr bwMode="auto">
          <a:xfrm rot="-139893">
            <a:off x="8685213" y="3284538"/>
            <a:ext cx="458787" cy="1800225"/>
          </a:xfrm>
          <a:prstGeom prst="downArrow">
            <a:avLst>
              <a:gd name="adj1" fmla="val 50000"/>
              <a:gd name="adj2" fmla="val 152595"/>
            </a:avLst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>
              <a:solidFill>
                <a:schemeClr val="lt1"/>
              </a:solidFill>
              <a:latin typeface="+mn-lt"/>
            </a:endParaRPr>
          </a:p>
        </p:txBody>
      </p:sp>
      <p:sp>
        <p:nvSpPr>
          <p:cNvPr id="158774" name="Oval 54"/>
          <p:cNvSpPr>
            <a:spLocks noChangeArrowheads="1"/>
          </p:cNvSpPr>
          <p:nvPr/>
        </p:nvSpPr>
        <p:spPr bwMode="auto">
          <a:xfrm>
            <a:off x="2339975" y="1196975"/>
            <a:ext cx="863600" cy="5032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75" name="Line 55"/>
          <p:cNvSpPr>
            <a:spLocks noChangeShapeType="1"/>
          </p:cNvSpPr>
          <p:nvPr/>
        </p:nvSpPr>
        <p:spPr bwMode="auto">
          <a:xfrm>
            <a:off x="1979613" y="141287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76" name="Line 56"/>
          <p:cNvSpPr>
            <a:spLocks noChangeShapeType="1"/>
          </p:cNvSpPr>
          <p:nvPr/>
        </p:nvSpPr>
        <p:spPr bwMode="auto">
          <a:xfrm>
            <a:off x="1547813" y="4797425"/>
            <a:ext cx="2160587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77" name="Line 57"/>
          <p:cNvSpPr>
            <a:spLocks noChangeShapeType="1"/>
          </p:cNvSpPr>
          <p:nvPr/>
        </p:nvSpPr>
        <p:spPr bwMode="auto">
          <a:xfrm>
            <a:off x="2051050" y="1700213"/>
            <a:ext cx="2889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78" name="Oval 58"/>
          <p:cNvSpPr>
            <a:spLocks noChangeArrowheads="1"/>
          </p:cNvSpPr>
          <p:nvPr/>
        </p:nvSpPr>
        <p:spPr bwMode="auto">
          <a:xfrm>
            <a:off x="2339975" y="1773238"/>
            <a:ext cx="792163" cy="3587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79" name="Line 59"/>
          <p:cNvSpPr>
            <a:spLocks noChangeShapeType="1"/>
          </p:cNvSpPr>
          <p:nvPr/>
        </p:nvSpPr>
        <p:spPr bwMode="auto">
          <a:xfrm flipV="1">
            <a:off x="3132138" y="1557338"/>
            <a:ext cx="935037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80" name="Line 60"/>
          <p:cNvSpPr>
            <a:spLocks noChangeShapeType="1"/>
          </p:cNvSpPr>
          <p:nvPr/>
        </p:nvSpPr>
        <p:spPr bwMode="auto">
          <a:xfrm flipV="1">
            <a:off x="3203575" y="1484313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81" name="Text Box 61"/>
          <p:cNvSpPr txBox="1">
            <a:spLocks noChangeArrowheads="1"/>
          </p:cNvSpPr>
          <p:nvPr/>
        </p:nvSpPr>
        <p:spPr bwMode="auto">
          <a:xfrm>
            <a:off x="2411413" y="1773238"/>
            <a:ext cx="7921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Empreven</a:t>
            </a:r>
          </a:p>
        </p:txBody>
      </p:sp>
      <p:sp>
        <p:nvSpPr>
          <p:cNvPr id="158782" name="Text Box 62"/>
          <p:cNvSpPr txBox="1">
            <a:spLocks noChangeArrowheads="1"/>
          </p:cNvSpPr>
          <p:nvPr/>
        </p:nvSpPr>
        <p:spPr bwMode="auto">
          <a:xfrm>
            <a:off x="2339975" y="1268413"/>
            <a:ext cx="9366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Fedeindustria</a:t>
            </a:r>
          </a:p>
        </p:txBody>
      </p:sp>
      <p:sp>
        <p:nvSpPr>
          <p:cNvPr id="158783" name="Text Box 63"/>
          <p:cNvSpPr txBox="1">
            <a:spLocks noChangeArrowheads="1"/>
          </p:cNvSpPr>
          <p:nvPr/>
        </p:nvSpPr>
        <p:spPr bwMode="auto">
          <a:xfrm>
            <a:off x="1331913" y="2636838"/>
            <a:ext cx="504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V</a:t>
            </a:r>
          </a:p>
        </p:txBody>
      </p:sp>
      <p:sp>
        <p:nvSpPr>
          <p:cNvPr id="158784" name="Oval 64"/>
          <p:cNvSpPr>
            <a:spLocks noChangeArrowheads="1"/>
          </p:cNvSpPr>
          <p:nvPr/>
        </p:nvSpPr>
        <p:spPr bwMode="auto">
          <a:xfrm>
            <a:off x="2411413" y="2349500"/>
            <a:ext cx="647700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85" name="Text Box 65"/>
          <p:cNvSpPr txBox="1">
            <a:spLocks noChangeArrowheads="1"/>
          </p:cNvSpPr>
          <p:nvPr/>
        </p:nvSpPr>
        <p:spPr bwMode="auto">
          <a:xfrm>
            <a:off x="2484438" y="2492375"/>
            <a:ext cx="574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PSUV</a:t>
            </a:r>
          </a:p>
        </p:txBody>
      </p:sp>
      <p:sp>
        <p:nvSpPr>
          <p:cNvPr id="158786" name="Line 66"/>
          <p:cNvSpPr>
            <a:spLocks noChangeShapeType="1"/>
          </p:cNvSpPr>
          <p:nvPr/>
        </p:nvSpPr>
        <p:spPr bwMode="auto">
          <a:xfrm flipV="1">
            <a:off x="1908175" y="2708275"/>
            <a:ext cx="503238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87" name="Line 67"/>
          <p:cNvSpPr>
            <a:spLocks noChangeShapeType="1"/>
          </p:cNvSpPr>
          <p:nvPr/>
        </p:nvSpPr>
        <p:spPr bwMode="auto">
          <a:xfrm>
            <a:off x="3059113" y="2781300"/>
            <a:ext cx="446087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88" name="Line 68"/>
          <p:cNvSpPr>
            <a:spLocks noChangeShapeType="1"/>
          </p:cNvSpPr>
          <p:nvPr/>
        </p:nvSpPr>
        <p:spPr bwMode="auto">
          <a:xfrm flipV="1">
            <a:off x="2987675" y="1700213"/>
            <a:ext cx="1296988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89" name="Line 69"/>
          <p:cNvSpPr>
            <a:spLocks noChangeShapeType="1"/>
          </p:cNvSpPr>
          <p:nvPr/>
        </p:nvSpPr>
        <p:spPr bwMode="auto">
          <a:xfrm flipV="1">
            <a:off x="1619250" y="4267200"/>
            <a:ext cx="1657350" cy="31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90" name="Line 70"/>
          <p:cNvSpPr>
            <a:spLocks noChangeShapeType="1"/>
          </p:cNvSpPr>
          <p:nvPr/>
        </p:nvSpPr>
        <p:spPr bwMode="auto">
          <a:xfrm flipV="1">
            <a:off x="3276600" y="1600200"/>
            <a:ext cx="1296988" cy="2663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91" name="Text Box 71"/>
          <p:cNvSpPr txBox="1">
            <a:spLocks noChangeArrowheads="1"/>
          </p:cNvSpPr>
          <p:nvPr/>
        </p:nvSpPr>
        <p:spPr bwMode="auto">
          <a:xfrm>
            <a:off x="1116013" y="3500438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Armed Forces</a:t>
            </a:r>
          </a:p>
        </p:txBody>
      </p:sp>
      <p:sp>
        <p:nvSpPr>
          <p:cNvPr id="158792" name="Oval 72"/>
          <p:cNvSpPr>
            <a:spLocks noChangeArrowheads="1"/>
          </p:cNvSpPr>
          <p:nvPr/>
        </p:nvSpPr>
        <p:spPr bwMode="auto">
          <a:xfrm>
            <a:off x="1042988" y="3429000"/>
            <a:ext cx="792162" cy="5032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93" name="Line 73"/>
          <p:cNvSpPr>
            <a:spLocks noChangeShapeType="1"/>
          </p:cNvSpPr>
          <p:nvPr/>
        </p:nvSpPr>
        <p:spPr bwMode="auto">
          <a:xfrm flipV="1">
            <a:off x="1828800" y="3429000"/>
            <a:ext cx="1752600" cy="223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94" name="Line 74"/>
          <p:cNvSpPr>
            <a:spLocks noChangeShapeType="1"/>
          </p:cNvSpPr>
          <p:nvPr/>
        </p:nvSpPr>
        <p:spPr bwMode="auto">
          <a:xfrm flipV="1">
            <a:off x="1835150" y="1773238"/>
            <a:ext cx="252095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8795" name="Text Box 75"/>
          <p:cNvSpPr txBox="1">
            <a:spLocks noChangeArrowheads="1"/>
          </p:cNvSpPr>
          <p:nvPr/>
        </p:nvSpPr>
        <p:spPr bwMode="auto">
          <a:xfrm>
            <a:off x="5508625" y="1484313"/>
            <a:ext cx="16557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Calibri" pitchFamily="34" charset="0"/>
              </a:rPr>
              <a:t>Absolute control of power</a:t>
            </a:r>
          </a:p>
        </p:txBody>
      </p:sp>
      <p:sp>
        <p:nvSpPr>
          <p:cNvPr id="158796" name="Oval 76"/>
          <p:cNvSpPr>
            <a:spLocks noChangeArrowheads="1"/>
          </p:cNvSpPr>
          <p:nvPr/>
        </p:nvSpPr>
        <p:spPr bwMode="auto">
          <a:xfrm>
            <a:off x="4356100" y="3141663"/>
            <a:ext cx="720725" cy="719137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Some conceptual messages and tentative ideas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696200" cy="48006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600"/>
              <a:t>Taking a picture (</a:t>
            </a:r>
            <a:r>
              <a:rPr lang="en-US" sz="2600" b="1"/>
              <a:t>today</a:t>
            </a:r>
            <a:r>
              <a:rPr lang="en-US" sz="2600"/>
              <a:t>) is not enough for understanding the reasons behind Y+ / Y-</a:t>
            </a:r>
          </a:p>
          <a:p>
            <a:pPr marL="2209800" lvl="4" indent="-381000">
              <a:buFont typeface="Wingdings" pitchFamily="2" charset="2"/>
              <a:buAutoNum type="arabicPeriod"/>
            </a:pPr>
            <a:endParaRPr lang="en-US" sz="180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sz="2600"/>
              <a:t>Specific policies should be interpreted in the context of the overall “vector of policies” and political equilibrium</a:t>
            </a:r>
            <a:endParaRPr lang="en-US" sz="2600">
              <a:solidFill>
                <a:srgbClr val="FF0000"/>
              </a:solidFill>
            </a:endParaRPr>
          </a:p>
          <a:p>
            <a:pPr marL="990600" lvl="1" indent="-533400">
              <a:buFontTx/>
              <a:buChar char="•"/>
            </a:pPr>
            <a:r>
              <a:rPr lang="en-US" sz="2000"/>
              <a:t>Inefficiencies in some policy areas may be the price to pay for not so bad policies in other fronts.</a:t>
            </a:r>
          </a:p>
          <a:p>
            <a:pPr marL="990600" lvl="1" indent="-533400">
              <a:buFontTx/>
              <a:buChar char="•"/>
            </a:pPr>
            <a:r>
              <a:rPr lang="en-US" sz="2000"/>
              <a:t>Consequently, it is not a good idea to look only at marginal policies and reforms (or lack thereof)</a:t>
            </a:r>
          </a:p>
          <a:p>
            <a:pPr marL="1371600" lvl="2" indent="-457200">
              <a:buFontTx/>
              <a:buNone/>
            </a:pPr>
            <a:endParaRPr lang="en-US" sz="2000">
              <a:solidFill>
                <a:srgbClr val="FF0000"/>
              </a:solidFill>
            </a:endParaRPr>
          </a:p>
          <a:p>
            <a:pPr marL="2209800" lvl="4" indent="-381000">
              <a:buFont typeface="Wingdings" pitchFamily="2" charset="2"/>
              <a:buNone/>
            </a:pPr>
            <a:endParaRPr lang="en-US" sz="1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Some conceptual messages and tentative ideas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752600"/>
            <a:ext cx="7848600" cy="4876800"/>
          </a:xfrm>
        </p:spPr>
        <p:txBody>
          <a:bodyPr/>
          <a:lstStyle/>
          <a:p>
            <a:pPr marL="571500" indent="-571500">
              <a:buFont typeface="Wingdings" pitchFamily="2" charset="2"/>
              <a:buAutoNum type="arabicPeriod" startAt="3"/>
            </a:pPr>
            <a:r>
              <a:rPr lang="en-US" sz="2400"/>
              <a:t>Different countries have (not) achieved stability at different levels/domains</a:t>
            </a:r>
          </a:p>
          <a:p>
            <a:pPr marL="1371600" lvl="2" indent="-457200"/>
            <a:r>
              <a:rPr lang="en-US" sz="1600"/>
              <a:t>In some countries, the relationship between real and political actors is sustained by the institutional framework</a:t>
            </a:r>
          </a:p>
          <a:p>
            <a:pPr marL="1752600" lvl="3" indent="-381000"/>
            <a:r>
              <a:rPr lang="en-US" sz="1400"/>
              <a:t>E.g., Chile’s electoral system favors transactions within the coalition</a:t>
            </a:r>
          </a:p>
          <a:p>
            <a:pPr marL="1371600" lvl="2" indent="-457200"/>
            <a:r>
              <a:rPr lang="en-US" sz="1600"/>
              <a:t>In some countries, the relationship is independent of the institutional framework (institutions change but the outcomes are similar)</a:t>
            </a:r>
          </a:p>
          <a:p>
            <a:pPr marL="1752600" lvl="3" indent="-381000"/>
            <a:r>
              <a:rPr lang="en-US" sz="1400"/>
              <a:t>It </a:t>
            </a:r>
            <a:r>
              <a:rPr lang="en-US" sz="1400" b="1" u="sng"/>
              <a:t>may</a:t>
            </a:r>
            <a:r>
              <a:rPr lang="en-US" sz="1400"/>
              <a:t> be the case in Mexico and Venezuela</a:t>
            </a:r>
          </a:p>
          <a:p>
            <a:pPr marL="1371600" lvl="2" indent="-457200"/>
            <a:r>
              <a:rPr lang="en-US" sz="1600"/>
              <a:t>In some countries, the relationship is unstable</a:t>
            </a:r>
          </a:p>
          <a:p>
            <a:pPr marL="1752600" lvl="3" indent="-381000"/>
            <a:r>
              <a:rPr lang="en-US" sz="1400"/>
              <a:t>E.g., Argentina</a:t>
            </a:r>
          </a:p>
          <a:p>
            <a:pPr marL="1371600" lvl="2" indent="-457200"/>
            <a:r>
              <a:rPr lang="en-US" sz="1600"/>
              <a:t>In some countries, transactions have moved from the institutionalized arenas to non-institutionalized ones.</a:t>
            </a:r>
          </a:p>
          <a:p>
            <a:pPr marL="1752600" lvl="3" indent="-381000"/>
            <a:r>
              <a:rPr lang="en-US" sz="1400"/>
              <a:t>E.g., Bolivia</a:t>
            </a:r>
          </a:p>
          <a:p>
            <a:pPr marL="990600" lvl="1" indent="-533400"/>
            <a:r>
              <a:rPr lang="en-US" sz="2000"/>
              <a:t>This might matter for the type of suggestion we should focus on</a:t>
            </a:r>
            <a:endParaRPr lang="en-US"/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¢"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Some conceptual messages and tentative ideas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Clr>
                <a:schemeClr val="tx2"/>
              </a:buClr>
              <a:buFont typeface="Wingdings" pitchFamily="2" charset="2"/>
              <a:buAutoNum type="arabicPeriod" startAt="4"/>
            </a:pPr>
            <a:r>
              <a:rPr lang="en-US" sz="2400"/>
              <a:t>Multi-level (of government) arenas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Char char="¢"/>
            </a:pPr>
            <a:endParaRPr lang="en-US" sz="2400"/>
          </a:p>
          <a:p>
            <a:pPr marL="1371600" lvl="2" indent="-457200">
              <a:buFont typeface="Wingdings" pitchFamily="2" charset="2"/>
              <a:buChar char="ü"/>
            </a:pPr>
            <a:r>
              <a:rPr lang="en-US" sz="2000"/>
              <a:t>Some groups say at national level (finance) demand macro</a:t>
            </a:r>
          </a:p>
          <a:p>
            <a:pPr marL="1371600" lvl="2" indent="-457200">
              <a:buFont typeface="Wingdings" pitchFamily="2" charset="2"/>
              <a:buChar char="ü"/>
            </a:pPr>
            <a:r>
              <a:rPr lang="en-US" sz="2000"/>
              <a:t>Some groups say subnational (industries) demand </a:t>
            </a:r>
          </a:p>
          <a:p>
            <a:pPr marL="1752600" lvl="3" indent="-381000">
              <a:buFontTx/>
              <a:buChar char="•"/>
            </a:pPr>
            <a:r>
              <a:rPr lang="en-US" sz="1600"/>
              <a:t>local tax exemptions</a:t>
            </a:r>
          </a:p>
          <a:p>
            <a:pPr marL="1752600" lvl="3" indent="-381000">
              <a:buFontTx/>
              <a:buChar char="•"/>
            </a:pPr>
            <a:r>
              <a:rPr lang="en-US" sz="1600"/>
              <a:t>infrastructure</a:t>
            </a:r>
          </a:p>
          <a:p>
            <a:pPr marL="1371600" lvl="2" indent="-457200">
              <a:buFont typeface="Wingdings" pitchFamily="2" charset="2"/>
              <a:buChar char="ü"/>
            </a:pPr>
            <a:r>
              <a:rPr lang="en-US" sz="2000"/>
              <a:t>If interest groups and political structures differ in their level of aggregation, efficient exchanges difficult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Purpose of this meeting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Share with a group of distinguished scholars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 sketch of our current ideas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our various doubts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about the general agenda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about the political economy of productivity</a:t>
            </a:r>
          </a:p>
          <a:p>
            <a:pPr>
              <a:lnSpc>
                <a:spcPct val="80000"/>
              </a:lnSpc>
            </a:pPr>
            <a:r>
              <a:rPr lang="en-US" sz="2800"/>
              <a:t>Get feedback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general methodological and conceptual issues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Latin American cases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broader comparative views</a:t>
            </a:r>
          </a:p>
          <a:p>
            <a:pPr lvl="2">
              <a:lnSpc>
                <a:spcPct val="80000"/>
              </a:lnSpc>
            </a:pPr>
            <a:r>
              <a:rPr lang="en-US" sz="2000"/>
              <a:t>special emphasis on Asian experiences</a:t>
            </a:r>
          </a:p>
          <a:p>
            <a:pPr lvl="2"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800"/>
              <a:t>(Possibly) set the basis for future collaborations</a:t>
            </a:r>
          </a:p>
          <a:p>
            <a:pPr lvl="1">
              <a:lnSpc>
                <a:spcPct val="80000"/>
              </a:lnSpc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Practical messages (chapter)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" sz="2000"/>
              <a:t>What are the main political/institutional constraints that may limit the adoption of policies that are productivity enhancing</a:t>
            </a:r>
            <a:endParaRPr lang="en-US" sz="200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" sz="2000"/>
              <a:t>Suggestions on how to put together public policy packages that:</a:t>
            </a:r>
            <a:endParaRPr lang="en-US" sz="2000"/>
          </a:p>
          <a:p>
            <a:pPr marL="990600" lvl="1" indent="-533400">
              <a:lnSpc>
                <a:spcPct val="90000"/>
              </a:lnSpc>
            </a:pPr>
            <a:r>
              <a:rPr lang="es-ES" sz="1800"/>
              <a:t>Are productivity enhancing</a:t>
            </a:r>
          </a:p>
          <a:p>
            <a:pPr marL="990600" lvl="1" indent="-533400">
              <a:lnSpc>
                <a:spcPct val="90000"/>
              </a:lnSpc>
            </a:pPr>
            <a:r>
              <a:rPr lang="es-ES" sz="1800"/>
              <a:t>Take into account the desires of certain key actors who may otherwise block the reforms, or affect their implementation and sustainability</a:t>
            </a:r>
          </a:p>
          <a:p>
            <a:pPr marL="990600" lvl="1" indent="-533400">
              <a:lnSpc>
                <a:spcPct val="90000"/>
              </a:lnSpc>
            </a:pPr>
            <a:r>
              <a:rPr lang="es-ES" sz="1800"/>
              <a:t>Have a positive probability of being implemented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es-ES" sz="2000"/>
              <a:t>Suggestions to the Bank on how to facilitate the conditions in 2.</a:t>
            </a:r>
            <a:endParaRPr lang="en-US" sz="200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es-ES" sz="2000"/>
              <a:t>Suggestions about potential institutional changes that may facilitate the adoption of a vector of policies that is more favorable for productivity within the logic in 2.</a:t>
            </a:r>
            <a:endParaRPr lang="en-US" sz="200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es-ES" sz="2000"/>
              <a:t>Suggestions on pending work that may be warranted to fully understand the full scope of the phenomena.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End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Structure of the meeting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solidFill>
                  <a:schemeClr val="accent2"/>
                </a:solidFill>
              </a:rPr>
              <a:t>Introduction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Synthesis of framework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Snapshots of country studies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accent2"/>
                </a:solidFill>
              </a:rPr>
              <a:t>Discussion of methodological issues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Framework in general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Specific components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Example:  </a:t>
            </a:r>
          </a:p>
          <a:p>
            <a:pPr lvl="3">
              <a:lnSpc>
                <a:spcPct val="80000"/>
              </a:lnSpc>
            </a:pPr>
            <a:r>
              <a:rPr lang="en-US" sz="1600"/>
              <a:t>BRS might provide specifics on articulation of business actors in PMP</a:t>
            </a:r>
          </a:p>
          <a:p>
            <a:pPr lvl="3">
              <a:lnSpc>
                <a:spcPct val="80000"/>
              </a:lnSpc>
            </a:pPr>
            <a:r>
              <a:rPr lang="en-US" sz="1600"/>
              <a:t>PK might provide specifics on clientelistic linkages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accent2"/>
                </a:solidFill>
              </a:rPr>
              <a:t>Discussion in comparative perspective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Asian cases from the lens of this framework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accent2"/>
                </a:solidFill>
              </a:rPr>
              <a:t>Wrap up session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General discussion of the issues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Planning of next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Introduction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3823</TotalTime>
  <Words>5833</Words>
  <Application>Microsoft Office PowerPoint</Application>
  <PresentationFormat>On-screen Show (4:3)</PresentationFormat>
  <Paragraphs>1252</Paragraphs>
  <Slides>71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5" baseType="lpstr">
      <vt:lpstr>Arial</vt:lpstr>
      <vt:lpstr>Wingdings</vt:lpstr>
      <vt:lpstr>Calibri</vt:lpstr>
      <vt:lpstr>Default Design</vt:lpstr>
      <vt:lpstr>The Political Economy of Productivity </vt:lpstr>
      <vt:lpstr>This research project</vt:lpstr>
      <vt:lpstr>This research project</vt:lpstr>
      <vt:lpstr>This research project</vt:lpstr>
      <vt:lpstr>This research project</vt:lpstr>
      <vt:lpstr>This research project</vt:lpstr>
      <vt:lpstr>Purpose of this meeting</vt:lpstr>
      <vt:lpstr>Structure of the meeting</vt:lpstr>
      <vt:lpstr>Introduction</vt:lpstr>
      <vt:lpstr>THE FRAMEWORK</vt:lpstr>
      <vt:lpstr>Inputs from previous literature</vt:lpstr>
      <vt:lpstr>Inputs from previous literature</vt:lpstr>
      <vt:lpstr>THE FRAMEWORK  Temporal and causal issues</vt:lpstr>
      <vt:lpstr>THE FRAMEWORK  Temporal and causal issues</vt:lpstr>
      <vt:lpstr>THE FRAMEWORK  Temporal and causal issues</vt:lpstr>
      <vt:lpstr>THE FRAMEWORK  Temporal and causal issues</vt:lpstr>
      <vt:lpstr>THE FRAMEWORK</vt:lpstr>
      <vt:lpstr>THE FRAMEWORK</vt:lpstr>
      <vt:lpstr>Slide 19</vt:lpstr>
      <vt:lpstr>Slide 20</vt:lpstr>
      <vt:lpstr>Slide 21</vt:lpstr>
      <vt:lpstr>Slide 22</vt:lpstr>
      <vt:lpstr>Slide 23</vt:lpstr>
      <vt:lpstr>Different Hypotheses / Theoretical Constructs provide some (partial?) answers:</vt:lpstr>
      <vt:lpstr>Another angle of entry</vt:lpstr>
      <vt:lpstr>Introduction to country scripts</vt:lpstr>
      <vt:lpstr>Slide 27</vt:lpstr>
      <vt:lpstr>Actors</vt:lpstr>
      <vt:lpstr>Institutions</vt:lpstr>
      <vt:lpstr>Policies</vt:lpstr>
      <vt:lpstr>Argentina</vt:lpstr>
      <vt:lpstr>Argentina</vt:lpstr>
      <vt:lpstr>Slide 33</vt:lpstr>
      <vt:lpstr>Argentina</vt:lpstr>
      <vt:lpstr>Bolivia</vt:lpstr>
      <vt:lpstr>Bolivia</vt:lpstr>
      <vt:lpstr>Slide 37</vt:lpstr>
      <vt:lpstr>Slide 38</vt:lpstr>
      <vt:lpstr>Bolivia</vt:lpstr>
      <vt:lpstr>Brazil</vt:lpstr>
      <vt:lpstr>Brazil</vt:lpstr>
      <vt:lpstr>Slide 42</vt:lpstr>
      <vt:lpstr>Brazil</vt:lpstr>
      <vt:lpstr>Chile</vt:lpstr>
      <vt:lpstr>Slide 45</vt:lpstr>
      <vt:lpstr>Chile</vt:lpstr>
      <vt:lpstr>Slide 47</vt:lpstr>
      <vt:lpstr>Chile</vt:lpstr>
      <vt:lpstr>Slide 49</vt:lpstr>
      <vt:lpstr>Colombia</vt:lpstr>
      <vt:lpstr>Colombia</vt:lpstr>
      <vt:lpstr>Slide 52</vt:lpstr>
      <vt:lpstr>Slide 53</vt:lpstr>
      <vt:lpstr>Colombia</vt:lpstr>
      <vt:lpstr>Costa Rica</vt:lpstr>
      <vt:lpstr>Costa Rica</vt:lpstr>
      <vt:lpstr>Costa Rica</vt:lpstr>
      <vt:lpstr>Slide 58</vt:lpstr>
      <vt:lpstr>Mexico</vt:lpstr>
      <vt:lpstr>Mexico</vt:lpstr>
      <vt:lpstr>Mexico</vt:lpstr>
      <vt:lpstr>Slide 62</vt:lpstr>
      <vt:lpstr>Venezuela</vt:lpstr>
      <vt:lpstr>Venezuela</vt:lpstr>
      <vt:lpstr>Venezuela</vt:lpstr>
      <vt:lpstr>Slide 66</vt:lpstr>
      <vt:lpstr>Some conceptual messages and tentative ideas</vt:lpstr>
      <vt:lpstr>Some conceptual messages and tentative ideas</vt:lpstr>
      <vt:lpstr>Some conceptual messages and tentative ideas</vt:lpstr>
      <vt:lpstr>Practical messages (chapter)</vt:lpstr>
      <vt:lpstr>The End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2010 Productivity in Latin America</dc:title>
  <dc:creator>Inter-American Development Bank</dc:creator>
  <cp:lastModifiedBy>anarod</cp:lastModifiedBy>
  <cp:revision>56</cp:revision>
  <dcterms:created xsi:type="dcterms:W3CDTF">2009-01-30T14:47:01Z</dcterms:created>
  <dcterms:modified xsi:type="dcterms:W3CDTF">2010-07-12T04:56:37Z</dcterms:modified>
</cp:coreProperties>
</file>