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9" r:id="rId1"/>
  </p:sldMasterIdLst>
  <p:notesMasterIdLst>
    <p:notesMasterId r:id="rId11"/>
  </p:notesMasterIdLst>
  <p:sldIdLst>
    <p:sldId id="256" r:id="rId2"/>
    <p:sldId id="257" r:id="rId3"/>
    <p:sldId id="264" r:id="rId4"/>
    <p:sldId id="258" r:id="rId5"/>
    <p:sldId id="259" r:id="rId6"/>
    <p:sldId id="260" r:id="rId7"/>
    <p:sldId id="261" r:id="rId8"/>
    <p:sldId id="262" r:id="rId9"/>
    <p:sldId id="263" r:id="rId10"/>
  </p:sldIdLst>
  <p:sldSz cx="9144000" cy="6858000" type="screen4x3"/>
  <p:notesSz cx="6858000" cy="9144000"/>
  <p:embeddedFontLst>
    <p:embeddedFont>
      <p:font typeface="Verdana" pitchFamily="34" charset="0"/>
      <p:regular r:id="rId12"/>
      <p:bold r:id="rId13"/>
      <p:italic r:id="rId14"/>
      <p:boldItalic r:id="rId15"/>
    </p:embeddedFont>
  </p:embeddedFontLst>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varScale="1">
        <p:scale>
          <a:sx n="68" d="100"/>
          <a:sy n="68" d="100"/>
        </p:scale>
        <p:origin x="-70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endParaRPr lang="en-US"/>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endParaRPr lang="en-US"/>
          </a:p>
        </p:txBody>
      </p:sp>
      <p:sp>
        <p:nvSpPr>
          <p:cNvPr id="1126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endParaRPr lang="en-US"/>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fld id="{F198F6AC-624E-4152-B344-2BE034D82C5E}"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5362" name="Group 2"/>
          <p:cNvGrpSpPr>
            <a:grpSpLocks/>
          </p:cNvGrpSpPr>
          <p:nvPr/>
        </p:nvGrpSpPr>
        <p:grpSpPr bwMode="auto">
          <a:xfrm>
            <a:off x="0" y="0"/>
            <a:ext cx="9148763" cy="6851650"/>
            <a:chOff x="1" y="0"/>
            <a:chExt cx="5763" cy="4316"/>
          </a:xfrm>
        </p:grpSpPr>
        <p:sp>
          <p:nvSpPr>
            <p:cNvPr id="15363"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n-US"/>
            </a:p>
          </p:txBody>
        </p:sp>
        <p:sp>
          <p:nvSpPr>
            <p:cNvPr id="15364"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n-US"/>
            </a:p>
          </p:txBody>
        </p:sp>
        <p:sp>
          <p:nvSpPr>
            <p:cNvPr id="15365"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n-US"/>
            </a:p>
          </p:txBody>
        </p:sp>
        <p:grpSp>
          <p:nvGrpSpPr>
            <p:cNvPr id="15366" name="Group 6"/>
            <p:cNvGrpSpPr>
              <a:grpSpLocks/>
            </p:cNvGrpSpPr>
            <p:nvPr/>
          </p:nvGrpSpPr>
          <p:grpSpPr bwMode="auto">
            <a:xfrm>
              <a:off x="288" y="0"/>
              <a:ext cx="5098" cy="4316"/>
              <a:chOff x="288" y="0"/>
              <a:chExt cx="5098" cy="4316"/>
            </a:xfrm>
          </p:grpSpPr>
          <p:sp>
            <p:nvSpPr>
              <p:cNvPr id="15367"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5368"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5369"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5370"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5371"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5372"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5373"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5374"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5375"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5376"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5377"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5378"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5379"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grpSp>
        <p:sp>
          <p:nvSpPr>
            <p:cNvPr id="15380"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n-US"/>
            </a:p>
          </p:txBody>
        </p:sp>
        <p:sp>
          <p:nvSpPr>
            <p:cNvPr id="15381"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n-US"/>
            </a:p>
          </p:txBody>
        </p:sp>
        <p:sp>
          <p:nvSpPr>
            <p:cNvPr id="15382"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endParaRPr lang="en-US"/>
            </a:p>
          </p:txBody>
        </p:sp>
        <p:sp>
          <p:nvSpPr>
            <p:cNvPr id="15383"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endParaRPr lang="en-US"/>
            </a:p>
          </p:txBody>
        </p:sp>
        <p:sp>
          <p:nvSpPr>
            <p:cNvPr id="15384"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endParaRPr lang="en-US"/>
            </a:p>
          </p:txBody>
        </p:sp>
        <p:sp>
          <p:nvSpPr>
            <p:cNvPr id="15385"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endParaRPr lang="en-US"/>
            </a:p>
          </p:txBody>
        </p:sp>
        <p:sp>
          <p:nvSpPr>
            <p:cNvPr id="15386"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endParaRPr lang="en-US"/>
            </a:p>
          </p:txBody>
        </p:sp>
        <p:sp>
          <p:nvSpPr>
            <p:cNvPr id="15387"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endParaRPr lang="en-US"/>
            </a:p>
          </p:txBody>
        </p:sp>
        <p:sp>
          <p:nvSpPr>
            <p:cNvPr id="15388"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endParaRPr lang="en-US"/>
            </a:p>
          </p:txBody>
        </p:sp>
        <p:sp>
          <p:nvSpPr>
            <p:cNvPr id="15389"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endParaRPr lang="en-US"/>
            </a:p>
          </p:txBody>
        </p:sp>
        <p:sp>
          <p:nvSpPr>
            <p:cNvPr id="15390"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endParaRPr lang="en-US"/>
            </a:p>
          </p:txBody>
        </p:sp>
        <p:grpSp>
          <p:nvGrpSpPr>
            <p:cNvPr id="15391" name="Group 31"/>
            <p:cNvGrpSpPr>
              <a:grpSpLocks/>
            </p:cNvGrpSpPr>
            <p:nvPr/>
          </p:nvGrpSpPr>
          <p:grpSpPr bwMode="auto">
            <a:xfrm>
              <a:off x="1" y="392"/>
              <a:ext cx="5758" cy="1571"/>
              <a:chOff x="1" y="392"/>
              <a:chExt cx="5758" cy="1571"/>
            </a:xfrm>
          </p:grpSpPr>
          <p:sp>
            <p:nvSpPr>
              <p:cNvPr id="15392"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endParaRPr lang="en-US"/>
              </a:p>
            </p:txBody>
          </p:sp>
          <p:sp>
            <p:nvSpPr>
              <p:cNvPr id="15393"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endParaRPr lang="en-US"/>
              </a:p>
            </p:txBody>
          </p:sp>
          <p:sp>
            <p:nvSpPr>
              <p:cNvPr id="15394"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endParaRPr lang="en-US"/>
              </a:p>
            </p:txBody>
          </p:sp>
          <p:sp>
            <p:nvSpPr>
              <p:cNvPr id="15395"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endParaRPr lang="en-US"/>
              </a:p>
            </p:txBody>
          </p:sp>
          <p:sp>
            <p:nvSpPr>
              <p:cNvPr id="15396"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endParaRPr lang="en-US"/>
              </a:p>
            </p:txBody>
          </p:sp>
        </p:grpSp>
        <p:sp>
          <p:nvSpPr>
            <p:cNvPr id="15397"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endParaRPr lang="en-US"/>
            </a:p>
          </p:txBody>
        </p:sp>
        <p:sp>
          <p:nvSpPr>
            <p:cNvPr id="15398"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endParaRPr lang="en-US"/>
            </a:p>
          </p:txBody>
        </p:sp>
      </p:grpSp>
      <p:sp>
        <p:nvSpPr>
          <p:cNvPr id="15399" name="Rectangle 39"/>
          <p:cNvSpPr>
            <a:spLocks noGrp="1" noChangeArrowheads="1"/>
          </p:cNvSpPr>
          <p:nvPr>
            <p:ph type="ctrTitle" sz="quarter"/>
          </p:nvPr>
        </p:nvSpPr>
        <p:spPr>
          <a:xfrm>
            <a:off x="685800" y="1692275"/>
            <a:ext cx="7772400" cy="1736725"/>
          </a:xfrm>
        </p:spPr>
        <p:txBody>
          <a:bodyPr anchor="b"/>
          <a:lstStyle>
            <a:lvl1pPr>
              <a:defRPr sz="5400"/>
            </a:lvl1pPr>
          </a:lstStyle>
          <a:p>
            <a:r>
              <a:rPr lang="en-US"/>
              <a:t>Cliquez pour modifier le style du titre</a:t>
            </a:r>
          </a:p>
        </p:txBody>
      </p:sp>
      <p:sp>
        <p:nvSpPr>
          <p:cNvPr id="15400"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Cliquez pour modifier le style des sous-titres du masque</a:t>
            </a:r>
          </a:p>
        </p:txBody>
      </p:sp>
      <p:sp>
        <p:nvSpPr>
          <p:cNvPr id="15401" name="Rectangle 41"/>
          <p:cNvSpPr>
            <a:spLocks noGrp="1" noChangeArrowheads="1"/>
          </p:cNvSpPr>
          <p:nvPr>
            <p:ph type="dt" sz="quarter" idx="2"/>
          </p:nvPr>
        </p:nvSpPr>
        <p:spPr/>
        <p:txBody>
          <a:bodyPr/>
          <a:lstStyle>
            <a:lvl1pPr>
              <a:defRPr/>
            </a:lvl1pPr>
          </a:lstStyle>
          <a:p>
            <a:endParaRPr lang="en-US"/>
          </a:p>
        </p:txBody>
      </p:sp>
      <p:sp>
        <p:nvSpPr>
          <p:cNvPr id="15402" name="Rectangle 42"/>
          <p:cNvSpPr>
            <a:spLocks noGrp="1" noChangeArrowheads="1"/>
          </p:cNvSpPr>
          <p:nvPr>
            <p:ph type="ftr" sz="quarter" idx="3"/>
          </p:nvPr>
        </p:nvSpPr>
        <p:spPr/>
        <p:txBody>
          <a:bodyPr/>
          <a:lstStyle>
            <a:lvl1pPr>
              <a:defRPr/>
            </a:lvl1pPr>
          </a:lstStyle>
          <a:p>
            <a:endParaRPr lang="en-US"/>
          </a:p>
        </p:txBody>
      </p:sp>
      <p:sp>
        <p:nvSpPr>
          <p:cNvPr id="15403" name="Rectangle 43"/>
          <p:cNvSpPr>
            <a:spLocks noGrp="1" noChangeArrowheads="1"/>
          </p:cNvSpPr>
          <p:nvPr>
            <p:ph type="sldNum" sz="quarter" idx="4"/>
          </p:nvPr>
        </p:nvSpPr>
        <p:spPr/>
        <p:txBody>
          <a:bodyPr/>
          <a:lstStyle>
            <a:lvl1pPr>
              <a:defRPr/>
            </a:lvl1pPr>
          </a:lstStyle>
          <a:p>
            <a:fld id="{5EBC0E39-F254-4EAA-A40F-B4D326FED08F}"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192F71A-0811-46EC-B775-C80D000DA6D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97FFF43-B519-437F-AD7F-9FB1F511A6C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ECE4D15-C846-4345-9FC8-9762CF2A78F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2F49C1C-AC63-4A9F-A0BB-E08A4A07D1C6}"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40B86BE-36EB-4C4C-8980-112C4AFAFD8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5638A47-DFE4-4D72-B7DC-CCF80B48979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47BE9F8-651C-4979-A628-88266DF4AA0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8806054-025F-47A7-AEDE-D3D0E0F4356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5FA9721-E88B-43BD-BFF9-AEF15A6B5C7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49F4B65-35F6-46B1-A369-D49B442047EF}"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39216"/>
                <a:invGamma/>
              </a:schemeClr>
            </a:gs>
          </a:gsLst>
          <a:lin ang="5400000" scaled="1"/>
        </a:gradFill>
        <a:effectLst/>
      </p:bgPr>
    </p:bg>
    <p:spTree>
      <p:nvGrpSpPr>
        <p:cNvPr id="1" name=""/>
        <p:cNvGrpSpPr/>
        <p:nvPr/>
      </p:nvGrpSpPr>
      <p:grpSpPr>
        <a:xfrm>
          <a:off x="0" y="0"/>
          <a:ext cx="0" cy="0"/>
          <a:chOff x="0" y="0"/>
          <a:chExt cx="0" cy="0"/>
        </a:xfrm>
      </p:grpSpPr>
      <p:grpSp>
        <p:nvGrpSpPr>
          <p:cNvPr id="14338" name="Group 2"/>
          <p:cNvGrpSpPr>
            <a:grpSpLocks/>
          </p:cNvGrpSpPr>
          <p:nvPr/>
        </p:nvGrpSpPr>
        <p:grpSpPr bwMode="auto">
          <a:xfrm>
            <a:off x="1588" y="0"/>
            <a:ext cx="9148762" cy="6851650"/>
            <a:chOff x="1" y="0"/>
            <a:chExt cx="5763" cy="4316"/>
          </a:xfrm>
        </p:grpSpPr>
        <p:sp>
          <p:nvSpPr>
            <p:cNvPr id="1433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n-US"/>
            </a:p>
          </p:txBody>
        </p:sp>
        <p:sp>
          <p:nvSpPr>
            <p:cNvPr id="1434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n-US"/>
            </a:p>
          </p:txBody>
        </p:sp>
        <p:sp>
          <p:nvSpPr>
            <p:cNvPr id="1434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n-US"/>
            </a:p>
          </p:txBody>
        </p:sp>
        <p:grpSp>
          <p:nvGrpSpPr>
            <p:cNvPr id="14342" name="Group 6"/>
            <p:cNvGrpSpPr>
              <a:grpSpLocks/>
            </p:cNvGrpSpPr>
            <p:nvPr/>
          </p:nvGrpSpPr>
          <p:grpSpPr bwMode="auto">
            <a:xfrm>
              <a:off x="288" y="0"/>
              <a:ext cx="5098" cy="4316"/>
              <a:chOff x="288" y="0"/>
              <a:chExt cx="5098" cy="4316"/>
            </a:xfrm>
          </p:grpSpPr>
          <p:sp>
            <p:nvSpPr>
              <p:cNvPr id="1434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434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434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434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434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4348"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434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435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4351"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435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435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435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sp>
            <p:nvSpPr>
              <p:cNvPr id="1435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endParaRPr lang="en-US"/>
              </a:p>
            </p:txBody>
          </p:sp>
        </p:grpSp>
        <p:sp>
          <p:nvSpPr>
            <p:cNvPr id="1435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n-US"/>
            </a:p>
          </p:txBody>
        </p:sp>
        <p:sp>
          <p:nvSpPr>
            <p:cNvPr id="1435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endParaRPr lang="en-US"/>
            </a:p>
          </p:txBody>
        </p:sp>
        <p:sp>
          <p:nvSpPr>
            <p:cNvPr id="1435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endParaRPr lang="en-US"/>
            </a:p>
          </p:txBody>
        </p:sp>
        <p:sp>
          <p:nvSpPr>
            <p:cNvPr id="14359"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endParaRPr lang="en-US"/>
            </a:p>
          </p:txBody>
        </p:sp>
        <p:sp>
          <p:nvSpPr>
            <p:cNvPr id="14360"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endParaRPr lang="en-US"/>
            </a:p>
          </p:txBody>
        </p:sp>
        <p:sp>
          <p:nvSpPr>
            <p:cNvPr id="1436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endParaRPr lang="en-US"/>
            </a:p>
          </p:txBody>
        </p:sp>
        <p:sp>
          <p:nvSpPr>
            <p:cNvPr id="14362"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endParaRPr lang="en-US"/>
            </a:p>
          </p:txBody>
        </p:sp>
        <p:sp>
          <p:nvSpPr>
            <p:cNvPr id="14363"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endParaRPr lang="en-US"/>
            </a:p>
          </p:txBody>
        </p:sp>
        <p:sp>
          <p:nvSpPr>
            <p:cNvPr id="14364"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endParaRPr lang="en-US"/>
            </a:p>
          </p:txBody>
        </p:sp>
        <p:sp>
          <p:nvSpPr>
            <p:cNvPr id="14365"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endParaRPr lang="en-US"/>
            </a:p>
          </p:txBody>
        </p:sp>
        <p:sp>
          <p:nvSpPr>
            <p:cNvPr id="14366"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endParaRPr lang="en-US"/>
            </a:p>
          </p:txBody>
        </p:sp>
        <p:grpSp>
          <p:nvGrpSpPr>
            <p:cNvPr id="14367" name="Group 31"/>
            <p:cNvGrpSpPr>
              <a:grpSpLocks/>
            </p:cNvGrpSpPr>
            <p:nvPr/>
          </p:nvGrpSpPr>
          <p:grpSpPr bwMode="auto">
            <a:xfrm>
              <a:off x="1" y="392"/>
              <a:ext cx="5758" cy="1571"/>
              <a:chOff x="1" y="392"/>
              <a:chExt cx="5758" cy="1571"/>
            </a:xfrm>
          </p:grpSpPr>
          <p:sp>
            <p:nvSpPr>
              <p:cNvPr id="14368"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endParaRPr lang="en-US"/>
              </a:p>
            </p:txBody>
          </p:sp>
          <p:sp>
            <p:nvSpPr>
              <p:cNvPr id="14369"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endParaRPr lang="en-US"/>
              </a:p>
            </p:txBody>
          </p:sp>
          <p:sp>
            <p:nvSpPr>
              <p:cNvPr id="14370"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endParaRPr lang="en-US"/>
              </a:p>
            </p:txBody>
          </p:sp>
          <p:sp>
            <p:nvSpPr>
              <p:cNvPr id="14371"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endParaRPr lang="en-US"/>
              </a:p>
            </p:txBody>
          </p:sp>
          <p:sp>
            <p:nvSpPr>
              <p:cNvPr id="14372"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endParaRPr lang="en-US"/>
              </a:p>
            </p:txBody>
          </p:sp>
        </p:grpSp>
        <p:sp>
          <p:nvSpPr>
            <p:cNvPr id="14373"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endParaRPr lang="en-US"/>
            </a:p>
          </p:txBody>
        </p:sp>
        <p:sp>
          <p:nvSpPr>
            <p:cNvPr id="14374"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endParaRPr lang="en-US"/>
            </a:p>
          </p:txBody>
        </p:sp>
      </p:grpSp>
      <p:sp>
        <p:nvSpPr>
          <p:cNvPr id="14375"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Cliquez pour modifier le style du titre</a:t>
            </a:r>
          </a:p>
        </p:txBody>
      </p:sp>
      <p:sp>
        <p:nvSpPr>
          <p:cNvPr id="14376"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defRPr>
            </a:lvl1pPr>
          </a:lstStyle>
          <a:p>
            <a:endParaRPr lang="en-US"/>
          </a:p>
        </p:txBody>
      </p:sp>
      <p:sp>
        <p:nvSpPr>
          <p:cNvPr id="14377"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defRPr>
            </a:lvl1pPr>
          </a:lstStyle>
          <a:p>
            <a:endParaRPr lang="en-US"/>
          </a:p>
        </p:txBody>
      </p:sp>
      <p:sp>
        <p:nvSpPr>
          <p:cNvPr id="14378"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defRPr>
            </a:lvl1pPr>
          </a:lstStyle>
          <a:p>
            <a:fld id="{7BB3FDAB-3CCF-43B0-924B-121CEC781844}" type="slidenum">
              <a:rPr lang="en-US"/>
              <a:pPr/>
              <a:t>‹#›</a:t>
            </a:fld>
            <a:endParaRPr lang="en-US"/>
          </a:p>
        </p:txBody>
      </p:sp>
      <p:sp>
        <p:nvSpPr>
          <p:cNvPr id="1437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id="1" dur="indefinite" restart="never" nodeType="tmRoot"/>
      </p:par>
    </p:tnLst>
  </p:timing>
  <p:hf hdr="0" ftr="0" dt="0"/>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9pPr>
    </p:titleStyle>
    <p:bodyStyle>
      <a:lvl1pPr marL="342900" indent="-342900" algn="l" rtl="0" fontAlgn="base">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3"/>
          <p:cNvSpPr>
            <a:spLocks noGrp="1" noChangeArrowheads="1"/>
          </p:cNvSpPr>
          <p:nvPr>
            <p:ph type="sldNum" sz="quarter" idx="4"/>
          </p:nvPr>
        </p:nvSpPr>
        <p:spPr/>
        <p:txBody>
          <a:bodyPr/>
          <a:lstStyle/>
          <a:p>
            <a:fld id="{9FD48E88-5DB7-468D-85FB-8A51F302D9CE}" type="slidenum">
              <a:rPr lang="en-US"/>
              <a:pPr/>
              <a:t>1</a:t>
            </a:fld>
            <a:endParaRPr lang="en-US"/>
          </a:p>
        </p:txBody>
      </p:sp>
      <p:sp>
        <p:nvSpPr>
          <p:cNvPr id="2050" name="Rectangle 2"/>
          <p:cNvSpPr>
            <a:spLocks noGrp="1" noChangeArrowheads="1"/>
          </p:cNvSpPr>
          <p:nvPr>
            <p:ph type="ctrTitle"/>
          </p:nvPr>
        </p:nvSpPr>
        <p:spPr/>
        <p:txBody>
          <a:bodyPr/>
          <a:lstStyle/>
          <a:p>
            <a:r>
              <a:rPr lang="en-US" sz="4800"/>
              <a:t>The political economy of EU Association Agreements</a:t>
            </a:r>
          </a:p>
        </p:txBody>
      </p:sp>
      <p:sp>
        <p:nvSpPr>
          <p:cNvPr id="2051" name="Rectangle 3"/>
          <p:cNvSpPr>
            <a:spLocks noGrp="1" noChangeArrowheads="1"/>
          </p:cNvSpPr>
          <p:nvPr>
            <p:ph type="subTitle" idx="1"/>
          </p:nvPr>
        </p:nvSpPr>
        <p:spPr/>
        <p:txBody>
          <a:bodyPr/>
          <a:lstStyle/>
          <a:p>
            <a:r>
              <a:rPr lang="en-US"/>
              <a:t>By Pierre DEFRAIGNE</a:t>
            </a:r>
          </a:p>
          <a:p>
            <a:r>
              <a:rPr lang="en-US"/>
              <a:t>Director of eur-IFRI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D05CEFF5-C388-456A-8E3F-1162FF3A3ACC}" type="slidenum">
              <a:rPr lang="en-US"/>
              <a:pPr/>
              <a:t>2</a:t>
            </a:fld>
            <a:endParaRPr lang="en-US"/>
          </a:p>
        </p:txBody>
      </p:sp>
      <p:sp>
        <p:nvSpPr>
          <p:cNvPr id="3074" name="Rectangle 2"/>
          <p:cNvSpPr>
            <a:spLocks noGrp="1" noChangeArrowheads="1"/>
          </p:cNvSpPr>
          <p:nvPr>
            <p:ph type="title"/>
          </p:nvPr>
        </p:nvSpPr>
        <p:spPr>
          <a:xfrm>
            <a:off x="323850" y="0"/>
            <a:ext cx="8229600" cy="1139825"/>
          </a:xfrm>
        </p:spPr>
        <p:txBody>
          <a:bodyPr/>
          <a:lstStyle/>
          <a:p>
            <a:r>
              <a:rPr lang="en-US" sz="4000" b="1"/>
              <a:t>The EU pyramid of Preferences</a:t>
            </a:r>
          </a:p>
        </p:txBody>
      </p:sp>
      <p:sp>
        <p:nvSpPr>
          <p:cNvPr id="3075" name="Rectangle 3"/>
          <p:cNvSpPr>
            <a:spLocks noGrp="1" noChangeArrowheads="1"/>
          </p:cNvSpPr>
          <p:nvPr>
            <p:ph type="body" idx="1"/>
          </p:nvPr>
        </p:nvSpPr>
        <p:spPr>
          <a:xfrm>
            <a:off x="179388" y="1196975"/>
            <a:ext cx="8640762" cy="5472113"/>
          </a:xfrm>
        </p:spPr>
        <p:txBody>
          <a:bodyPr/>
          <a:lstStyle/>
          <a:p>
            <a:pPr>
              <a:lnSpc>
                <a:spcPct val="90000"/>
              </a:lnSpc>
              <a:buFont typeface="Wingdings" pitchFamily="2" charset="2"/>
              <a:buNone/>
            </a:pPr>
            <a:r>
              <a:rPr lang="en-US" sz="2800"/>
              <a:t>The pyramid concept  is misleading:</a:t>
            </a:r>
          </a:p>
          <a:p>
            <a:pPr lvl="2" algn="just">
              <a:lnSpc>
                <a:spcPct val="90000"/>
              </a:lnSpc>
              <a:buClr>
                <a:schemeClr val="tx1"/>
              </a:buClr>
              <a:buFont typeface="Wingdings" pitchFamily="2" charset="2"/>
              <a:buChar char="q"/>
            </a:pPr>
            <a:r>
              <a:rPr lang="en-US" sz="2000"/>
              <a:t>With regard to tariffs indeed, such preferences used to range from the LDCs (Everything but arms) and the ACP (Lomé preferences) to the MFN countries (only 9 of them), with the Mediterranean and the neighbouring countries, the gsp-drugs and the standard gsp  beneficiaries standing in between;</a:t>
            </a:r>
          </a:p>
          <a:p>
            <a:pPr lvl="2">
              <a:lnSpc>
                <a:spcPct val="90000"/>
              </a:lnSpc>
              <a:buClr>
                <a:schemeClr val="tx1"/>
              </a:buClr>
              <a:buFont typeface="Wingdings" pitchFamily="2" charset="2"/>
              <a:buNone/>
            </a:pPr>
            <a:endParaRPr lang="en-US" sz="900"/>
          </a:p>
          <a:p>
            <a:pPr lvl="2" algn="just">
              <a:lnSpc>
                <a:spcPct val="90000"/>
              </a:lnSpc>
              <a:buClr>
                <a:schemeClr val="tx1"/>
              </a:buClr>
              <a:buFont typeface="Wingdings" pitchFamily="2" charset="2"/>
              <a:buChar char="q"/>
            </a:pPr>
            <a:r>
              <a:rPr lang="en-US" sz="2000"/>
              <a:t>This was never true with regard to NTBs which matter more and more: e.g adoption of EU norms by neighbours or technical agreements and MRAs with advanced countries; TRTA is aiming to correct this bias in particular in EPAs</a:t>
            </a:r>
          </a:p>
          <a:p>
            <a:pPr lvl="2">
              <a:lnSpc>
                <a:spcPct val="90000"/>
              </a:lnSpc>
              <a:buClr>
                <a:schemeClr val="tx1"/>
              </a:buClr>
              <a:buFont typeface="Wingdings" pitchFamily="2" charset="2"/>
              <a:buNone/>
            </a:pPr>
            <a:endParaRPr lang="en-US" sz="900"/>
          </a:p>
          <a:p>
            <a:pPr lvl="2" algn="just">
              <a:lnSpc>
                <a:spcPct val="90000"/>
              </a:lnSpc>
              <a:buClr>
                <a:schemeClr val="tx1"/>
              </a:buClr>
              <a:buFont typeface="Wingdings" pitchFamily="2" charset="2"/>
              <a:buChar char="q"/>
            </a:pPr>
            <a:r>
              <a:rPr lang="en-US" sz="2000"/>
              <a:t>The volume of trade puts MFN countries, neighbours and Asian countries – with lowest preferences- among EU top partners and those whose market shares increase fastest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D3D34D77-E134-4528-AE97-73C2E3E6338A}" type="slidenum">
              <a:rPr lang="en-US"/>
              <a:pPr/>
              <a:t>3</a:t>
            </a:fld>
            <a:endParaRPr lang="en-US"/>
          </a:p>
        </p:txBody>
      </p:sp>
      <p:sp>
        <p:nvSpPr>
          <p:cNvPr id="17410" name="Rectangle 2"/>
          <p:cNvSpPr>
            <a:spLocks noGrp="1" noChangeArrowheads="1"/>
          </p:cNvSpPr>
          <p:nvPr>
            <p:ph type="title"/>
          </p:nvPr>
        </p:nvSpPr>
        <p:spPr/>
        <p:txBody>
          <a:bodyPr/>
          <a:lstStyle/>
          <a:p>
            <a:r>
              <a:rPr lang="en-US" sz="4000" b="1"/>
              <a:t>The EU pyramid of Preferences</a:t>
            </a:r>
            <a:endParaRPr lang="es-ES" sz="4000" b="1"/>
          </a:p>
        </p:txBody>
      </p:sp>
      <p:sp>
        <p:nvSpPr>
          <p:cNvPr id="17411" name="Rectangle 3"/>
          <p:cNvSpPr>
            <a:spLocks noGrp="1" noChangeArrowheads="1"/>
          </p:cNvSpPr>
          <p:nvPr>
            <p:ph type="body" idx="1"/>
          </p:nvPr>
        </p:nvSpPr>
        <p:spPr/>
        <p:txBody>
          <a:bodyPr/>
          <a:lstStyle/>
          <a:p>
            <a:pPr algn="just">
              <a:buClr>
                <a:schemeClr val="tx1"/>
              </a:buClr>
              <a:buFont typeface="Wingdings" pitchFamily="2" charset="2"/>
              <a:buChar char="q"/>
            </a:pPr>
            <a:r>
              <a:rPr lang="en-US" sz="2000"/>
              <a:t>Because the main EU preferential schemes - Lome, Med, drugs -  have proved vulnerable to challenge in WTO (DSM), and because tariff preferences look less and less relevant (multilateral liberalization and growing importance of NTBs) EU is searching an alternative in the FTAs.</a:t>
            </a:r>
          </a:p>
          <a:p>
            <a:pPr>
              <a:buFont typeface="Wingdings" pitchFamily="2" charset="2"/>
              <a:buNone/>
            </a:pPr>
            <a:endParaRPr lang="en-US" sz="20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F5EB252C-BEBB-4AF3-8023-E87BDA5683BD}" type="slidenum">
              <a:rPr lang="en-US"/>
              <a:pPr/>
              <a:t>4</a:t>
            </a:fld>
            <a:endParaRPr lang="en-US"/>
          </a:p>
        </p:txBody>
      </p:sp>
      <p:sp>
        <p:nvSpPr>
          <p:cNvPr id="4098" name="Rectangle 2"/>
          <p:cNvSpPr>
            <a:spLocks noGrp="1" noChangeArrowheads="1"/>
          </p:cNvSpPr>
          <p:nvPr>
            <p:ph type="title"/>
          </p:nvPr>
        </p:nvSpPr>
        <p:spPr>
          <a:xfrm>
            <a:off x="468313" y="0"/>
            <a:ext cx="8229600" cy="1139825"/>
          </a:xfrm>
        </p:spPr>
        <p:txBody>
          <a:bodyPr/>
          <a:lstStyle/>
          <a:p>
            <a:r>
              <a:rPr lang="en-US" b="1"/>
              <a:t>The shift towards FTAs</a:t>
            </a:r>
          </a:p>
        </p:txBody>
      </p:sp>
      <p:sp>
        <p:nvSpPr>
          <p:cNvPr id="4099" name="Rectangle 3"/>
          <p:cNvSpPr>
            <a:spLocks noGrp="1" noChangeArrowheads="1"/>
          </p:cNvSpPr>
          <p:nvPr>
            <p:ph type="body" idx="1"/>
          </p:nvPr>
        </p:nvSpPr>
        <p:spPr>
          <a:xfrm>
            <a:off x="468313" y="1484313"/>
            <a:ext cx="8229600" cy="4530725"/>
          </a:xfrm>
          <a:noFill/>
          <a:ln/>
        </p:spPr>
        <p:txBody>
          <a:bodyPr/>
          <a:lstStyle/>
          <a:p>
            <a:pPr algn="just">
              <a:lnSpc>
                <a:spcPct val="90000"/>
              </a:lnSpc>
              <a:buFont typeface="Wingdings" pitchFamily="2" charset="2"/>
              <a:buChar char="q"/>
            </a:pPr>
            <a:r>
              <a:rPr lang="en-US" sz="2000"/>
              <a:t>EU has been championing regionalism from the start through its agreement with former EFTA (UK and partners) for political and economic reasons relating to its own success story (peace, prosperity, bargaining power)</a:t>
            </a:r>
          </a:p>
          <a:p>
            <a:pPr algn="just">
              <a:lnSpc>
                <a:spcPct val="90000"/>
              </a:lnSpc>
              <a:buFont typeface="Wingdings" pitchFamily="2" charset="2"/>
              <a:buNone/>
            </a:pPr>
            <a:endParaRPr lang="en-US" sz="2000"/>
          </a:p>
          <a:p>
            <a:pPr algn="just">
              <a:lnSpc>
                <a:spcPct val="90000"/>
              </a:lnSpc>
              <a:buFont typeface="Wingdings" pitchFamily="2" charset="2"/>
              <a:buChar char="q"/>
            </a:pPr>
            <a:r>
              <a:rPr lang="en-US" sz="2000"/>
              <a:t>EU has initiated RTAs in all continents, but Asia, as a major policy option;</a:t>
            </a:r>
          </a:p>
          <a:p>
            <a:pPr algn="just">
              <a:lnSpc>
                <a:spcPct val="90000"/>
              </a:lnSpc>
              <a:buFont typeface="Wingdings" pitchFamily="2" charset="2"/>
              <a:buNone/>
            </a:pPr>
            <a:endParaRPr lang="en-US" sz="2000"/>
          </a:p>
          <a:p>
            <a:pPr algn="just">
              <a:lnSpc>
                <a:spcPct val="90000"/>
              </a:lnSpc>
              <a:buFont typeface="Wingdings" pitchFamily="2" charset="2"/>
              <a:buChar char="q"/>
            </a:pPr>
            <a:r>
              <a:rPr lang="en-US" sz="2000"/>
              <a:t>Now, it is mainly responding to other partners’ moves (US with strategic and commercial motivations; Japan for consolidating its global output chains in Asia and in Mexico), Chile, Thaïland, Korea and Singapour mainly for market access  into large and emerging economies</a:t>
            </a:r>
          </a:p>
          <a:p>
            <a:pPr algn="just">
              <a:lnSpc>
                <a:spcPct val="90000"/>
              </a:lnSpc>
              <a:buFont typeface="Wingdings" pitchFamily="2" charset="2"/>
              <a:buChar char="q"/>
            </a:pPr>
            <a:endParaRPr lang="en-US" sz="2000"/>
          </a:p>
          <a:p>
            <a:pPr algn="just">
              <a:lnSpc>
                <a:spcPct val="90000"/>
              </a:lnSpc>
              <a:buFont typeface="Wingdings" pitchFamily="2" charset="2"/>
              <a:buChar char="q"/>
            </a:pPr>
            <a:endParaRPr lang="en-US"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99484B3E-CFAC-4DF9-BA10-AD36F9DE5E98}" type="slidenum">
              <a:rPr lang="en-US"/>
              <a:pPr/>
              <a:t>5</a:t>
            </a:fld>
            <a:endParaRPr lang="en-US"/>
          </a:p>
        </p:txBody>
      </p:sp>
      <p:sp>
        <p:nvSpPr>
          <p:cNvPr id="5122" name="Rectangle 2"/>
          <p:cNvSpPr>
            <a:spLocks noGrp="1" noChangeArrowheads="1"/>
          </p:cNvSpPr>
          <p:nvPr>
            <p:ph type="title"/>
          </p:nvPr>
        </p:nvSpPr>
        <p:spPr>
          <a:xfrm>
            <a:off x="468313" y="0"/>
            <a:ext cx="8229600" cy="1139825"/>
          </a:xfrm>
        </p:spPr>
        <p:txBody>
          <a:bodyPr/>
          <a:lstStyle/>
          <a:p>
            <a:r>
              <a:rPr lang="en-US" b="1"/>
              <a:t>EU rationale for FTAs</a:t>
            </a:r>
          </a:p>
        </p:txBody>
      </p:sp>
      <p:sp>
        <p:nvSpPr>
          <p:cNvPr id="5123" name="Rectangle 3"/>
          <p:cNvSpPr>
            <a:spLocks noGrp="1" noChangeArrowheads="1"/>
          </p:cNvSpPr>
          <p:nvPr>
            <p:ph type="body" idx="1"/>
          </p:nvPr>
        </p:nvSpPr>
        <p:spPr>
          <a:xfrm>
            <a:off x="468313" y="1125538"/>
            <a:ext cx="8229600" cy="4530725"/>
          </a:xfrm>
        </p:spPr>
        <p:txBody>
          <a:bodyPr/>
          <a:lstStyle/>
          <a:p>
            <a:pPr algn="just">
              <a:lnSpc>
                <a:spcPct val="80000"/>
              </a:lnSpc>
              <a:buClr>
                <a:schemeClr val="tx1"/>
              </a:buClr>
              <a:buFont typeface="Wingdings" pitchFamily="2" charset="2"/>
              <a:buChar char="q"/>
            </a:pPr>
            <a:r>
              <a:rPr lang="en-US" sz="2000"/>
              <a:t>Motives behind EU initiatives are many:</a:t>
            </a:r>
          </a:p>
          <a:p>
            <a:pPr lvl="1" algn="just">
              <a:lnSpc>
                <a:spcPct val="80000"/>
              </a:lnSpc>
              <a:buFontTx/>
              <a:buChar char="o"/>
            </a:pPr>
            <a:r>
              <a:rPr lang="en-US" sz="1900"/>
              <a:t>development: EPAs with ACP</a:t>
            </a:r>
          </a:p>
          <a:p>
            <a:pPr lvl="1" algn="just">
              <a:lnSpc>
                <a:spcPct val="80000"/>
              </a:lnSpc>
              <a:buFontTx/>
              <a:buChar char="o"/>
            </a:pPr>
            <a:r>
              <a:rPr lang="en-US" sz="1900"/>
              <a:t>security (Balkans, Med countries), </a:t>
            </a:r>
          </a:p>
          <a:p>
            <a:pPr lvl="1" algn="just">
              <a:lnSpc>
                <a:spcPct val="80000"/>
              </a:lnSpc>
              <a:buFontTx/>
              <a:buChar char="o"/>
            </a:pPr>
            <a:r>
              <a:rPr lang="en-US" sz="1900"/>
              <a:t>strategic (initially EU positioning itself as ‘third force’ in Latin America; EU as a global soft power with Asean; EU in search of energy security with the Gulf Council and tomorrow with Russia and its neighbours; EU and South Africa stabilization after the end of apartheid), </a:t>
            </a:r>
          </a:p>
          <a:p>
            <a:pPr lvl="1" algn="just">
              <a:lnSpc>
                <a:spcPct val="80000"/>
              </a:lnSpc>
              <a:buFontTx/>
              <a:buChar char="o"/>
            </a:pPr>
            <a:r>
              <a:rPr lang="en-US" sz="1900"/>
              <a:t>primarily commercial ( either defensive – Mexico, Korea- , preemptive-Chile- or offensive –India) </a:t>
            </a:r>
          </a:p>
          <a:p>
            <a:pPr lvl="1" algn="just">
              <a:lnSpc>
                <a:spcPct val="80000"/>
              </a:lnSpc>
              <a:buFontTx/>
              <a:buChar char="o"/>
            </a:pPr>
            <a:r>
              <a:rPr lang="en-US" sz="1900"/>
              <a:t>political ( ‘good neighbour’ policy : rich and poor the same way; preparation or alternative to enlargement),</a:t>
            </a:r>
          </a:p>
          <a:p>
            <a:pPr lvl="1" algn="just">
              <a:lnSpc>
                <a:spcPct val="80000"/>
              </a:lnSpc>
              <a:buFontTx/>
              <a:buNone/>
            </a:pPr>
            <a:endParaRPr lang="en-US" sz="1400"/>
          </a:p>
          <a:p>
            <a:pPr algn="just">
              <a:lnSpc>
                <a:spcPct val="80000"/>
              </a:lnSpc>
              <a:buClr>
                <a:schemeClr val="tx1"/>
              </a:buClr>
              <a:buFont typeface="Wingdings" pitchFamily="2" charset="2"/>
              <a:buChar char="q"/>
            </a:pPr>
            <a:r>
              <a:rPr lang="en-US" sz="1900"/>
              <a:t>But</a:t>
            </a:r>
            <a:r>
              <a:rPr lang="en-US" sz="2000"/>
              <a:t> regionalism reflects also a  will to go beyond WTO‘s insufficient progress with regard to rules and disciplines (social and environmental norms, Singapour issues-competition , investment,  public procurements- IPR effective protection)</a:t>
            </a:r>
          </a:p>
          <a:p>
            <a:pPr algn="just">
              <a:lnSpc>
                <a:spcPct val="80000"/>
              </a:lnSpc>
              <a:buClr>
                <a:schemeClr val="tx1"/>
              </a:buClr>
              <a:buFont typeface="Wingdings" pitchFamily="2" charset="2"/>
              <a:buNone/>
            </a:pPr>
            <a:endParaRPr lang="en-US" sz="1400"/>
          </a:p>
          <a:p>
            <a:pPr algn="just">
              <a:lnSpc>
                <a:spcPct val="80000"/>
              </a:lnSpc>
              <a:buClr>
                <a:schemeClr val="tx1"/>
              </a:buClr>
              <a:buFont typeface="Wingdings" pitchFamily="2" charset="2"/>
              <a:buChar char="q"/>
            </a:pPr>
            <a:r>
              <a:rPr lang="en-US" sz="2000"/>
              <a:t>So expect EU to come up with a strong ‘WTO plus’ agenda with whatever partner for whatever reason : deep versus shallow integration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C534A3D0-1F62-471E-B6A3-C585491EC802}" type="slidenum">
              <a:rPr lang="en-US"/>
              <a:pPr/>
              <a:t>6</a:t>
            </a:fld>
            <a:endParaRPr lang="en-US"/>
          </a:p>
        </p:txBody>
      </p:sp>
      <p:sp>
        <p:nvSpPr>
          <p:cNvPr id="7170" name="Rectangle 2"/>
          <p:cNvSpPr>
            <a:spLocks noGrp="1" noChangeArrowheads="1"/>
          </p:cNvSpPr>
          <p:nvPr>
            <p:ph type="title"/>
          </p:nvPr>
        </p:nvSpPr>
        <p:spPr>
          <a:xfrm>
            <a:off x="468313" y="0"/>
            <a:ext cx="8229600" cy="1139825"/>
          </a:xfrm>
        </p:spPr>
        <p:txBody>
          <a:bodyPr/>
          <a:lstStyle/>
          <a:p>
            <a:r>
              <a:rPr lang="en-US" sz="4000" b="1"/>
              <a:t>EU preference for region-to-region deals</a:t>
            </a:r>
          </a:p>
        </p:txBody>
      </p:sp>
      <p:sp>
        <p:nvSpPr>
          <p:cNvPr id="7171" name="Rectangle 3"/>
          <p:cNvSpPr>
            <a:spLocks noGrp="1" noChangeArrowheads="1"/>
          </p:cNvSpPr>
          <p:nvPr>
            <p:ph type="body" idx="1"/>
          </p:nvPr>
        </p:nvSpPr>
        <p:spPr/>
        <p:txBody>
          <a:bodyPr/>
          <a:lstStyle/>
          <a:p>
            <a:pPr algn="just">
              <a:lnSpc>
                <a:spcPct val="90000"/>
              </a:lnSpc>
              <a:buFont typeface="Wingdings" pitchFamily="2" charset="2"/>
              <a:buChar char="q"/>
            </a:pPr>
            <a:r>
              <a:rPr lang="en-US" sz="2000"/>
              <a:t>Each time, it  has been confronted with the possibility , EU has aimed at a region-to-region deal: euro-med trade area ( by 2O1O), EPAs with ACP (by 2OO9), Asean , Gulf Countries Council, Mercosur, Andean Pact, Central America;</a:t>
            </a:r>
          </a:p>
          <a:p>
            <a:pPr algn="just">
              <a:lnSpc>
                <a:spcPct val="90000"/>
              </a:lnSpc>
              <a:buFont typeface="Wingdings" pitchFamily="2" charset="2"/>
              <a:buNone/>
            </a:pPr>
            <a:endParaRPr lang="en-US" sz="1200"/>
          </a:p>
          <a:p>
            <a:pPr algn="just">
              <a:lnSpc>
                <a:spcPct val="90000"/>
              </a:lnSpc>
              <a:buFont typeface="Wingdings" pitchFamily="2" charset="2"/>
              <a:buChar char="q"/>
            </a:pPr>
            <a:r>
              <a:rPr lang="en-US" sz="2000"/>
              <a:t>It is looking for full-fledged Customs Unions with a single negotiating authority, a dispute settlement mechanism and a wide coverage of intra-regional trade in services and investment;</a:t>
            </a:r>
          </a:p>
          <a:p>
            <a:pPr algn="just">
              <a:lnSpc>
                <a:spcPct val="90000"/>
              </a:lnSpc>
              <a:buFont typeface="Wingdings" pitchFamily="2" charset="2"/>
              <a:buNone/>
            </a:pPr>
            <a:endParaRPr lang="en-US" sz="1200"/>
          </a:p>
          <a:p>
            <a:pPr algn="just">
              <a:lnSpc>
                <a:spcPct val="90000"/>
              </a:lnSpc>
              <a:buFont typeface="Wingdings" pitchFamily="2" charset="2"/>
              <a:buChar char="q"/>
            </a:pPr>
            <a:r>
              <a:rPr lang="en-US" sz="2000"/>
              <a:t>Reasons are three-fold : development potential , economies of scale for operators and lower transaction costs for officials (streamlining of the negotiation in a context of traffic jam)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7D9B682E-EB41-4F89-9661-484021E39D40}" type="slidenum">
              <a:rPr lang="en-US"/>
              <a:pPr/>
              <a:t>7</a:t>
            </a:fld>
            <a:endParaRPr lang="en-US"/>
          </a:p>
        </p:txBody>
      </p:sp>
      <p:sp>
        <p:nvSpPr>
          <p:cNvPr id="8194" name="Rectangle 2"/>
          <p:cNvSpPr>
            <a:spLocks noGrp="1" noChangeArrowheads="1"/>
          </p:cNvSpPr>
          <p:nvPr>
            <p:ph type="title"/>
          </p:nvPr>
        </p:nvSpPr>
        <p:spPr>
          <a:xfrm>
            <a:off x="0" y="0"/>
            <a:ext cx="9144000" cy="1139825"/>
          </a:xfrm>
        </p:spPr>
        <p:txBody>
          <a:bodyPr/>
          <a:lstStyle/>
          <a:p>
            <a:r>
              <a:rPr lang="en-US" sz="4000" b="1"/>
              <a:t>Region-to-region FTAs negotiations</a:t>
            </a:r>
            <a:br>
              <a:rPr lang="en-US" sz="4000" b="1"/>
            </a:br>
            <a:r>
              <a:rPr lang="en-US" sz="4000" b="1"/>
              <a:t>The state of play</a:t>
            </a:r>
          </a:p>
        </p:txBody>
      </p:sp>
      <p:sp>
        <p:nvSpPr>
          <p:cNvPr id="8195" name="Rectangle 3"/>
          <p:cNvSpPr>
            <a:spLocks noGrp="1" noChangeArrowheads="1"/>
          </p:cNvSpPr>
          <p:nvPr>
            <p:ph type="body" idx="1"/>
          </p:nvPr>
        </p:nvSpPr>
        <p:spPr>
          <a:xfrm>
            <a:off x="468313" y="1557338"/>
            <a:ext cx="8229600" cy="4530725"/>
          </a:xfrm>
        </p:spPr>
        <p:txBody>
          <a:bodyPr/>
          <a:lstStyle/>
          <a:p>
            <a:pPr algn="just">
              <a:lnSpc>
                <a:spcPct val="80000"/>
              </a:lnSpc>
              <a:buFont typeface="Wingdings" pitchFamily="2" charset="2"/>
              <a:buChar char="q"/>
            </a:pPr>
            <a:r>
              <a:rPr lang="en-US" sz="2000" b="1"/>
              <a:t>Euro-med</a:t>
            </a:r>
            <a:r>
              <a:rPr lang="en-US" sz="2000"/>
              <a:t> : so far , only Agadir (Marocco, Tunisia, Egypt, Jordan) contributes to ease south-south trade ; meanwhile US makes inroads in EU-Med partnership for security reasons (fighting terrorism) because it does not require any South-South integration;</a:t>
            </a:r>
          </a:p>
          <a:p>
            <a:pPr algn="just">
              <a:lnSpc>
                <a:spcPct val="80000"/>
              </a:lnSpc>
              <a:buFont typeface="Wingdings" pitchFamily="2" charset="2"/>
              <a:buNone/>
            </a:pPr>
            <a:endParaRPr lang="en-US" sz="1200"/>
          </a:p>
          <a:p>
            <a:pPr algn="just">
              <a:lnSpc>
                <a:spcPct val="80000"/>
              </a:lnSpc>
              <a:buFont typeface="Wingdings" pitchFamily="2" charset="2"/>
              <a:buChar char="q"/>
            </a:pPr>
            <a:r>
              <a:rPr lang="en-US" sz="2000" b="1"/>
              <a:t>Mercosur: </a:t>
            </a:r>
            <a:r>
              <a:rPr lang="en-US" sz="2000"/>
              <a:t>negotiation is on the shelve until the completion of the DDA held  hostage by US -and India- ( agriculture subsidies as a horizontal and therefore a multilateral issue; agricultural market access for Mercosur and the EU ‘single pocket’)…. And until  further progress in Mercosur integration;</a:t>
            </a:r>
          </a:p>
          <a:p>
            <a:pPr algn="just">
              <a:lnSpc>
                <a:spcPct val="80000"/>
              </a:lnSpc>
              <a:buFont typeface="Wingdings" pitchFamily="2" charset="2"/>
              <a:buNone/>
            </a:pPr>
            <a:endParaRPr lang="en-US" sz="1200"/>
          </a:p>
          <a:p>
            <a:pPr algn="just">
              <a:lnSpc>
                <a:spcPct val="80000"/>
              </a:lnSpc>
              <a:buFont typeface="Wingdings" pitchFamily="2" charset="2"/>
              <a:buChar char="q"/>
            </a:pPr>
            <a:r>
              <a:rPr lang="en-US" sz="2000" b="1"/>
              <a:t>EPAs:</a:t>
            </a:r>
            <a:r>
              <a:rPr lang="en-US" sz="2000"/>
              <a:t> still at an ‘embryonic industry’stage</a:t>
            </a:r>
          </a:p>
          <a:p>
            <a:pPr algn="just">
              <a:lnSpc>
                <a:spcPct val="80000"/>
              </a:lnSpc>
              <a:buFont typeface="Wingdings" pitchFamily="2" charset="2"/>
              <a:buNone/>
            </a:pPr>
            <a:endParaRPr lang="en-US" sz="1200"/>
          </a:p>
          <a:p>
            <a:pPr algn="just">
              <a:lnSpc>
                <a:spcPct val="80000"/>
              </a:lnSpc>
              <a:buFont typeface="Wingdings" pitchFamily="2" charset="2"/>
              <a:buChar char="q"/>
            </a:pPr>
            <a:r>
              <a:rPr lang="en-US" sz="2000" b="1"/>
              <a:t>Asean</a:t>
            </a:r>
            <a:r>
              <a:rPr lang="en-US" sz="2000"/>
              <a:t> : a two-speed approach from the start…</a:t>
            </a:r>
          </a:p>
          <a:p>
            <a:pPr algn="just">
              <a:lnSpc>
                <a:spcPct val="80000"/>
              </a:lnSpc>
              <a:buFont typeface="Wingdings" pitchFamily="2" charset="2"/>
              <a:buNone/>
            </a:pPr>
            <a:endParaRPr lang="en-US" sz="1200"/>
          </a:p>
          <a:p>
            <a:pPr algn="just">
              <a:lnSpc>
                <a:spcPct val="80000"/>
              </a:lnSpc>
              <a:buFont typeface="Wingdings" pitchFamily="2" charset="2"/>
              <a:buChar char="q"/>
            </a:pPr>
            <a:r>
              <a:rPr lang="en-US" sz="2000" b="1"/>
              <a:t>Gulf Council</a:t>
            </a:r>
            <a:r>
              <a:rPr lang="en-US" sz="2000"/>
              <a:t> : on the verge of implementation (post WTO)</a:t>
            </a:r>
          </a:p>
          <a:p>
            <a:pPr algn="just">
              <a:lnSpc>
                <a:spcPct val="80000"/>
              </a:lnSpc>
              <a:buFont typeface="Wingdings" pitchFamily="2" charset="2"/>
              <a:buChar char="q"/>
            </a:pPr>
            <a:endParaRPr lang="en-US" sz="20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CDCAD6D7-613E-4AF5-A13B-71ECA9399F2B}" type="slidenum">
              <a:rPr lang="en-US"/>
              <a:pPr/>
              <a:t>8</a:t>
            </a:fld>
            <a:endParaRPr lang="en-US"/>
          </a:p>
        </p:txBody>
      </p:sp>
      <p:sp>
        <p:nvSpPr>
          <p:cNvPr id="9218" name="Rectangle 2"/>
          <p:cNvSpPr>
            <a:spLocks noGrp="1" noChangeArrowheads="1"/>
          </p:cNvSpPr>
          <p:nvPr>
            <p:ph type="title"/>
          </p:nvPr>
        </p:nvSpPr>
        <p:spPr>
          <a:xfrm>
            <a:off x="468313" y="0"/>
            <a:ext cx="8229600" cy="1139825"/>
          </a:xfrm>
        </p:spPr>
        <p:txBody>
          <a:bodyPr/>
          <a:lstStyle/>
          <a:p>
            <a:r>
              <a:rPr lang="en-US" b="1"/>
              <a:t>The new generation of FTAs</a:t>
            </a:r>
          </a:p>
        </p:txBody>
      </p:sp>
      <p:sp>
        <p:nvSpPr>
          <p:cNvPr id="9219" name="Rectangle 3"/>
          <p:cNvSpPr>
            <a:spLocks noGrp="1" noChangeArrowheads="1"/>
          </p:cNvSpPr>
          <p:nvPr>
            <p:ph type="body" idx="1"/>
          </p:nvPr>
        </p:nvSpPr>
        <p:spPr>
          <a:xfrm>
            <a:off x="468313" y="1268413"/>
            <a:ext cx="8229600" cy="4530725"/>
          </a:xfrm>
        </p:spPr>
        <p:txBody>
          <a:bodyPr/>
          <a:lstStyle/>
          <a:p>
            <a:pPr algn="just">
              <a:lnSpc>
                <a:spcPct val="90000"/>
              </a:lnSpc>
              <a:buFont typeface="Wingdings" pitchFamily="2" charset="2"/>
              <a:buChar char="q"/>
            </a:pPr>
            <a:r>
              <a:rPr lang="en-US" sz="2000"/>
              <a:t>After the freezing of new FTAqs during  Lamy’s tenure , new mandates are entering into the pipeline of the Commission (dec 6, 2006) and of the Council (end first quarter 2007) :Asean,  India, Korea, and hopefully Andean Pact and Central America;</a:t>
            </a:r>
          </a:p>
          <a:p>
            <a:pPr algn="just">
              <a:lnSpc>
                <a:spcPct val="90000"/>
              </a:lnSpc>
              <a:buFont typeface="Wingdings" pitchFamily="2" charset="2"/>
              <a:buNone/>
            </a:pPr>
            <a:endParaRPr lang="en-US" sz="1200"/>
          </a:p>
          <a:p>
            <a:pPr algn="just">
              <a:lnSpc>
                <a:spcPct val="90000"/>
              </a:lnSpc>
              <a:buFont typeface="Wingdings" pitchFamily="2" charset="2"/>
              <a:buChar char="q"/>
            </a:pPr>
            <a:r>
              <a:rPr lang="en-US" sz="2000"/>
              <a:t>New mandates will likely take into account what happened since the late 9O’s : Seattle failure on core-labour standards (1999); Cancun Ministerial dropping 3 Singapour issues off the DDA; Kyoto ( climate change); EU new priorities  with regard to unfair tax competition and financial criminality; frustrations in the conduct of the Mercosur negotiation;</a:t>
            </a:r>
          </a:p>
          <a:p>
            <a:pPr algn="just">
              <a:lnSpc>
                <a:spcPct val="90000"/>
              </a:lnSpc>
              <a:buFont typeface="Wingdings" pitchFamily="2" charset="2"/>
              <a:buNone/>
            </a:pPr>
            <a:endParaRPr lang="en-US" sz="1200"/>
          </a:p>
          <a:p>
            <a:pPr algn="just">
              <a:lnSpc>
                <a:spcPct val="90000"/>
              </a:lnSpc>
              <a:buFont typeface="Wingdings" pitchFamily="2" charset="2"/>
              <a:buChar char="q"/>
            </a:pPr>
            <a:r>
              <a:rPr lang="en-US" sz="2000"/>
              <a:t>Sequencing will matter, as a first agreement will set a precedent for the next 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F8BA0516-8570-4B27-A959-F961AC456C51}" type="slidenum">
              <a:rPr lang="en-US"/>
              <a:pPr/>
              <a:t>9</a:t>
            </a:fld>
            <a:endParaRPr lang="en-US"/>
          </a:p>
        </p:txBody>
      </p:sp>
      <p:sp>
        <p:nvSpPr>
          <p:cNvPr id="10242" name="Rectangle 2"/>
          <p:cNvSpPr>
            <a:spLocks noGrp="1" noChangeArrowheads="1"/>
          </p:cNvSpPr>
          <p:nvPr>
            <p:ph type="title"/>
          </p:nvPr>
        </p:nvSpPr>
        <p:spPr/>
        <p:txBody>
          <a:bodyPr/>
          <a:lstStyle/>
          <a:p>
            <a:r>
              <a:rPr lang="en-US" sz="4000" b="1"/>
              <a:t>FTAs main objectives and provisions</a:t>
            </a:r>
          </a:p>
        </p:txBody>
      </p:sp>
      <p:sp>
        <p:nvSpPr>
          <p:cNvPr id="10243" name="Rectangle 3"/>
          <p:cNvSpPr>
            <a:spLocks noGrp="1" noChangeArrowheads="1"/>
          </p:cNvSpPr>
          <p:nvPr>
            <p:ph type="body" idx="1"/>
          </p:nvPr>
        </p:nvSpPr>
        <p:spPr/>
        <p:txBody>
          <a:bodyPr/>
          <a:lstStyle/>
          <a:p>
            <a:pPr>
              <a:lnSpc>
                <a:spcPct val="80000"/>
              </a:lnSpc>
              <a:buFont typeface="Wingdings" pitchFamily="2" charset="2"/>
              <a:buNone/>
            </a:pPr>
            <a:r>
              <a:rPr lang="en-US" sz="1600"/>
              <a:t>The main thrust of EU policy is to achieve ‘deep integration ‘ through a ‘WTO +’ type of deal, with the degree of necessary asymmetry to take into account the differences in competitiveness among North and South partners</a:t>
            </a:r>
          </a:p>
          <a:p>
            <a:pPr>
              <a:lnSpc>
                <a:spcPct val="80000"/>
              </a:lnSpc>
              <a:buFont typeface="Wingdings" pitchFamily="2" charset="2"/>
              <a:buNone/>
            </a:pPr>
            <a:endParaRPr lang="en-US" sz="1600"/>
          </a:p>
          <a:p>
            <a:pPr lvl="1">
              <a:lnSpc>
                <a:spcPct val="80000"/>
              </a:lnSpc>
              <a:buFont typeface="Wingdings" pitchFamily="2" charset="2"/>
              <a:buChar char="q"/>
            </a:pPr>
            <a:r>
              <a:rPr lang="en-US" sz="1400"/>
              <a:t>GOODS</a:t>
            </a:r>
          </a:p>
          <a:p>
            <a:pPr lvl="2">
              <a:lnSpc>
                <a:spcPct val="80000"/>
              </a:lnSpc>
              <a:buFont typeface="Wingdings" pitchFamily="2" charset="2"/>
              <a:buChar char="Ø"/>
            </a:pPr>
            <a:r>
              <a:rPr lang="en-US" sz="1200"/>
              <a:t>Tariffs</a:t>
            </a:r>
          </a:p>
          <a:p>
            <a:pPr lvl="2">
              <a:lnSpc>
                <a:spcPct val="80000"/>
              </a:lnSpc>
              <a:buFont typeface="Wingdings" pitchFamily="2" charset="2"/>
              <a:buChar char="Ø"/>
            </a:pPr>
            <a:r>
              <a:rPr lang="en-US" sz="1200"/>
              <a:t>Rules of origin</a:t>
            </a:r>
          </a:p>
          <a:p>
            <a:pPr lvl="2">
              <a:lnSpc>
                <a:spcPct val="80000"/>
              </a:lnSpc>
              <a:buFont typeface="Wingdings" pitchFamily="2" charset="2"/>
              <a:buChar char="Ø"/>
            </a:pPr>
            <a:r>
              <a:rPr lang="en-US" sz="1200"/>
              <a:t>Trade facilitation (customs procedures)</a:t>
            </a:r>
          </a:p>
          <a:p>
            <a:pPr lvl="2">
              <a:lnSpc>
                <a:spcPct val="80000"/>
              </a:lnSpc>
              <a:buFont typeface="Wingdings" pitchFamily="2" charset="2"/>
              <a:buChar char="Ø"/>
            </a:pPr>
            <a:r>
              <a:rPr lang="en-US" sz="1200"/>
              <a:t>TDI</a:t>
            </a:r>
          </a:p>
          <a:p>
            <a:pPr lvl="2">
              <a:lnSpc>
                <a:spcPct val="80000"/>
              </a:lnSpc>
              <a:buFont typeface="Wingdings" pitchFamily="2" charset="2"/>
              <a:buChar char="Ø"/>
            </a:pPr>
            <a:r>
              <a:rPr lang="en-US" sz="1200"/>
              <a:t>TBT , SPS and MRAs</a:t>
            </a:r>
          </a:p>
          <a:p>
            <a:pPr lvl="1">
              <a:lnSpc>
                <a:spcPct val="80000"/>
              </a:lnSpc>
              <a:buFont typeface="Wingdings" pitchFamily="2" charset="2"/>
              <a:buChar char="q"/>
            </a:pPr>
            <a:r>
              <a:rPr lang="en-US" sz="1400"/>
              <a:t>SERVICES </a:t>
            </a:r>
          </a:p>
          <a:p>
            <a:pPr lvl="1">
              <a:lnSpc>
                <a:spcPct val="80000"/>
              </a:lnSpc>
              <a:buFont typeface="Wingdings" pitchFamily="2" charset="2"/>
              <a:buNone/>
            </a:pPr>
            <a:r>
              <a:rPr lang="en-US" sz="1400"/>
              <a:t>  </a:t>
            </a:r>
          </a:p>
          <a:p>
            <a:pPr lvl="1">
              <a:lnSpc>
                <a:spcPct val="80000"/>
              </a:lnSpc>
              <a:buFont typeface="Wingdings" pitchFamily="2" charset="2"/>
              <a:buChar char="q"/>
            </a:pPr>
            <a:r>
              <a:rPr lang="en-US" sz="1400"/>
              <a:t>Investment</a:t>
            </a:r>
          </a:p>
          <a:p>
            <a:pPr lvl="1">
              <a:lnSpc>
                <a:spcPct val="80000"/>
              </a:lnSpc>
              <a:buFont typeface="Wingdings" pitchFamily="2" charset="2"/>
              <a:buChar char="q"/>
            </a:pPr>
            <a:r>
              <a:rPr lang="en-US" sz="1400"/>
              <a:t>Public Procurements</a:t>
            </a:r>
          </a:p>
          <a:p>
            <a:pPr lvl="1">
              <a:lnSpc>
                <a:spcPct val="80000"/>
              </a:lnSpc>
              <a:buFont typeface="Wingdings" pitchFamily="2" charset="2"/>
              <a:buChar char="q"/>
            </a:pPr>
            <a:r>
              <a:rPr lang="en-US" sz="1400"/>
              <a:t>Intellectual property rightd effective protection</a:t>
            </a:r>
          </a:p>
          <a:p>
            <a:pPr lvl="1">
              <a:lnSpc>
                <a:spcPct val="80000"/>
              </a:lnSpc>
              <a:buFont typeface="Wingdings" pitchFamily="2" charset="2"/>
              <a:buChar char="q"/>
            </a:pPr>
            <a:r>
              <a:rPr lang="en-US" sz="1400"/>
              <a:t>Competition</a:t>
            </a:r>
          </a:p>
          <a:p>
            <a:pPr lvl="1">
              <a:lnSpc>
                <a:spcPct val="80000"/>
              </a:lnSpc>
              <a:buFont typeface="Wingdings" pitchFamily="2" charset="2"/>
              <a:buNone/>
            </a:pPr>
            <a:endParaRPr lang="en-US" sz="1400"/>
          </a:p>
          <a:p>
            <a:pPr lvl="1">
              <a:lnSpc>
                <a:spcPct val="80000"/>
              </a:lnSpc>
              <a:buFont typeface="Wingdings" pitchFamily="2" charset="2"/>
              <a:buChar char="q"/>
            </a:pPr>
            <a:r>
              <a:rPr lang="en-US" sz="1400"/>
              <a:t>TRTA and financial assistance ( infrastructure, capacity building at regional level)</a:t>
            </a:r>
          </a:p>
          <a:p>
            <a:pPr lvl="1">
              <a:lnSpc>
                <a:spcPct val="80000"/>
              </a:lnSpc>
              <a:buFont typeface="Wingdings" pitchFamily="2" charset="2"/>
              <a:buChar char="q"/>
            </a:pPr>
            <a:endParaRPr lang="en-US" sz="1400"/>
          </a:p>
        </p:txBody>
      </p:sp>
    </p:spTree>
  </p:cSld>
  <p:clrMapOvr>
    <a:masterClrMapping/>
  </p:clrMapOvr>
</p:sld>
</file>

<file path=ppt/theme/theme1.xml><?xml version="1.0" encoding="utf-8"?>
<a:theme xmlns:a="http://schemas.openxmlformats.org/drawingml/2006/main" name="Globe">
  <a:themeElements>
    <a:clrScheme name="Globe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Glob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lobe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Globe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Globe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Globe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Globe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Globe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Globe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Globe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Globe</Template>
  <TotalTime>185</TotalTime>
  <Words>950</Words>
  <Application>Microsoft Office PowerPoint</Application>
  <PresentationFormat>On-screen Show (4:3)</PresentationFormat>
  <Paragraphs>77</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Times New Roman</vt:lpstr>
      <vt:lpstr>Verdana</vt:lpstr>
      <vt:lpstr>Wingdings</vt:lpstr>
      <vt:lpstr>Globe</vt:lpstr>
      <vt:lpstr>The political economy of EU Association Agreements</vt:lpstr>
      <vt:lpstr>The EU pyramid of Preferences</vt:lpstr>
      <vt:lpstr>The EU pyramid of Preferences</vt:lpstr>
      <vt:lpstr>The shift towards FTAs</vt:lpstr>
      <vt:lpstr>EU rationale for FTAs</vt:lpstr>
      <vt:lpstr>EU preference for region-to-region deals</vt:lpstr>
      <vt:lpstr>Region-to-region FTAs negotiations The state of play</vt:lpstr>
      <vt:lpstr>The new generation of FTAs</vt:lpstr>
      <vt:lpstr>FTAs main objectives and provisions</vt:lpstr>
    </vt:vector>
  </TitlesOfParts>
  <Company>IFRI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political economy of EU Association Agreements</dc:title>
  <dc:creator>Pierre Defraigne</dc:creator>
  <cp:lastModifiedBy>anarod</cp:lastModifiedBy>
  <cp:revision>18</cp:revision>
  <dcterms:created xsi:type="dcterms:W3CDTF">2006-11-29T22:10:23Z</dcterms:created>
  <dcterms:modified xsi:type="dcterms:W3CDTF">2010-07-11T23:05:28Z</dcterms:modified>
</cp:coreProperties>
</file>