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handoutMasterIdLst>
    <p:handoutMasterId r:id="rId21"/>
  </p:handoutMasterIdLst>
  <p:sldIdLst>
    <p:sldId id="257" r:id="rId2"/>
    <p:sldId id="283" r:id="rId3"/>
    <p:sldId id="284" r:id="rId4"/>
    <p:sldId id="303" r:id="rId5"/>
    <p:sldId id="302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4" r:id="rId14"/>
    <p:sldId id="305" r:id="rId15"/>
    <p:sldId id="306" r:id="rId16"/>
    <p:sldId id="301" r:id="rId17"/>
    <p:sldId id="290" r:id="rId18"/>
    <p:sldId id="291" r:id="rId19"/>
    <p:sldId id="292" r:id="rId20"/>
  </p:sldIdLst>
  <p:sldSz cx="9144000" cy="6858000" type="screen4x3"/>
  <p:notesSz cx="6858000" cy="9144000"/>
  <p:embeddedFontLst>
    <p:embeddedFont>
      <p:font typeface="Webdings" pitchFamily="18" charset="2"/>
      <p:regular r:id="rId2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8B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15A1EB-8A7A-4D96-97AC-F5158A4803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010C4-827C-4639-8775-395FB2F4B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5FFDD-E4DC-4C1F-9712-645556DB2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C2A05-BEE9-487D-902D-1A1862939B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EF26BD-0428-4ABB-AE9D-408D42B70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DDFD00-755A-41E7-939E-371910856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B0306-D782-435E-BCEA-0E97C428D9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3F05E-B1AE-43D2-B3E3-39528342AB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85808-C522-4A23-9791-ACA040174B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4FD7E-81DD-4A29-867A-EB2938834B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EF2D8-587C-45D7-9A1B-073ED3B70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764F8-C816-4900-A248-689A09742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4780A-92CF-472B-951D-FD3D30797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3176D-02A2-4222-9FA9-73E16AD90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B86F9E-091A-463B-961D-E53330D57E9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bilingualcolourlog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50088" y="6207125"/>
            <a:ext cx="1824037" cy="33655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886700" y="62103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rgbClr val="3F7EBD"/>
              </a:buClr>
              <a:buSzPct val="60000"/>
              <a:buFont typeface="Webdings" pitchFamily="18" charset="2"/>
              <a:buNone/>
            </a:pPr>
            <a:fld id="{495B37C8-4DA0-413E-B33B-5BC2AD017EAE}" type="slidenum">
              <a:rPr lang="en-US" sz="1400">
                <a:latin typeface="Arial" pitchFamily="34" charset="0"/>
              </a:rPr>
              <a:pPr algn="ctr">
                <a:spcBef>
                  <a:spcPct val="20000"/>
                </a:spcBef>
                <a:buClr>
                  <a:srgbClr val="3F7EBD"/>
                </a:buClr>
                <a:buSzPct val="60000"/>
                <a:buFont typeface="Webdings" pitchFamily="18" charset="2"/>
                <a:buNone/>
              </a:pPr>
              <a:t>‹#›</a:t>
            </a:fld>
            <a:endParaRPr lang="en-US" sz="1400">
              <a:solidFill>
                <a:srgbClr val="3F7EBD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58BC5"/>
        </a:buClr>
        <a:buSzPct val="60000"/>
        <a:buFont typeface="Webdings" pitchFamily="18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arry.anderson@oecd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843837" cy="2735263"/>
          </a:xfrm>
        </p:spPr>
        <p:txBody>
          <a:bodyPr/>
          <a:lstStyle/>
          <a:p>
            <a:r>
              <a:rPr lang="fr-FR" sz="4400" b="1"/>
              <a:t>The OECD/World Bank</a:t>
            </a:r>
            <a:br>
              <a:rPr lang="fr-FR" sz="4400" b="1"/>
            </a:br>
            <a:r>
              <a:rPr lang="fr-FR" sz="4400" b="1"/>
              <a:t>Budget Database: The Current Database and Plans for the Future</a:t>
            </a:r>
            <a:br>
              <a:rPr lang="fr-FR" sz="4400" b="1"/>
            </a:br>
            <a:endParaRPr lang="en-US" sz="2000" b="1" i="1">
              <a:cs typeface="Arial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21163"/>
            <a:ext cx="6400800" cy="2232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</a:rPr>
              <a:t>Presentation by</a:t>
            </a:r>
          </a:p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</a:rPr>
              <a:t>Barry Anderson</a:t>
            </a:r>
          </a:p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  <a:hlinkClick r:id="rId2"/>
              </a:rPr>
              <a:t>Barry.anderson@oecd.org</a:t>
            </a:r>
            <a:endParaRPr lang="en-GB" sz="1600" b="1" i="1"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en-GB" sz="1600" b="1" i="1"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</a:rPr>
              <a:t>At the Inter-American Development Bank</a:t>
            </a:r>
          </a:p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</a:rPr>
              <a:t>Meeting of the Public Policy &amp; Transparency Network on Development Effectiveness &amp; Result-Based Budget Management</a:t>
            </a:r>
          </a:p>
          <a:p>
            <a:pPr>
              <a:lnSpc>
                <a:spcPct val="80000"/>
              </a:lnSpc>
            </a:pPr>
            <a:r>
              <a:rPr lang="en-GB" sz="1600" b="1" i="1">
                <a:cs typeface="Arial" pitchFamily="34" charset="0"/>
              </a:rPr>
              <a:t>Washington, May 23-24, 2005</a:t>
            </a:r>
          </a:p>
          <a:p>
            <a:pPr>
              <a:lnSpc>
                <a:spcPct val="80000"/>
              </a:lnSpc>
            </a:pPr>
            <a:endParaRPr lang="en-US" sz="2000" b="1" i="1">
              <a:cs typeface="Arial" pitchFamily="34" charset="0"/>
            </a:endParaRPr>
          </a:p>
          <a:p>
            <a:pPr>
              <a:lnSpc>
                <a:spcPct val="80000"/>
              </a:lnSpc>
            </a:pPr>
            <a:endParaRPr lang="fr-FR" sz="2000" b="1" i="1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5. BUDGET DOCUMENTATION AND PERFORMANCE MANAGEMENT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7772400" cy="4106862"/>
          </a:xfrm>
        </p:spPr>
        <p:txBody>
          <a:bodyPr/>
          <a:lstStyle/>
          <a:p>
            <a:pPr marL="457200" indent="-457200">
              <a:buFont typeface="Webdings" pitchFamily="18" charset="2"/>
              <a:buNone/>
            </a:pPr>
            <a:r>
              <a:rPr lang="en-US" b="1"/>
              <a:t>  </a:t>
            </a:r>
          </a:p>
          <a:p>
            <a:pPr marL="457200" indent="-457200">
              <a:buFont typeface="Webdings" pitchFamily="18" charset="2"/>
              <a:buNone/>
            </a:pPr>
            <a:r>
              <a:rPr lang="en-US" b="1"/>
              <a:t>   5.1</a:t>
            </a:r>
            <a:r>
              <a:rPr lang="en-US"/>
              <a:t>  Budget Documentation </a:t>
            </a:r>
          </a:p>
          <a:p>
            <a:pPr marL="457200" indent="-457200">
              <a:buFont typeface="Webdings" pitchFamily="18" charset="2"/>
              <a:buNone/>
            </a:pPr>
            <a:endParaRPr lang="en-US"/>
          </a:p>
          <a:p>
            <a:pPr marL="457200" indent="-457200">
              <a:buFont typeface="Webdings" pitchFamily="18" charset="2"/>
              <a:buNone/>
            </a:pPr>
            <a:r>
              <a:rPr lang="en-US"/>
              <a:t>  </a:t>
            </a:r>
            <a:r>
              <a:rPr lang="en-US" b="1"/>
              <a:t> 5.2</a:t>
            </a:r>
            <a:r>
              <a:rPr lang="en-US"/>
              <a:t>  Types of Data Reported in Budget Documents </a:t>
            </a:r>
          </a:p>
          <a:p>
            <a:pPr marL="457200" indent="-457200">
              <a:buFont typeface="Webdings" pitchFamily="18" charset="2"/>
              <a:buNone/>
            </a:pPr>
            <a:endParaRPr lang="en-US"/>
          </a:p>
          <a:p>
            <a:pPr marL="457200" indent="-457200"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5.3</a:t>
            </a:r>
            <a:r>
              <a:rPr lang="en-US"/>
              <a:t>  Budget Classification </a:t>
            </a:r>
          </a:p>
          <a:p>
            <a:pPr marL="457200" indent="-457200">
              <a:buFont typeface="Webdings" pitchFamily="18" charset="2"/>
              <a:buNone/>
            </a:pPr>
            <a:endParaRPr lang="en-US"/>
          </a:p>
          <a:p>
            <a:pPr marL="457200" indent="-457200"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5.4</a:t>
            </a:r>
            <a:r>
              <a:rPr lang="en-US"/>
              <a:t>  Performance Information </a:t>
            </a:r>
          </a:p>
          <a:p>
            <a:pPr marL="457200" indent="-457200">
              <a:buFont typeface="Webdings" pitchFamily="18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6. FISCAL RELATIONS AMONG LEVELS OF GOVERNMENT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 b="1"/>
              <a:t>  </a:t>
            </a:r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 b="1"/>
              <a:t>   6.1</a:t>
            </a:r>
            <a:r>
              <a:rPr lang="en-US"/>
              <a:t>  General Requests  </a:t>
            </a:r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6.2</a:t>
            </a:r>
            <a:r>
              <a:rPr lang="en-US"/>
              <a:t>  Revenues </a:t>
            </a:r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6.3</a:t>
            </a:r>
            <a:r>
              <a:rPr lang="en-US"/>
              <a:t>  Expenditures </a:t>
            </a:r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6.4</a:t>
            </a:r>
            <a:r>
              <a:rPr lang="en-US"/>
              <a:t>  Macroeconomics - Aggregate Fiscal Policy  </a:t>
            </a:r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endParaRPr lang="en-US"/>
          </a:p>
          <a:p>
            <a:pPr>
              <a:lnSpc>
                <a:spcPct val="90000"/>
              </a:lnSpc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6.5  </a:t>
            </a:r>
            <a:r>
              <a:rPr lang="en-US"/>
              <a:t>Budgeting and Reporting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7. SPECIAL RELATIONSHIPS/ISSUES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US"/>
              <a:t>  </a:t>
            </a:r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7.1</a:t>
            </a:r>
            <a:r>
              <a:rPr lang="en-US"/>
              <a:t>   Human Resources and the Budget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7.2</a:t>
            </a:r>
            <a:r>
              <a:rPr lang="en-US"/>
              <a:t>   Financial management and control of 	government agencies 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7.3</a:t>
            </a:r>
            <a:r>
              <a:rPr lang="en-US"/>
              <a:t>   Budgeting for the Judiciary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7.4</a:t>
            </a:r>
            <a:r>
              <a:rPr lang="en-US"/>
              <a:t>   Donor Funding and the Budget </a:t>
            </a:r>
          </a:p>
          <a:p>
            <a:pPr>
              <a:buFont typeface="Webdings" pitchFamily="18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1042988" y="260350"/>
            <a:ext cx="7632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b="1">
                <a:solidFill>
                  <a:srgbClr val="3333FF"/>
                </a:solidFill>
                <a:latin typeface="Arial" pitchFamily="34" charset="0"/>
              </a:rPr>
              <a:t>The budget database on the web</a:t>
            </a:r>
            <a:endParaRPr lang="en-US" b="1">
              <a:solidFill>
                <a:srgbClr val="3333FF"/>
              </a:solidFill>
              <a:latin typeface="Arial" pitchFamily="34" charset="0"/>
            </a:endParaRP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403350" y="1484313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1800" b="1">
                <a:latin typeface="Arial" pitchFamily="34" charset="0"/>
              </a:rPr>
              <a:t>Internet site of the OECD</a:t>
            </a:r>
            <a:endParaRPr lang="en-US" sz="1800" b="1">
              <a:latin typeface="Arial" pitchFamily="34" charset="0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5724525" y="1484313"/>
            <a:ext cx="2449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1800" b="1">
                <a:latin typeface="Arial" pitchFamily="34" charset="0"/>
              </a:rPr>
              <a:t>Internet site of the World Bank</a:t>
            </a:r>
            <a:endParaRPr lang="en-US" sz="1800" b="1">
              <a:latin typeface="Arial" pitchFamily="34" charset="0"/>
            </a:endParaRP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3563938" y="1989138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s-MX" sz="1800">
              <a:latin typeface="Arial" pitchFamily="34" charset="0"/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4581525"/>
            <a:ext cx="25923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“Personalised results”: possibility to make own combination of results and graphs</a:t>
            </a:r>
            <a:endParaRPr lang="en-GB" sz="2000" b="1">
              <a:latin typeface="Arial" pitchFamily="34" charset="0"/>
            </a:endParaRPr>
          </a:p>
          <a:p>
            <a:pPr algn="ctr" eaLnBrk="1" hangingPunct="1"/>
            <a:endParaRPr lang="en-GB" sz="2000" b="1">
              <a:latin typeface="Arial" pitchFamily="34" charset="0"/>
            </a:endParaRP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2916238" y="4508500"/>
            <a:ext cx="36718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Total results of the survey : </a:t>
            </a:r>
          </a:p>
          <a:p>
            <a:pPr eaLnBrk="1" hangingPunct="1"/>
            <a:endParaRPr lang="en-GB" sz="2000" b="1">
              <a:solidFill>
                <a:srgbClr val="0000FF"/>
              </a:solidFill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GB" sz="2000">
                <a:solidFill>
                  <a:srgbClr val="0000FF"/>
                </a:solidFill>
                <a:latin typeface="Arial" pitchFamily="34" charset="0"/>
              </a:rPr>
              <a:t> </a:t>
            </a:r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Average of results for OECD countries</a:t>
            </a:r>
          </a:p>
          <a:p>
            <a:pPr eaLnBrk="1" hangingPunct="1"/>
            <a:endParaRPr lang="en-US" sz="2000" b="1">
              <a:solidFill>
                <a:srgbClr val="0000FF"/>
              </a:solidFill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Average of results for all countries</a:t>
            </a:r>
          </a:p>
        </p:txBody>
      </p:sp>
      <p:sp>
        <p:nvSpPr>
          <p:cNvPr id="71688" name="Rectangle 8"/>
          <p:cNvSpPr>
            <a:spLocks noChangeArrowheads="1"/>
          </p:cNvSpPr>
          <p:nvPr/>
        </p:nvSpPr>
        <p:spPr bwMode="auto">
          <a:xfrm>
            <a:off x="7164388" y="4581525"/>
            <a:ext cx="1482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Results </a:t>
            </a:r>
          </a:p>
          <a:p>
            <a:pPr algn="ctr" eaLnBrk="1" hangingPunct="1"/>
            <a:r>
              <a:rPr lang="en-GB" sz="2000" b="1">
                <a:solidFill>
                  <a:srgbClr val="0000FF"/>
                </a:solidFill>
                <a:latin typeface="Arial" pitchFamily="34" charset="0"/>
              </a:rPr>
              <a:t>by country</a:t>
            </a:r>
            <a:endParaRPr lang="en-US" sz="2000" b="1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71689" name="Text Box 9"/>
          <p:cNvSpPr txBox="1">
            <a:spLocks noChangeArrowheads="1"/>
          </p:cNvSpPr>
          <p:nvPr/>
        </p:nvSpPr>
        <p:spPr bwMode="auto">
          <a:xfrm>
            <a:off x="3635375" y="2708275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GB" sz="1800" b="1">
                <a:latin typeface="Arial" pitchFamily="34" charset="0"/>
              </a:rPr>
              <a:t>WEB BUDGET DATABASE</a:t>
            </a:r>
            <a:endParaRPr lang="en-US" sz="1800" b="1">
              <a:latin typeface="Arial" pitchFamily="34" charset="0"/>
            </a:endParaRPr>
          </a:p>
        </p:txBody>
      </p:sp>
      <p:sp>
        <p:nvSpPr>
          <p:cNvPr id="71690" name="Rectangle 10"/>
          <p:cNvSpPr>
            <a:spLocks noChangeArrowheads="1"/>
          </p:cNvSpPr>
          <p:nvPr/>
        </p:nvSpPr>
        <p:spPr bwMode="auto">
          <a:xfrm>
            <a:off x="3779838" y="2708275"/>
            <a:ext cx="1944687" cy="792163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</a:sp3d>
        </p:spPr>
        <p:txBody>
          <a:bodyPr wrap="none" anchor="ctr">
            <a:flatTx/>
          </a:bodyPr>
          <a:lstStyle/>
          <a:p>
            <a:pPr algn="ctr" eaLnBrk="1" hangingPunct="1"/>
            <a:endParaRPr lang="es-MX" sz="1800">
              <a:latin typeface="Arial" pitchFamily="34" charset="0"/>
            </a:endParaRPr>
          </a:p>
        </p:txBody>
      </p:sp>
      <p:sp>
        <p:nvSpPr>
          <p:cNvPr id="71691" name="Oval 11"/>
          <p:cNvSpPr>
            <a:spLocks noChangeArrowheads="1"/>
          </p:cNvSpPr>
          <p:nvPr/>
        </p:nvSpPr>
        <p:spPr bwMode="auto">
          <a:xfrm>
            <a:off x="5364163" y="1412875"/>
            <a:ext cx="3095625" cy="863600"/>
          </a:xfrm>
          <a:prstGeom prst="ellips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92" name="Oval 12"/>
          <p:cNvSpPr>
            <a:spLocks noChangeArrowheads="1"/>
          </p:cNvSpPr>
          <p:nvPr/>
        </p:nvSpPr>
        <p:spPr bwMode="auto">
          <a:xfrm>
            <a:off x="1116013" y="1341438"/>
            <a:ext cx="2305050" cy="1008062"/>
          </a:xfrm>
          <a:prstGeom prst="ellipse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3366FF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611188" y="2924175"/>
            <a:ext cx="1223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s-MX" sz="1800">
              <a:latin typeface="Arial" pitchFamily="34" charset="0"/>
            </a:endParaRPr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 flipH="1">
            <a:off x="1187450" y="3500438"/>
            <a:ext cx="2520950" cy="1152525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>
            <a:off x="4716463" y="3500438"/>
            <a:ext cx="0" cy="1081087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696" name="Line 16"/>
          <p:cNvSpPr>
            <a:spLocks noChangeShapeType="1"/>
          </p:cNvSpPr>
          <p:nvPr/>
        </p:nvSpPr>
        <p:spPr bwMode="auto">
          <a:xfrm>
            <a:off x="5724525" y="3500438"/>
            <a:ext cx="2087563" cy="1152525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4572000" y="1773238"/>
            <a:ext cx="0" cy="7921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3563938" y="1773238"/>
            <a:ext cx="1008062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 flipH="1">
            <a:off x="4572000" y="1773238"/>
            <a:ext cx="64770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8140700" cy="651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7600" y="609600"/>
            <a:ext cx="6908800" cy="5486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2.10.g.  What is the total of special professional staff serving political parties and dealing largely with budget issues ?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GB" sz="2000"/>
              <a:t>	</a:t>
            </a:r>
          </a:p>
        </p:txBody>
      </p:sp>
      <p:graphicFrame>
        <p:nvGraphicFramePr>
          <p:cNvPr id="66621" name="Group 61"/>
          <p:cNvGraphicFramePr>
            <a:graphicFrameLocks noGrp="1"/>
          </p:cNvGraphicFramePr>
          <p:nvPr>
            <p:ph sz="half" idx="2"/>
          </p:nvPr>
        </p:nvGraphicFramePr>
        <p:xfrm>
          <a:off x="900113" y="2420938"/>
          <a:ext cx="6696075" cy="2643187"/>
        </p:xfrm>
        <a:graphic>
          <a:graphicData uri="http://schemas.openxmlformats.org/drawingml/2006/table">
            <a:tbl>
              <a:tblPr/>
              <a:tblGrid>
                <a:gridCol w="3273425"/>
                <a:gridCol w="3422650"/>
              </a:tblGrid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Professional Staff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Total Number of Countries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Less than 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Between 10 and15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Over 25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658BC5"/>
                        </a:buClr>
                        <a:buSzPct val="60000"/>
                        <a:buFont typeface="Webdings" pitchFamily="18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CHANGES PLANNED FOR THE UPDATE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Broader Coverage</a:t>
            </a:r>
          </a:p>
          <a:p>
            <a:r>
              <a:rPr lang="en-GB"/>
              <a:t>Better Quality Control </a:t>
            </a:r>
          </a:p>
          <a:p>
            <a:pPr lvl="1"/>
            <a:r>
              <a:rPr lang="en-GB"/>
              <a:t>Standard definitions, better references, clearer descriptions</a:t>
            </a:r>
          </a:p>
          <a:p>
            <a:pPr lvl="1"/>
            <a:r>
              <a:rPr lang="en-GB"/>
              <a:t>More Follow-Up </a:t>
            </a:r>
          </a:p>
          <a:p>
            <a:pPr lvl="1"/>
            <a:r>
              <a:rPr lang="en-GB"/>
              <a:t>Better Response Rate</a:t>
            </a:r>
          </a:p>
          <a:p>
            <a:r>
              <a:rPr lang="en-GB"/>
              <a:t>Expanded Questions? Short Form/Long Form?</a:t>
            </a:r>
          </a:p>
          <a:p>
            <a:pPr lvl="1"/>
            <a:r>
              <a:rPr lang="en-GB"/>
              <a:t>Performance</a:t>
            </a:r>
          </a:p>
          <a:p>
            <a:pPr lvl="1"/>
            <a:r>
              <a:rPr lang="en-GB"/>
              <a:t>Tax Expenditures</a:t>
            </a:r>
          </a:p>
          <a:p>
            <a:pPr lvl="1"/>
            <a:r>
              <a:rPr lang="en-GB"/>
              <a:t>Public-Private Partnerships </a:t>
            </a:r>
          </a:p>
          <a:p>
            <a:pPr lvl="1"/>
            <a:endParaRPr lang="en-GB"/>
          </a:p>
          <a:p>
            <a:pPr lvl="1"/>
            <a:endParaRPr lang="en-GB"/>
          </a:p>
          <a:p>
            <a:pPr lvl="2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NEXT STEPS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Close The Current Database</a:t>
            </a:r>
          </a:p>
          <a:p>
            <a:r>
              <a:rPr lang="en-GB"/>
              <a:t>Clarify Funding</a:t>
            </a:r>
          </a:p>
          <a:p>
            <a:r>
              <a:rPr lang="en-GB"/>
              <a:t>Appoint A Project Leader</a:t>
            </a:r>
          </a:p>
          <a:p>
            <a:r>
              <a:rPr lang="en-GB"/>
              <a:t>Consult Steering Committee</a:t>
            </a:r>
          </a:p>
          <a:p>
            <a:r>
              <a:rPr lang="en-GB"/>
              <a:t>Work With Questionnaire Consultants</a:t>
            </a:r>
          </a:p>
          <a:p>
            <a:r>
              <a:rPr lang="en-GB"/>
              <a:t>Emphasize Standard Definitions &amp; Clearer Descriptions</a:t>
            </a:r>
          </a:p>
          <a:p>
            <a:r>
              <a:rPr lang="en-GB"/>
              <a:t>Relaunch In 2006</a:t>
            </a:r>
          </a:p>
          <a:p>
            <a:pPr lvl="1"/>
            <a:endParaRPr lang="en-GB"/>
          </a:p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GUIDANCE SOUGHT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2800"/>
              <a:t>S</a:t>
            </a:r>
            <a:r>
              <a:rPr lang="en-GB" sz="2800"/>
              <a:t>teering Committee</a:t>
            </a:r>
          </a:p>
          <a:p>
            <a:pPr lvl="1"/>
            <a:r>
              <a:rPr lang="en-GB" sz="2800"/>
              <a:t>Coverage</a:t>
            </a:r>
          </a:p>
          <a:p>
            <a:pPr lvl="1"/>
            <a:r>
              <a:rPr lang="en-GB" sz="2800"/>
              <a:t>Questions</a:t>
            </a:r>
          </a:p>
          <a:p>
            <a:pPr lvl="1"/>
            <a:r>
              <a:rPr lang="en-GB" sz="2800"/>
              <a:t>Definitions</a:t>
            </a:r>
          </a:p>
          <a:p>
            <a:r>
              <a:rPr lang="en-GB" sz="2800"/>
              <a:t>Help In Identifying Country Coordinators To:</a:t>
            </a:r>
          </a:p>
          <a:p>
            <a:pPr lvl="1"/>
            <a:r>
              <a:rPr lang="en-GB" sz="2800"/>
              <a:t>Aid In Soliciting Complete Responses</a:t>
            </a:r>
          </a:p>
          <a:p>
            <a:pPr lvl="1"/>
            <a:r>
              <a:rPr lang="en-GB" sz="2800"/>
              <a:t>Other In-Kind – e.g. Translation</a:t>
            </a:r>
            <a:endParaRPr 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4213" y="692150"/>
            <a:ext cx="7772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>
                <a:solidFill>
                  <a:schemeClr val="tx2"/>
                </a:solidFill>
                <a:latin typeface="Arial" pitchFamily="34" charset="0"/>
              </a:rPr>
              <a:t>OBJECTIVE: DEVELOP A COMPREHENSIVE SURVEY ON BUDGETING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755650" y="2420938"/>
            <a:ext cx="7772400" cy="317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>
                <a:latin typeface="Arial" pitchFamily="34" charset="0"/>
              </a:rPr>
              <a:t>Stages of the Budget Process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GB" sz="2000">
                <a:latin typeface="Arial" pitchFamily="34" charset="0"/>
              </a:rPr>
              <a:t>Development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Enactment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Execution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Auditing and Accounting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400">
                <a:latin typeface="Arial" pitchFamily="34" charset="0"/>
              </a:rPr>
              <a:t>Functions of the Budget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Control of Totals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Strategic Allocation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>
                <a:latin typeface="Arial" pitchFamily="34" charset="0"/>
              </a:rPr>
              <a:t>Operational Efficiency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endParaRPr lang="en-US" sz="1800">
              <a:latin typeface="Arial" pitchFamily="34" charset="0"/>
            </a:endParaRP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endParaRPr lang="en-US" sz="1800">
              <a:latin typeface="Arial" pitchFamily="34" charset="0"/>
            </a:endParaRP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</a:pPr>
            <a:endParaRPr lang="en-US" sz="1800">
              <a:latin typeface="Arial" pitchFamily="34" charset="0"/>
            </a:endParaRP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600"/>
              <a:t>WHAT IT IS.  WHAT IT ISN’T.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  <a:noFill/>
          <a:ln/>
        </p:spPr>
        <p:txBody>
          <a:bodyPr/>
          <a:lstStyle/>
          <a:p>
            <a:r>
              <a:rPr lang="en-US"/>
              <a:t>More a description of formal structures than informal practices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r>
              <a:rPr lang="en-US"/>
              <a:t>No value judgments:</a:t>
            </a:r>
          </a:p>
          <a:p>
            <a:pPr lvl="1"/>
            <a:r>
              <a:rPr lang="en-US" sz="2400"/>
              <a:t>Not a public expenditure review</a:t>
            </a:r>
          </a:p>
          <a:p>
            <a:pPr lvl="1"/>
            <a:r>
              <a:rPr lang="en-US" sz="2400"/>
              <a:t>Not a ROSC</a:t>
            </a:r>
          </a:p>
          <a:p>
            <a:pPr lvl="1">
              <a:buFontTx/>
              <a:buNone/>
            </a:pPr>
            <a:endParaRPr lang="en-US" sz="2400"/>
          </a:p>
          <a:p>
            <a:r>
              <a:rPr lang="en-US"/>
              <a:t>Not for “Best Practices” (yet) ...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r>
              <a:rPr lang="en-GB"/>
              <a:t>More for </a:t>
            </a:r>
            <a:r>
              <a:rPr lang="en-US"/>
              <a:t>“Common Practices”</a:t>
            </a:r>
          </a:p>
          <a:p>
            <a:pPr>
              <a:buFont typeface="Webdings" pitchFamily="18" charset="2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BUT MOST OF ALL, IT HAS PROVIDED A VALUABLE AND UNIQUE DATA SOURCE</a:t>
            </a:r>
            <a:endParaRPr lang="en-US" sz="280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For Budget Directors, from Both OECD and Non-OECD Countries, and Their Staffs</a:t>
            </a:r>
          </a:p>
          <a:p>
            <a:r>
              <a:rPr lang="en-GB"/>
              <a:t>For Finance Ministry Officials</a:t>
            </a:r>
          </a:p>
          <a:p>
            <a:r>
              <a:rPr lang="en-GB"/>
              <a:t>For Central Bankers</a:t>
            </a:r>
          </a:p>
          <a:p>
            <a:r>
              <a:rPr lang="en-GB"/>
              <a:t>For Legislators</a:t>
            </a:r>
          </a:p>
          <a:p>
            <a:r>
              <a:rPr lang="en-GB"/>
              <a:t>For Analysts and Planners at IFIs, NGOs, and Think Tanks</a:t>
            </a:r>
          </a:p>
          <a:p>
            <a:r>
              <a:rPr lang="en-GB"/>
              <a:t>For Academics</a:t>
            </a:r>
          </a:p>
          <a:p>
            <a:r>
              <a:rPr lang="en-GB"/>
              <a:t>For Journalists</a:t>
            </a:r>
          </a:p>
          <a:p>
            <a:pPr>
              <a:buFont typeface="Webdings" pitchFamily="18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CONTENTS OF CURRENT DATABASE</a:t>
            </a:r>
            <a:br>
              <a:rPr lang="en-GB"/>
            </a:br>
            <a:r>
              <a:rPr lang="en-GB" sz="2400"/>
              <a:t>(See </a:t>
            </a:r>
            <a:r>
              <a:rPr lang="en-US" sz="2400"/>
              <a:t>http://ocde.dyndns.org)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US" sz="2600"/>
              <a:t>Part 1.  General Information 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2.  Formulation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3.  Budget Execution 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4.  Accounting, Control &amp; Monitoring Systems 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5.  Budget Documentation &amp; Performance 	 	   Management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6.  Fiscal Relations Among Levels Of 	   		   Government </a:t>
            </a:r>
          </a:p>
          <a:p>
            <a:pPr>
              <a:buFont typeface="Webdings" pitchFamily="18" charset="2"/>
              <a:buNone/>
            </a:pPr>
            <a:r>
              <a:rPr lang="en-US" sz="2600"/>
              <a:t>Part 7.  Special Relationships/Issues</a:t>
            </a:r>
            <a:r>
              <a:rPr lang="en-US"/>
              <a:t>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PART 1. GENERAL INFORMATION</a:t>
            </a: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3819525"/>
          </a:xfrm>
        </p:spPr>
        <p:txBody>
          <a:bodyPr/>
          <a:lstStyle/>
          <a:p>
            <a:pPr>
              <a:buFont typeface="Webdings" pitchFamily="18" charset="2"/>
              <a:buNone/>
            </a:pPr>
            <a:r>
              <a:rPr lang="en-GB" b="1"/>
              <a:t>1.1</a:t>
            </a:r>
            <a:r>
              <a:rPr lang="en-GB"/>
              <a:t>  General questions </a:t>
            </a:r>
            <a:r>
              <a:rPr lang="en-US"/>
              <a:t>related to the Government            	budget organization</a:t>
            </a:r>
          </a:p>
          <a:p>
            <a:pPr>
              <a:buFont typeface="Webdings" pitchFamily="18" charset="2"/>
              <a:buNone/>
            </a:pPr>
            <a:endParaRPr lang="en-GB"/>
          </a:p>
          <a:p>
            <a:pPr>
              <a:buFont typeface="Webdings" pitchFamily="18" charset="2"/>
              <a:buNone/>
            </a:pPr>
            <a:r>
              <a:rPr lang="en-GB" b="1"/>
              <a:t>1.2</a:t>
            </a:r>
            <a:r>
              <a:rPr lang="en-GB"/>
              <a:t>  </a:t>
            </a:r>
            <a:r>
              <a:rPr lang="en-US"/>
              <a:t>Set up of the Central Budget Authority </a:t>
            </a:r>
          </a:p>
          <a:p>
            <a:pPr>
              <a:buFont typeface="Webdings" pitchFamily="18" charset="2"/>
              <a:buNone/>
            </a:pPr>
            <a:endParaRPr lang="en-GB"/>
          </a:p>
          <a:p>
            <a:pPr>
              <a:buFont typeface="Webdings" pitchFamily="18" charset="2"/>
              <a:buNone/>
            </a:pPr>
            <a:r>
              <a:rPr lang="en-GB" b="1"/>
              <a:t>1.3  </a:t>
            </a:r>
            <a:r>
              <a:rPr lang="en-US"/>
              <a:t>Legal and Institutional Framework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r>
              <a:rPr lang="en-US"/>
              <a:t>PART 2. FORMULATION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611687"/>
          </a:xfrm>
        </p:spPr>
        <p:txBody>
          <a:bodyPr/>
          <a:lstStyle/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1600" b="1"/>
              <a:t>   </a:t>
            </a:r>
            <a:r>
              <a:rPr lang="en-US" sz="2300" b="1"/>
              <a:t>2.1   </a:t>
            </a:r>
            <a:r>
              <a:rPr lang="en-US" sz="2300"/>
              <a:t>Setting fiscal targets &amp; levels of expenditure</a:t>
            </a:r>
            <a:r>
              <a:rPr lang="en-US" sz="2300" b="1"/>
              <a:t> 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 b="1"/>
              <a:t>  2.2</a:t>
            </a:r>
            <a:r>
              <a:rPr lang="en-US" sz="2300"/>
              <a:t>   Preparing a medium-term macroeconomic &amp; fiscal   	framework for the central level government</a:t>
            </a:r>
            <a:r>
              <a:rPr lang="en-US" sz="2300" b="1"/>
              <a:t> 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/>
              <a:t>  </a:t>
            </a:r>
            <a:r>
              <a:rPr lang="en-US" sz="2300" b="1"/>
              <a:t>2.3   </a:t>
            </a:r>
            <a:r>
              <a:rPr lang="en-US" sz="2300"/>
              <a:t>Coordination mechanisms for policy decision-	making 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/>
              <a:t>  </a:t>
            </a:r>
            <a:r>
              <a:rPr lang="en-US" sz="2300" b="1"/>
              <a:t>2.4   </a:t>
            </a:r>
            <a:r>
              <a:rPr lang="en-US" sz="2300"/>
              <a:t>Preparing the budget 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/>
              <a:t>  </a:t>
            </a:r>
            <a:r>
              <a:rPr lang="en-US" sz="2300" b="1"/>
              <a:t>2.5</a:t>
            </a:r>
            <a:r>
              <a:rPr lang="en-US" sz="2300"/>
              <a:t>   Statutory expenditures or entitlements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 b="1"/>
              <a:t>  2.6</a:t>
            </a:r>
            <a:r>
              <a:rPr lang="en-US" sz="2300"/>
              <a:t>   Budget amendments, supplementals, stop-gap 	funding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 b="1"/>
              <a:t>  2.7</a:t>
            </a:r>
            <a:r>
              <a:rPr lang="en-US" sz="2300"/>
              <a:t>   Role of the Legislature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/>
              <a:t>  </a:t>
            </a:r>
            <a:r>
              <a:rPr lang="en-US" sz="2300" b="1"/>
              <a:t>2.8</a:t>
            </a:r>
            <a:r>
              <a:rPr lang="en-US" sz="2300"/>
              <a:t>   Number of Appropriations Laws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 b="1"/>
              <a:t>  2.9</a:t>
            </a:r>
            <a:r>
              <a:rPr lang="en-US" sz="2300"/>
              <a:t>   Legislative Amendments </a:t>
            </a:r>
          </a:p>
          <a:p>
            <a:pPr>
              <a:lnSpc>
                <a:spcPct val="80000"/>
              </a:lnSpc>
              <a:buFont typeface="Webdings" pitchFamily="18" charset="2"/>
              <a:buNone/>
            </a:pPr>
            <a:r>
              <a:rPr lang="en-US" sz="2300" b="1"/>
              <a:t>  2.10</a:t>
            </a:r>
            <a:r>
              <a:rPr lang="en-US" sz="2300"/>
              <a:t> Legislative Committees &amp; Support for Committees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3. BUDGET EXECUTION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3.1</a:t>
            </a:r>
            <a:r>
              <a:rPr lang="en-US"/>
              <a:t>   Role of the Central Budget Authority in Budget 	Execution 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3.2</a:t>
            </a:r>
            <a:r>
              <a:rPr lang="en-US"/>
              <a:t>   Executive Branch discretion and flexibility of 	accounts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3.3 </a:t>
            </a:r>
            <a:r>
              <a:rPr lang="en-US"/>
              <a:t>  Systems for Cash Management 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3.4 </a:t>
            </a:r>
            <a:r>
              <a:rPr lang="en-US"/>
              <a:t>  Procurement </a:t>
            </a:r>
          </a:p>
          <a:p>
            <a:pPr>
              <a:buFont typeface="Webdings" pitchFamily="18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 4. ACCOUNTING, CONTROL AND MONITORING SYSTEMS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ebdings" pitchFamily="18" charset="2"/>
              <a:buNone/>
            </a:pPr>
            <a:r>
              <a:rPr lang="en-US" b="1"/>
              <a:t>   4.1</a:t>
            </a:r>
            <a:r>
              <a:rPr lang="en-US"/>
              <a:t>  Internal Control and Internal Audit 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4.2</a:t>
            </a:r>
            <a:r>
              <a:rPr lang="en-US"/>
              <a:t>  Budgeting, Accounting &amp; Financial Reporting </a:t>
            </a:r>
          </a:p>
          <a:p>
            <a:pPr>
              <a:buFont typeface="Webdings" pitchFamily="18" charset="2"/>
              <a:buNone/>
            </a:pPr>
            <a:r>
              <a:rPr lang="en-US"/>
              <a:t> </a:t>
            </a:r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4.3</a:t>
            </a:r>
            <a:r>
              <a:rPr lang="en-US"/>
              <a:t>  Internal Charges, User Charges, &amp; Savings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4.4</a:t>
            </a:r>
            <a:r>
              <a:rPr lang="en-US"/>
              <a:t>  Capital Budgeting  </a:t>
            </a:r>
          </a:p>
          <a:p>
            <a:pPr>
              <a:buFont typeface="Webdings" pitchFamily="18" charset="2"/>
              <a:buNone/>
            </a:pPr>
            <a:endParaRPr lang="en-US"/>
          </a:p>
          <a:p>
            <a:pPr>
              <a:buFont typeface="Webdings" pitchFamily="18" charset="2"/>
              <a:buNone/>
            </a:pPr>
            <a:r>
              <a:rPr lang="en-US"/>
              <a:t>   </a:t>
            </a:r>
            <a:r>
              <a:rPr lang="en-US" b="1"/>
              <a:t>4.5  </a:t>
            </a:r>
            <a:r>
              <a:rPr lang="en-US"/>
              <a:t>External Audit Systems  </a:t>
            </a:r>
          </a:p>
          <a:p>
            <a:pPr>
              <a:buFont typeface="Webdings" pitchFamily="18" charset="2"/>
              <a:buNone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ECDlight">
  <a:themeElements>
    <a:clrScheme name="OECDl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ECD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ECD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ligh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ECDligh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ligh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ligh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ligh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ECDligh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OECDlight</Template>
  <TotalTime>1355</TotalTime>
  <Words>556</Words>
  <Application>Microsoft Office PowerPoint</Application>
  <PresentationFormat>On-screen Show (4:3)</PresentationFormat>
  <Paragraphs>162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Times New Roman</vt:lpstr>
      <vt:lpstr>Arial</vt:lpstr>
      <vt:lpstr>Webdings</vt:lpstr>
      <vt:lpstr>Wingdings</vt:lpstr>
      <vt:lpstr>OECDlight</vt:lpstr>
      <vt:lpstr>The OECD/World Bank Budget Database: The Current Database and Plans for the Future </vt:lpstr>
      <vt:lpstr>Slide 2</vt:lpstr>
      <vt:lpstr>WHAT IT IS.  WHAT IT ISN’T.</vt:lpstr>
      <vt:lpstr>BUT MOST OF ALL, IT HAS PROVIDED A VALUABLE AND UNIQUE DATA SOURCE</vt:lpstr>
      <vt:lpstr>CONTENTS OF CURRENT DATABASE (See http://ocde.dyndns.org)</vt:lpstr>
      <vt:lpstr>PART 1. GENERAL INFORMATION</vt:lpstr>
      <vt:lpstr>PART 2. FORMULATION</vt:lpstr>
      <vt:lpstr>PART 3. BUDGET EXECUTION</vt:lpstr>
      <vt:lpstr>PART 4. ACCOUNTING, CONTROL AND MONITORING SYSTEMS</vt:lpstr>
      <vt:lpstr>PART 5. BUDGET DOCUMENTATION AND PERFORMANCE MANAGEMENT</vt:lpstr>
      <vt:lpstr>PART 6. FISCAL RELATIONS AMONG LEVELS OF GOVERNMENT</vt:lpstr>
      <vt:lpstr>PART 7. SPECIAL RELATIONSHIPS/ISSUES</vt:lpstr>
      <vt:lpstr>Slide 13</vt:lpstr>
      <vt:lpstr>Slide 14</vt:lpstr>
      <vt:lpstr>Slide 15</vt:lpstr>
      <vt:lpstr>2.10.g.  What is the total of special professional staff serving political parties and dealing largely with budget issues ?</vt:lpstr>
      <vt:lpstr>CHANGES PLANNED FOR THE UPDATE</vt:lpstr>
      <vt:lpstr>NEXT STEPS</vt:lpstr>
      <vt:lpstr>GUIDANCE SOUGHT</vt:lpstr>
    </vt:vector>
  </TitlesOfParts>
  <Company>OECD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matheson_a</dc:creator>
  <cp:lastModifiedBy>anarod</cp:lastModifiedBy>
  <cp:revision>54</cp:revision>
  <dcterms:created xsi:type="dcterms:W3CDTF">2003-11-21T14:38:47Z</dcterms:created>
  <dcterms:modified xsi:type="dcterms:W3CDTF">2010-07-11T14:43:01Z</dcterms:modified>
</cp:coreProperties>
</file>