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41"/>
  </p:notesMasterIdLst>
  <p:sldIdLst>
    <p:sldId id="267" r:id="rId2"/>
    <p:sldId id="270" r:id="rId3"/>
    <p:sldId id="311" r:id="rId4"/>
    <p:sldId id="309" r:id="rId5"/>
    <p:sldId id="302" r:id="rId6"/>
    <p:sldId id="304" r:id="rId7"/>
    <p:sldId id="303" r:id="rId8"/>
    <p:sldId id="337" r:id="rId9"/>
    <p:sldId id="338" r:id="rId10"/>
    <p:sldId id="293" r:id="rId11"/>
    <p:sldId id="330" r:id="rId12"/>
    <p:sldId id="296" r:id="rId13"/>
    <p:sldId id="332" r:id="rId14"/>
    <p:sldId id="286" r:id="rId15"/>
    <p:sldId id="282" r:id="rId16"/>
    <p:sldId id="287" r:id="rId17"/>
    <p:sldId id="288" r:id="rId18"/>
    <p:sldId id="323" r:id="rId19"/>
    <p:sldId id="326" r:id="rId20"/>
    <p:sldId id="324" r:id="rId21"/>
    <p:sldId id="327" r:id="rId22"/>
    <p:sldId id="335" r:id="rId23"/>
    <p:sldId id="284" r:id="rId24"/>
    <p:sldId id="291" r:id="rId25"/>
    <p:sldId id="307" r:id="rId26"/>
    <p:sldId id="322" r:id="rId27"/>
    <p:sldId id="317" r:id="rId28"/>
    <p:sldId id="310" r:id="rId29"/>
    <p:sldId id="325" r:id="rId30"/>
    <p:sldId id="319" r:id="rId31"/>
    <p:sldId id="336" r:id="rId32"/>
    <p:sldId id="334" r:id="rId33"/>
    <p:sldId id="328" r:id="rId34"/>
    <p:sldId id="300" r:id="rId35"/>
    <p:sldId id="301" r:id="rId36"/>
    <p:sldId id="329" r:id="rId37"/>
    <p:sldId id="292" r:id="rId38"/>
    <p:sldId id="289" r:id="rId39"/>
    <p:sldId id="316" r:id="rId40"/>
  </p:sldIdLst>
  <p:sldSz cx="9144000" cy="6858000" type="screen4x3"/>
  <p:notesSz cx="6980238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6" y="-72"/>
      </p:cViewPr>
      <p:guideLst>
        <p:guide orient="horz" pos="624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978"/>
    </p:cViewPr>
  </p:sorterViewPr>
  <p:notesViewPr>
    <p:cSldViewPr>
      <p:cViewPr varScale="1">
        <p:scale>
          <a:sx n="40" d="100"/>
          <a:sy n="40" d="100"/>
        </p:scale>
        <p:origin x="-1392" y="-96"/>
      </p:cViewPr>
      <p:guideLst>
        <p:guide orient="horz" pos="2907"/>
        <p:guide pos="219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716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387850"/>
            <a:ext cx="5119688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E15449E2-8173-44CA-B6DD-12A69DAB4A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E0F24-6120-4F50-A34C-96C4790A5BC9}" type="slidenum">
              <a:rPr lang="en-US"/>
              <a:pPr/>
              <a:t>1</a:t>
            </a:fld>
            <a:endParaRPr lang="en-U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A5EA5C-5031-4CE3-8489-DB5C1C703C70}" type="datetime1">
              <a:rPr lang="en-US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CFADF-6247-427A-A25E-AECAFCC5C1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71F29C-2A8B-43A9-8D92-D49D869FB0A9}" type="datetime1">
              <a:rPr lang="en-US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B1404-09EC-4CCB-8340-2F4689FFCD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107665-6404-4AFF-9064-F46E0D9B654F}" type="datetime1">
              <a:rPr lang="en-US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C3490-0D6D-4928-9765-105CD6431D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9A5367-AA0F-4D56-A3CA-C2BEF4EABDFB}" type="datetime1">
              <a:rPr lang="en-US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A8F0CDF-3098-484D-8847-ED2A67ED0E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1743DE-797C-461B-8B96-4FD9BFE3C24C}" type="datetime1">
              <a:rPr lang="en-US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9B22C-DFDF-4C3B-81C1-5E3D423F56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B8800-F4EC-41CE-887F-A05E71084114}" type="datetime1">
              <a:rPr lang="en-US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8DA60-C6C2-4996-AA54-8584623DFA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3832F2-F24F-44BF-85DA-7D5BB432A13F}" type="datetime1">
              <a:rPr lang="en-US"/>
              <a:pPr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F68FB-CDFE-4E5B-8B17-94A3DF0EA7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2EA827-58D7-49C7-A35F-35B8C41FCB60}" type="datetime1">
              <a:rPr lang="en-US"/>
              <a:pPr/>
              <a:t>7/12/2010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3CA35-F6DE-48E5-9FB1-81852EF2C0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8DFA2D-8E0F-4C7F-B7B9-F3CCA9B2FC25}" type="datetime1">
              <a:rPr lang="en-US"/>
              <a:pPr/>
              <a:t>7/12/2010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C462C-9C02-4598-B352-B6C3A29C12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159A9-1523-41D9-AF8D-18B1B8539E0D}" type="datetime1">
              <a:rPr lang="en-US"/>
              <a:pPr/>
              <a:t>7/12/2010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4F471-822F-40DE-A30F-8777B1EA67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44048-D6AA-4EA8-B431-0E044CDED10C}" type="datetime1">
              <a:rPr lang="en-US"/>
              <a:pPr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CC0AF-42B5-4FA7-8FA7-FC308B4677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49E339-65B4-4CB0-9903-FCF28AF0EDF0}" type="datetime1">
              <a:rPr lang="en-US"/>
              <a:pPr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44376-DB09-435A-8D7A-154F096EA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7CD90DD-BB33-4D6E-98B2-21B82BDA74CD}" type="datetime1">
              <a:rPr lang="en-US"/>
              <a:pPr/>
              <a:t>7/12/2010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8B1FFC-6336-42D1-B9C6-F3E3909C024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D74-1D99-40F7-BF67-E130FA927CEB}" type="slidenum">
              <a:rPr lang="en-US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19200"/>
            <a:ext cx="7772400" cy="4038600"/>
          </a:xfrm>
        </p:spPr>
        <p:txBody>
          <a:bodyPr/>
          <a:lstStyle/>
          <a:p>
            <a:r>
              <a:rPr lang="en-US" sz="3600"/>
              <a:t>The Inter-American Development Bank and Sub-Sovereign Governments Development</a:t>
            </a:r>
            <a:r>
              <a:rPr lang="en-US" sz="3600" b="0"/>
              <a:t/>
            </a:r>
            <a:br>
              <a:rPr lang="en-US" sz="3600" b="0"/>
            </a:br>
            <a:r>
              <a:rPr lang="en-US" sz="3600" b="0"/>
              <a:t/>
            </a:r>
            <a:br>
              <a:rPr lang="en-US" sz="3600" b="0"/>
            </a:br>
            <a:r>
              <a:rPr lang="en-US" sz="2000" b="0"/>
              <a:t>Multilateral Financial Institution (MFI) Support for Private Infrastructure, London, June 14-15, 1999</a:t>
            </a:r>
            <a:br>
              <a:rPr lang="en-US" sz="2000" b="0"/>
            </a:br>
            <a:r>
              <a:rPr lang="en-US" sz="2000" b="0"/>
              <a:t>4th Meeting </a:t>
            </a:r>
            <a:br>
              <a:rPr lang="en-US" sz="2000" b="0"/>
            </a:br>
            <a:r>
              <a:rPr lang="en-US" sz="1600" b="0"/>
              <a:t>Pietro Masci, Division Chief Infrastructure and Financial Markets</a:t>
            </a:r>
            <a:endParaRPr lang="en-US" sz="1400" b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185988" y="5054600"/>
            <a:ext cx="5318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/>
              <a:t>For further information, visit the website at http://www.iadb.org/sds/ifm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5873-67E7-4EC4-9C35-2616ECCAB133}" type="slidenum">
              <a:rPr lang="en-US"/>
              <a:pPr/>
              <a:t>10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990600"/>
          </a:xfrm>
        </p:spPr>
        <p:txBody>
          <a:bodyPr/>
          <a:lstStyle/>
          <a:p>
            <a:r>
              <a:rPr lang="en-US" sz="3200"/>
              <a:t>The Road to Financial Independence Progression</a:t>
            </a:r>
            <a:r>
              <a:rPr lang="en-US" sz="2400"/>
              <a:t> </a:t>
            </a:r>
            <a:r>
              <a:rPr lang="en-US" sz="2000"/>
              <a:t>along the continuum	</a:t>
            </a:r>
            <a:r>
              <a:rPr lang="en-US"/>
              <a:t>				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V="1">
            <a:off x="228600" y="762000"/>
            <a:ext cx="4648200" cy="5638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Oval 5"/>
          <p:cNvSpPr>
            <a:spLocks noChangeArrowheads="1"/>
          </p:cNvSpPr>
          <p:nvPr/>
        </p:nvSpPr>
        <p:spPr bwMode="auto">
          <a:xfrm>
            <a:off x="4724400" y="533400"/>
            <a:ext cx="4419600" cy="838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Access to Local </a:t>
            </a:r>
          </a:p>
          <a:p>
            <a:pPr algn="ctr"/>
            <a:r>
              <a:rPr lang="en-US" sz="2400" b="1"/>
              <a:t>Capital Markets</a:t>
            </a:r>
            <a:endParaRPr lang="en-US" sz="2400"/>
          </a:p>
        </p:txBody>
      </p: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4038600" y="1524000"/>
            <a:ext cx="4419600" cy="838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Access to Commercial Banks</a:t>
            </a:r>
            <a:endParaRPr lang="en-US" sz="2400"/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>
            <a:off x="2971800" y="2590800"/>
            <a:ext cx="5181600" cy="1143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Direct Lending from MDBs/</a:t>
            </a:r>
          </a:p>
          <a:p>
            <a:pPr algn="ctr"/>
            <a:r>
              <a:rPr lang="en-US" sz="2400" b="1"/>
              <a:t> Credit Enhancement</a:t>
            </a:r>
          </a:p>
        </p:txBody>
      </p:sp>
      <p:sp>
        <p:nvSpPr>
          <p:cNvPr id="56328" name="Oval 8"/>
          <p:cNvSpPr>
            <a:spLocks noChangeArrowheads="1"/>
          </p:cNvSpPr>
          <p:nvPr/>
        </p:nvSpPr>
        <p:spPr bwMode="auto">
          <a:xfrm flipV="1">
            <a:off x="1905000" y="3962400"/>
            <a:ext cx="5257800" cy="990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rot="10800000" wrap="none" anchor="ctr"/>
          <a:lstStyle/>
          <a:p>
            <a:pPr algn="ctr"/>
            <a:r>
              <a:rPr lang="en-US" sz="2400" b="1"/>
              <a:t>Indirect Lending from MDBs </a:t>
            </a:r>
          </a:p>
        </p:txBody>
      </p:sp>
      <p:sp>
        <p:nvSpPr>
          <p:cNvPr id="56329" name="Oval 9"/>
          <p:cNvSpPr>
            <a:spLocks noChangeArrowheads="1"/>
          </p:cNvSpPr>
          <p:nvPr/>
        </p:nvSpPr>
        <p:spPr bwMode="auto">
          <a:xfrm>
            <a:off x="914400" y="5181600"/>
            <a:ext cx="4572000" cy="990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Federal Funds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3B1A-9CF6-4DD6-9F8C-3E2403B7B60A}" type="slidenum">
              <a:rPr lang="en-US"/>
              <a:pPr/>
              <a:t>11</a:t>
            </a:fld>
            <a:endParaRPr lang="en-US"/>
          </a:p>
        </p:txBody>
      </p:sp>
      <p:sp>
        <p:nvSpPr>
          <p:cNvPr id="12390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600"/>
              <a:t>Application of the Framework for Risk Assessment of Sub-sovereign Governments in Latin America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3E20-CCBF-47FB-B140-748423923730}" type="slidenum">
              <a:rPr lang="en-US"/>
              <a:pPr/>
              <a:t>12</a:t>
            </a:fld>
            <a:endParaRPr lang="en-US"/>
          </a:p>
        </p:txBody>
      </p:sp>
      <p:sp>
        <p:nvSpPr>
          <p:cNvPr id="593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685800"/>
          </a:xfrm>
        </p:spPr>
        <p:txBody>
          <a:bodyPr/>
          <a:lstStyle/>
          <a:p>
            <a:r>
              <a:rPr lang="en-US" sz="2800"/>
              <a:t>Assessment of Latin American Sub-sovereign Governments - Main Factors</a:t>
            </a:r>
            <a:r>
              <a:rPr lang="en-US" sz="3200"/>
              <a:t> -</a:t>
            </a:r>
            <a:endParaRPr lang="en-US"/>
          </a:p>
        </p:txBody>
      </p:sp>
      <p:sp>
        <p:nvSpPr>
          <p:cNvPr id="59397" name="Rectangle 1029"/>
          <p:cNvSpPr>
            <a:spLocks noChangeArrowheads="1"/>
          </p:cNvSpPr>
          <p:nvPr/>
        </p:nvSpPr>
        <p:spPr bwMode="auto">
          <a:xfrm>
            <a:off x="585788" y="1752600"/>
            <a:ext cx="1784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</a:rPr>
              <a:t>Systemic Risk</a:t>
            </a:r>
            <a:endParaRPr lang="en-US" sz="1800"/>
          </a:p>
        </p:txBody>
      </p:sp>
      <p:sp>
        <p:nvSpPr>
          <p:cNvPr id="59398" name="Rectangle 1030"/>
          <p:cNvSpPr>
            <a:spLocks noChangeArrowheads="1"/>
          </p:cNvSpPr>
          <p:nvPr/>
        </p:nvSpPr>
        <p:spPr bwMode="auto">
          <a:xfrm>
            <a:off x="2449513" y="1693863"/>
            <a:ext cx="20462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</a:rPr>
              <a:t>Inter- governmental Framework</a:t>
            </a:r>
          </a:p>
        </p:txBody>
      </p:sp>
      <p:sp>
        <p:nvSpPr>
          <p:cNvPr id="59401" name="Rectangle 1033"/>
          <p:cNvSpPr>
            <a:spLocks noChangeArrowheads="1"/>
          </p:cNvSpPr>
          <p:nvPr/>
        </p:nvSpPr>
        <p:spPr bwMode="auto">
          <a:xfrm>
            <a:off x="4733925" y="1693863"/>
            <a:ext cx="1514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</a:rPr>
              <a:t>Financial Strength</a:t>
            </a:r>
          </a:p>
        </p:txBody>
      </p:sp>
      <p:sp>
        <p:nvSpPr>
          <p:cNvPr id="59403" name="Rectangle 1035"/>
          <p:cNvSpPr>
            <a:spLocks noChangeArrowheads="1"/>
          </p:cNvSpPr>
          <p:nvPr/>
        </p:nvSpPr>
        <p:spPr bwMode="auto">
          <a:xfrm>
            <a:off x="6973888" y="1693863"/>
            <a:ext cx="17129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</a:rPr>
              <a:t>Local Capital Markets</a:t>
            </a:r>
          </a:p>
        </p:txBody>
      </p:sp>
      <p:sp>
        <p:nvSpPr>
          <p:cNvPr id="59405" name="Rectangle 1037"/>
          <p:cNvSpPr>
            <a:spLocks noChangeArrowheads="1"/>
          </p:cNvSpPr>
          <p:nvPr/>
        </p:nvSpPr>
        <p:spPr bwMode="auto">
          <a:xfrm>
            <a:off x="457200" y="2819400"/>
            <a:ext cx="1981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Creditworthiness</a:t>
            </a:r>
          </a:p>
          <a:p>
            <a:r>
              <a:rPr lang="en-US" sz="1800">
                <a:solidFill>
                  <a:schemeClr val="tx2"/>
                </a:solidFill>
              </a:rPr>
              <a:t>(Sovereign Rating)</a:t>
            </a:r>
            <a:endParaRPr lang="en-US" sz="1800"/>
          </a:p>
          <a:p>
            <a:endParaRPr lang="en-US" sz="1800"/>
          </a:p>
        </p:txBody>
      </p:sp>
      <p:sp>
        <p:nvSpPr>
          <p:cNvPr id="59407" name="Rectangle 1039"/>
          <p:cNvSpPr>
            <a:spLocks noChangeArrowheads="1"/>
          </p:cNvSpPr>
          <p:nvPr/>
        </p:nvSpPr>
        <p:spPr bwMode="auto">
          <a:xfrm>
            <a:off x="569913" y="3962400"/>
            <a:ext cx="1868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Macro- Economic</a:t>
            </a:r>
          </a:p>
        </p:txBody>
      </p:sp>
      <p:sp>
        <p:nvSpPr>
          <p:cNvPr id="59409" name="Rectangle 1041"/>
          <p:cNvSpPr>
            <a:spLocks noChangeArrowheads="1"/>
          </p:cNvSpPr>
          <p:nvPr/>
        </p:nvSpPr>
        <p:spPr bwMode="auto">
          <a:xfrm>
            <a:off x="2514600" y="2819400"/>
            <a:ext cx="213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Decentralization</a:t>
            </a:r>
            <a:endParaRPr lang="en-US" sz="1800"/>
          </a:p>
        </p:txBody>
      </p:sp>
      <p:sp>
        <p:nvSpPr>
          <p:cNvPr id="59413" name="Rectangle 1045"/>
          <p:cNvSpPr>
            <a:spLocks noChangeArrowheads="1"/>
          </p:cNvSpPr>
          <p:nvPr/>
        </p:nvSpPr>
        <p:spPr bwMode="auto">
          <a:xfrm>
            <a:off x="7010400" y="2819400"/>
            <a:ext cx="2133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Pension Funds</a:t>
            </a:r>
          </a:p>
          <a:p>
            <a:r>
              <a:rPr lang="en-US" sz="1800">
                <a:solidFill>
                  <a:srgbClr val="FFFF00"/>
                </a:solidFill>
              </a:rPr>
              <a:t>(Private Pension</a:t>
            </a:r>
          </a:p>
          <a:p>
            <a:r>
              <a:rPr lang="en-US" sz="1800">
                <a:solidFill>
                  <a:srgbClr val="FFFF00"/>
                </a:solidFill>
              </a:rPr>
              <a:t>Assets)</a:t>
            </a:r>
          </a:p>
        </p:txBody>
      </p:sp>
      <p:sp>
        <p:nvSpPr>
          <p:cNvPr id="59415" name="Rectangle 1047"/>
          <p:cNvSpPr>
            <a:spLocks noChangeArrowheads="1"/>
          </p:cNvSpPr>
          <p:nvPr/>
        </p:nvSpPr>
        <p:spPr bwMode="auto">
          <a:xfrm>
            <a:off x="2438400" y="3962400"/>
            <a:ext cx="1582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Constitutional</a:t>
            </a:r>
            <a:endParaRPr lang="en-US" sz="1800"/>
          </a:p>
        </p:txBody>
      </p:sp>
      <p:sp>
        <p:nvSpPr>
          <p:cNvPr id="59418" name="Rectangle 1050"/>
          <p:cNvSpPr>
            <a:spLocks noChangeArrowheads="1"/>
          </p:cNvSpPr>
          <p:nvPr/>
        </p:nvSpPr>
        <p:spPr bwMode="auto">
          <a:xfrm>
            <a:off x="7010400" y="4038600"/>
            <a:ext cx="160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Yield Curve</a:t>
            </a:r>
            <a:endParaRPr lang="en-US" sz="1800"/>
          </a:p>
        </p:txBody>
      </p:sp>
      <p:sp>
        <p:nvSpPr>
          <p:cNvPr id="59419" name="Rectangle 1051"/>
          <p:cNvSpPr>
            <a:spLocks noChangeArrowheads="1"/>
          </p:cNvSpPr>
          <p:nvPr/>
        </p:nvSpPr>
        <p:spPr bwMode="auto">
          <a:xfrm>
            <a:off x="609600" y="54864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MDBs</a:t>
            </a:r>
          </a:p>
          <a:p>
            <a:r>
              <a:rPr lang="en-US" sz="1800">
                <a:solidFill>
                  <a:srgbClr val="FFFF00"/>
                </a:solidFill>
              </a:rPr>
              <a:t>Programs</a:t>
            </a:r>
            <a:endParaRPr lang="en-US" sz="1800"/>
          </a:p>
          <a:p>
            <a:endParaRPr lang="en-US" sz="1800"/>
          </a:p>
        </p:txBody>
      </p:sp>
      <p:sp>
        <p:nvSpPr>
          <p:cNvPr id="59421" name="Rectangle 1053"/>
          <p:cNvSpPr>
            <a:spLocks noChangeArrowheads="1"/>
          </p:cNvSpPr>
          <p:nvPr/>
        </p:nvSpPr>
        <p:spPr bwMode="auto">
          <a:xfrm>
            <a:off x="2438400" y="4953000"/>
            <a:ext cx="1720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Fiscal Regime</a:t>
            </a:r>
            <a:endParaRPr lang="en-US" sz="1800"/>
          </a:p>
        </p:txBody>
      </p:sp>
      <p:sp>
        <p:nvSpPr>
          <p:cNvPr id="59426" name="Text Box 1058"/>
          <p:cNvSpPr txBox="1">
            <a:spLocks noChangeArrowheads="1"/>
          </p:cNvSpPr>
          <p:nvPr/>
        </p:nvSpPr>
        <p:spPr bwMode="auto">
          <a:xfrm>
            <a:off x="533400" y="49530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FF00"/>
                </a:solidFill>
              </a:rPr>
              <a:t>Political</a:t>
            </a:r>
          </a:p>
        </p:txBody>
      </p:sp>
      <p:sp>
        <p:nvSpPr>
          <p:cNvPr id="59431" name="Text Box 1063"/>
          <p:cNvSpPr txBox="1">
            <a:spLocks noChangeArrowheads="1"/>
          </p:cNvSpPr>
          <p:nvPr/>
        </p:nvSpPr>
        <p:spPr bwMode="auto">
          <a:xfrm>
            <a:off x="4724400" y="28194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FF00"/>
                </a:solidFill>
              </a:rPr>
              <a:t>Sub-sovereign bond issues</a:t>
            </a:r>
          </a:p>
        </p:txBody>
      </p:sp>
      <p:sp>
        <p:nvSpPr>
          <p:cNvPr id="59433" name="Text Box 1065"/>
          <p:cNvSpPr txBox="1">
            <a:spLocks noChangeArrowheads="1"/>
          </p:cNvSpPr>
          <p:nvPr/>
        </p:nvSpPr>
        <p:spPr bwMode="auto">
          <a:xfrm>
            <a:off x="4724400" y="49530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FF00"/>
                </a:solidFill>
              </a:rPr>
              <a:t>Sub-national Lending Institutions</a:t>
            </a:r>
          </a:p>
        </p:txBody>
      </p:sp>
      <p:sp>
        <p:nvSpPr>
          <p:cNvPr id="59434" name="Text Box 1066"/>
          <p:cNvSpPr txBox="1">
            <a:spLocks noChangeArrowheads="1"/>
          </p:cNvSpPr>
          <p:nvPr/>
        </p:nvSpPr>
        <p:spPr bwMode="auto">
          <a:xfrm>
            <a:off x="4724400" y="3886200"/>
            <a:ext cx="16002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Banking Sector Rating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endParaRPr lang="en-US"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C34C-2EE8-4CD5-B48A-5B4B48740F26}" type="slidenum">
              <a:rPr lang="en-US"/>
              <a:pPr/>
              <a:t>13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Framework</a:t>
            </a:r>
          </a:p>
        </p:txBody>
      </p:sp>
      <p:sp>
        <p:nvSpPr>
          <p:cNvPr id="125955" name="Line 3"/>
          <p:cNvSpPr>
            <a:spLocks noChangeShapeType="1"/>
          </p:cNvSpPr>
          <p:nvPr/>
        </p:nvSpPr>
        <p:spPr bwMode="auto">
          <a:xfrm flipH="1">
            <a:off x="4343400" y="1752600"/>
            <a:ext cx="0" cy="403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56" name="Line 4"/>
          <p:cNvSpPr>
            <a:spLocks noChangeShapeType="1"/>
          </p:cNvSpPr>
          <p:nvPr/>
        </p:nvSpPr>
        <p:spPr bwMode="auto">
          <a:xfrm rot="16200048" flipH="1">
            <a:off x="4342607" y="1751806"/>
            <a:ext cx="0" cy="39608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4800600" y="1447800"/>
            <a:ext cx="4343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Decentralization:</a:t>
            </a:r>
          </a:p>
          <a:p>
            <a:r>
              <a:rPr lang="en-US" sz="2000" b="1"/>
              <a:t>Sub-national Spending/</a:t>
            </a:r>
          </a:p>
          <a:p>
            <a:r>
              <a:rPr lang="en-US" sz="2000" b="1"/>
              <a:t>Total Government Spending</a:t>
            </a:r>
          </a:p>
          <a:p>
            <a:r>
              <a:rPr lang="en-US" sz="2000"/>
              <a:t>(Inter-Governmental Framework)</a:t>
            </a:r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6553200" y="3394075"/>
            <a:ext cx="2554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Creditworthiness:</a:t>
            </a:r>
          </a:p>
          <a:p>
            <a:r>
              <a:rPr lang="en-US" sz="2000" b="1"/>
              <a:t>Sovereign Rating</a:t>
            </a:r>
            <a:endParaRPr lang="en-US" sz="2000"/>
          </a:p>
          <a:p>
            <a:r>
              <a:rPr lang="en-US" sz="2000"/>
              <a:t>(Systemic Risk)</a:t>
            </a:r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4800600" y="5029200"/>
            <a:ext cx="3656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Domestic Demand:</a:t>
            </a:r>
          </a:p>
          <a:p>
            <a:r>
              <a:rPr lang="en-US" sz="2000" b="1"/>
              <a:t>Private Pension Assets/GDP</a:t>
            </a:r>
          </a:p>
          <a:p>
            <a:r>
              <a:rPr lang="en-US" sz="2000"/>
              <a:t>(Local Capital Market)</a:t>
            </a:r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228600" y="2590800"/>
            <a:ext cx="2362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Sub-sovereign</a:t>
            </a:r>
          </a:p>
          <a:p>
            <a:r>
              <a:rPr lang="en-US" sz="2000" b="1"/>
              <a:t>Bond Issuance</a:t>
            </a:r>
          </a:p>
          <a:p>
            <a:r>
              <a:rPr lang="en-US" sz="2000"/>
              <a:t>(Financial Strength)</a:t>
            </a:r>
          </a:p>
        </p:txBody>
      </p:sp>
      <p:sp>
        <p:nvSpPr>
          <p:cNvPr id="125966" name="Text Box 14"/>
          <p:cNvSpPr txBox="1">
            <a:spLocks noChangeArrowheads="1"/>
          </p:cNvSpPr>
          <p:nvPr/>
        </p:nvSpPr>
        <p:spPr bwMode="auto">
          <a:xfrm>
            <a:off x="381000" y="54102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               Latin American      </a:t>
            </a:r>
          </a:p>
          <a:p>
            <a:r>
              <a:rPr lang="en-US" sz="2000"/>
              <a:t>               Average</a:t>
            </a:r>
          </a:p>
        </p:txBody>
      </p:sp>
      <p:sp>
        <p:nvSpPr>
          <p:cNvPr id="125968" name="Line 16"/>
          <p:cNvSpPr>
            <a:spLocks noChangeShapeType="1"/>
          </p:cNvSpPr>
          <p:nvPr/>
        </p:nvSpPr>
        <p:spPr bwMode="auto">
          <a:xfrm>
            <a:off x="457200" y="5638800"/>
            <a:ext cx="685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3505200" y="3733800"/>
            <a:ext cx="838200" cy="457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75" name="Line 23"/>
          <p:cNvSpPr>
            <a:spLocks noChangeShapeType="1"/>
          </p:cNvSpPr>
          <p:nvPr/>
        </p:nvSpPr>
        <p:spPr bwMode="auto">
          <a:xfrm flipH="1">
            <a:off x="4267200" y="3733800"/>
            <a:ext cx="914400" cy="533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76" name="Line 24"/>
          <p:cNvSpPr>
            <a:spLocks noChangeShapeType="1"/>
          </p:cNvSpPr>
          <p:nvPr/>
        </p:nvSpPr>
        <p:spPr bwMode="auto">
          <a:xfrm flipH="1">
            <a:off x="3505200" y="2895600"/>
            <a:ext cx="838200" cy="914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77" name="Line 25"/>
          <p:cNvSpPr>
            <a:spLocks noChangeShapeType="1"/>
          </p:cNvSpPr>
          <p:nvPr/>
        </p:nvSpPr>
        <p:spPr bwMode="auto">
          <a:xfrm>
            <a:off x="4343400" y="2895600"/>
            <a:ext cx="838200" cy="838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6530-09DC-4892-9821-275541234139}" type="slidenum">
              <a:rPr lang="en-US"/>
              <a:pPr/>
              <a:t>14</a:t>
            </a:fld>
            <a:endParaRPr lang="en-US"/>
          </a:p>
        </p:txBody>
      </p:sp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15200" cy="1143000"/>
          </a:xfrm>
        </p:spPr>
        <p:txBody>
          <a:bodyPr/>
          <a:lstStyle/>
          <a:p>
            <a:r>
              <a:rPr lang="en-US" sz="2400"/>
              <a:t>Development of Risk Assessment of Latin American </a:t>
            </a:r>
            <a:br>
              <a:rPr lang="en-US" sz="2400"/>
            </a:br>
            <a:r>
              <a:rPr lang="en-US" sz="2400"/>
              <a:t>Sub-sovereign market: Argentina</a:t>
            </a:r>
            <a:endParaRPr lang="en-US"/>
          </a:p>
        </p:txBody>
      </p:sp>
      <p:sp>
        <p:nvSpPr>
          <p:cNvPr id="49155" name="Line 1027"/>
          <p:cNvSpPr>
            <a:spLocks noChangeShapeType="1"/>
          </p:cNvSpPr>
          <p:nvPr/>
        </p:nvSpPr>
        <p:spPr bwMode="auto">
          <a:xfrm flipH="1">
            <a:off x="4343400" y="2286000"/>
            <a:ext cx="0" cy="2667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Line 1028"/>
          <p:cNvSpPr>
            <a:spLocks noChangeShapeType="1"/>
          </p:cNvSpPr>
          <p:nvPr/>
        </p:nvSpPr>
        <p:spPr bwMode="auto">
          <a:xfrm rot="16200048" flipH="1">
            <a:off x="4342607" y="1751806"/>
            <a:ext cx="0" cy="396081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Line 1033"/>
          <p:cNvSpPr>
            <a:spLocks noChangeShapeType="1"/>
          </p:cNvSpPr>
          <p:nvPr/>
        </p:nvSpPr>
        <p:spPr bwMode="auto">
          <a:xfrm>
            <a:off x="4343400" y="1981200"/>
            <a:ext cx="1752600" cy="1752600"/>
          </a:xfrm>
          <a:prstGeom prst="line">
            <a:avLst/>
          </a:prstGeom>
          <a:noFill/>
          <a:ln w="952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038"/>
          <p:cNvSpPr>
            <a:spLocks noChangeShapeType="1"/>
          </p:cNvSpPr>
          <p:nvPr/>
        </p:nvSpPr>
        <p:spPr bwMode="auto">
          <a:xfrm>
            <a:off x="4419600" y="3733800"/>
            <a:ext cx="1371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Text Box 1046"/>
          <p:cNvSpPr txBox="1">
            <a:spLocks noChangeArrowheads="1"/>
          </p:cNvSpPr>
          <p:nvPr/>
        </p:nvSpPr>
        <p:spPr bwMode="auto">
          <a:xfrm>
            <a:off x="5791200" y="1143000"/>
            <a:ext cx="3124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Decentralization:</a:t>
            </a:r>
          </a:p>
          <a:p>
            <a:r>
              <a:rPr lang="en-US" sz="2000" b="1"/>
              <a:t>Sub-national Spending/</a:t>
            </a:r>
          </a:p>
          <a:p>
            <a:r>
              <a:rPr lang="en-US" sz="2000" b="1"/>
              <a:t>Government Spending</a:t>
            </a:r>
            <a:endParaRPr lang="en-US" sz="2000"/>
          </a:p>
          <a:p>
            <a:r>
              <a:rPr lang="en-US" sz="2000"/>
              <a:t>(Inter-Governmental</a:t>
            </a:r>
          </a:p>
          <a:p>
            <a:r>
              <a:rPr lang="en-US" sz="2000"/>
              <a:t>Framework)</a:t>
            </a:r>
          </a:p>
        </p:txBody>
      </p:sp>
      <p:sp>
        <p:nvSpPr>
          <p:cNvPr id="49175" name="Text Box 1047"/>
          <p:cNvSpPr txBox="1">
            <a:spLocks noChangeArrowheads="1"/>
          </p:cNvSpPr>
          <p:nvPr/>
        </p:nvSpPr>
        <p:spPr bwMode="auto">
          <a:xfrm>
            <a:off x="6553200" y="3505200"/>
            <a:ext cx="2590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Creditworthiness:</a:t>
            </a:r>
          </a:p>
          <a:p>
            <a:r>
              <a:rPr lang="en-US" sz="2000" b="1"/>
              <a:t>Sovereign Rating</a:t>
            </a:r>
            <a:endParaRPr lang="en-US" sz="2000"/>
          </a:p>
          <a:p>
            <a:r>
              <a:rPr lang="en-US" sz="2000"/>
              <a:t>(Systemic Risk)</a:t>
            </a:r>
          </a:p>
        </p:txBody>
      </p:sp>
      <p:sp>
        <p:nvSpPr>
          <p:cNvPr id="49176" name="Text Box 1048"/>
          <p:cNvSpPr txBox="1">
            <a:spLocks noChangeArrowheads="1"/>
          </p:cNvSpPr>
          <p:nvPr/>
        </p:nvSpPr>
        <p:spPr bwMode="auto">
          <a:xfrm>
            <a:off x="4648200" y="4940300"/>
            <a:ext cx="2743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Domestic Demand :</a:t>
            </a:r>
          </a:p>
          <a:p>
            <a:r>
              <a:rPr lang="en-US" sz="2000" b="1"/>
              <a:t>Private Pension Assets/GDP</a:t>
            </a:r>
          </a:p>
          <a:p>
            <a:r>
              <a:rPr lang="en-US" sz="2000"/>
              <a:t>(Local Capital Market)</a:t>
            </a:r>
          </a:p>
        </p:txBody>
      </p:sp>
      <p:sp>
        <p:nvSpPr>
          <p:cNvPr id="49178" name="Text Box 1050"/>
          <p:cNvSpPr txBox="1">
            <a:spLocks noChangeArrowheads="1"/>
          </p:cNvSpPr>
          <p:nvPr/>
        </p:nvSpPr>
        <p:spPr bwMode="auto">
          <a:xfrm>
            <a:off x="304800" y="5334000"/>
            <a:ext cx="3902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                    Latin America Average</a:t>
            </a:r>
          </a:p>
          <a:p>
            <a:r>
              <a:rPr lang="en-US" sz="2000"/>
              <a:t>                    Argentina</a:t>
            </a:r>
          </a:p>
        </p:txBody>
      </p:sp>
      <p:sp>
        <p:nvSpPr>
          <p:cNvPr id="49179" name="Line 1051"/>
          <p:cNvSpPr>
            <a:spLocks noChangeShapeType="1"/>
          </p:cNvSpPr>
          <p:nvPr/>
        </p:nvSpPr>
        <p:spPr bwMode="auto">
          <a:xfrm flipV="1">
            <a:off x="4343400" y="1447800"/>
            <a:ext cx="0" cy="1371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93" name="Line 1065"/>
          <p:cNvSpPr>
            <a:spLocks noChangeShapeType="1"/>
          </p:cNvSpPr>
          <p:nvPr/>
        </p:nvSpPr>
        <p:spPr bwMode="auto">
          <a:xfrm>
            <a:off x="685800" y="55626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98" name="Line 1070"/>
          <p:cNvSpPr>
            <a:spLocks noChangeShapeType="1"/>
          </p:cNvSpPr>
          <p:nvPr/>
        </p:nvSpPr>
        <p:spPr bwMode="auto">
          <a:xfrm flipH="1">
            <a:off x="4419600" y="1447800"/>
            <a:ext cx="1066800" cy="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04" name="Text Box 1076"/>
          <p:cNvSpPr txBox="1">
            <a:spLocks noChangeArrowheads="1"/>
          </p:cNvSpPr>
          <p:nvPr/>
        </p:nvSpPr>
        <p:spPr bwMode="auto">
          <a:xfrm>
            <a:off x="304800" y="2590800"/>
            <a:ext cx="2362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Sub-national Bond Issuance</a:t>
            </a:r>
            <a:r>
              <a:rPr lang="en-US" sz="2000"/>
              <a:t> (Financial Strength)</a:t>
            </a:r>
          </a:p>
        </p:txBody>
      </p:sp>
      <p:sp>
        <p:nvSpPr>
          <p:cNvPr id="49205" name="Line 1077"/>
          <p:cNvSpPr>
            <a:spLocks noChangeShapeType="1"/>
          </p:cNvSpPr>
          <p:nvPr/>
        </p:nvSpPr>
        <p:spPr bwMode="auto">
          <a:xfrm flipH="1">
            <a:off x="3429000" y="2819400"/>
            <a:ext cx="914400" cy="914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10" name="Line 1082"/>
          <p:cNvSpPr>
            <a:spLocks noChangeShapeType="1"/>
          </p:cNvSpPr>
          <p:nvPr/>
        </p:nvSpPr>
        <p:spPr bwMode="auto">
          <a:xfrm>
            <a:off x="4343400" y="2819400"/>
            <a:ext cx="914400" cy="914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11" name="Line 1083"/>
          <p:cNvSpPr>
            <a:spLocks noChangeShapeType="1"/>
          </p:cNvSpPr>
          <p:nvPr/>
        </p:nvSpPr>
        <p:spPr bwMode="auto">
          <a:xfrm flipH="1">
            <a:off x="4343400" y="3733800"/>
            <a:ext cx="91440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12" name="Line 1084"/>
          <p:cNvSpPr>
            <a:spLocks noChangeShapeType="1"/>
          </p:cNvSpPr>
          <p:nvPr/>
        </p:nvSpPr>
        <p:spPr bwMode="auto">
          <a:xfrm>
            <a:off x="3429000" y="3733800"/>
            <a:ext cx="91440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13" name="Line 1085"/>
          <p:cNvSpPr>
            <a:spLocks noChangeShapeType="1"/>
          </p:cNvSpPr>
          <p:nvPr/>
        </p:nvSpPr>
        <p:spPr bwMode="auto">
          <a:xfrm flipH="1">
            <a:off x="2743200" y="1981200"/>
            <a:ext cx="1600200" cy="1828800"/>
          </a:xfrm>
          <a:prstGeom prst="line">
            <a:avLst/>
          </a:prstGeom>
          <a:noFill/>
          <a:ln w="952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14" name="Line 1086"/>
          <p:cNvSpPr>
            <a:spLocks noChangeShapeType="1"/>
          </p:cNvSpPr>
          <p:nvPr/>
        </p:nvSpPr>
        <p:spPr bwMode="auto">
          <a:xfrm>
            <a:off x="2743200" y="3733800"/>
            <a:ext cx="1676400" cy="381000"/>
          </a:xfrm>
          <a:prstGeom prst="line">
            <a:avLst/>
          </a:prstGeom>
          <a:noFill/>
          <a:ln w="952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15" name="Line 1087"/>
          <p:cNvSpPr>
            <a:spLocks noChangeShapeType="1"/>
          </p:cNvSpPr>
          <p:nvPr/>
        </p:nvSpPr>
        <p:spPr bwMode="auto">
          <a:xfrm flipV="1">
            <a:off x="4343400" y="3733800"/>
            <a:ext cx="1676400" cy="381000"/>
          </a:xfrm>
          <a:prstGeom prst="line">
            <a:avLst/>
          </a:prstGeom>
          <a:noFill/>
          <a:ln w="952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16" name="Line 1088"/>
          <p:cNvSpPr>
            <a:spLocks noChangeShapeType="1"/>
          </p:cNvSpPr>
          <p:nvPr/>
        </p:nvSpPr>
        <p:spPr bwMode="auto">
          <a:xfrm>
            <a:off x="685800" y="5867400"/>
            <a:ext cx="6096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C431-BED7-4377-8647-12AF8402E4FE}" type="slidenum">
              <a:rPr lang="en-US"/>
              <a:pPr/>
              <a:t>15</a:t>
            </a:fld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	Argentina has perhaps the most de-centralized municipal system in Latin America.  The challenge is to improve sub-national creditworthiness to reduce the dependency currently placed on using federal transfer and tax  revenue to repay debt.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03C4-5DEE-414D-B25B-88ED9EB4C52C}" type="slidenum">
              <a:rPr lang="en-US"/>
              <a:pPr/>
              <a:t>16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200"/>
              <a:t>GUATEMALA</a:t>
            </a:r>
            <a:endParaRPr lang="en-US"/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 flipH="1">
            <a:off x="4343400" y="1752600"/>
            <a:ext cx="0" cy="403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rot="16200048" flipH="1">
            <a:off x="4342607" y="1751806"/>
            <a:ext cx="0" cy="39608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4419600" y="2667000"/>
            <a:ext cx="1524000" cy="990600"/>
          </a:xfrm>
          <a:prstGeom prst="rtTriangle">
            <a:avLst/>
          </a:prstGeom>
          <a:noFill/>
          <a:ln w="38100">
            <a:solidFill>
              <a:srgbClr val="00CC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H="1">
            <a:off x="2590800" y="1981200"/>
            <a:ext cx="1752600" cy="1752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4343400" y="1981200"/>
            <a:ext cx="1752600" cy="1752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715000" y="914400"/>
            <a:ext cx="3670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Decentralization:</a:t>
            </a:r>
          </a:p>
          <a:p>
            <a:r>
              <a:rPr lang="en-US" sz="2000" b="1"/>
              <a:t>Sub-national Spending/</a:t>
            </a:r>
          </a:p>
          <a:p>
            <a:r>
              <a:rPr lang="en-US" sz="2000" b="1"/>
              <a:t>Total Government Spending</a:t>
            </a:r>
            <a:r>
              <a:rPr lang="en-US" sz="2000"/>
              <a:t> </a:t>
            </a:r>
          </a:p>
          <a:p>
            <a:r>
              <a:rPr lang="en-US" sz="2000"/>
              <a:t>(Inter-Governmental</a:t>
            </a:r>
          </a:p>
          <a:p>
            <a:r>
              <a:rPr lang="en-US" sz="2000"/>
              <a:t>Framework)</a:t>
            </a:r>
          </a:p>
          <a:p>
            <a:endParaRPr lang="en-US" sz="2000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6553200" y="3394075"/>
            <a:ext cx="2554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Creditworthiness:</a:t>
            </a:r>
          </a:p>
          <a:p>
            <a:r>
              <a:rPr lang="en-US" sz="2000" b="1"/>
              <a:t>Sovereign Rating</a:t>
            </a:r>
            <a:endParaRPr lang="en-US" sz="2000"/>
          </a:p>
          <a:p>
            <a:r>
              <a:rPr lang="en-US" sz="2000"/>
              <a:t>(Systemic Risk)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4800600" y="5181600"/>
            <a:ext cx="32289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Domestic Demand:</a:t>
            </a:r>
          </a:p>
          <a:p>
            <a:r>
              <a:rPr lang="en-US" sz="2000" b="1"/>
              <a:t>Private Pension Assets/GDP</a:t>
            </a:r>
          </a:p>
          <a:p>
            <a:r>
              <a:rPr lang="en-US" sz="2000"/>
              <a:t>(Local Capital Market)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381000" y="2590800"/>
            <a:ext cx="20574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Sub-National Bond Issuance</a:t>
            </a:r>
            <a:r>
              <a:rPr lang="en-US" sz="2000"/>
              <a:t> (Financial Strength)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228600" y="541020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             Guatemala</a:t>
            </a:r>
          </a:p>
          <a:p>
            <a:r>
              <a:rPr lang="en-US" sz="2000"/>
              <a:t>              Latin American average</a:t>
            </a:r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228600" y="5638800"/>
            <a:ext cx="762000" cy="0"/>
          </a:xfrm>
          <a:prstGeom prst="line">
            <a:avLst/>
          </a:prstGeom>
          <a:noFill/>
          <a:ln w="38100">
            <a:solidFill>
              <a:srgbClr val="00CC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 flipH="1">
            <a:off x="4419600" y="1676400"/>
            <a:ext cx="1066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>
            <a:off x="2590800" y="3733800"/>
            <a:ext cx="1752600" cy="685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 flipV="1">
            <a:off x="4343400" y="3733800"/>
            <a:ext cx="1752600" cy="685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>
            <a:off x="228600" y="6019800"/>
            <a:ext cx="685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32B1-C76E-43C8-A4C2-11616B526505}" type="slidenum">
              <a:rPr lang="en-US"/>
              <a:pPr/>
              <a:t>17</a:t>
            </a:fld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   Guatemala has a history of centralized Government and limited capacity at the local level.</a:t>
            </a:r>
          </a:p>
          <a:p>
            <a:pPr>
              <a:buFontTx/>
              <a:buNone/>
            </a:pPr>
            <a:r>
              <a:rPr lang="en-US"/>
              <a:t>   The funds of local Governments are provided by the Central Government.</a:t>
            </a:r>
          </a:p>
          <a:p>
            <a:pPr>
              <a:buFontTx/>
              <a:buNone/>
            </a:pPr>
            <a:r>
              <a:rPr lang="en-US"/>
              <a:t>	Positive signs of decentralization are the initiation of revenue sharing and commercial bank interest in municipal lending.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09A-02EE-4DB0-90A9-0420B43E76AC}" type="slidenum">
              <a:rPr lang="en-US"/>
              <a:pPr/>
              <a:t>18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200"/>
              <a:t>Mexico</a:t>
            </a:r>
            <a:endParaRPr lang="en-US"/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 flipH="1">
            <a:off x="4343400" y="838200"/>
            <a:ext cx="0" cy="4953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 rot="16200048" flipH="1">
            <a:off x="4342607" y="1751806"/>
            <a:ext cx="0" cy="39608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5791200" y="533400"/>
            <a:ext cx="33528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Decentralization:</a:t>
            </a:r>
          </a:p>
          <a:p>
            <a:r>
              <a:rPr lang="en-US" sz="2400" b="1"/>
              <a:t>Sub-national Spending/</a:t>
            </a:r>
          </a:p>
          <a:p>
            <a:r>
              <a:rPr lang="en-US" sz="2400" b="1"/>
              <a:t>Total Government Spending</a:t>
            </a:r>
            <a:endParaRPr lang="en-US" sz="2400"/>
          </a:p>
          <a:p>
            <a:r>
              <a:rPr lang="en-US" sz="2000"/>
              <a:t>(Inter-Governmental </a:t>
            </a:r>
          </a:p>
          <a:p>
            <a:r>
              <a:rPr lang="en-US" sz="2000"/>
              <a:t>Framework)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6553200" y="3394075"/>
            <a:ext cx="2554288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Creditworthiness:</a:t>
            </a:r>
          </a:p>
          <a:p>
            <a:r>
              <a:rPr lang="en-US" sz="2400" b="1"/>
              <a:t>Sovereign Rating</a:t>
            </a:r>
            <a:endParaRPr lang="en-US" sz="2400"/>
          </a:p>
          <a:p>
            <a:r>
              <a:rPr lang="en-US" sz="2000"/>
              <a:t>(Systemic Risk)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4800600" y="4876800"/>
            <a:ext cx="43434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Domestic Demand:</a:t>
            </a:r>
          </a:p>
          <a:p>
            <a:r>
              <a:rPr lang="en-US" sz="2400" b="1"/>
              <a:t>Private Pension Assets/GDP</a:t>
            </a:r>
            <a:endParaRPr lang="en-US" sz="2400"/>
          </a:p>
          <a:p>
            <a:r>
              <a:rPr lang="en-US" sz="2000"/>
              <a:t>(Local Capital Market)</a:t>
            </a:r>
            <a:endParaRPr lang="en-US" sz="2400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04800" y="2667000"/>
            <a:ext cx="29718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Sub-sovereign</a:t>
            </a:r>
          </a:p>
          <a:p>
            <a:r>
              <a:rPr lang="en-US" sz="2400" b="1"/>
              <a:t>Bond Issuance</a:t>
            </a:r>
          </a:p>
          <a:p>
            <a:r>
              <a:rPr lang="en-US" sz="2000"/>
              <a:t>(Financial Strength)</a:t>
            </a:r>
            <a:endParaRPr lang="en-US" sz="2400"/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0" y="5334000"/>
            <a:ext cx="441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             Mexico</a:t>
            </a:r>
          </a:p>
          <a:p>
            <a:r>
              <a:rPr lang="en-US" sz="2400"/>
              <a:t>              Latin American average</a:t>
            </a:r>
          </a:p>
        </p:txBody>
      </p:sp>
      <p:sp>
        <p:nvSpPr>
          <p:cNvPr id="112650" name="Line 10"/>
          <p:cNvSpPr>
            <a:spLocks noChangeShapeType="1"/>
          </p:cNvSpPr>
          <p:nvPr/>
        </p:nvSpPr>
        <p:spPr bwMode="auto">
          <a:xfrm>
            <a:off x="228600" y="5562600"/>
            <a:ext cx="762000" cy="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Line 11"/>
          <p:cNvSpPr>
            <a:spLocks noChangeShapeType="1"/>
          </p:cNvSpPr>
          <p:nvPr/>
        </p:nvSpPr>
        <p:spPr bwMode="auto">
          <a:xfrm>
            <a:off x="228600" y="5943600"/>
            <a:ext cx="685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 flipH="1">
            <a:off x="4343400" y="3733800"/>
            <a:ext cx="1752600" cy="38100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 flipV="1">
            <a:off x="4343400" y="1371600"/>
            <a:ext cx="0" cy="274320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 flipV="1">
            <a:off x="2590800" y="2057400"/>
            <a:ext cx="1752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5" name="Line 15"/>
          <p:cNvSpPr>
            <a:spLocks noChangeShapeType="1"/>
          </p:cNvSpPr>
          <p:nvPr/>
        </p:nvSpPr>
        <p:spPr bwMode="auto">
          <a:xfrm>
            <a:off x="4343400" y="2057400"/>
            <a:ext cx="1752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6" name="Line 16"/>
          <p:cNvSpPr>
            <a:spLocks noChangeShapeType="1"/>
          </p:cNvSpPr>
          <p:nvPr/>
        </p:nvSpPr>
        <p:spPr bwMode="auto">
          <a:xfrm>
            <a:off x="4343400" y="1371600"/>
            <a:ext cx="1752600" cy="236220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7" name="Line 17"/>
          <p:cNvSpPr>
            <a:spLocks noChangeShapeType="1"/>
          </p:cNvSpPr>
          <p:nvPr/>
        </p:nvSpPr>
        <p:spPr bwMode="auto">
          <a:xfrm>
            <a:off x="2590800" y="3733800"/>
            <a:ext cx="1752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8" name="Line 18"/>
          <p:cNvSpPr>
            <a:spLocks noChangeShapeType="1"/>
          </p:cNvSpPr>
          <p:nvPr/>
        </p:nvSpPr>
        <p:spPr bwMode="auto">
          <a:xfrm flipV="1">
            <a:off x="4343400" y="3733800"/>
            <a:ext cx="1752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9" name="Line 19"/>
          <p:cNvSpPr>
            <a:spLocks noChangeShapeType="1"/>
          </p:cNvSpPr>
          <p:nvPr/>
        </p:nvSpPr>
        <p:spPr bwMode="auto">
          <a:xfrm flipH="1">
            <a:off x="4724400" y="1600200"/>
            <a:ext cx="762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D80D-CE24-4550-B7DD-06F2B56AE23F}" type="slidenum">
              <a:rPr lang="en-US"/>
              <a:pPr/>
              <a:t>19</a:t>
            </a:fld>
            <a:endParaRPr lang="en-US"/>
          </a:p>
        </p:txBody>
      </p:sp>
      <p:sp>
        <p:nvSpPr>
          <p:cNvPr id="1157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sz="2800"/>
              <a:t>   The solicitation of ratings by some states indicates a growing understanding of the value of creditworthiness among sub-national governments.  However, financial management,  accounting and disclosure at the state and local level generally still fall well below the levels required to access</a:t>
            </a:r>
            <a:r>
              <a:rPr lang="en-US"/>
              <a:t> </a:t>
            </a:r>
            <a:r>
              <a:rPr lang="en-US" sz="2800"/>
              <a:t>financial markets.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6570-B3EB-47F8-B616-DFA6D19A07DD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sz="3200" b="0"/>
              <a:t>Background</a:t>
            </a:r>
            <a:endParaRPr lang="en-US" sz="2800" b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3962400"/>
            <a:ext cx="7467600" cy="1524000"/>
          </a:xfrm>
        </p:spPr>
        <p:txBody>
          <a:bodyPr/>
          <a:lstStyle/>
          <a:p>
            <a:r>
              <a:rPr lang="en-US" sz="2400"/>
              <a:t>How to Reconcile them?</a:t>
            </a:r>
          </a:p>
          <a:p>
            <a:r>
              <a:rPr lang="en-US" sz="2400"/>
              <a:t>What’s the road to credit worthiness for Local Authorities?</a:t>
            </a:r>
          </a:p>
          <a:p>
            <a:r>
              <a:rPr lang="en-US" sz="2400"/>
              <a:t>What’s the Role of the Bank in Building Capacity at Local Level?</a:t>
            </a:r>
          </a:p>
          <a:p>
            <a:endParaRPr lang="en-US" sz="2400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1447800" y="1981200"/>
            <a:ext cx="2286000" cy="1371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Globalization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5334000" y="2057400"/>
            <a:ext cx="2286000" cy="1371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Localization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733800" y="2811463"/>
            <a:ext cx="1447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3962400" y="2438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3886200" y="2971800"/>
            <a:ext cx="914400" cy="533400"/>
          </a:xfrm>
          <a:prstGeom prst="leftArrow">
            <a:avLst>
              <a:gd name="adj1" fmla="val 50000"/>
              <a:gd name="adj2" fmla="val 4285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25EA-4B23-4A63-8173-58C0DF074B4F}" type="slidenum">
              <a:rPr lang="en-US"/>
              <a:pPr/>
              <a:t>20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200"/>
              <a:t>Colombia</a:t>
            </a:r>
            <a:endParaRPr lang="en-US"/>
          </a:p>
        </p:txBody>
      </p:sp>
      <p:sp>
        <p:nvSpPr>
          <p:cNvPr id="113667" name="Line 3"/>
          <p:cNvSpPr>
            <a:spLocks noChangeShapeType="1"/>
          </p:cNvSpPr>
          <p:nvPr/>
        </p:nvSpPr>
        <p:spPr bwMode="auto">
          <a:xfrm flipH="1">
            <a:off x="4343400" y="838200"/>
            <a:ext cx="0" cy="4953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68" name="Line 4"/>
          <p:cNvSpPr>
            <a:spLocks noChangeShapeType="1"/>
          </p:cNvSpPr>
          <p:nvPr/>
        </p:nvSpPr>
        <p:spPr bwMode="auto">
          <a:xfrm rot="16200048" flipH="1">
            <a:off x="4342607" y="1751806"/>
            <a:ext cx="0" cy="39608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5638800" y="838200"/>
            <a:ext cx="3505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Decentralization:</a:t>
            </a:r>
          </a:p>
          <a:p>
            <a:r>
              <a:rPr lang="en-US" sz="2000" b="1"/>
              <a:t>Sub-national Spending/</a:t>
            </a:r>
          </a:p>
          <a:p>
            <a:r>
              <a:rPr lang="en-US" sz="2000" b="1"/>
              <a:t>Total Government Spending</a:t>
            </a:r>
          </a:p>
          <a:p>
            <a:r>
              <a:rPr lang="en-US" sz="2000"/>
              <a:t>(Inter-Governmental </a:t>
            </a:r>
          </a:p>
          <a:p>
            <a:r>
              <a:rPr lang="en-US" sz="2000"/>
              <a:t>Framework)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6553200" y="3394075"/>
            <a:ext cx="25542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Creditworthiness:</a:t>
            </a:r>
          </a:p>
          <a:p>
            <a:r>
              <a:rPr lang="en-US" sz="2000" b="1"/>
              <a:t>Sovereign Rating</a:t>
            </a:r>
            <a:endParaRPr lang="en-US" sz="2000"/>
          </a:p>
          <a:p>
            <a:r>
              <a:rPr lang="en-US" sz="2000"/>
              <a:t>(Systemic Risk)</a:t>
            </a:r>
          </a:p>
          <a:p>
            <a:endParaRPr lang="en-US" sz="2000"/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4800600" y="5181600"/>
            <a:ext cx="32289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Domestic Demand:</a:t>
            </a:r>
          </a:p>
          <a:p>
            <a:r>
              <a:rPr lang="en-US" sz="2000" b="1"/>
              <a:t>Private Pension Assets/GDP</a:t>
            </a:r>
            <a:endParaRPr lang="en-US" sz="2000"/>
          </a:p>
          <a:p>
            <a:r>
              <a:rPr lang="en-US" sz="2000"/>
              <a:t>(Local Capital Market)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152400" y="2590800"/>
            <a:ext cx="2743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/>
          </a:p>
          <a:p>
            <a:r>
              <a:rPr lang="en-US" sz="2000" b="1"/>
              <a:t>Sub-sovereign</a:t>
            </a:r>
          </a:p>
          <a:p>
            <a:r>
              <a:rPr lang="en-US" sz="2000" b="1"/>
              <a:t>Bond Issuance</a:t>
            </a:r>
            <a:endParaRPr lang="en-US" sz="2000"/>
          </a:p>
          <a:p>
            <a:r>
              <a:rPr lang="en-US" sz="2000"/>
              <a:t>(Financial Strength)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228600" y="5257800"/>
            <a:ext cx="388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             Colombia</a:t>
            </a:r>
          </a:p>
          <a:p>
            <a:r>
              <a:rPr lang="en-US" sz="2000"/>
              <a:t>              Latin American average</a:t>
            </a:r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>
            <a:off x="228600" y="5486400"/>
            <a:ext cx="762000" cy="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auto">
          <a:xfrm>
            <a:off x="228600" y="5791200"/>
            <a:ext cx="685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6" name="Line 12"/>
          <p:cNvSpPr>
            <a:spLocks noChangeShapeType="1"/>
          </p:cNvSpPr>
          <p:nvPr/>
        </p:nvSpPr>
        <p:spPr bwMode="auto">
          <a:xfrm>
            <a:off x="4343400" y="1981200"/>
            <a:ext cx="1295400" cy="175260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7" name="Line 13"/>
          <p:cNvSpPr>
            <a:spLocks noChangeShapeType="1"/>
          </p:cNvSpPr>
          <p:nvPr/>
        </p:nvSpPr>
        <p:spPr bwMode="auto">
          <a:xfrm flipH="1">
            <a:off x="4724400" y="1600200"/>
            <a:ext cx="762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8" name="Line 14"/>
          <p:cNvSpPr>
            <a:spLocks noChangeShapeType="1"/>
          </p:cNvSpPr>
          <p:nvPr/>
        </p:nvSpPr>
        <p:spPr bwMode="auto">
          <a:xfrm>
            <a:off x="4343400" y="28194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9" name="Line 15"/>
          <p:cNvSpPr>
            <a:spLocks noChangeShapeType="1"/>
          </p:cNvSpPr>
          <p:nvPr/>
        </p:nvSpPr>
        <p:spPr bwMode="auto">
          <a:xfrm flipH="1">
            <a:off x="3429000" y="28194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80" name="Line 16"/>
          <p:cNvSpPr>
            <a:spLocks noChangeShapeType="1"/>
          </p:cNvSpPr>
          <p:nvPr/>
        </p:nvSpPr>
        <p:spPr bwMode="auto">
          <a:xfrm>
            <a:off x="3429000" y="37338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81" name="Line 17"/>
          <p:cNvSpPr>
            <a:spLocks noChangeShapeType="1"/>
          </p:cNvSpPr>
          <p:nvPr/>
        </p:nvSpPr>
        <p:spPr bwMode="auto">
          <a:xfrm flipV="1">
            <a:off x="4343400" y="37338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82" name="Line 18"/>
          <p:cNvSpPr>
            <a:spLocks noChangeShapeType="1"/>
          </p:cNvSpPr>
          <p:nvPr/>
        </p:nvSpPr>
        <p:spPr bwMode="auto">
          <a:xfrm flipH="1">
            <a:off x="2895600" y="2057400"/>
            <a:ext cx="1447800" cy="167640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83" name="Line 19"/>
          <p:cNvSpPr>
            <a:spLocks noChangeShapeType="1"/>
          </p:cNvSpPr>
          <p:nvPr/>
        </p:nvSpPr>
        <p:spPr bwMode="auto">
          <a:xfrm>
            <a:off x="2895600" y="3733800"/>
            <a:ext cx="1524000" cy="38100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84" name="Line 20"/>
          <p:cNvSpPr>
            <a:spLocks noChangeShapeType="1"/>
          </p:cNvSpPr>
          <p:nvPr/>
        </p:nvSpPr>
        <p:spPr bwMode="auto">
          <a:xfrm flipV="1">
            <a:off x="4343400" y="3733800"/>
            <a:ext cx="1371600" cy="38100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0631-B33E-4A38-9DFD-1151610408B3}" type="slidenum">
              <a:rPr lang="en-US"/>
              <a:pPr/>
              <a:t>21</a:t>
            </a:fld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1242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800"/>
              <a:t>   Colombia has made a concerted effort to devolve both resources and responsibilities to lower levels of government.  This has resulted in a nascent domestic bond market.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D2E2-6752-4096-ACB0-908C6B905864}" type="slidenum">
              <a:rPr lang="en-US"/>
              <a:pPr/>
              <a:t>22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057400"/>
          </a:xfrm>
        </p:spPr>
        <p:txBody>
          <a:bodyPr/>
          <a:lstStyle/>
          <a:p>
            <a:r>
              <a:rPr lang="en-US"/>
              <a:t>Application of the Framework at the Project Level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Examples of Specific Projects with Sub-sovereign Entities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5DCA-2ED8-4969-A170-683008FC5113}" type="slidenum">
              <a:rPr lang="en-US"/>
              <a:pPr/>
              <a:t>23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086600" cy="838200"/>
          </a:xfrm>
        </p:spPr>
        <p:txBody>
          <a:bodyPr/>
          <a:lstStyle/>
          <a:p>
            <a:r>
              <a:rPr lang="en-US" sz="3600"/>
              <a:t>Project Focus: </a:t>
            </a:r>
            <a:br>
              <a:rPr lang="en-US" sz="3600"/>
            </a:br>
            <a:r>
              <a:rPr lang="en-US" sz="2800"/>
              <a:t>Credit Enhancement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01000" cy="3810000"/>
          </a:xfrm>
        </p:spPr>
        <p:txBody>
          <a:bodyPr/>
          <a:lstStyle/>
          <a:p>
            <a:r>
              <a:rPr lang="en-US" sz="2000"/>
              <a:t>Credit enhancement is an instrument to develop creditworthiness </a:t>
            </a:r>
          </a:p>
          <a:p>
            <a:r>
              <a:rPr lang="en-US" sz="2000"/>
              <a:t>Policy reform versus specific deal</a:t>
            </a:r>
          </a:p>
          <a:p>
            <a:r>
              <a:rPr lang="en-US" sz="2000"/>
              <a:t>Credit enhancement mechanisms applicable in Latin America:</a:t>
            </a:r>
          </a:p>
          <a:p>
            <a:pPr lvl="1"/>
            <a:r>
              <a:rPr lang="en-US" sz="2000"/>
              <a:t>Revenue intercept</a:t>
            </a:r>
          </a:p>
          <a:p>
            <a:pPr lvl="1"/>
            <a:r>
              <a:rPr lang="en-US" sz="2000"/>
              <a:t>Over collateralization</a:t>
            </a:r>
          </a:p>
          <a:p>
            <a:pPr lvl="1"/>
            <a:r>
              <a:rPr lang="en-US" sz="2000"/>
              <a:t>Guarantee</a:t>
            </a:r>
          </a:p>
          <a:p>
            <a:pPr lvl="1"/>
            <a:r>
              <a:rPr lang="en-US" sz="2000"/>
              <a:t>Letter of credit</a:t>
            </a:r>
          </a:p>
          <a:p>
            <a:pPr lvl="1"/>
            <a:r>
              <a:rPr lang="en-US" sz="2000"/>
              <a:t>Debt service account</a:t>
            </a:r>
          </a:p>
          <a:p>
            <a:pPr lvl="1"/>
            <a:r>
              <a:rPr lang="en-US" sz="2000"/>
              <a:t>Pooling risk mechanisms</a:t>
            </a:r>
          </a:p>
          <a:p>
            <a:pPr lvl="1"/>
            <a:r>
              <a:rPr lang="en-US" sz="2000"/>
              <a:t>Bond insurance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13C7-E111-4F7B-B2FD-C8B5FB4DB0EF}" type="slidenum">
              <a:rPr lang="en-US"/>
              <a:pPr/>
              <a:t>24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3000"/>
              <a:t/>
            </a:r>
            <a:br>
              <a:rPr lang="en-US" sz="3000"/>
            </a:br>
            <a:r>
              <a:rPr lang="en-US" sz="3000"/>
              <a:t>Wastewater Treatment Plant</a:t>
            </a:r>
            <a:br>
              <a:rPr lang="en-US" sz="3000"/>
            </a:br>
            <a:endParaRPr 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28600" y="914400"/>
            <a:ext cx="29718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Municipality </a:t>
            </a:r>
          </a:p>
          <a:p>
            <a:pPr algn="ctr"/>
            <a:r>
              <a:rPr lang="en-US" sz="1400" b="1"/>
              <a:t>has the right</a:t>
            </a:r>
          </a:p>
          <a:p>
            <a:pPr algn="ctr"/>
            <a:r>
              <a:rPr lang="en-US" sz="1400" b="1"/>
              <a:t>to grant concessions</a:t>
            </a:r>
            <a:endParaRPr lang="en-US" sz="1800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04800" y="1600200"/>
            <a:ext cx="2438400" cy="1752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Company “A”  was </a:t>
            </a:r>
          </a:p>
          <a:p>
            <a:pPr algn="ctr"/>
            <a:r>
              <a:rPr lang="en-US" b="1"/>
              <a:t>awarded the Concession-</a:t>
            </a:r>
          </a:p>
          <a:p>
            <a:pPr algn="ctr"/>
            <a:r>
              <a:rPr lang="en-US" b="1"/>
              <a:t>BOT Operator of Project</a:t>
            </a:r>
          </a:p>
          <a:p>
            <a:pPr algn="ctr"/>
            <a:r>
              <a:rPr lang="en-US" b="1"/>
              <a:t>(owned 100% by </a:t>
            </a:r>
          </a:p>
          <a:p>
            <a:pPr algn="ctr"/>
            <a:r>
              <a:rPr lang="en-US" b="1"/>
              <a:t>Company “B’) </a:t>
            </a:r>
          </a:p>
          <a:p>
            <a:pPr algn="ctr"/>
            <a:r>
              <a:rPr lang="en-US" b="1"/>
              <a:t>Rehabilitation Sewerage </a:t>
            </a:r>
          </a:p>
          <a:p>
            <a:pPr algn="ctr"/>
            <a:r>
              <a:rPr lang="en-US" b="1"/>
              <a:t>Network</a:t>
            </a:r>
            <a:endParaRPr lang="en-US" sz="1800" b="1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352800" y="1447800"/>
            <a:ext cx="23622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 State and Water </a:t>
            </a:r>
          </a:p>
          <a:p>
            <a:pPr algn="ctr"/>
            <a:r>
              <a:rPr lang="en-US" b="1"/>
              <a:t>Sanitation Commission</a:t>
            </a:r>
          </a:p>
          <a:p>
            <a:pPr algn="ctr"/>
            <a:r>
              <a:rPr lang="en-US" b="1"/>
              <a:t>(deliver waste water)</a:t>
            </a:r>
            <a:endParaRPr lang="en-US" sz="1800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2667000" y="3733800"/>
            <a:ext cx="1752600" cy="1066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Company “B” has </a:t>
            </a:r>
          </a:p>
          <a:p>
            <a:pPr algn="ctr"/>
            <a:r>
              <a:rPr lang="en-US" b="1"/>
              <a:t>been awarded </a:t>
            </a:r>
          </a:p>
          <a:p>
            <a:pPr algn="ctr"/>
            <a:r>
              <a:rPr lang="en-US" b="1"/>
              <a:t>the construction </a:t>
            </a:r>
          </a:p>
          <a:p>
            <a:pPr algn="ctr"/>
            <a:r>
              <a:rPr lang="en-US" b="1"/>
              <a:t>contract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4800600" y="3581400"/>
            <a:ext cx="1219200" cy="1066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State-Owned</a:t>
            </a:r>
          </a:p>
          <a:p>
            <a:pPr algn="ctr"/>
            <a:r>
              <a:rPr lang="en-US" b="1"/>
              <a:t>Electricity </a:t>
            </a:r>
          </a:p>
          <a:p>
            <a:pPr algn="ctr"/>
            <a:r>
              <a:rPr lang="en-US" b="1"/>
              <a:t>Company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7010400" y="5867400"/>
            <a:ext cx="10668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Trust</a:t>
            </a:r>
          </a:p>
        </p:txBody>
      </p:sp>
      <p:sp>
        <p:nvSpPr>
          <p:cNvPr id="54341" name="Rectangle 69"/>
          <p:cNvSpPr>
            <a:spLocks noChangeArrowheads="1"/>
          </p:cNvSpPr>
          <p:nvPr/>
        </p:nvSpPr>
        <p:spPr bwMode="auto">
          <a:xfrm>
            <a:off x="3200400" y="2590800"/>
            <a:ext cx="1143000" cy="838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SPC</a:t>
            </a:r>
          </a:p>
          <a:p>
            <a:pPr algn="ctr"/>
            <a:r>
              <a:rPr lang="en-US" b="1"/>
              <a:t>created by </a:t>
            </a:r>
          </a:p>
          <a:p>
            <a:pPr algn="ctr"/>
            <a:r>
              <a:rPr lang="en-US" b="1"/>
              <a:t>Company A</a:t>
            </a:r>
          </a:p>
        </p:txBody>
      </p:sp>
      <p:sp>
        <p:nvSpPr>
          <p:cNvPr id="54348" name="Oval 76"/>
          <p:cNvSpPr>
            <a:spLocks noChangeArrowheads="1"/>
          </p:cNvSpPr>
          <p:nvPr/>
        </p:nvSpPr>
        <p:spPr bwMode="auto">
          <a:xfrm>
            <a:off x="6477000" y="609600"/>
            <a:ext cx="2362200" cy="9906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Granting concession</a:t>
            </a:r>
          </a:p>
          <a:p>
            <a:pPr algn="ctr"/>
            <a:r>
              <a:rPr lang="en-US" b="1"/>
              <a:t>on behalf of Municipality</a:t>
            </a:r>
          </a:p>
          <a:p>
            <a:pPr algn="ctr"/>
            <a:r>
              <a:rPr lang="en-US" b="1"/>
              <a:t>to SPC</a:t>
            </a:r>
            <a:endParaRPr lang="en-US" sz="1400"/>
          </a:p>
        </p:txBody>
      </p:sp>
      <p:sp>
        <p:nvSpPr>
          <p:cNvPr id="54349" name="Oval 77"/>
          <p:cNvSpPr>
            <a:spLocks noChangeArrowheads="1"/>
          </p:cNvSpPr>
          <p:nvPr/>
        </p:nvSpPr>
        <p:spPr bwMode="auto">
          <a:xfrm>
            <a:off x="6477000" y="1981200"/>
            <a:ext cx="2209800" cy="685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1"/>
          </a:p>
          <a:p>
            <a:pPr algn="ctr"/>
            <a:r>
              <a:rPr lang="en-US" b="1"/>
              <a:t>Monitor the project</a:t>
            </a:r>
          </a:p>
          <a:p>
            <a:pPr algn="ctr"/>
            <a:endParaRPr lang="en-US" sz="2400"/>
          </a:p>
        </p:txBody>
      </p:sp>
      <p:sp>
        <p:nvSpPr>
          <p:cNvPr id="54350" name="Oval 78"/>
          <p:cNvSpPr>
            <a:spLocks noChangeArrowheads="1"/>
          </p:cNvSpPr>
          <p:nvPr/>
        </p:nvSpPr>
        <p:spPr bwMode="auto">
          <a:xfrm>
            <a:off x="6248400" y="2819400"/>
            <a:ext cx="2667000" cy="12192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Pays tariffs to SPC</a:t>
            </a:r>
          </a:p>
          <a:p>
            <a:pPr algn="ctr"/>
            <a:r>
              <a:rPr lang="en-US" b="1"/>
              <a:t>for sewerage  network </a:t>
            </a:r>
          </a:p>
          <a:p>
            <a:pPr algn="ctr"/>
            <a:r>
              <a:rPr lang="en-US" b="1"/>
              <a:t>constructed</a:t>
            </a:r>
            <a:endParaRPr lang="en-US" sz="1800" b="1"/>
          </a:p>
        </p:txBody>
      </p:sp>
      <p:sp>
        <p:nvSpPr>
          <p:cNvPr id="54351" name="Oval 79"/>
          <p:cNvSpPr>
            <a:spLocks noChangeArrowheads="1"/>
          </p:cNvSpPr>
          <p:nvPr/>
        </p:nvSpPr>
        <p:spPr bwMode="auto">
          <a:xfrm>
            <a:off x="6477000" y="4191000"/>
            <a:ext cx="1905000" cy="12192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Pays tariffs to</a:t>
            </a:r>
          </a:p>
          <a:p>
            <a:pPr algn="ctr"/>
            <a:r>
              <a:rPr lang="en-US" b="1"/>
              <a:t>SPC </a:t>
            </a:r>
          </a:p>
          <a:p>
            <a:pPr algn="ctr"/>
            <a:r>
              <a:rPr lang="en-US" b="1"/>
              <a:t>for the use of</a:t>
            </a:r>
          </a:p>
          <a:p>
            <a:pPr algn="ctr"/>
            <a:r>
              <a:rPr lang="en-US" b="1"/>
              <a:t> treated water</a:t>
            </a:r>
          </a:p>
        </p:txBody>
      </p:sp>
      <p:sp>
        <p:nvSpPr>
          <p:cNvPr id="54355" name="Line 83"/>
          <p:cNvSpPr>
            <a:spLocks noChangeShapeType="1"/>
          </p:cNvSpPr>
          <p:nvPr/>
        </p:nvSpPr>
        <p:spPr bwMode="auto">
          <a:xfrm>
            <a:off x="2743200" y="2819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4" name="Line 92"/>
          <p:cNvSpPr>
            <a:spLocks noChangeShapeType="1"/>
          </p:cNvSpPr>
          <p:nvPr/>
        </p:nvSpPr>
        <p:spPr bwMode="auto">
          <a:xfrm flipV="1">
            <a:off x="5791200" y="1390650"/>
            <a:ext cx="83820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75" name="Rectangle 103"/>
          <p:cNvSpPr>
            <a:spLocks noChangeArrowheads="1"/>
          </p:cNvSpPr>
          <p:nvPr/>
        </p:nvSpPr>
        <p:spPr bwMode="auto">
          <a:xfrm>
            <a:off x="762000" y="6324600"/>
            <a:ext cx="1066800" cy="304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IDB</a:t>
            </a:r>
            <a:endParaRPr lang="en-US"/>
          </a:p>
        </p:txBody>
      </p:sp>
      <p:sp>
        <p:nvSpPr>
          <p:cNvPr id="54387" name="Text Box 115"/>
          <p:cNvSpPr txBox="1">
            <a:spLocks noChangeArrowheads="1"/>
          </p:cNvSpPr>
          <p:nvPr/>
        </p:nvSpPr>
        <p:spPr bwMode="auto">
          <a:xfrm>
            <a:off x="5105400" y="63246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388" name="Text Box 116"/>
          <p:cNvSpPr txBox="1">
            <a:spLocks noChangeArrowheads="1"/>
          </p:cNvSpPr>
          <p:nvPr/>
        </p:nvSpPr>
        <p:spPr bwMode="auto">
          <a:xfrm>
            <a:off x="5257800" y="6172200"/>
            <a:ext cx="144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Revenue Intercept</a:t>
            </a:r>
            <a:endParaRPr lang="en-US" sz="2400"/>
          </a:p>
        </p:txBody>
      </p:sp>
      <p:sp>
        <p:nvSpPr>
          <p:cNvPr id="54389" name="Line 117"/>
          <p:cNvSpPr>
            <a:spLocks noChangeShapeType="1"/>
          </p:cNvSpPr>
          <p:nvPr/>
        </p:nvSpPr>
        <p:spPr bwMode="auto">
          <a:xfrm>
            <a:off x="5029200" y="6172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00" name="Line 128"/>
          <p:cNvSpPr>
            <a:spLocks noChangeShapeType="1"/>
          </p:cNvSpPr>
          <p:nvPr/>
        </p:nvSpPr>
        <p:spPr bwMode="auto">
          <a:xfrm>
            <a:off x="6553200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04" name="Line 132"/>
          <p:cNvSpPr>
            <a:spLocks noChangeShapeType="1"/>
          </p:cNvSpPr>
          <p:nvPr/>
        </p:nvSpPr>
        <p:spPr bwMode="auto">
          <a:xfrm>
            <a:off x="6553200" y="594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14" name="Line 142"/>
          <p:cNvSpPr>
            <a:spLocks noChangeShapeType="1"/>
          </p:cNvSpPr>
          <p:nvPr/>
        </p:nvSpPr>
        <p:spPr bwMode="auto">
          <a:xfrm>
            <a:off x="28194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18" name="Rectangle 146"/>
          <p:cNvSpPr>
            <a:spLocks noChangeArrowheads="1"/>
          </p:cNvSpPr>
          <p:nvPr/>
        </p:nvSpPr>
        <p:spPr bwMode="auto">
          <a:xfrm>
            <a:off x="2743200" y="6096000"/>
            <a:ext cx="19812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Federal Government</a:t>
            </a:r>
          </a:p>
        </p:txBody>
      </p:sp>
      <p:sp>
        <p:nvSpPr>
          <p:cNvPr id="54420" name="Line 148"/>
          <p:cNvSpPr>
            <a:spLocks noChangeShapeType="1"/>
          </p:cNvSpPr>
          <p:nvPr/>
        </p:nvSpPr>
        <p:spPr bwMode="auto">
          <a:xfrm flipH="1">
            <a:off x="5334000" y="5715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21" name="Line 149"/>
          <p:cNvSpPr>
            <a:spLocks noChangeShapeType="1"/>
          </p:cNvSpPr>
          <p:nvPr/>
        </p:nvSpPr>
        <p:spPr bwMode="auto">
          <a:xfrm flipV="1">
            <a:off x="5334000" y="480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22" name="Line 150"/>
          <p:cNvSpPr>
            <a:spLocks noChangeShapeType="1"/>
          </p:cNvSpPr>
          <p:nvPr/>
        </p:nvSpPr>
        <p:spPr bwMode="auto">
          <a:xfrm flipH="1">
            <a:off x="4572000" y="4800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24" name="Line 152"/>
          <p:cNvSpPr>
            <a:spLocks noChangeShapeType="1"/>
          </p:cNvSpPr>
          <p:nvPr/>
        </p:nvSpPr>
        <p:spPr bwMode="auto">
          <a:xfrm flipV="1">
            <a:off x="4572000" y="3200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31" name="Text Box 159"/>
          <p:cNvSpPr txBox="1">
            <a:spLocks noChangeArrowheads="1"/>
          </p:cNvSpPr>
          <p:nvPr/>
        </p:nvSpPr>
        <p:spPr bwMode="auto">
          <a:xfrm>
            <a:off x="5546725" y="5486400"/>
            <a:ext cx="777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/>
              <a:t>Tariffs</a:t>
            </a:r>
            <a:endParaRPr lang="en-US" sz="2400" b="1"/>
          </a:p>
        </p:txBody>
      </p:sp>
      <p:sp>
        <p:nvSpPr>
          <p:cNvPr id="54435" name="Line 163"/>
          <p:cNvSpPr>
            <a:spLocks noChangeShapeType="1"/>
          </p:cNvSpPr>
          <p:nvPr/>
        </p:nvSpPr>
        <p:spPr bwMode="auto">
          <a:xfrm>
            <a:off x="7315200" y="541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36" name="Line 164"/>
          <p:cNvSpPr>
            <a:spLocks noChangeShapeType="1"/>
          </p:cNvSpPr>
          <p:nvPr/>
        </p:nvSpPr>
        <p:spPr bwMode="auto">
          <a:xfrm>
            <a:off x="6019800" y="4191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37" name="Rectangle 165"/>
          <p:cNvSpPr>
            <a:spLocks noChangeArrowheads="1"/>
          </p:cNvSpPr>
          <p:nvPr/>
        </p:nvSpPr>
        <p:spPr bwMode="auto">
          <a:xfrm>
            <a:off x="2819400" y="5257800"/>
            <a:ext cx="16764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National State</a:t>
            </a:r>
            <a:endParaRPr lang="en-US"/>
          </a:p>
        </p:txBody>
      </p:sp>
      <p:sp>
        <p:nvSpPr>
          <p:cNvPr id="54438" name="Rectangle 166"/>
          <p:cNvSpPr>
            <a:spLocks noChangeArrowheads="1"/>
          </p:cNvSpPr>
          <p:nvPr/>
        </p:nvSpPr>
        <p:spPr bwMode="auto">
          <a:xfrm>
            <a:off x="381000" y="5791200"/>
            <a:ext cx="1524000" cy="304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Local Bank</a:t>
            </a:r>
            <a:endParaRPr lang="en-US"/>
          </a:p>
        </p:txBody>
      </p:sp>
      <p:sp>
        <p:nvSpPr>
          <p:cNvPr id="54439" name="Line 167"/>
          <p:cNvSpPr>
            <a:spLocks noChangeShapeType="1"/>
          </p:cNvSpPr>
          <p:nvPr/>
        </p:nvSpPr>
        <p:spPr bwMode="auto">
          <a:xfrm flipH="1">
            <a:off x="1981200" y="54864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40" name="Line 168"/>
          <p:cNvSpPr>
            <a:spLocks noChangeShapeType="1"/>
          </p:cNvSpPr>
          <p:nvPr/>
        </p:nvSpPr>
        <p:spPr bwMode="auto">
          <a:xfrm>
            <a:off x="27432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41" name="Line 169"/>
          <p:cNvSpPr>
            <a:spLocks noChangeShapeType="1"/>
          </p:cNvSpPr>
          <p:nvPr/>
        </p:nvSpPr>
        <p:spPr bwMode="auto">
          <a:xfrm>
            <a:off x="3124200" y="3124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42" name="Line 170"/>
          <p:cNvSpPr>
            <a:spLocks noChangeShapeType="1"/>
          </p:cNvSpPr>
          <p:nvPr/>
        </p:nvSpPr>
        <p:spPr bwMode="auto">
          <a:xfrm>
            <a:off x="5791200" y="2286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45" name="Line 173"/>
          <p:cNvSpPr>
            <a:spLocks noChangeShapeType="1"/>
          </p:cNvSpPr>
          <p:nvPr/>
        </p:nvSpPr>
        <p:spPr bwMode="auto">
          <a:xfrm flipH="1">
            <a:off x="2743200" y="2057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46" name="Text Box 174"/>
          <p:cNvSpPr txBox="1">
            <a:spLocks noChangeArrowheads="1"/>
          </p:cNvSpPr>
          <p:nvPr/>
        </p:nvSpPr>
        <p:spPr bwMode="auto">
          <a:xfrm>
            <a:off x="3505200" y="5715000"/>
            <a:ext cx="1295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Federal Taxes</a:t>
            </a:r>
          </a:p>
        </p:txBody>
      </p:sp>
      <p:cxnSp>
        <p:nvCxnSpPr>
          <p:cNvPr id="54448" name="AutoShape 176"/>
          <p:cNvCxnSpPr>
            <a:cxnSpLocks noChangeShapeType="1"/>
            <a:stCxn id="54350" idx="5"/>
            <a:endCxn id="54282" idx="3"/>
          </p:cNvCxnSpPr>
          <p:nvPr/>
        </p:nvCxnSpPr>
        <p:spPr bwMode="auto">
          <a:xfrm rot="5400000">
            <a:off x="7192963" y="4764087"/>
            <a:ext cx="2216150" cy="4476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54450" name="Rectangle 178"/>
          <p:cNvSpPr>
            <a:spLocks noChangeArrowheads="1"/>
          </p:cNvSpPr>
          <p:nvPr/>
        </p:nvSpPr>
        <p:spPr bwMode="auto">
          <a:xfrm>
            <a:off x="3810000" y="762000"/>
            <a:ext cx="18288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500" b="1"/>
              <a:t> National Level</a:t>
            </a:r>
            <a:endParaRPr lang="en-US" sz="1500"/>
          </a:p>
        </p:txBody>
      </p:sp>
      <p:sp>
        <p:nvSpPr>
          <p:cNvPr id="54451" name="Oval 179"/>
          <p:cNvSpPr>
            <a:spLocks noChangeArrowheads="1"/>
          </p:cNvSpPr>
          <p:nvPr/>
        </p:nvSpPr>
        <p:spPr bwMode="auto">
          <a:xfrm>
            <a:off x="5029200" y="2667000"/>
            <a:ext cx="1219200" cy="685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Off-takers</a:t>
            </a:r>
          </a:p>
        </p:txBody>
      </p:sp>
      <p:sp>
        <p:nvSpPr>
          <p:cNvPr id="54452" name="Line 180"/>
          <p:cNvSpPr>
            <a:spLocks noChangeShapeType="1"/>
          </p:cNvSpPr>
          <p:nvPr/>
        </p:nvSpPr>
        <p:spPr bwMode="auto">
          <a:xfrm>
            <a:off x="53340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53" name="Line 181"/>
          <p:cNvSpPr>
            <a:spLocks noChangeShapeType="1"/>
          </p:cNvSpPr>
          <p:nvPr/>
        </p:nvSpPr>
        <p:spPr bwMode="auto">
          <a:xfrm>
            <a:off x="54102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54" name="Line 182"/>
          <p:cNvSpPr>
            <a:spLocks noChangeShapeType="1"/>
          </p:cNvSpPr>
          <p:nvPr/>
        </p:nvSpPr>
        <p:spPr bwMode="auto">
          <a:xfrm>
            <a:off x="3048000" y="5943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55" name="Line 183"/>
          <p:cNvSpPr>
            <a:spLocks noChangeShapeType="1"/>
          </p:cNvSpPr>
          <p:nvPr/>
        </p:nvSpPr>
        <p:spPr bwMode="auto">
          <a:xfrm>
            <a:off x="5029200" y="594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56" name="Line 184"/>
          <p:cNvSpPr>
            <a:spLocks noChangeShapeType="1"/>
          </p:cNvSpPr>
          <p:nvPr/>
        </p:nvSpPr>
        <p:spPr bwMode="auto">
          <a:xfrm flipV="1">
            <a:off x="2971800" y="5638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57" name="Oval 185"/>
          <p:cNvSpPr>
            <a:spLocks noChangeArrowheads="1"/>
          </p:cNvSpPr>
          <p:nvPr/>
        </p:nvSpPr>
        <p:spPr bwMode="auto">
          <a:xfrm>
            <a:off x="304800" y="3657600"/>
            <a:ext cx="2209800" cy="16764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Revolving</a:t>
            </a:r>
          </a:p>
          <a:p>
            <a:pPr algn="ctr"/>
            <a:r>
              <a:rPr lang="en-US" b="1"/>
              <a:t>Irrevocable</a:t>
            </a:r>
          </a:p>
          <a:p>
            <a:pPr algn="ctr"/>
            <a:r>
              <a:rPr lang="en-US" b="1"/>
              <a:t>line of credit</a:t>
            </a:r>
          </a:p>
          <a:p>
            <a:pPr algn="ctr"/>
            <a:r>
              <a:rPr lang="en-US" b="1"/>
              <a:t>6 months tariff</a:t>
            </a:r>
          </a:p>
          <a:p>
            <a:pPr algn="ctr"/>
            <a:r>
              <a:rPr lang="en-US" b="1"/>
              <a:t>called if trust is</a:t>
            </a:r>
          </a:p>
          <a:p>
            <a:pPr algn="ctr"/>
            <a:r>
              <a:rPr lang="en-US" b="1"/>
              <a:t>insufficient</a:t>
            </a:r>
          </a:p>
        </p:txBody>
      </p:sp>
      <p:sp>
        <p:nvSpPr>
          <p:cNvPr id="54459" name="Line 187"/>
          <p:cNvSpPr>
            <a:spLocks noChangeShapeType="1"/>
          </p:cNvSpPr>
          <p:nvPr/>
        </p:nvSpPr>
        <p:spPr bwMode="auto">
          <a:xfrm flipH="1">
            <a:off x="3581400" y="2362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60" name="Line 188"/>
          <p:cNvSpPr>
            <a:spLocks noChangeShapeType="1"/>
          </p:cNvSpPr>
          <p:nvPr/>
        </p:nvSpPr>
        <p:spPr bwMode="auto">
          <a:xfrm>
            <a:off x="4419600" y="121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64" name="Line 192"/>
          <p:cNvSpPr>
            <a:spLocks noChangeShapeType="1"/>
          </p:cNvSpPr>
          <p:nvPr/>
        </p:nvSpPr>
        <p:spPr bwMode="auto">
          <a:xfrm flipV="1">
            <a:off x="39624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73" name="Text Box 201"/>
          <p:cNvSpPr txBox="1">
            <a:spLocks noChangeArrowheads="1"/>
          </p:cNvSpPr>
          <p:nvPr/>
        </p:nvSpPr>
        <p:spPr bwMode="auto">
          <a:xfrm>
            <a:off x="-4419600" y="1066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54476" name="Rectangle 204"/>
          <p:cNvSpPr>
            <a:spLocks noChangeArrowheads="1"/>
          </p:cNvSpPr>
          <p:nvPr/>
        </p:nvSpPr>
        <p:spPr bwMode="auto">
          <a:xfrm flipV="1">
            <a:off x="381000" y="-914400"/>
            <a:ext cx="1676400" cy="152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77" name="Text Box 205"/>
          <p:cNvSpPr txBox="1">
            <a:spLocks noChangeArrowheads="1"/>
          </p:cNvSpPr>
          <p:nvPr/>
        </p:nvSpPr>
        <p:spPr bwMode="auto">
          <a:xfrm>
            <a:off x="228600" y="228600"/>
            <a:ext cx="1905000" cy="590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Residents and commercial entities</a:t>
            </a:r>
          </a:p>
        </p:txBody>
      </p:sp>
      <p:sp>
        <p:nvSpPr>
          <p:cNvPr id="54478" name="Line 206"/>
          <p:cNvSpPr>
            <a:spLocks noChangeShapeType="1"/>
          </p:cNvSpPr>
          <p:nvPr/>
        </p:nvSpPr>
        <p:spPr bwMode="auto">
          <a:xfrm>
            <a:off x="2209800" y="609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80" name="Text Box 208"/>
          <p:cNvSpPr txBox="1">
            <a:spLocks noChangeArrowheads="1"/>
          </p:cNvSpPr>
          <p:nvPr/>
        </p:nvSpPr>
        <p:spPr bwMode="auto">
          <a:xfrm>
            <a:off x="2438400" y="4572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Provide</a:t>
            </a:r>
            <a:r>
              <a:rPr lang="en-US" sz="1400"/>
              <a:t> wastewater</a:t>
            </a:r>
          </a:p>
        </p:txBody>
      </p:sp>
      <p:sp>
        <p:nvSpPr>
          <p:cNvPr id="54481" name="Text Box 209"/>
          <p:cNvSpPr txBox="1">
            <a:spLocks noChangeArrowheads="1"/>
          </p:cNvSpPr>
          <p:nvPr/>
        </p:nvSpPr>
        <p:spPr bwMode="auto">
          <a:xfrm>
            <a:off x="0" y="33528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US 20 billion A and B loan</a:t>
            </a:r>
          </a:p>
        </p:txBody>
      </p:sp>
      <p:sp>
        <p:nvSpPr>
          <p:cNvPr id="54482" name="Text Box 210"/>
          <p:cNvSpPr txBox="1">
            <a:spLocks noChangeArrowheads="1"/>
          </p:cNvSpPr>
          <p:nvPr/>
        </p:nvSpPr>
        <p:spPr bwMode="auto">
          <a:xfrm>
            <a:off x="1905000" y="52578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Guaranty</a:t>
            </a:r>
            <a:endParaRPr lang="en-US" sz="1400"/>
          </a:p>
        </p:txBody>
      </p:sp>
      <p:sp>
        <p:nvSpPr>
          <p:cNvPr id="54489" name="Line 217"/>
          <p:cNvSpPr>
            <a:spLocks noChangeShapeType="1"/>
          </p:cNvSpPr>
          <p:nvPr/>
        </p:nvSpPr>
        <p:spPr bwMode="auto">
          <a:xfrm flipH="1">
            <a:off x="43434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490" name="AutoShape 218"/>
          <p:cNvCxnSpPr>
            <a:cxnSpLocks noChangeShapeType="1"/>
            <a:stCxn id="54451" idx="2"/>
            <a:endCxn id="54341" idx="3"/>
          </p:cNvCxnSpPr>
          <p:nvPr/>
        </p:nvCxnSpPr>
        <p:spPr bwMode="auto">
          <a:xfrm flipH="1">
            <a:off x="4343400" y="3009900"/>
            <a:ext cx="6667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54491" name="Line 219"/>
          <p:cNvSpPr>
            <a:spLocks noChangeShapeType="1"/>
          </p:cNvSpPr>
          <p:nvPr/>
        </p:nvSpPr>
        <p:spPr bwMode="auto">
          <a:xfrm flipV="1">
            <a:off x="2286000" y="3429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93" name="Line 221"/>
          <p:cNvSpPr>
            <a:spLocks noChangeShapeType="1"/>
          </p:cNvSpPr>
          <p:nvPr/>
        </p:nvSpPr>
        <p:spPr bwMode="auto">
          <a:xfrm>
            <a:off x="5715000" y="19050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94" name="Line 222"/>
          <p:cNvSpPr>
            <a:spLocks noChangeShapeType="1"/>
          </p:cNvSpPr>
          <p:nvPr/>
        </p:nvSpPr>
        <p:spPr bwMode="auto">
          <a:xfrm>
            <a:off x="762000" y="6477000"/>
            <a:ext cx="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495" name="AutoShape 223"/>
          <p:cNvCxnSpPr>
            <a:cxnSpLocks noChangeShapeType="1"/>
          </p:cNvCxnSpPr>
          <p:nvPr/>
        </p:nvCxnSpPr>
        <p:spPr bwMode="auto">
          <a:xfrm rot="10800000">
            <a:off x="609600" y="2971800"/>
            <a:ext cx="76200" cy="3467100"/>
          </a:xfrm>
          <a:prstGeom prst="bentConnector3">
            <a:avLst>
              <a:gd name="adj1" fmla="val 774995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15FE-B8F5-4EA6-8DBD-3DCB520A94CC}" type="slidenum">
              <a:rPr lang="en-US"/>
              <a:pPr/>
              <a:t>25</a:t>
            </a:fld>
            <a:endParaRPr lang="en-US"/>
          </a:p>
        </p:txBody>
      </p:sp>
      <p:sp>
        <p:nvSpPr>
          <p:cNvPr id="81931" name="AutoShape 11"/>
          <p:cNvSpPr>
            <a:spLocks noChangeArrowheads="1"/>
          </p:cNvSpPr>
          <p:nvPr/>
        </p:nvSpPr>
        <p:spPr bwMode="auto">
          <a:xfrm rot="2585219">
            <a:off x="857250" y="2141538"/>
            <a:ext cx="2317750" cy="2686050"/>
          </a:xfrm>
          <a:prstGeom prst="rightArrow">
            <a:avLst>
              <a:gd name="adj1" fmla="val 52630"/>
              <a:gd name="adj2" fmla="val 2409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  <a:buFontTx/>
              <a:buChar char="•"/>
            </a:pPr>
            <a:r>
              <a:rPr lang="en-US" sz="1400"/>
              <a:t>Credit Support Structure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1400"/>
              <a:t>Tariffs for water treated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1400"/>
              <a:t>Minimum flow of water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1400"/>
              <a:t>Termination Payment</a:t>
            </a:r>
          </a:p>
        </p:txBody>
      </p:sp>
      <p:sp>
        <p:nvSpPr>
          <p:cNvPr id="81932" name="AutoShape 12"/>
          <p:cNvSpPr>
            <a:spLocks noChangeArrowheads="1"/>
          </p:cNvSpPr>
          <p:nvPr/>
        </p:nvSpPr>
        <p:spPr bwMode="auto">
          <a:xfrm rot="-2012724">
            <a:off x="1295400" y="4800600"/>
            <a:ext cx="1662113" cy="465138"/>
          </a:xfrm>
          <a:prstGeom prst="leftArrow">
            <a:avLst>
              <a:gd name="adj1" fmla="val 50000"/>
              <a:gd name="adj2" fmla="val 8933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Insurance Package</a:t>
            </a:r>
          </a:p>
        </p:txBody>
      </p:sp>
      <p:sp>
        <p:nvSpPr>
          <p:cNvPr id="81933" name="AutoShape 13"/>
          <p:cNvSpPr>
            <a:spLocks noChangeArrowheads="1"/>
          </p:cNvSpPr>
          <p:nvPr/>
        </p:nvSpPr>
        <p:spPr bwMode="auto">
          <a:xfrm rot="611894">
            <a:off x="1647825" y="1535113"/>
            <a:ext cx="1690688" cy="646112"/>
          </a:xfrm>
          <a:prstGeom prst="rightArrow">
            <a:avLst>
              <a:gd name="adj1" fmla="val 50000"/>
              <a:gd name="adj2" fmla="val 6541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30 years concession</a:t>
            </a:r>
          </a:p>
          <a:p>
            <a:pPr algn="ctr">
              <a:lnSpc>
                <a:spcPct val="70000"/>
              </a:lnSpc>
            </a:pPr>
            <a:r>
              <a:rPr lang="en-US" sz="1400"/>
              <a:t>BOOT</a:t>
            </a:r>
          </a:p>
        </p:txBody>
      </p:sp>
      <p:sp>
        <p:nvSpPr>
          <p:cNvPr id="81934" name="AutoShape 14"/>
          <p:cNvSpPr>
            <a:spLocks noChangeArrowheads="1"/>
          </p:cNvSpPr>
          <p:nvPr/>
        </p:nvSpPr>
        <p:spPr bwMode="auto">
          <a:xfrm rot="-2832119">
            <a:off x="4843463" y="1358900"/>
            <a:ext cx="1011238" cy="433387"/>
          </a:xfrm>
          <a:prstGeom prst="rightArrow">
            <a:avLst>
              <a:gd name="adj1" fmla="val 50000"/>
              <a:gd name="adj2" fmla="val 58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Guarantee</a:t>
            </a:r>
          </a:p>
        </p:txBody>
      </p:sp>
      <p:sp>
        <p:nvSpPr>
          <p:cNvPr id="81935" name="AutoShape 15"/>
          <p:cNvSpPr>
            <a:spLocks noChangeArrowheads="1"/>
          </p:cNvSpPr>
          <p:nvPr/>
        </p:nvSpPr>
        <p:spPr bwMode="auto">
          <a:xfrm>
            <a:off x="3886200" y="5105400"/>
            <a:ext cx="481013" cy="422275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37" name="AutoShape 17"/>
          <p:cNvSpPr>
            <a:spLocks noChangeArrowheads="1"/>
          </p:cNvSpPr>
          <p:nvPr/>
        </p:nvSpPr>
        <p:spPr bwMode="auto">
          <a:xfrm rot="5427599">
            <a:off x="3013075" y="3082925"/>
            <a:ext cx="1311275" cy="479425"/>
          </a:xfrm>
          <a:prstGeom prst="rightArrow">
            <a:avLst>
              <a:gd name="adj1" fmla="val 50000"/>
              <a:gd name="adj2" fmla="val 6837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Ownership</a:t>
            </a:r>
          </a:p>
        </p:txBody>
      </p:sp>
      <p:sp>
        <p:nvSpPr>
          <p:cNvPr id="81938" name="AutoShape 18"/>
          <p:cNvSpPr>
            <a:spLocks noChangeArrowheads="1"/>
          </p:cNvSpPr>
          <p:nvPr/>
        </p:nvSpPr>
        <p:spPr bwMode="auto">
          <a:xfrm rot="5366553">
            <a:off x="3748088" y="3109912"/>
            <a:ext cx="1366838" cy="481013"/>
          </a:xfrm>
          <a:prstGeom prst="rightArrow">
            <a:avLst>
              <a:gd name="adj1" fmla="val 50000"/>
              <a:gd name="adj2" fmla="val 7104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Service Agreement</a:t>
            </a:r>
          </a:p>
        </p:txBody>
      </p:sp>
      <p:sp>
        <p:nvSpPr>
          <p:cNvPr id="81939" name="AutoShape 19"/>
          <p:cNvSpPr>
            <a:spLocks noChangeArrowheads="1"/>
          </p:cNvSpPr>
          <p:nvPr/>
        </p:nvSpPr>
        <p:spPr bwMode="auto">
          <a:xfrm rot="-879771">
            <a:off x="5194300" y="3890963"/>
            <a:ext cx="1716088" cy="463550"/>
          </a:xfrm>
          <a:prstGeom prst="rightArrow">
            <a:avLst>
              <a:gd name="adj1" fmla="val 50000"/>
              <a:gd name="adj2" fmla="val 9255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Construction Contract</a:t>
            </a:r>
          </a:p>
        </p:txBody>
      </p:sp>
      <p:sp>
        <p:nvSpPr>
          <p:cNvPr id="81941" name="AutoShape 21"/>
          <p:cNvSpPr>
            <a:spLocks noChangeArrowheads="1"/>
          </p:cNvSpPr>
          <p:nvPr/>
        </p:nvSpPr>
        <p:spPr bwMode="auto">
          <a:xfrm>
            <a:off x="5410200" y="2146300"/>
            <a:ext cx="1290638" cy="487363"/>
          </a:xfrm>
          <a:prstGeom prst="leftArrow">
            <a:avLst>
              <a:gd name="adj1" fmla="val 50000"/>
              <a:gd name="adj2" fmla="val 662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   Financing</a:t>
            </a:r>
          </a:p>
        </p:txBody>
      </p: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1066800" y="2286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2"/>
                </a:solidFill>
              </a:rPr>
              <a:t>Rio Bogota Waste Water Treatment Plant</a:t>
            </a:r>
          </a:p>
        </p:txBody>
      </p:sp>
      <p:sp>
        <p:nvSpPr>
          <p:cNvPr id="81946" name="Oval 26"/>
          <p:cNvSpPr>
            <a:spLocks noChangeArrowheads="1"/>
          </p:cNvSpPr>
          <p:nvPr/>
        </p:nvSpPr>
        <p:spPr bwMode="auto">
          <a:xfrm>
            <a:off x="5791200" y="762000"/>
            <a:ext cx="16002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Construction</a:t>
            </a:r>
          </a:p>
          <a:p>
            <a:pPr algn="ctr"/>
            <a:r>
              <a:rPr lang="en-US"/>
              <a:t>Cost overruns</a:t>
            </a:r>
          </a:p>
        </p:txBody>
      </p:sp>
      <p:sp>
        <p:nvSpPr>
          <p:cNvPr id="81950" name="Rectangle 30"/>
          <p:cNvSpPr>
            <a:spLocks noChangeArrowheads="1"/>
          </p:cNvSpPr>
          <p:nvPr/>
        </p:nvSpPr>
        <p:spPr bwMode="auto">
          <a:xfrm>
            <a:off x="2971800" y="4114800"/>
            <a:ext cx="2133600" cy="914400"/>
          </a:xfrm>
          <a:prstGeom prst="rect">
            <a:avLst/>
          </a:prstGeom>
          <a:solidFill>
            <a:srgbClr val="F18D0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/>
              <a:t>Bogota</a:t>
            </a:r>
          </a:p>
          <a:p>
            <a:pPr algn="ctr"/>
            <a:r>
              <a:rPr lang="en-US" sz="1400" b="1"/>
              <a:t>Agua y Saneamiento</a:t>
            </a:r>
          </a:p>
          <a:p>
            <a:pPr algn="ctr"/>
            <a:r>
              <a:rPr lang="en-US" sz="1400" b="1"/>
              <a:t>Project Company</a:t>
            </a:r>
            <a:endParaRPr lang="en-US" sz="1400"/>
          </a:p>
        </p:txBody>
      </p:sp>
      <p:sp>
        <p:nvSpPr>
          <p:cNvPr id="81951" name="Rectangle 31"/>
          <p:cNvSpPr>
            <a:spLocks noChangeArrowheads="1"/>
          </p:cNvSpPr>
          <p:nvPr/>
        </p:nvSpPr>
        <p:spPr bwMode="auto">
          <a:xfrm>
            <a:off x="5562600" y="4572000"/>
            <a:ext cx="2744788" cy="1371600"/>
          </a:xfrm>
          <a:prstGeom prst="rect">
            <a:avLst/>
          </a:prstGeom>
          <a:solidFill>
            <a:srgbClr val="F18D0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="1"/>
          </a:p>
          <a:p>
            <a:pPr algn="ctr"/>
            <a:r>
              <a:rPr lang="en-US" sz="1400" b="1"/>
              <a:t>IDB </a:t>
            </a:r>
          </a:p>
          <a:p>
            <a:pPr algn="ctr"/>
            <a:r>
              <a:rPr lang="en-US" sz="1400" b="1"/>
              <a:t>Partial Risk Guarantee:</a:t>
            </a:r>
          </a:p>
          <a:p>
            <a:pPr algn="ctr"/>
            <a:r>
              <a:rPr lang="en-US" sz="1400" b="1"/>
              <a:t>termination</a:t>
            </a:r>
          </a:p>
          <a:p>
            <a:pPr algn="ctr"/>
            <a:r>
              <a:rPr lang="en-US" sz="1400" b="1"/>
              <a:t>payment and </a:t>
            </a:r>
          </a:p>
          <a:p>
            <a:pPr algn="ctr"/>
            <a:r>
              <a:rPr lang="en-US" sz="1400" b="1"/>
              <a:t>convertibility</a:t>
            </a:r>
          </a:p>
          <a:p>
            <a:pPr algn="ctr"/>
            <a:r>
              <a:rPr lang="en-US" sz="1400" b="1"/>
              <a:t>on Series A</a:t>
            </a:r>
          </a:p>
          <a:p>
            <a:pPr algn="ctr"/>
            <a:endParaRPr lang="en-US" sz="1400"/>
          </a:p>
        </p:txBody>
      </p:sp>
      <p:sp>
        <p:nvSpPr>
          <p:cNvPr id="81952" name="Rectangle 32"/>
          <p:cNvSpPr>
            <a:spLocks noChangeArrowheads="1"/>
          </p:cNvSpPr>
          <p:nvPr/>
        </p:nvSpPr>
        <p:spPr bwMode="auto">
          <a:xfrm>
            <a:off x="6934200" y="3429000"/>
            <a:ext cx="1676400" cy="762000"/>
          </a:xfrm>
          <a:prstGeom prst="rect">
            <a:avLst/>
          </a:prstGeom>
          <a:solidFill>
            <a:srgbClr val="F18D0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Consortium</a:t>
            </a:r>
          </a:p>
          <a:p>
            <a:pPr algn="ctr"/>
            <a:r>
              <a:rPr lang="en-US" b="1"/>
              <a:t>DUMEZ-GTM</a:t>
            </a:r>
            <a:endParaRPr lang="en-US"/>
          </a:p>
        </p:txBody>
      </p:sp>
      <p:sp>
        <p:nvSpPr>
          <p:cNvPr id="81954" name="Oval 34"/>
          <p:cNvSpPr>
            <a:spLocks noChangeArrowheads="1"/>
          </p:cNvSpPr>
          <p:nvPr/>
        </p:nvSpPr>
        <p:spPr bwMode="auto">
          <a:xfrm>
            <a:off x="6781800" y="1295400"/>
            <a:ext cx="1905000" cy="1828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  <a:p>
            <a:pPr algn="ctr"/>
            <a:r>
              <a:rPr lang="en-US" b="1"/>
              <a:t>Securities</a:t>
            </a:r>
          </a:p>
          <a:p>
            <a:pPr algn="ctr"/>
            <a:r>
              <a:rPr lang="en-US" b="1"/>
              <a:t>$30/Series A</a:t>
            </a:r>
          </a:p>
          <a:p>
            <a:pPr algn="ctr"/>
            <a:r>
              <a:rPr lang="en-US" b="1"/>
              <a:t>$65 Series B</a:t>
            </a:r>
          </a:p>
          <a:p>
            <a:pPr algn="ctr"/>
            <a:r>
              <a:rPr lang="en-US" b="1"/>
              <a:t>Equity  and</a:t>
            </a:r>
          </a:p>
          <a:p>
            <a:pPr algn="ctr"/>
            <a:r>
              <a:rPr lang="en-US" b="1"/>
              <a:t>Subordinated </a:t>
            </a:r>
          </a:p>
          <a:p>
            <a:pPr algn="ctr"/>
            <a:r>
              <a:rPr lang="en-US" b="1"/>
              <a:t>Debt $ 30</a:t>
            </a:r>
          </a:p>
          <a:p>
            <a:pPr algn="ctr"/>
            <a:endParaRPr lang="en-US"/>
          </a:p>
        </p:txBody>
      </p:sp>
      <p:cxnSp>
        <p:nvCxnSpPr>
          <p:cNvPr id="81955" name="AutoShape 35"/>
          <p:cNvCxnSpPr>
            <a:cxnSpLocks noChangeShapeType="1"/>
            <a:stCxn id="81951" idx="3"/>
            <a:endCxn id="81954" idx="6"/>
          </p:cNvCxnSpPr>
          <p:nvPr/>
        </p:nvCxnSpPr>
        <p:spPr bwMode="auto">
          <a:xfrm flipV="1">
            <a:off x="8307388" y="2209800"/>
            <a:ext cx="398462" cy="3048000"/>
          </a:xfrm>
          <a:prstGeom prst="curvedConnector3">
            <a:avLst>
              <a:gd name="adj1" fmla="val 15258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1956" name="AutoShape 36"/>
          <p:cNvCxnSpPr>
            <a:cxnSpLocks noChangeShapeType="1"/>
            <a:stCxn id="81946" idx="2"/>
          </p:cNvCxnSpPr>
          <p:nvPr/>
        </p:nvCxnSpPr>
        <p:spPr bwMode="auto">
          <a:xfrm rot="10800000" flipV="1">
            <a:off x="952500" y="1066800"/>
            <a:ext cx="4819650" cy="6127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1957" name="Oval 37"/>
          <p:cNvSpPr>
            <a:spLocks noChangeArrowheads="1"/>
          </p:cNvSpPr>
          <p:nvPr/>
        </p:nvSpPr>
        <p:spPr bwMode="auto">
          <a:xfrm>
            <a:off x="2895600" y="5562600"/>
            <a:ext cx="2514600" cy="685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/>
              <a:t>Operation &amp; Maintenance</a:t>
            </a:r>
          </a:p>
        </p:txBody>
      </p:sp>
      <p:sp>
        <p:nvSpPr>
          <p:cNvPr id="81958" name="Oval 38"/>
          <p:cNvSpPr>
            <a:spLocks noChangeArrowheads="1"/>
          </p:cNvSpPr>
          <p:nvPr/>
        </p:nvSpPr>
        <p:spPr bwMode="auto">
          <a:xfrm>
            <a:off x="0" y="5562600"/>
            <a:ext cx="24384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Construction -all-risk</a:t>
            </a:r>
          </a:p>
          <a:p>
            <a:pPr algn="ctr"/>
            <a:r>
              <a:rPr lang="en-US" b="1"/>
              <a:t>Third-party liability</a:t>
            </a:r>
            <a:endParaRPr lang="en-US"/>
          </a:p>
        </p:txBody>
      </p:sp>
      <p:sp>
        <p:nvSpPr>
          <p:cNvPr id="81959" name="Rectangle 39"/>
          <p:cNvSpPr>
            <a:spLocks noChangeArrowheads="1"/>
          </p:cNvSpPr>
          <p:nvPr/>
        </p:nvSpPr>
        <p:spPr bwMode="auto">
          <a:xfrm>
            <a:off x="3429000" y="1371600"/>
            <a:ext cx="1447800" cy="1219200"/>
          </a:xfrm>
          <a:prstGeom prst="rect">
            <a:avLst/>
          </a:prstGeom>
          <a:solidFill>
            <a:srgbClr val="F18D0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/>
              <a:t>Lyonnaise</a:t>
            </a:r>
          </a:p>
          <a:p>
            <a:pPr algn="ctr"/>
            <a:r>
              <a:rPr lang="en-US" sz="1800" b="1"/>
              <a:t> des Eaux/</a:t>
            </a:r>
          </a:p>
          <a:p>
            <a:pPr algn="ctr"/>
            <a:r>
              <a:rPr lang="en-US" sz="1800" b="1"/>
              <a:t>Sponsors</a:t>
            </a:r>
          </a:p>
        </p:txBody>
      </p:sp>
      <p:sp>
        <p:nvSpPr>
          <p:cNvPr id="81960" name="Rectangle 40"/>
          <p:cNvSpPr>
            <a:spLocks noChangeArrowheads="1"/>
          </p:cNvSpPr>
          <p:nvPr/>
        </p:nvSpPr>
        <p:spPr bwMode="auto">
          <a:xfrm>
            <a:off x="304800" y="914400"/>
            <a:ext cx="1219200" cy="1066800"/>
          </a:xfrm>
          <a:prstGeom prst="rect">
            <a:avLst/>
          </a:prstGeom>
          <a:solidFill>
            <a:srgbClr val="F18D0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/>
              <a:t>District of</a:t>
            </a:r>
          </a:p>
          <a:p>
            <a:pPr algn="ctr"/>
            <a:r>
              <a:rPr lang="en-US" sz="1800" b="1"/>
              <a:t>Bogota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761-D01E-4F01-996F-5C337E1C71DA}" type="slidenum">
              <a:rPr lang="en-US"/>
              <a:pPr/>
              <a:t>26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Wastewater Treatment Plan: Main Issues </a:t>
            </a:r>
            <a:r>
              <a:rPr lang="en-US" sz="2400"/>
              <a:t/>
            </a:r>
            <a:br>
              <a:rPr lang="en-US" sz="2400"/>
            </a:br>
            <a:endParaRPr lang="en-US" sz="3200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572000"/>
          </a:xfrm>
        </p:spPr>
        <p:txBody>
          <a:bodyPr/>
          <a:lstStyle/>
          <a:p>
            <a:r>
              <a:rPr lang="en-US" sz="2400"/>
              <a:t>The objective of the project is good </a:t>
            </a:r>
          </a:p>
          <a:p>
            <a:r>
              <a:rPr lang="en-US" sz="2400"/>
              <a:t>Construction Risk not resolved: risk borne by contractors gives limited protection  to lenders: full recourse to the sponsors is needed</a:t>
            </a:r>
          </a:p>
          <a:p>
            <a:r>
              <a:rPr lang="en-US" sz="2400"/>
              <a:t>Limited Financial Strength of Sponsors</a:t>
            </a:r>
          </a:p>
          <a:p>
            <a:r>
              <a:rPr lang="en-US" sz="2400"/>
              <a:t>Risks (e.g., off-taker risk) and Public Utility Policy</a:t>
            </a:r>
          </a:p>
          <a:p>
            <a:r>
              <a:rPr lang="en-US" sz="2400"/>
              <a:t>Very complex project which increase risks and costs</a:t>
            </a:r>
          </a:p>
          <a:p>
            <a:r>
              <a:rPr lang="en-US" sz="2400"/>
              <a:t>Decentralization process incomplete</a:t>
            </a:r>
          </a:p>
          <a:p>
            <a:r>
              <a:rPr lang="en-US" sz="2400"/>
              <a:t>No previous Borrowing on Capital Markets</a:t>
            </a:r>
          </a:p>
          <a:p>
            <a:r>
              <a:rPr lang="en-US" sz="2400"/>
              <a:t>No local Capital Markets</a:t>
            </a:r>
          </a:p>
          <a:p>
            <a:r>
              <a:rPr lang="en-US" sz="2400"/>
              <a:t>Role of the Bank: crucial and very significant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9AA4-B9EE-41A5-A46A-EB289128C8F5}" type="slidenum">
              <a:rPr lang="en-US"/>
              <a:pPr/>
              <a:t>27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sz="3200"/>
              <a:t>Rio Bogota: Main Issues</a:t>
            </a:r>
            <a:br>
              <a:rPr lang="en-US" sz="3200"/>
            </a:br>
            <a:endParaRPr lang="en-US" sz="200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391400" cy="4343400"/>
          </a:xfrm>
        </p:spPr>
        <p:txBody>
          <a:bodyPr/>
          <a:lstStyle/>
          <a:p>
            <a:r>
              <a:rPr lang="en-US" sz="2000"/>
              <a:t>First Bank Guarantee for Private Placement without Government Counter-guarantee</a:t>
            </a:r>
          </a:p>
          <a:p>
            <a:pPr>
              <a:lnSpc>
                <a:spcPct val="110000"/>
              </a:lnSpc>
            </a:pPr>
            <a:r>
              <a:rPr lang="en-US" sz="2000"/>
              <a:t>Does the Bank partial guarantee have any impact on the non-guaranteed tranche privately placed? Market price of non-guaranteed portion - Price of IDB guaranteed portion = Value of IDB guarantee?</a:t>
            </a:r>
          </a:p>
          <a:p>
            <a:pPr>
              <a:lnSpc>
                <a:spcPct val="130000"/>
              </a:lnSpc>
            </a:pPr>
            <a:r>
              <a:rPr lang="en-US" sz="2000"/>
              <a:t>Creditworthiness of project company highly leveraged</a:t>
            </a:r>
          </a:p>
          <a:p>
            <a:pPr>
              <a:lnSpc>
                <a:spcPct val="110000"/>
              </a:lnSpc>
            </a:pPr>
            <a:r>
              <a:rPr lang="en-US" sz="2000"/>
              <a:t>Municipality willingness and ability to pay: decentralization process advanced/ previous borrowing/Limited debt/Good Management</a:t>
            </a:r>
          </a:p>
          <a:p>
            <a:pPr>
              <a:lnSpc>
                <a:spcPct val="130000"/>
              </a:lnSpc>
            </a:pPr>
            <a:r>
              <a:rPr lang="en-US" sz="2000"/>
              <a:t>Contract awarded in 1994, operation completed in 1998</a:t>
            </a:r>
          </a:p>
          <a:p>
            <a:pPr>
              <a:lnSpc>
                <a:spcPct val="130000"/>
              </a:lnSpc>
            </a:pPr>
            <a:r>
              <a:rPr lang="en-US" sz="2000"/>
              <a:t>Bank support limited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0A07-7ECD-4A71-AD61-0EA5E726B544}" type="slidenum">
              <a:rPr lang="en-US"/>
              <a:pPr/>
              <a:t>28</a:t>
            </a:fld>
            <a:endParaRPr lang="en-US"/>
          </a:p>
        </p:txBody>
      </p:sp>
      <p:sp>
        <p:nvSpPr>
          <p:cNvPr id="84994" name="Oval 2"/>
          <p:cNvSpPr>
            <a:spLocks noChangeArrowheads="1"/>
          </p:cNvSpPr>
          <p:nvPr/>
        </p:nvSpPr>
        <p:spPr bwMode="auto">
          <a:xfrm>
            <a:off x="304800" y="2971800"/>
            <a:ext cx="1447800" cy="8350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/>
              <a:t>District of </a:t>
            </a:r>
          </a:p>
          <a:p>
            <a:pPr algn="ctr"/>
            <a:r>
              <a:rPr lang="en-US" sz="1800" b="1"/>
              <a:t>Bogota 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1066800" y="6858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2"/>
                </a:solidFill>
              </a:rPr>
              <a:t>Rio Bogota Waste Water Treatment Plant</a:t>
            </a:r>
          </a:p>
        </p:txBody>
      </p:sp>
      <p:sp>
        <p:nvSpPr>
          <p:cNvPr id="85005" name="Oval 13"/>
          <p:cNvSpPr>
            <a:spLocks noChangeArrowheads="1"/>
          </p:cNvSpPr>
          <p:nvPr/>
        </p:nvSpPr>
        <p:spPr bwMode="auto">
          <a:xfrm>
            <a:off x="5791200" y="1524000"/>
            <a:ext cx="16002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20 years ago</a:t>
            </a:r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2895600" y="4953000"/>
            <a:ext cx="2133600" cy="914400"/>
          </a:xfrm>
          <a:prstGeom prst="rect">
            <a:avLst/>
          </a:prstGeom>
          <a:solidFill>
            <a:srgbClr val="F18D0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Federal Government</a:t>
            </a:r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5867400" y="4495800"/>
            <a:ext cx="2744788" cy="1066800"/>
          </a:xfrm>
          <a:prstGeom prst="rect">
            <a:avLst/>
          </a:prstGeom>
          <a:solidFill>
            <a:srgbClr val="F18D0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="1"/>
          </a:p>
          <a:p>
            <a:pPr algn="ctr"/>
            <a:r>
              <a:rPr lang="en-US" sz="1400" b="1"/>
              <a:t>IDB </a:t>
            </a:r>
          </a:p>
          <a:p>
            <a:pPr algn="ctr"/>
            <a:r>
              <a:rPr lang="en-US" sz="1400" b="1"/>
              <a:t>Loan to Federal Government</a:t>
            </a:r>
          </a:p>
          <a:p>
            <a:pPr algn="ctr"/>
            <a:endParaRPr lang="en-US" sz="1400"/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3505200" y="1905000"/>
            <a:ext cx="1676400" cy="914400"/>
          </a:xfrm>
          <a:prstGeom prst="rect">
            <a:avLst/>
          </a:prstGeom>
          <a:solidFill>
            <a:srgbClr val="F18D0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Consortium</a:t>
            </a:r>
          </a:p>
          <a:p>
            <a:pPr algn="ctr"/>
            <a:r>
              <a:rPr lang="en-US" b="1"/>
              <a:t>DUMEZ-GTM</a:t>
            </a:r>
            <a:endParaRPr lang="en-US"/>
          </a:p>
        </p:txBody>
      </p:sp>
      <p:sp>
        <p:nvSpPr>
          <p:cNvPr id="85012" name="Oval 20"/>
          <p:cNvSpPr>
            <a:spLocks noChangeArrowheads="1"/>
          </p:cNvSpPr>
          <p:nvPr/>
        </p:nvSpPr>
        <p:spPr bwMode="auto">
          <a:xfrm>
            <a:off x="2971800" y="3200400"/>
            <a:ext cx="2514600" cy="685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/>
              <a:t>Operation &amp; Maintenance</a:t>
            </a:r>
          </a:p>
        </p:txBody>
      </p:sp>
      <p:sp>
        <p:nvSpPr>
          <p:cNvPr id="85013" name="Oval 21"/>
          <p:cNvSpPr>
            <a:spLocks noChangeArrowheads="1"/>
          </p:cNvSpPr>
          <p:nvPr/>
        </p:nvSpPr>
        <p:spPr bwMode="auto">
          <a:xfrm>
            <a:off x="5943600" y="3124200"/>
            <a:ext cx="2362200" cy="8382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Construction all-risk</a:t>
            </a:r>
          </a:p>
          <a:p>
            <a:pPr algn="ctr"/>
            <a:r>
              <a:rPr lang="en-US" b="1"/>
              <a:t>Third-party liability</a:t>
            </a:r>
            <a:endParaRPr lang="en-US"/>
          </a:p>
        </p:txBody>
      </p:sp>
      <p:sp>
        <p:nvSpPr>
          <p:cNvPr id="85015" name="Line 23"/>
          <p:cNvSpPr>
            <a:spLocks noChangeShapeType="1"/>
          </p:cNvSpPr>
          <p:nvPr/>
        </p:nvSpPr>
        <p:spPr bwMode="auto">
          <a:xfrm flipH="1" flipV="1">
            <a:off x="1600200" y="3733800"/>
            <a:ext cx="1295400" cy="1143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6" name="Line 24"/>
          <p:cNvSpPr>
            <a:spLocks noChangeShapeType="1"/>
          </p:cNvSpPr>
          <p:nvPr/>
        </p:nvSpPr>
        <p:spPr bwMode="auto">
          <a:xfrm flipV="1">
            <a:off x="1676400" y="2743200"/>
            <a:ext cx="1676400" cy="381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2" name="Line 30"/>
          <p:cNvSpPr>
            <a:spLocks noChangeShapeType="1"/>
          </p:cNvSpPr>
          <p:nvPr/>
        </p:nvSpPr>
        <p:spPr bwMode="auto">
          <a:xfrm flipH="1">
            <a:off x="5105400" y="5334000"/>
            <a:ext cx="762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9913-7185-464F-B983-08C7A92EBACE}" type="slidenum">
              <a:rPr lang="en-US"/>
              <a:pPr/>
              <a:t>29</a:t>
            </a:fld>
            <a:endParaRPr lang="en-US"/>
          </a:p>
        </p:txBody>
      </p:sp>
      <p:graphicFrame>
        <p:nvGraphicFramePr>
          <p:cNvPr id="134144" name="Object 1024"/>
          <p:cNvGraphicFramePr>
            <a:graphicFrameLocks noChangeAspect="1"/>
          </p:cNvGraphicFramePr>
          <p:nvPr>
            <p:ph type="tbl" idx="1"/>
          </p:nvPr>
        </p:nvGraphicFramePr>
        <p:xfrm>
          <a:off x="381000" y="381000"/>
          <a:ext cx="8539163" cy="7734300"/>
        </p:xfrm>
        <a:graphic>
          <a:graphicData uri="http://schemas.openxmlformats.org/presentationml/2006/ole">
            <p:oleObj spid="_x0000_s134144" name="Document" r:id="rId3" imgW="8559000" imgH="7753320" progId="Word.Document.8">
              <p:embed/>
            </p:oleObj>
          </a:graphicData>
        </a:graphic>
      </p:graphicFrame>
      <p:sp>
        <p:nvSpPr>
          <p:cNvPr id="114692" name="Text Box 1028"/>
          <p:cNvSpPr txBox="1">
            <a:spLocks noChangeArrowheads="1"/>
          </p:cNvSpPr>
          <p:nvPr/>
        </p:nvSpPr>
        <p:spPr bwMode="auto">
          <a:xfrm>
            <a:off x="990600" y="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Project  Focus</a:t>
            </a:r>
            <a:endParaRPr 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CD01-6E4B-400F-B62C-6DC2EA97B45D}" type="slidenum">
              <a:rPr lang="en-US"/>
              <a:pPr/>
              <a:t>3</a:t>
            </a:fld>
            <a:endParaRPr lang="en-US"/>
          </a:p>
        </p:txBody>
      </p:sp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01000" cy="5867400"/>
          </a:xfrm>
        </p:spPr>
        <p:txBody>
          <a:bodyPr/>
          <a:lstStyle/>
          <a:p>
            <a:pPr algn="l"/>
            <a:r>
              <a:rPr lang="en-US" sz="2400"/>
              <a:t>There is an unprecedented political and fiscal decentralization in LA: Sub-sovereign Governments become responsible for delivering services involving the private sector. </a:t>
            </a:r>
            <a:br>
              <a:rPr lang="en-US" sz="2400"/>
            </a:br>
            <a:r>
              <a:rPr lang="en-US" sz="2400"/>
              <a:t>We will present a framework to assess creditworthiness of Sub-sovereign Governments and to identify: </a:t>
            </a:r>
            <a:br>
              <a:rPr lang="en-US" sz="2400"/>
            </a:br>
            <a:r>
              <a:rPr lang="en-US" sz="2400"/>
              <a:t>a)	the appropriate credit enhancement to achieve 		creditworthiness at the project level; and </a:t>
            </a:r>
            <a:br>
              <a:rPr lang="en-US" sz="2400"/>
            </a:br>
            <a:r>
              <a:rPr lang="en-US" sz="2400"/>
              <a:t>b)	the effective technical assistance support programs 	to allow Sub-sovereign Governments to reduce 		institutional and financial  gaps. </a:t>
            </a:r>
            <a:br>
              <a:rPr lang="en-US" sz="2400"/>
            </a:br>
            <a:r>
              <a:rPr lang="en-US" sz="2400"/>
              <a:t>We will also elaborate on the role of credit enhancements and technical assistance to help Sub-sovereign Governments in the road to creditworthiness and financial independence and to provide services more effectively.</a:t>
            </a:r>
            <a:br>
              <a:rPr lang="en-US" sz="2400"/>
            </a:br>
            <a:endParaRPr lang="en-US" sz="2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2C82-EC44-4A2A-B9B6-9AAD9AC96B37}" type="slidenum">
              <a:rPr lang="en-US"/>
              <a:pPr/>
              <a:t>30</a:t>
            </a:fld>
            <a:endParaRPr lang="en-US"/>
          </a:p>
        </p:txBody>
      </p:sp>
      <p:sp>
        <p:nvSpPr>
          <p:cNvPr id="10445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600"/>
              <a:t>Application of the Framework to Technical Assistance Programs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8420-A671-4C4F-98E6-0CFA0E0255F3}" type="slidenum">
              <a:rPr lang="en-US"/>
              <a:pPr/>
              <a:t>31</a:t>
            </a:fld>
            <a:endParaRPr lang="en-US"/>
          </a:p>
        </p:txBody>
      </p:sp>
      <p:graphicFrame>
        <p:nvGraphicFramePr>
          <p:cNvPr id="135168" name="Object 0"/>
          <p:cNvGraphicFramePr>
            <a:graphicFrameLocks noChangeAspect="1"/>
          </p:cNvGraphicFramePr>
          <p:nvPr/>
        </p:nvGraphicFramePr>
        <p:xfrm>
          <a:off x="533400" y="685800"/>
          <a:ext cx="8305800" cy="5562600"/>
        </p:xfrm>
        <a:graphic>
          <a:graphicData uri="http://schemas.openxmlformats.org/presentationml/2006/ole">
            <p:oleObj spid="_x0000_s135168" name="Document" r:id="rId3" imgW="8308800" imgH="5315760" progId="Word.Document.8">
              <p:embed/>
            </p:oleObj>
          </a:graphicData>
        </a:graphic>
      </p:graphicFrame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1905000" y="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Guatemala  Municipal Development</a:t>
            </a:r>
            <a:endParaRPr lang="en-US" sz="2800" b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728D-7973-4A2D-9526-B1DED504C54C}" type="slidenum">
              <a:rPr lang="en-US"/>
              <a:pPr/>
              <a:t>32</a:t>
            </a:fld>
            <a:endParaRPr lang="en-US"/>
          </a:p>
        </p:txBody>
      </p:sp>
      <p:sp>
        <p:nvSpPr>
          <p:cNvPr id="12800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838200"/>
          </a:xfrm>
        </p:spPr>
        <p:txBody>
          <a:bodyPr/>
          <a:lstStyle/>
          <a:p>
            <a:r>
              <a:rPr lang="en-US" sz="2400"/>
              <a:t>Argentina Municipal Reform and Developments Programs</a:t>
            </a:r>
            <a:br>
              <a:rPr lang="en-US" sz="2400"/>
            </a:br>
            <a:r>
              <a:rPr lang="en-US" sz="2400"/>
              <a:t> </a:t>
            </a:r>
            <a:r>
              <a:rPr lang="en-US" sz="2000"/>
              <a:t>Objective: to achieve self-sustaining Municipal Development</a:t>
            </a:r>
            <a:endParaRPr lang="en-US" sz="2800"/>
          </a:p>
        </p:txBody>
      </p:sp>
      <p:graphicFrame>
        <p:nvGraphicFramePr>
          <p:cNvPr id="128006" name="Object 2054"/>
          <p:cNvGraphicFramePr>
            <a:graphicFrameLocks noChangeAspect="1"/>
          </p:cNvGraphicFramePr>
          <p:nvPr>
            <p:ph type="tbl" idx="1"/>
          </p:nvPr>
        </p:nvGraphicFramePr>
        <p:xfrm>
          <a:off x="762000" y="1447800"/>
          <a:ext cx="7448550" cy="4030663"/>
        </p:xfrm>
        <a:graphic>
          <a:graphicData uri="http://schemas.openxmlformats.org/presentationml/2006/ole">
            <p:oleObj spid="_x0000_s128006" name="Document" r:id="rId3" imgW="8516520" imgH="461016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4C7E-BBAA-4C34-A70C-6D1AEE715121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136192" name="Object 0"/>
          <p:cNvGraphicFramePr>
            <a:graphicFrameLocks noChangeAspect="1"/>
          </p:cNvGraphicFramePr>
          <p:nvPr>
            <p:ph type="tbl" idx="1"/>
          </p:nvPr>
        </p:nvGraphicFramePr>
        <p:xfrm>
          <a:off x="1108075" y="990600"/>
          <a:ext cx="8813800" cy="6457950"/>
        </p:xfrm>
        <a:graphic>
          <a:graphicData uri="http://schemas.openxmlformats.org/presentationml/2006/ole">
            <p:oleObj spid="_x0000_s136192" name="Document" r:id="rId3" imgW="11030760" imgH="8082000" progId="Word.Document.8">
              <p:embed/>
            </p:oleObj>
          </a:graphicData>
        </a:graphic>
      </p:graphicFrame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z="3200"/>
              <a:t>Technical Assistance Focus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B44B-2037-4A71-B7D3-A95C88E10BD6}" type="slidenum">
              <a:rPr lang="en-US"/>
              <a:pPr/>
              <a:t>34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Conclusions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D9A5-A857-4F7D-A037-67A7E74B70CC}" type="slidenum">
              <a:rPr lang="en-US"/>
              <a:pPr/>
              <a:t>35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524000"/>
          </a:xfrm>
        </p:spPr>
        <p:txBody>
          <a:bodyPr/>
          <a:lstStyle/>
          <a:p>
            <a:r>
              <a:rPr lang="en-US"/>
              <a:t>Lessons Learned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4343400"/>
          </a:xfrm>
        </p:spPr>
        <p:txBody>
          <a:bodyPr/>
          <a:lstStyle/>
          <a:p>
            <a:r>
              <a:rPr lang="en-US" sz="2400"/>
              <a:t>Complexity of project proportional to risk (comparison with the “non-project” finance of 20 years ago)</a:t>
            </a:r>
          </a:p>
          <a:p>
            <a:r>
              <a:rPr lang="en-US" sz="2400"/>
              <a:t>Cost of the project, i.e., preparation, negotiation</a:t>
            </a:r>
          </a:p>
          <a:p>
            <a:r>
              <a:rPr lang="en-US" sz="2400"/>
              <a:t>Outcome is untested</a:t>
            </a:r>
          </a:p>
          <a:p>
            <a:r>
              <a:rPr lang="en-US" sz="2400"/>
              <a:t>Revenue bonds vs. general purpose bonds</a:t>
            </a:r>
          </a:p>
          <a:p>
            <a:r>
              <a:rPr lang="en-US" sz="2400"/>
              <a:t>Creative financing structures</a:t>
            </a:r>
          </a:p>
          <a:p>
            <a:r>
              <a:rPr lang="en-US" sz="2400"/>
              <a:t>Deal vs. policy reform/Maximization of PSP</a:t>
            </a:r>
          </a:p>
          <a:p>
            <a:r>
              <a:rPr lang="en-US" sz="2400"/>
              <a:t>Role of Technical Assistance</a:t>
            </a:r>
          </a:p>
          <a:p>
            <a:r>
              <a:rPr lang="en-US" sz="2400"/>
              <a:t>Need of a strategy/Role of the Bank along the continuum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ED9D-2BAA-4F7E-84C2-E8C02BB6582C}" type="slidenum">
              <a:rPr lang="en-US"/>
              <a:pPr/>
              <a:t>36</a:t>
            </a:fld>
            <a:endParaRPr lang="en-US"/>
          </a:p>
        </p:txBody>
      </p:sp>
      <p:sp>
        <p:nvSpPr>
          <p:cNvPr id="1218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/>
              <a:t>Validation of the Framework</a:t>
            </a:r>
          </a:p>
        </p:txBody>
      </p:sp>
      <p:sp>
        <p:nvSpPr>
          <p:cNvPr id="1218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391400" cy="4419600"/>
          </a:xfrm>
        </p:spPr>
        <p:txBody>
          <a:bodyPr/>
          <a:lstStyle/>
          <a:p>
            <a:r>
              <a:rPr lang="en-US" sz="2000"/>
              <a:t>Less Decentralization implies more complicated structures at the project level</a:t>
            </a:r>
          </a:p>
          <a:p>
            <a:r>
              <a:rPr lang="en-US" sz="2000"/>
              <a:t>Limited Creditworthiness: requires credit enhancement</a:t>
            </a:r>
          </a:p>
          <a:p>
            <a:r>
              <a:rPr lang="en-US" sz="2000"/>
              <a:t>Lack of Local Capital Market: recourse to international market which implies more support and credit enhancement</a:t>
            </a:r>
          </a:p>
          <a:p>
            <a:r>
              <a:rPr lang="en-US" sz="2000"/>
              <a:t>Lack of Legal Framework between Federal and Sub-sovereign: creditworthiness is not achieved</a:t>
            </a:r>
          </a:p>
          <a:p>
            <a:r>
              <a:rPr lang="en-US" sz="2000"/>
              <a:t>Sub-sovereign bond issues: Importance of presence in the markets</a:t>
            </a:r>
          </a:p>
          <a:p>
            <a:r>
              <a:rPr lang="en-US" sz="2000"/>
              <a:t>Role of Lending and Technical Assistance Programs shaped according to the stage of the development of the four factors of sub-sovereign development</a:t>
            </a:r>
          </a:p>
          <a:p>
            <a:endParaRPr lang="en-US" sz="20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9303-7BA2-41B9-8671-42E2A78711CA}" type="slidenum">
              <a:rPr lang="en-US"/>
              <a:pPr/>
              <a:t>37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 Competitive Advantage of the Bank </a:t>
            </a:r>
            <a:br>
              <a:rPr lang="en-US" sz="3200"/>
            </a:br>
            <a:r>
              <a:rPr lang="en-US" sz="3200"/>
              <a:t>in the Local Development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153400" cy="3886200"/>
          </a:xfrm>
        </p:spPr>
        <p:txBody>
          <a:bodyPr/>
          <a:lstStyle/>
          <a:p>
            <a:r>
              <a:rPr lang="en-US" sz="2400"/>
              <a:t>Special  relationship with LAC countries (ownership)</a:t>
            </a:r>
          </a:p>
          <a:p>
            <a:r>
              <a:rPr lang="en-US" sz="2400"/>
              <a:t>Knowledge of Countries</a:t>
            </a:r>
          </a:p>
          <a:p>
            <a:r>
              <a:rPr lang="en-US" sz="2400"/>
              <a:t>Vast experience in dealing with Sub-sovereign Governments</a:t>
            </a:r>
          </a:p>
          <a:p>
            <a:r>
              <a:rPr lang="en-US" sz="2400"/>
              <a:t>Independence and Continuity</a:t>
            </a:r>
          </a:p>
          <a:p>
            <a:r>
              <a:rPr lang="en-US" sz="2400"/>
              <a:t>Leverage related to mix of lending and TA capabilities.</a:t>
            </a:r>
          </a:p>
          <a:p>
            <a:r>
              <a:rPr lang="en-US" sz="2400"/>
              <a:t>Experience and expertise, “best practices”, technical analysis</a:t>
            </a:r>
          </a:p>
          <a:p>
            <a:r>
              <a:rPr lang="en-US" sz="2400"/>
              <a:t>Financial support for poor countries in the region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F2C2-952E-4685-A7C4-0336E9D4C915}" type="slidenum">
              <a:rPr lang="en-US"/>
              <a:pPr/>
              <a:t>38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r>
              <a:rPr lang="en-US" sz="2800"/>
              <a:t>Elements for a Strategy to Improve Creditworthiness</a:t>
            </a:r>
            <a:br>
              <a:rPr lang="en-US" sz="2800"/>
            </a:br>
            <a:r>
              <a:rPr lang="en-US" sz="2800"/>
              <a:t>of Local Authorities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696200" cy="3962400"/>
          </a:xfrm>
        </p:spPr>
        <p:txBody>
          <a:bodyPr/>
          <a:lstStyle/>
          <a:p>
            <a:r>
              <a:rPr lang="en-US" sz="2000"/>
              <a:t>Credit enhancement only part of larger package of IDB programs aimed at increasing creditworthiness and self-sustainability of municipalities</a:t>
            </a:r>
          </a:p>
          <a:p>
            <a:endParaRPr lang="en-US" sz="2000"/>
          </a:p>
          <a:p>
            <a:pPr>
              <a:lnSpc>
                <a:spcPct val="50000"/>
              </a:lnSpc>
            </a:pPr>
            <a:r>
              <a:rPr lang="en-US" sz="2000"/>
              <a:t>Employ a graduation strategy</a:t>
            </a:r>
          </a:p>
          <a:p>
            <a:pPr lvl="1"/>
            <a:r>
              <a:rPr lang="en-US" sz="2000"/>
              <a:t>policy mix: TA and lending</a:t>
            </a:r>
          </a:p>
          <a:p>
            <a:pPr lvl="1"/>
            <a:r>
              <a:rPr lang="en-US" sz="2000"/>
              <a:t>credit enhancement and direct lending</a:t>
            </a:r>
          </a:p>
          <a:p>
            <a:pPr lvl="1"/>
            <a:r>
              <a:rPr lang="en-US" sz="2000"/>
              <a:t>Private Sector participation in projects and infrastructure</a:t>
            </a:r>
          </a:p>
          <a:p>
            <a:pPr lvl="1"/>
            <a:endParaRPr lang="en-US" sz="2000"/>
          </a:p>
          <a:p>
            <a:pPr>
              <a:lnSpc>
                <a:spcPct val="50000"/>
              </a:lnSpc>
            </a:pPr>
            <a:r>
              <a:rPr lang="en-US" sz="2000"/>
              <a:t>Private Sector Financial Intermediaries</a:t>
            </a:r>
          </a:p>
          <a:p>
            <a:pPr>
              <a:lnSpc>
                <a:spcPct val="50000"/>
              </a:lnSpc>
            </a:pPr>
            <a:endParaRPr lang="en-US" sz="2000"/>
          </a:p>
          <a:p>
            <a:pPr>
              <a:lnSpc>
                <a:spcPct val="50000"/>
              </a:lnSpc>
            </a:pPr>
            <a:r>
              <a:rPr lang="en-US" sz="2000"/>
              <a:t>Credit Enhancement Program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4777-D680-4ADA-923F-BFB9C906579D}" type="slidenum">
              <a:rPr lang="en-US"/>
              <a:pPr/>
              <a:t>39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IDB Strategy For Sub-Sovereign Entities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657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   Placing the institutional and governance  aspects of the decentralization process as the central focus of Bank operations, to increase private sector participation in local services and infrastructure</a:t>
            </a:r>
            <a:endParaRPr lang="en-US" sz="2000"/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423988" y="4953000"/>
            <a:ext cx="66087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/>
              <a:t>For further information, visit the Infrastructure and Financial Markets Division website at </a:t>
            </a:r>
          </a:p>
          <a:p>
            <a:pPr algn="ctr"/>
            <a:r>
              <a:rPr lang="en-US" sz="1400"/>
              <a:t>http://www.iadb.org/sds/ifm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7AE8-EDC5-47DB-B53D-F074C11154D6}" type="slidenum">
              <a:rPr lang="en-US"/>
              <a:pPr/>
              <a:t>4</a:t>
            </a:fld>
            <a:endParaRPr lang="en-US"/>
          </a:p>
        </p:txBody>
      </p:sp>
      <p:sp>
        <p:nvSpPr>
          <p:cNvPr id="839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304800"/>
          </a:xfrm>
        </p:spPr>
        <p:txBody>
          <a:bodyPr/>
          <a:lstStyle/>
          <a:p>
            <a:r>
              <a:rPr lang="en-US" sz="3200"/>
              <a:t>Coverage of the Presentation</a:t>
            </a:r>
            <a:endParaRPr lang="en-US" sz="2800" b="0"/>
          </a:p>
        </p:txBody>
      </p:sp>
      <p:sp>
        <p:nvSpPr>
          <p:cNvPr id="839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r>
              <a:rPr lang="en-US" sz="2000"/>
              <a:t>Experience of the Bank: Quantitative and Qualitative Aspects</a:t>
            </a:r>
          </a:p>
          <a:p>
            <a:r>
              <a:rPr lang="en-US" sz="2000"/>
              <a:t>Framework to build Credit Worthiness.</a:t>
            </a:r>
          </a:p>
          <a:p>
            <a:pPr lvl="1"/>
            <a:r>
              <a:rPr lang="en-US" sz="2000"/>
              <a:t>Hard Credit Culture</a:t>
            </a:r>
          </a:p>
          <a:p>
            <a:r>
              <a:rPr lang="en-US" sz="2000"/>
              <a:t>Application of the Framework for Risk Assessment of Sub-sovereign Governments</a:t>
            </a:r>
          </a:p>
          <a:p>
            <a:r>
              <a:rPr lang="en-US" sz="2000"/>
              <a:t>Application of the Framework at the Project level: </a:t>
            </a:r>
          </a:p>
          <a:p>
            <a:pPr lvl="1"/>
            <a:r>
              <a:rPr lang="en-US" sz="2000"/>
              <a:t>Credit Enhancement and Private Sector Participation </a:t>
            </a:r>
          </a:p>
          <a:p>
            <a:r>
              <a:rPr lang="en-US" sz="2000"/>
              <a:t>Application of the Framework for Technical Assistance Programs</a:t>
            </a:r>
          </a:p>
          <a:p>
            <a:r>
              <a:rPr lang="en-US" sz="2000"/>
              <a:t>Conclusions</a:t>
            </a:r>
          </a:p>
          <a:p>
            <a:pPr lvl="1"/>
            <a:r>
              <a:rPr lang="en-US" sz="2000"/>
              <a:t>Lessons Learned</a:t>
            </a:r>
          </a:p>
          <a:p>
            <a:pPr lvl="1"/>
            <a:r>
              <a:rPr lang="en-US" sz="2000"/>
              <a:t>Validation of the Framework</a:t>
            </a:r>
          </a:p>
          <a:p>
            <a:pPr lvl="1"/>
            <a:r>
              <a:rPr lang="en-US" sz="2000"/>
              <a:t>Competitive Advantage of the Bank.  Elements for a Bank Strategy</a:t>
            </a:r>
          </a:p>
          <a:p>
            <a:pPr lvl="1"/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87E9-DAF8-440E-9F13-7E4ED6AC3ED0}" type="slidenum">
              <a:rPr lang="en-US"/>
              <a:pPr/>
              <a:t>5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209800"/>
          </a:xfrm>
        </p:spPr>
        <p:txBody>
          <a:bodyPr/>
          <a:lstStyle/>
          <a:p>
            <a:r>
              <a:rPr lang="en-US" sz="3200"/>
              <a:t>Experience of the Bank</a:t>
            </a:r>
            <a:br>
              <a:rPr lang="en-US" sz="3200"/>
            </a:br>
            <a:r>
              <a:rPr lang="en-US" sz="3200"/>
              <a:t>Quantitative and Qualitative</a:t>
            </a:r>
            <a:br>
              <a:rPr lang="en-US" sz="3200"/>
            </a:br>
            <a:r>
              <a:rPr lang="en-US" sz="3200"/>
              <a:t>Aspects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667000"/>
            <a:ext cx="8001000" cy="2971800"/>
          </a:xfrm>
        </p:spPr>
        <p:txBody>
          <a:bodyPr/>
          <a:lstStyle/>
          <a:p>
            <a:endParaRPr lang="en-US" sz="2000" b="0"/>
          </a:p>
          <a:p>
            <a:pPr>
              <a:buFontTx/>
              <a:buChar char="•"/>
            </a:pPr>
            <a:r>
              <a:rPr lang="en-US" sz="2400" b="0"/>
              <a:t>Total operational lending 1994-1999 </a:t>
            </a:r>
          </a:p>
          <a:p>
            <a:r>
              <a:rPr lang="en-US" sz="2400" b="0"/>
              <a:t>(in US$ millions) $36,674.2</a:t>
            </a:r>
          </a:p>
          <a:p>
            <a:endParaRPr lang="en-US" sz="2400" b="0"/>
          </a:p>
          <a:p>
            <a:pPr>
              <a:buFontTx/>
              <a:buChar char="•"/>
            </a:pPr>
            <a:r>
              <a:rPr lang="en-US" sz="2400" b="0"/>
              <a:t>Total lending for Municipal/Urban Development 1994-1999 </a:t>
            </a:r>
          </a:p>
          <a:p>
            <a:r>
              <a:rPr lang="en-US" sz="2400" b="0"/>
              <a:t>(in US$ millions) $3,439.2</a:t>
            </a:r>
          </a:p>
          <a:p>
            <a:endParaRPr lang="en-US" b="0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6D06-E978-4E35-A7AF-9A419CFBEF4F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133120" name="Object 1024"/>
          <p:cNvGraphicFramePr>
            <a:graphicFrameLocks noChangeAspect="1"/>
          </p:cNvGraphicFramePr>
          <p:nvPr/>
        </p:nvGraphicFramePr>
        <p:xfrm>
          <a:off x="342900" y="457200"/>
          <a:ext cx="8724900" cy="7867650"/>
        </p:xfrm>
        <a:graphic>
          <a:graphicData uri="http://schemas.openxmlformats.org/presentationml/2006/ole">
            <p:oleObj spid="_x0000_s133120" name="Document" r:id="rId3" imgW="8732520" imgH="786924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456B-4D72-4C5A-8E74-DB795F294BB6}" type="slidenum">
              <a:rPr lang="en-US"/>
              <a:pPr/>
              <a:t>7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Framework to Build Creditworthiness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7B4A-43E7-46C1-AA1E-275435EFC2D0}" type="slidenum">
              <a:rPr lang="en-US"/>
              <a:pPr/>
              <a:t>8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066800"/>
          </a:xfrm>
        </p:spPr>
        <p:txBody>
          <a:bodyPr/>
          <a:lstStyle/>
          <a:p>
            <a:r>
              <a:rPr lang="en-US"/>
              <a:t>The Road to Creditworthiness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400" b="0"/>
              <a:t>Hard Credit Culture:  Introduce a set of values to break the constraint of</a:t>
            </a:r>
          </a:p>
          <a:p>
            <a:pPr algn="ctr">
              <a:buFontTx/>
              <a:buNone/>
            </a:pPr>
            <a:r>
              <a:rPr lang="en-US" sz="2400" b="0"/>
              <a:t>sub-sovereign governments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0" y="5791200"/>
            <a:ext cx="91440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2000" b="1"/>
              <a:t>Framework to assess creditworthiness and sub-sovereign</a:t>
            </a:r>
            <a:r>
              <a:rPr lang="en-US" sz="2000"/>
              <a:t> </a:t>
            </a:r>
            <a:r>
              <a:rPr lang="en-US" sz="2000" b="1"/>
              <a:t>risk</a:t>
            </a:r>
            <a:endParaRPr lang="en-US" sz="2000"/>
          </a:p>
        </p:txBody>
      </p:sp>
      <p:sp>
        <p:nvSpPr>
          <p:cNvPr id="131077" name="Oval 5"/>
          <p:cNvSpPr>
            <a:spLocks noChangeArrowheads="1"/>
          </p:cNvSpPr>
          <p:nvPr/>
        </p:nvSpPr>
        <p:spPr bwMode="auto">
          <a:xfrm>
            <a:off x="228600" y="1905000"/>
            <a:ext cx="4038600" cy="1219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Inter-governmental Framework</a:t>
            </a:r>
          </a:p>
          <a:p>
            <a:pPr algn="ctr"/>
            <a:r>
              <a:rPr lang="en-US" sz="2000" b="1"/>
              <a:t>Policy on Decentralization</a:t>
            </a:r>
            <a:endParaRPr lang="en-US" sz="2400" b="1"/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3429000" y="3429000"/>
            <a:ext cx="2209800" cy="990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Hard Credit </a:t>
            </a:r>
          </a:p>
          <a:p>
            <a:pPr algn="ctr"/>
            <a:r>
              <a:rPr lang="en-US" sz="2400" b="1"/>
              <a:t>Culture</a:t>
            </a:r>
            <a:endParaRPr lang="en-US" sz="2400"/>
          </a:p>
        </p:txBody>
      </p:sp>
      <p:sp>
        <p:nvSpPr>
          <p:cNvPr id="131079" name="Oval 7"/>
          <p:cNvSpPr>
            <a:spLocks noChangeArrowheads="1"/>
          </p:cNvSpPr>
          <p:nvPr/>
        </p:nvSpPr>
        <p:spPr bwMode="auto">
          <a:xfrm>
            <a:off x="5334000" y="1752600"/>
            <a:ext cx="3505200" cy="1219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Legal and Regulatory</a:t>
            </a:r>
          </a:p>
          <a:p>
            <a:pPr algn="ctr"/>
            <a:r>
              <a:rPr lang="en-US" sz="2000" b="1"/>
              <a:t>Environment</a:t>
            </a:r>
            <a:endParaRPr lang="en-US" sz="2000"/>
          </a:p>
        </p:txBody>
      </p:sp>
      <p:sp>
        <p:nvSpPr>
          <p:cNvPr id="131080" name="Oval 8"/>
          <p:cNvSpPr>
            <a:spLocks noChangeArrowheads="1"/>
          </p:cNvSpPr>
          <p:nvPr/>
        </p:nvSpPr>
        <p:spPr bwMode="auto">
          <a:xfrm>
            <a:off x="685800" y="4267200"/>
            <a:ext cx="2895600" cy="1371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Macro-Economic </a:t>
            </a:r>
          </a:p>
          <a:p>
            <a:pPr algn="ctr"/>
            <a:r>
              <a:rPr lang="en-US" sz="2000" b="1"/>
              <a:t>Environment</a:t>
            </a:r>
          </a:p>
        </p:txBody>
      </p:sp>
      <p:sp>
        <p:nvSpPr>
          <p:cNvPr id="131081" name="Oval 9"/>
          <p:cNvSpPr>
            <a:spLocks noChangeArrowheads="1"/>
          </p:cNvSpPr>
          <p:nvPr/>
        </p:nvSpPr>
        <p:spPr bwMode="auto">
          <a:xfrm>
            <a:off x="5486400" y="4267200"/>
            <a:ext cx="2743200" cy="1447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Disclosure</a:t>
            </a:r>
          </a:p>
          <a:p>
            <a:pPr algn="ctr"/>
            <a:r>
              <a:rPr lang="en-US" sz="2000" b="1"/>
              <a:t>Accounting </a:t>
            </a:r>
          </a:p>
          <a:p>
            <a:pPr algn="ctr"/>
            <a:r>
              <a:rPr lang="en-US" sz="2000" b="1"/>
              <a:t>Budgeting</a:t>
            </a:r>
          </a:p>
        </p:txBody>
      </p:sp>
      <p:cxnSp>
        <p:nvCxnSpPr>
          <p:cNvPr id="131082" name="AutoShape 10"/>
          <p:cNvCxnSpPr>
            <a:cxnSpLocks noChangeShapeType="1"/>
            <a:stCxn id="131078" idx="2"/>
            <a:endCxn id="131080" idx="6"/>
          </p:cNvCxnSpPr>
          <p:nvPr/>
        </p:nvCxnSpPr>
        <p:spPr bwMode="auto">
          <a:xfrm flipH="1">
            <a:off x="3581400" y="4419600"/>
            <a:ext cx="952500" cy="533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cxnSp>
        <p:nvCxnSpPr>
          <p:cNvPr id="131083" name="AutoShape 11"/>
          <p:cNvCxnSpPr>
            <a:cxnSpLocks noChangeShapeType="1"/>
            <a:stCxn id="131078" idx="2"/>
            <a:endCxn id="131081" idx="2"/>
          </p:cNvCxnSpPr>
          <p:nvPr/>
        </p:nvCxnSpPr>
        <p:spPr bwMode="auto">
          <a:xfrm>
            <a:off x="4533900" y="4419600"/>
            <a:ext cx="952500" cy="5715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cxnSp>
        <p:nvCxnSpPr>
          <p:cNvPr id="131084" name="AutoShape 12"/>
          <p:cNvCxnSpPr>
            <a:cxnSpLocks noChangeShapeType="1"/>
            <a:stCxn id="131078" idx="0"/>
            <a:endCxn id="131079" idx="3"/>
          </p:cNvCxnSpPr>
          <p:nvPr/>
        </p:nvCxnSpPr>
        <p:spPr bwMode="auto">
          <a:xfrm flipV="1">
            <a:off x="4533900" y="2794000"/>
            <a:ext cx="1312863" cy="635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31085" name="AutoShape 13"/>
          <p:cNvCxnSpPr>
            <a:cxnSpLocks noChangeShapeType="1"/>
            <a:stCxn id="131078" idx="0"/>
            <a:endCxn id="131077" idx="5"/>
          </p:cNvCxnSpPr>
          <p:nvPr/>
        </p:nvCxnSpPr>
        <p:spPr bwMode="auto">
          <a:xfrm flipH="1" flipV="1">
            <a:off x="3675063" y="2946400"/>
            <a:ext cx="858837" cy="4826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31086" name="AutoShape 14"/>
          <p:cNvCxnSpPr>
            <a:cxnSpLocks noChangeShapeType="1"/>
            <a:stCxn id="131078" idx="2"/>
            <a:endCxn id="131080" idx="6"/>
          </p:cNvCxnSpPr>
          <p:nvPr/>
        </p:nvCxnSpPr>
        <p:spPr bwMode="auto">
          <a:xfrm flipH="1">
            <a:off x="3581400" y="4419600"/>
            <a:ext cx="952500" cy="533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31087" name="AutoShape 15"/>
          <p:cNvCxnSpPr>
            <a:cxnSpLocks noChangeShapeType="1"/>
            <a:stCxn id="131078" idx="2"/>
            <a:endCxn id="131081" idx="2"/>
          </p:cNvCxnSpPr>
          <p:nvPr/>
        </p:nvCxnSpPr>
        <p:spPr bwMode="auto">
          <a:xfrm>
            <a:off x="4533900" y="4419600"/>
            <a:ext cx="952500" cy="5715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Inter-American Development Bank/Infrastructure and Financial Markets Division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40FD-F414-43D3-9575-374FA5DA8142}" type="slidenum">
              <a:rPr lang="en-US"/>
              <a:pPr/>
              <a:t>9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762000"/>
          </a:xfrm>
        </p:spPr>
        <p:txBody>
          <a:bodyPr/>
          <a:lstStyle/>
          <a:p>
            <a:r>
              <a:rPr lang="en-US" sz="3200"/>
              <a:t>Framework to build Creditworthiness</a:t>
            </a:r>
            <a:endParaRPr lang="en-US"/>
          </a:p>
        </p:txBody>
      </p:sp>
      <p:graphicFrame>
        <p:nvGraphicFramePr>
          <p:cNvPr id="132099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457200" y="1143000"/>
          <a:ext cx="8267700" cy="6362700"/>
        </p:xfrm>
        <a:graphic>
          <a:graphicData uri="http://schemas.openxmlformats.org/presentationml/2006/ole">
            <p:oleObj spid="_x0000_s132099" name="Document" r:id="rId3" imgW="8273520" imgH="6362640" progId="Word.Documen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66FF"/>
    </a:dk2>
    <a:lt2>
      <a:srgbClr val="FFFF00"/>
    </a:lt2>
    <a:accent1>
      <a:srgbClr val="FF9900"/>
    </a:accent1>
    <a:accent2>
      <a:srgbClr val="00FFFF"/>
    </a:accent2>
    <a:accent3>
      <a:srgbClr val="AAB8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66FF"/>
    </a:dk2>
    <a:lt2>
      <a:srgbClr val="FFFF00"/>
    </a:lt2>
    <a:accent1>
      <a:srgbClr val="FF9900"/>
    </a:accent1>
    <a:accent2>
      <a:srgbClr val="00FFFF"/>
    </a:accent2>
    <a:accent3>
      <a:srgbClr val="AAB8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C:\Microsoft Office\Templates\Presentation Designs\Contemporary Portrait.pot</Template>
  <TotalTime>4803</TotalTime>
  <Words>1759</Words>
  <Application>Microsoft Office PowerPoint</Application>
  <PresentationFormat>On-screen Show (4:3)</PresentationFormat>
  <Paragraphs>426</Paragraphs>
  <Slides>39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Times New Roman</vt:lpstr>
      <vt:lpstr>Office Theme</vt:lpstr>
      <vt:lpstr>Microsoft Word Document</vt:lpstr>
      <vt:lpstr>The Inter-American Development Bank and Sub-Sovereign Governments Development  Multilateral Financial Institution (MFI) Support for Private Infrastructure, London, June 14-15, 1999 4th Meeting  Pietro Masci, Division Chief Infrastructure and Financial Markets</vt:lpstr>
      <vt:lpstr>Background</vt:lpstr>
      <vt:lpstr>There is an unprecedented political and fiscal decentralization in LA: Sub-sovereign Governments become responsible for delivering services involving the private sector.  We will present a framework to assess creditworthiness of Sub-sovereign Governments and to identify:  a) the appropriate credit enhancement to achieve   creditworthiness at the project level; and  b) the effective technical assistance support programs  to allow Sub-sovereign Governments to reduce   institutional and financial  gaps.  We will also elaborate on the role of credit enhancements and technical assistance to help Sub-sovereign Governments in the road to creditworthiness and financial independence and to provide services more effectively. </vt:lpstr>
      <vt:lpstr>Coverage of the Presentation</vt:lpstr>
      <vt:lpstr>Experience of the Bank Quantitative and Qualitative Aspects</vt:lpstr>
      <vt:lpstr>Slide 6</vt:lpstr>
      <vt:lpstr>Framework to Build Creditworthiness</vt:lpstr>
      <vt:lpstr>The Road to Creditworthiness</vt:lpstr>
      <vt:lpstr>Framework to build Creditworthiness</vt:lpstr>
      <vt:lpstr>The Road to Financial Independence Progression along the continuum     </vt:lpstr>
      <vt:lpstr>Application of the Framework for Risk Assessment of Sub-sovereign Governments in Latin America</vt:lpstr>
      <vt:lpstr>Assessment of Latin American Sub-sovereign Governments - Main Factors -</vt:lpstr>
      <vt:lpstr>Framework</vt:lpstr>
      <vt:lpstr>Development of Risk Assessment of Latin American  Sub-sovereign market: Argentina</vt:lpstr>
      <vt:lpstr>Slide 15</vt:lpstr>
      <vt:lpstr>GUATEMALA</vt:lpstr>
      <vt:lpstr>Slide 17</vt:lpstr>
      <vt:lpstr>Mexico</vt:lpstr>
      <vt:lpstr>Slide 19</vt:lpstr>
      <vt:lpstr>Colombia</vt:lpstr>
      <vt:lpstr>Slide 21</vt:lpstr>
      <vt:lpstr>Application of the Framework at the Project Level</vt:lpstr>
      <vt:lpstr>Project Focus:  Credit Enhancement</vt:lpstr>
      <vt:lpstr> Wastewater Treatment Plant </vt:lpstr>
      <vt:lpstr>Slide 25</vt:lpstr>
      <vt:lpstr>Wastewater Treatment Plan: Main Issues  </vt:lpstr>
      <vt:lpstr>Rio Bogota: Main Issues </vt:lpstr>
      <vt:lpstr>Slide 28</vt:lpstr>
      <vt:lpstr>Slide 29</vt:lpstr>
      <vt:lpstr>Application of the Framework to Technical Assistance Programs</vt:lpstr>
      <vt:lpstr>Slide 31</vt:lpstr>
      <vt:lpstr>Argentina Municipal Reform and Developments Programs  Objective: to achieve self-sustaining Municipal Development</vt:lpstr>
      <vt:lpstr>Technical Assistance Focus</vt:lpstr>
      <vt:lpstr>Conclusions</vt:lpstr>
      <vt:lpstr>Lessons Learned </vt:lpstr>
      <vt:lpstr>Validation of the Framework</vt:lpstr>
      <vt:lpstr>The Competitive Advantage of the Bank  in the Local Development</vt:lpstr>
      <vt:lpstr>Elements for a Strategy to Improve Creditworthiness of Local Authorities</vt:lpstr>
      <vt:lpstr>IDB Strategy For Sub-Sovereign Entities</vt:lpstr>
    </vt:vector>
  </TitlesOfParts>
  <Company>IADB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A-1       BANK'S OPERATIONS INVOLVING FINANCIAL SECTOR REFORM   I.  BANKING SUPERVISION    </dc:title>
  <dc:creator>RosanaD</dc:creator>
  <cp:lastModifiedBy>anarod</cp:lastModifiedBy>
  <cp:revision>273</cp:revision>
  <cp:lastPrinted>1999-06-30T16:19:07Z</cp:lastPrinted>
  <dcterms:created xsi:type="dcterms:W3CDTF">1999-03-02T22:12:03Z</dcterms:created>
  <dcterms:modified xsi:type="dcterms:W3CDTF">2010-07-12T04:35:04Z</dcterms:modified>
</cp:coreProperties>
</file>