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83" r:id="rId2"/>
    <p:sldId id="406" r:id="rId3"/>
    <p:sldId id="428" r:id="rId4"/>
    <p:sldId id="478" r:id="rId5"/>
    <p:sldId id="544" r:id="rId6"/>
    <p:sldId id="482" r:id="rId7"/>
    <p:sldId id="487" r:id="rId8"/>
    <p:sldId id="408" r:id="rId9"/>
    <p:sldId id="528" r:id="rId10"/>
    <p:sldId id="497" r:id="rId11"/>
    <p:sldId id="532" r:id="rId12"/>
    <p:sldId id="533" r:id="rId13"/>
    <p:sldId id="443" r:id="rId14"/>
    <p:sldId id="536" r:id="rId15"/>
    <p:sldId id="542" r:id="rId16"/>
    <p:sldId id="545" r:id="rId17"/>
    <p:sldId id="534" r:id="rId18"/>
    <p:sldId id="543" r:id="rId19"/>
    <p:sldId id="535" r:id="rId20"/>
    <p:sldId id="540" r:id="rId21"/>
    <p:sldId id="541" r:id="rId22"/>
    <p:sldId id="503" r:id="rId23"/>
  </p:sldIdLst>
  <p:sldSz cx="9144000" cy="6858000" type="screen4x3"/>
  <p:notesSz cx="6980238" cy="9210675"/>
  <p:embeddedFontLst>
    <p:embeddedFont>
      <p:font typeface="MS PGothic" pitchFamily="34" charset="-128"/>
      <p:regular r:id="rId2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D93DDD"/>
    <a:srgbClr val="CE4CC5"/>
    <a:srgbClr val="D975D2"/>
    <a:srgbClr val="C787BE"/>
    <a:srgbClr val="565254"/>
    <a:srgbClr val="6699FF"/>
    <a:srgbClr val="FF00FF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1354" y="-82"/>
      </p:cViewPr>
      <p:guideLst>
        <p:guide orient="horz" pos="2901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4.xml"/><Relationship Id="rId2" Type="http://schemas.openxmlformats.org/officeDocument/2006/relationships/slide" Target="slides/slide9.xml"/><Relationship Id="rId1" Type="http://schemas.openxmlformats.org/officeDocument/2006/relationships/slide" Target="slides/slide6.xml"/><Relationship Id="rId5" Type="http://schemas.openxmlformats.org/officeDocument/2006/relationships/slide" Target="slides/slide22.xml"/><Relationship Id="rId4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6BF913-9CBB-4913-9AA2-EA01E38B3A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7450" y="690563"/>
            <a:ext cx="4605338" cy="3454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75150"/>
            <a:ext cx="511968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defTabSz="925513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31D9782C-B56F-41B0-A9E2-4367BD413B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87460D-E42A-4AC3-A108-7BC8BF8958E8}" type="slidenum">
              <a:rPr lang="en-US"/>
              <a:pPr/>
              <a:t>1</a:t>
            </a:fld>
            <a:endParaRPr lang="en-US"/>
          </a:p>
        </p:txBody>
      </p:sp>
      <p:sp>
        <p:nvSpPr>
          <p:cNvPr id="299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EA7D65-7326-400C-9D9A-D558C732FAA7}" type="slidenum">
              <a:rPr lang="en-US"/>
              <a:pPr/>
              <a:t>5</a:t>
            </a:fld>
            <a:endParaRPr lang="en-US"/>
          </a:p>
        </p:txBody>
      </p:sp>
      <p:sp>
        <p:nvSpPr>
          <p:cNvPr id="75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AD1016-2E74-401D-B3E9-DEF51DEBB511}" type="slidenum">
              <a:rPr lang="en-US"/>
              <a:pPr/>
              <a:t>13</a:t>
            </a:fld>
            <a:endParaRPr lang="en-US"/>
          </a:p>
        </p:txBody>
      </p:sp>
      <p:sp>
        <p:nvSpPr>
          <p:cNvPr id="73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65207-957A-4171-AF12-E0400F98F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A10BE-9BDF-43DB-A77E-C74613D0D0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603A9-098A-4225-8409-E5ECCEE04C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14EA47-91CE-4D6C-B0E2-FEF9E8835A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A7233-A4D9-46A2-AB3C-9854DAB14F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DF135C-F5B4-4EF6-A189-67CA5AB530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01A7A-D072-475E-A46C-8F6FDE43AB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EA609-B506-467B-8B8D-D83A10E13D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945F6-1D2C-4757-B095-835A2A800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47208-8FB3-4524-BD0A-E2289C65E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6A22B-D54D-4E69-8708-BC0D0DA146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C18AA-99E6-46E6-8EA0-D8C86C1AF2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445F7">
                <a:gamma/>
                <a:shade val="46275"/>
                <a:invGamma/>
              </a:srgbClr>
            </a:gs>
            <a:gs pos="50000">
              <a:srgbClr val="0445F7"/>
            </a:gs>
            <a:gs pos="100000">
              <a:srgbClr val="0445F7">
                <a:gamma/>
                <a:shade val="46275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524665-F539-4FF0-B94C-49BF920CDA8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95400"/>
            <a:ext cx="8915400" cy="1143000"/>
          </a:xfrm>
        </p:spPr>
        <p:txBody>
          <a:bodyPr/>
          <a:lstStyle/>
          <a:p>
            <a:r>
              <a:rPr lang="en-US" sz="3600" b="1">
                <a:solidFill>
                  <a:srgbClr val="FAFE79"/>
                </a:solidFill>
                <a:latin typeface="Arial" pitchFamily="34" charset="0"/>
              </a:rPr>
              <a:t>The FTAA and the Location of FDI</a:t>
            </a:r>
            <a:endParaRPr lang="en-US" sz="4000" b="1">
              <a:solidFill>
                <a:srgbClr val="FAFE79"/>
              </a:solidFill>
              <a:latin typeface="Arial" pitchFamily="34" charset="0"/>
            </a:endParaRP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219200"/>
          </a:xfrm>
        </p:spPr>
        <p:txBody>
          <a:bodyPr/>
          <a:lstStyle/>
          <a:p>
            <a:r>
              <a:rPr lang="en-US" sz="2600"/>
              <a:t>Eduardo Levy Yeyati</a:t>
            </a:r>
          </a:p>
          <a:p>
            <a:r>
              <a:rPr lang="en-US" sz="2600"/>
              <a:t>Ernesto Stein</a:t>
            </a:r>
          </a:p>
          <a:p>
            <a:r>
              <a:rPr lang="en-US" sz="2600"/>
              <a:t>Christian Daude</a:t>
            </a:r>
            <a:endParaRPr lang="en-US" sz="2600">
              <a:solidFill>
                <a:srgbClr val="66FFFF"/>
              </a:solidFill>
            </a:endParaRPr>
          </a:p>
        </p:txBody>
      </p:sp>
      <p:sp>
        <p:nvSpPr>
          <p:cNvPr id="237577" name="Rectangle 9"/>
          <p:cNvSpPr>
            <a:spLocks noChangeArrowheads="1"/>
          </p:cNvSpPr>
          <p:nvPr/>
        </p:nvSpPr>
        <p:spPr bwMode="auto">
          <a:xfrm>
            <a:off x="381000" y="5791200"/>
            <a:ext cx="457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cs typeface="Times New Roman" pitchFamily="18" charset="0"/>
              </a:rPr>
              <a:t>V Meeting of the Trade and Integration NetworkAugust 14-15, 2003</a:t>
            </a:r>
            <a:r>
              <a:rPr lang="en-US" sz="1600"/>
              <a:t> </a:t>
            </a:r>
          </a:p>
        </p:txBody>
      </p:sp>
    </p:spTree>
  </p:cSld>
  <p:clrMapOvr>
    <a:masterClrMapping/>
  </p:clrMapOvr>
  <p:transition advTm="36624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Effects of RIAs on FDI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82000" cy="5638800"/>
          </a:xfrm>
        </p:spPr>
        <p:txBody>
          <a:bodyPr/>
          <a:lstStyle/>
          <a:p>
            <a:r>
              <a:rPr lang="en-US" sz="2400" i="1"/>
              <a:t>Vertical integration</a:t>
            </a:r>
            <a:r>
              <a:rPr lang="en-US" sz="2400"/>
              <a:t>: Lower tariffs </a:t>
            </a:r>
            <a:r>
              <a:rPr lang="en-US" sz="2400">
                <a:sym typeface="Symbol" pitchFamily="18" charset="2"/>
              </a:rPr>
              <a:t></a:t>
            </a:r>
            <a:r>
              <a:rPr lang="en-US" sz="2400"/>
              <a:t> lower transaction costs for firms to integrate vertically within the RIA </a:t>
            </a:r>
            <a:r>
              <a:rPr lang="en-US" sz="2400">
                <a:sym typeface="Symbol" pitchFamily="18" charset="2"/>
              </a:rPr>
              <a:t> </a:t>
            </a:r>
            <a:r>
              <a:rPr lang="en-US" sz="2400"/>
              <a:t>FDI creation</a:t>
            </a:r>
          </a:p>
          <a:p>
            <a:r>
              <a:rPr lang="en-US" sz="2400" i="1"/>
              <a:t>Tariff-jumping</a:t>
            </a:r>
            <a:r>
              <a:rPr lang="en-US" sz="2400"/>
              <a:t>: Lower tariffs </a:t>
            </a:r>
            <a:r>
              <a:rPr lang="en-US" sz="2400">
                <a:sym typeface="Symbol" pitchFamily="18" charset="2"/>
              </a:rPr>
              <a:t></a:t>
            </a:r>
            <a:r>
              <a:rPr lang="en-US" sz="2400"/>
              <a:t> lower costs of serving markets through trade </a:t>
            </a:r>
            <a:r>
              <a:rPr lang="en-US" sz="2400">
                <a:sym typeface="Symbol" pitchFamily="18" charset="2"/>
              </a:rPr>
              <a:t> Should reduce FDI from RIA partners.</a:t>
            </a:r>
            <a:endParaRPr lang="en-US" sz="2400"/>
          </a:p>
          <a:p>
            <a:r>
              <a:rPr lang="en-US" sz="2400" i="1"/>
              <a:t>FDI diversion</a:t>
            </a:r>
            <a:r>
              <a:rPr lang="en-US" sz="2400"/>
              <a:t>: If a RIA makes the partner countries relatively more attractive, non-members likely to get less FDI.</a:t>
            </a:r>
          </a:p>
          <a:p>
            <a:r>
              <a:rPr lang="en-US" sz="2400" i="1"/>
              <a:t>FDI dilution</a:t>
            </a:r>
            <a:r>
              <a:rPr lang="en-US" sz="2400"/>
              <a:t>: If a RIA expands, locational advantages of original members are diluted. Example: Mexico in FTAA. </a:t>
            </a:r>
          </a:p>
          <a:p>
            <a:r>
              <a:rPr lang="en-US" sz="2400" i="1"/>
              <a:t>Extended market effect</a:t>
            </a:r>
            <a:r>
              <a:rPr lang="en-US" sz="2400"/>
              <a:t>: generates new investment in activities with economies of scale. Larger markets make it more worthwhile for outside FDI to “jump” external tariff.</a:t>
            </a:r>
          </a:p>
          <a:p>
            <a:r>
              <a:rPr lang="en-US" sz="2400" i="1"/>
              <a:t>Redistributive effects</a:t>
            </a:r>
            <a:r>
              <a:rPr lang="en-US" sz="2400"/>
              <a:t>: The regional effect is not evenly distributed: New and existing FDI may be relocated to more attractive countries </a:t>
            </a:r>
            <a:r>
              <a:rPr lang="en-US" sz="2400">
                <a:sym typeface="Symbol" pitchFamily="18" charset="2"/>
              </a:rPr>
              <a:t> </a:t>
            </a:r>
            <a:r>
              <a:rPr lang="en-US" sz="2400"/>
              <a:t>winners and losers.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8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8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915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Data and empirical strategy</a:t>
            </a:r>
          </a:p>
        </p:txBody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r>
              <a:rPr lang="en-US" sz="2400"/>
              <a:t>Dependent variable: bilateral outward FDI stocks from 1982 through 1998 from OECD </a:t>
            </a:r>
            <a:r>
              <a:rPr lang="en-US" sz="2400" i="1"/>
              <a:t>International Direct Investment Statistics</a:t>
            </a:r>
            <a:r>
              <a:rPr lang="en-US" sz="2400"/>
              <a:t> database.</a:t>
            </a:r>
          </a:p>
          <a:p>
            <a:r>
              <a:rPr lang="en-US" sz="2400"/>
              <a:t>20 source countries (from the North) and 60 host countries. </a:t>
            </a:r>
          </a:p>
          <a:p>
            <a:r>
              <a:rPr lang="en-US" sz="2400"/>
              <a:t>Empirical model based on gravity equation.</a:t>
            </a:r>
          </a:p>
          <a:p>
            <a:r>
              <a:rPr lang="en-US" sz="2400"/>
              <a:t>We modify the gravity equation in several ways:</a:t>
            </a:r>
          </a:p>
          <a:p>
            <a:pPr lvl="1"/>
            <a:r>
              <a:rPr lang="en-US" sz="2200"/>
              <a:t>we include country pair fixed effects instead of distance, adjacency, common language, etc (to focus on time series dimension). </a:t>
            </a:r>
          </a:p>
          <a:p>
            <a:pPr lvl="1"/>
            <a:r>
              <a:rPr lang="en-US" sz="2200"/>
              <a:t>we include time dummies (to control for FDI trend)</a:t>
            </a:r>
          </a:p>
          <a:p>
            <a:pPr lvl="1"/>
            <a:r>
              <a:rPr lang="en-US" sz="2200"/>
              <a:t>we include different regional integration variables</a:t>
            </a:r>
          </a:p>
        </p:txBody>
      </p:sp>
    </p:spTree>
  </p:cSld>
  <p:clrMapOvr>
    <a:masterClrMapping/>
  </p:clrMapOvr>
  <p:transition advTm="11611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4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4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4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137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Regional integration variables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382000" cy="5105400"/>
          </a:xfrm>
        </p:spPr>
        <p:txBody>
          <a:bodyPr/>
          <a:lstStyle/>
          <a:p>
            <a:r>
              <a:rPr lang="en-US" sz="2400" i="1"/>
              <a:t>Same RIA</a:t>
            </a:r>
            <a:r>
              <a:rPr lang="en-US" sz="2400"/>
              <a:t> dummy = 1 when source and host country belong to the same free trade area. Source: Frankel (1997)</a:t>
            </a:r>
          </a:p>
          <a:p>
            <a:r>
              <a:rPr lang="en-US" sz="2400"/>
              <a:t>Extended market effect: </a:t>
            </a:r>
            <a:r>
              <a:rPr lang="en-US" sz="2400" i="1"/>
              <a:t>host extended market</a:t>
            </a:r>
            <a:r>
              <a:rPr lang="en-US" sz="2400"/>
              <a:t>: log of the joint GDP of all the countries that are RIA partners of the host country, including host country itself</a:t>
            </a:r>
          </a:p>
          <a:p>
            <a:r>
              <a:rPr lang="en-US" sz="2400"/>
              <a:t>Diversion / dilution effects: </a:t>
            </a:r>
            <a:r>
              <a:rPr lang="en-US" sz="2400" i="1"/>
              <a:t>source extended market</a:t>
            </a:r>
            <a:r>
              <a:rPr lang="en-US" sz="2400"/>
              <a:t>: log of the joint GDP of all the countries that are RIA partners of the source country, including source country itself</a:t>
            </a:r>
          </a:p>
          <a:p>
            <a:r>
              <a:rPr lang="en-US" sz="2400"/>
              <a:t>extended market variables capture the of size of the market to which a firm in the country has access with zero tariff</a:t>
            </a:r>
          </a:p>
          <a:p>
            <a:endParaRPr lang="en-US" sz="2400"/>
          </a:p>
          <a:p>
            <a:pPr>
              <a:buFontTx/>
              <a:buNone/>
            </a:pPr>
            <a:endParaRPr lang="en-US" sz="2800"/>
          </a:p>
        </p:txBody>
      </p:sp>
    </p:spTree>
  </p:cSld>
  <p:clrMapOvr>
    <a:masterClrMapping/>
  </p:clrMapOvr>
  <p:transition advTm="6208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240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Basic specification</a:t>
            </a:r>
          </a:p>
        </p:txBody>
      </p:sp>
      <p:sp>
        <p:nvSpPr>
          <p:cNvPr id="6225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20000" cy="4267200"/>
          </a:xfrm>
        </p:spPr>
        <p:txBody>
          <a:bodyPr/>
          <a:lstStyle/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endParaRPr lang="en-US" sz="2400"/>
          </a:p>
          <a:p>
            <a:pPr lvl="1"/>
            <a:r>
              <a:rPr lang="en-US" sz="2400"/>
              <a:t>where </a:t>
            </a:r>
            <a:r>
              <a:rPr lang="en-US" sz="2400" i="1"/>
              <a:t>FDI</a:t>
            </a:r>
            <a:r>
              <a:rPr lang="en-US" sz="2400" i="1" baseline="-25000"/>
              <a:t>ijt</a:t>
            </a:r>
            <a:r>
              <a:rPr lang="en-US" sz="2400" baseline="-25000"/>
              <a:t>  </a:t>
            </a:r>
            <a:r>
              <a:rPr lang="en-US" sz="2400"/>
              <a:t>is the stock of FDI of source country </a:t>
            </a:r>
            <a:r>
              <a:rPr lang="en-US" sz="2400" i="1"/>
              <a:t>i</a:t>
            </a:r>
            <a:r>
              <a:rPr lang="en-US" sz="2400"/>
              <a:t> in host country </a:t>
            </a:r>
            <a:r>
              <a:rPr lang="en-US" sz="2400" i="1"/>
              <a:t>j</a:t>
            </a:r>
            <a:r>
              <a:rPr lang="en-US" sz="2400"/>
              <a:t> at time </a:t>
            </a:r>
            <a:r>
              <a:rPr lang="en-US" sz="2400" i="1"/>
              <a:t>t</a:t>
            </a:r>
            <a:r>
              <a:rPr lang="en-US" sz="2400"/>
              <a:t>, as reported by the source country.</a:t>
            </a:r>
          </a:p>
          <a:p>
            <a:pPr lvl="1"/>
            <a:r>
              <a:rPr lang="en-US" sz="2400" i="1"/>
              <a:t>D</a:t>
            </a:r>
            <a:r>
              <a:rPr lang="en-US" sz="2400" i="1" baseline="-25000"/>
              <a:t>ij</a:t>
            </a:r>
            <a:r>
              <a:rPr lang="en-US" sz="2400" baseline="-25000"/>
              <a:t> </a:t>
            </a:r>
            <a:r>
              <a:rPr lang="en-US" sz="2400"/>
              <a:t>is a vector of country pair dummies</a:t>
            </a:r>
          </a:p>
          <a:p>
            <a:pPr lvl="1"/>
            <a:r>
              <a:rPr lang="en-US" sz="2400" i="1"/>
              <a:t>Y</a:t>
            </a:r>
            <a:r>
              <a:rPr lang="en-US" sz="2400" i="1" baseline="-25000"/>
              <a:t>t</a:t>
            </a:r>
            <a:r>
              <a:rPr lang="en-US" sz="2400"/>
              <a:t> is a vector of year dummies</a:t>
            </a:r>
          </a:p>
        </p:txBody>
      </p:sp>
      <p:sp>
        <p:nvSpPr>
          <p:cNvPr id="622673" name="Text Box 81"/>
          <p:cNvSpPr txBox="1">
            <a:spLocks noChangeArrowheads="1"/>
          </p:cNvSpPr>
          <p:nvPr/>
        </p:nvSpPr>
        <p:spPr bwMode="auto">
          <a:xfrm>
            <a:off x="304800" y="1524000"/>
            <a:ext cx="8839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300" i="1"/>
              <a:t>Log (1+FDI</a:t>
            </a:r>
            <a:r>
              <a:rPr lang="en-US" sz="2300" i="1" baseline="-25000"/>
              <a:t>ijt</a:t>
            </a:r>
            <a:r>
              <a:rPr lang="en-US" sz="2300" i="1"/>
              <a:t>)</a:t>
            </a:r>
            <a:r>
              <a:rPr lang="en-US" sz="2300" i="1" baseline="-25000"/>
              <a:t>  </a:t>
            </a:r>
            <a:r>
              <a:rPr lang="en-US" sz="2300" i="1"/>
              <a:t>=  </a:t>
            </a:r>
            <a:r>
              <a:rPr lang="en-US" sz="2300" i="1">
                <a:latin typeface="Symbol" pitchFamily="18" charset="2"/>
              </a:rPr>
              <a:t>a</a:t>
            </a:r>
            <a:r>
              <a:rPr lang="en-US" sz="2300" i="1"/>
              <a:t> + </a:t>
            </a:r>
            <a:r>
              <a:rPr lang="en-US" sz="2300" i="1">
                <a:latin typeface="Symbol" pitchFamily="18" charset="2"/>
              </a:rPr>
              <a:t>b</a:t>
            </a:r>
            <a:r>
              <a:rPr lang="en-US" sz="2300" i="1" baseline="-25000"/>
              <a:t>1 </a:t>
            </a:r>
            <a:r>
              <a:rPr lang="en-US" sz="2300" i="1"/>
              <a:t>lGDP host</a:t>
            </a:r>
            <a:r>
              <a:rPr lang="en-US" sz="2300" i="1" baseline="-25000"/>
              <a:t>ijt</a:t>
            </a:r>
            <a:r>
              <a:rPr lang="en-US" sz="2300" i="1"/>
              <a:t> + </a:t>
            </a:r>
            <a:r>
              <a:rPr lang="en-US" sz="2300" i="1">
                <a:latin typeface="Symbol" pitchFamily="18" charset="2"/>
              </a:rPr>
              <a:t>b</a:t>
            </a:r>
            <a:r>
              <a:rPr lang="en-US" sz="2300" i="1" baseline="-25000">
                <a:latin typeface="Symbol" pitchFamily="18" charset="2"/>
              </a:rPr>
              <a:t>2</a:t>
            </a:r>
            <a:r>
              <a:rPr lang="en-US" sz="2300" i="1"/>
              <a:t> lGDP source</a:t>
            </a:r>
            <a:r>
              <a:rPr lang="en-US" sz="2300" i="1" baseline="-25000"/>
              <a:t>ijt </a:t>
            </a:r>
            <a:r>
              <a:rPr lang="en-US" sz="2300" i="1"/>
              <a:t>+ </a:t>
            </a:r>
            <a:r>
              <a:rPr lang="en-US" sz="2300" i="1">
                <a:latin typeface="Symbol" pitchFamily="18" charset="2"/>
              </a:rPr>
              <a:t>g</a:t>
            </a:r>
            <a:r>
              <a:rPr lang="en-US" sz="2300" i="1"/>
              <a:t> sameRIA</a:t>
            </a:r>
            <a:r>
              <a:rPr lang="en-US" sz="2300" i="1" baseline="-25000"/>
              <a:t>ijt</a:t>
            </a:r>
            <a:r>
              <a:rPr lang="en-US" sz="2300" i="1"/>
              <a:t> </a:t>
            </a:r>
          </a:p>
          <a:p>
            <a:endParaRPr lang="en-US" sz="2300" i="1"/>
          </a:p>
          <a:p>
            <a:r>
              <a:rPr lang="en-US" sz="2300" i="1" baseline="-25000"/>
              <a:t>		      </a:t>
            </a:r>
            <a:r>
              <a:rPr lang="en-US" sz="2300" i="1"/>
              <a:t>+ </a:t>
            </a:r>
            <a:r>
              <a:rPr lang="en-US" sz="2300" i="1">
                <a:latin typeface="Symbol" pitchFamily="18" charset="2"/>
              </a:rPr>
              <a:t>d</a:t>
            </a:r>
            <a:r>
              <a:rPr lang="en-US" sz="2300" i="1" baseline="-25000">
                <a:latin typeface="Symbol" pitchFamily="18" charset="2"/>
              </a:rPr>
              <a:t>1</a:t>
            </a:r>
            <a:r>
              <a:rPr lang="en-US" sz="2300" i="1"/>
              <a:t> EM host</a:t>
            </a:r>
            <a:r>
              <a:rPr lang="en-US" sz="2300" i="1" baseline="-25000"/>
              <a:t>ijt</a:t>
            </a:r>
            <a:r>
              <a:rPr lang="en-US" sz="2300" i="1"/>
              <a:t> + </a:t>
            </a:r>
            <a:r>
              <a:rPr lang="en-US" sz="2300" i="1">
                <a:latin typeface="Symbol" pitchFamily="18" charset="2"/>
              </a:rPr>
              <a:t>d</a:t>
            </a:r>
            <a:r>
              <a:rPr lang="en-US" sz="2300" i="1" baseline="-25000">
                <a:latin typeface="Symbol" pitchFamily="18" charset="2"/>
              </a:rPr>
              <a:t>2</a:t>
            </a:r>
            <a:r>
              <a:rPr lang="en-US" sz="2300" i="1"/>
              <a:t> EM source</a:t>
            </a:r>
            <a:r>
              <a:rPr lang="en-US" sz="2300" i="1" baseline="-25000"/>
              <a:t>ijt</a:t>
            </a:r>
            <a:r>
              <a:rPr lang="en-US" sz="2300" i="1"/>
              <a:t> + </a:t>
            </a:r>
            <a:r>
              <a:rPr lang="en-US" sz="2300" i="1">
                <a:latin typeface="Symbol" pitchFamily="18" charset="2"/>
              </a:rPr>
              <a:t>f</a:t>
            </a:r>
            <a:r>
              <a:rPr lang="en-US" sz="2300" i="1"/>
              <a:t>D</a:t>
            </a:r>
            <a:r>
              <a:rPr lang="en-US" sz="2300" i="1" baseline="-25000"/>
              <a:t>ij </a:t>
            </a:r>
            <a:r>
              <a:rPr lang="en-US" sz="2300" i="1"/>
              <a:t>+ </a:t>
            </a:r>
            <a:r>
              <a:rPr lang="en-US" sz="2300" i="1">
                <a:latin typeface="Symbol" pitchFamily="18" charset="2"/>
              </a:rPr>
              <a:t>j</a:t>
            </a:r>
            <a:r>
              <a:rPr lang="en-US" sz="2300" i="1"/>
              <a:t>Y</a:t>
            </a:r>
            <a:r>
              <a:rPr lang="en-US" sz="2300" i="1" baseline="-25000"/>
              <a:t>t </a:t>
            </a:r>
            <a:r>
              <a:rPr lang="en-US" sz="2300" i="1"/>
              <a:t>+ </a:t>
            </a:r>
            <a:r>
              <a:rPr lang="en-US" sz="2300" i="1">
                <a:latin typeface="Symbol" pitchFamily="18" charset="2"/>
              </a:rPr>
              <a:t>e</a:t>
            </a:r>
            <a:r>
              <a:rPr lang="en-US" sz="2300" i="1" baseline="-25000"/>
              <a:t>ijt</a:t>
            </a:r>
            <a:endParaRPr lang="en-US" sz="2300" i="1"/>
          </a:p>
        </p:txBody>
      </p:sp>
    </p:spTree>
  </p:cSld>
  <p:clrMapOvr>
    <a:masterClrMapping/>
  </p:clrMapOvr>
  <p:transition advTm="249536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latin typeface="Arial" pitchFamily="34" charset="0"/>
              </a:rPr>
              <a:t>Empirical Results</a:t>
            </a: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ChangeArrowheads="1"/>
          </p:cNvSpPr>
          <p:nvPr/>
        </p:nvSpPr>
        <p:spPr bwMode="auto">
          <a:xfrm>
            <a:off x="4419600" y="898525"/>
            <a:ext cx="215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(1)</a:t>
            </a:r>
            <a:endParaRPr lang="en-US" sz="1400" b="1"/>
          </a:p>
        </p:txBody>
      </p:sp>
      <p:sp>
        <p:nvSpPr>
          <p:cNvPr id="752643" name="Rectangle 3"/>
          <p:cNvSpPr>
            <a:spLocks noChangeArrowheads="1"/>
          </p:cNvSpPr>
          <p:nvPr/>
        </p:nvSpPr>
        <p:spPr bwMode="auto">
          <a:xfrm>
            <a:off x="5849938" y="898525"/>
            <a:ext cx="215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(2)</a:t>
            </a:r>
            <a:endParaRPr lang="en-US" sz="1400" b="1"/>
          </a:p>
        </p:txBody>
      </p:sp>
      <p:sp>
        <p:nvSpPr>
          <p:cNvPr id="752644" name="Rectangle 4"/>
          <p:cNvSpPr>
            <a:spLocks noChangeArrowheads="1"/>
          </p:cNvSpPr>
          <p:nvPr/>
        </p:nvSpPr>
        <p:spPr bwMode="auto">
          <a:xfrm>
            <a:off x="7280275" y="898525"/>
            <a:ext cx="215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(3)</a:t>
            </a:r>
            <a:endParaRPr lang="en-US" sz="1400" b="1"/>
          </a:p>
        </p:txBody>
      </p:sp>
      <p:sp>
        <p:nvSpPr>
          <p:cNvPr id="752645" name="Rectangle 5"/>
          <p:cNvSpPr>
            <a:spLocks noChangeArrowheads="1"/>
          </p:cNvSpPr>
          <p:nvPr/>
        </p:nvSpPr>
        <p:spPr bwMode="auto">
          <a:xfrm>
            <a:off x="1263650" y="1306513"/>
            <a:ext cx="9477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GDP Host</a:t>
            </a:r>
            <a:endParaRPr lang="en-US" sz="1600" b="1"/>
          </a:p>
        </p:txBody>
      </p:sp>
      <p:sp>
        <p:nvSpPr>
          <p:cNvPr id="752646" name="Rectangle 6"/>
          <p:cNvSpPr>
            <a:spLocks noChangeArrowheads="1"/>
          </p:cNvSpPr>
          <p:nvPr/>
        </p:nvSpPr>
        <p:spPr bwMode="auto">
          <a:xfrm>
            <a:off x="4319588" y="13065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0.191</a:t>
            </a:r>
            <a:endParaRPr lang="en-US" sz="1600" b="1"/>
          </a:p>
        </p:txBody>
      </p:sp>
      <p:sp>
        <p:nvSpPr>
          <p:cNvPr id="752647" name="Rectangle 7"/>
          <p:cNvSpPr>
            <a:spLocks noChangeArrowheads="1"/>
          </p:cNvSpPr>
          <p:nvPr/>
        </p:nvSpPr>
        <p:spPr bwMode="auto">
          <a:xfrm>
            <a:off x="5751513" y="13065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0.180</a:t>
            </a:r>
            <a:endParaRPr lang="en-US" sz="1600" b="1"/>
          </a:p>
        </p:txBody>
      </p:sp>
      <p:sp>
        <p:nvSpPr>
          <p:cNvPr id="752648" name="Rectangle 8"/>
          <p:cNvSpPr>
            <a:spLocks noChangeArrowheads="1"/>
          </p:cNvSpPr>
          <p:nvPr/>
        </p:nvSpPr>
        <p:spPr bwMode="auto">
          <a:xfrm>
            <a:off x="7181850" y="13065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0.243</a:t>
            </a:r>
            <a:endParaRPr lang="en-US" sz="1600" b="1"/>
          </a:p>
        </p:txBody>
      </p:sp>
      <p:sp>
        <p:nvSpPr>
          <p:cNvPr id="752649" name="Rectangle 9"/>
          <p:cNvSpPr>
            <a:spLocks noChangeArrowheads="1"/>
          </p:cNvSpPr>
          <p:nvPr/>
        </p:nvSpPr>
        <p:spPr bwMode="auto">
          <a:xfrm>
            <a:off x="4222750" y="1533525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(5.864)***</a:t>
            </a:r>
            <a:endParaRPr lang="en-US" sz="1600" b="1"/>
          </a:p>
        </p:txBody>
      </p:sp>
      <p:sp>
        <p:nvSpPr>
          <p:cNvPr id="752650" name="Rectangle 10"/>
          <p:cNvSpPr>
            <a:spLocks noChangeArrowheads="1"/>
          </p:cNvSpPr>
          <p:nvPr/>
        </p:nvSpPr>
        <p:spPr bwMode="auto">
          <a:xfrm>
            <a:off x="5670550" y="1533525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(5.540)***</a:t>
            </a:r>
            <a:endParaRPr lang="en-US" sz="1600" b="1"/>
          </a:p>
        </p:txBody>
      </p:sp>
      <p:sp>
        <p:nvSpPr>
          <p:cNvPr id="752651" name="Rectangle 11"/>
          <p:cNvSpPr>
            <a:spLocks noChangeArrowheads="1"/>
          </p:cNvSpPr>
          <p:nvPr/>
        </p:nvSpPr>
        <p:spPr bwMode="auto">
          <a:xfrm>
            <a:off x="7118350" y="1533525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(6.546)***</a:t>
            </a:r>
            <a:endParaRPr lang="en-US" sz="1600" b="1"/>
          </a:p>
        </p:txBody>
      </p:sp>
      <p:sp>
        <p:nvSpPr>
          <p:cNvPr id="752652" name="Rectangle 12"/>
          <p:cNvSpPr>
            <a:spLocks noChangeArrowheads="1"/>
          </p:cNvSpPr>
          <p:nvPr/>
        </p:nvSpPr>
        <p:spPr bwMode="auto">
          <a:xfrm>
            <a:off x="1263650" y="1758950"/>
            <a:ext cx="1184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GDP Source</a:t>
            </a:r>
            <a:endParaRPr lang="en-US" sz="1600" b="1"/>
          </a:p>
        </p:txBody>
      </p:sp>
      <p:sp>
        <p:nvSpPr>
          <p:cNvPr id="752653" name="Rectangle 13"/>
          <p:cNvSpPr>
            <a:spLocks noChangeArrowheads="1"/>
          </p:cNvSpPr>
          <p:nvPr/>
        </p:nvSpPr>
        <p:spPr bwMode="auto">
          <a:xfrm>
            <a:off x="4319588" y="175895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0.518</a:t>
            </a:r>
            <a:endParaRPr lang="en-US" sz="1600" b="1"/>
          </a:p>
        </p:txBody>
      </p:sp>
      <p:sp>
        <p:nvSpPr>
          <p:cNvPr id="752654" name="Rectangle 14"/>
          <p:cNvSpPr>
            <a:spLocks noChangeArrowheads="1"/>
          </p:cNvSpPr>
          <p:nvPr/>
        </p:nvSpPr>
        <p:spPr bwMode="auto">
          <a:xfrm>
            <a:off x="5751513" y="175895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0.518</a:t>
            </a:r>
            <a:endParaRPr lang="en-US" sz="1600" b="1"/>
          </a:p>
        </p:txBody>
      </p:sp>
      <p:sp>
        <p:nvSpPr>
          <p:cNvPr id="752655" name="Rectangle 15"/>
          <p:cNvSpPr>
            <a:spLocks noChangeArrowheads="1"/>
          </p:cNvSpPr>
          <p:nvPr/>
        </p:nvSpPr>
        <p:spPr bwMode="auto">
          <a:xfrm>
            <a:off x="7181850" y="1758950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0.510</a:t>
            </a:r>
            <a:endParaRPr lang="en-US" sz="1600" b="1"/>
          </a:p>
        </p:txBody>
      </p:sp>
      <p:sp>
        <p:nvSpPr>
          <p:cNvPr id="752656" name="Rectangle 16"/>
          <p:cNvSpPr>
            <a:spLocks noChangeArrowheads="1"/>
          </p:cNvSpPr>
          <p:nvPr/>
        </p:nvSpPr>
        <p:spPr bwMode="auto">
          <a:xfrm>
            <a:off x="4222750" y="19859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(7.259)***</a:t>
            </a:r>
            <a:endParaRPr lang="en-US" sz="1600" b="1"/>
          </a:p>
        </p:txBody>
      </p:sp>
      <p:sp>
        <p:nvSpPr>
          <p:cNvPr id="752657" name="Rectangle 17"/>
          <p:cNvSpPr>
            <a:spLocks noChangeArrowheads="1"/>
          </p:cNvSpPr>
          <p:nvPr/>
        </p:nvSpPr>
        <p:spPr bwMode="auto">
          <a:xfrm>
            <a:off x="5670550" y="19859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(7.288)***</a:t>
            </a:r>
            <a:endParaRPr lang="en-US" sz="1600" b="1"/>
          </a:p>
        </p:txBody>
      </p:sp>
      <p:sp>
        <p:nvSpPr>
          <p:cNvPr id="752658" name="Rectangle 18"/>
          <p:cNvSpPr>
            <a:spLocks noChangeArrowheads="1"/>
          </p:cNvSpPr>
          <p:nvPr/>
        </p:nvSpPr>
        <p:spPr bwMode="auto">
          <a:xfrm>
            <a:off x="7118350" y="19859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(6.992)***</a:t>
            </a:r>
            <a:endParaRPr lang="en-US" sz="1600" b="1"/>
          </a:p>
        </p:txBody>
      </p:sp>
      <p:sp>
        <p:nvSpPr>
          <p:cNvPr id="752659" name="Rectangle 19"/>
          <p:cNvSpPr>
            <a:spLocks noChangeArrowheads="1"/>
          </p:cNvSpPr>
          <p:nvPr/>
        </p:nvSpPr>
        <p:spPr bwMode="auto">
          <a:xfrm>
            <a:off x="1263650" y="2212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Extended Market Host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0" name="Rectangle 20"/>
          <p:cNvSpPr>
            <a:spLocks noChangeArrowheads="1"/>
          </p:cNvSpPr>
          <p:nvPr/>
        </p:nvSpPr>
        <p:spPr bwMode="auto">
          <a:xfrm>
            <a:off x="4319588" y="22129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0.102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1" name="Rectangle 21"/>
          <p:cNvSpPr>
            <a:spLocks noChangeArrowheads="1"/>
          </p:cNvSpPr>
          <p:nvPr/>
        </p:nvSpPr>
        <p:spPr bwMode="auto">
          <a:xfrm>
            <a:off x="5751513" y="22129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0.112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2" name="Rectangle 22"/>
          <p:cNvSpPr>
            <a:spLocks noChangeArrowheads="1"/>
          </p:cNvSpPr>
          <p:nvPr/>
        </p:nvSpPr>
        <p:spPr bwMode="auto">
          <a:xfrm>
            <a:off x="7181850" y="22129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0.095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3" name="Rectangle 23"/>
          <p:cNvSpPr>
            <a:spLocks noChangeArrowheads="1"/>
          </p:cNvSpPr>
          <p:nvPr/>
        </p:nvSpPr>
        <p:spPr bwMode="auto">
          <a:xfrm>
            <a:off x="4222750" y="2438400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(5.684)***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4" name="Rectangle 24"/>
          <p:cNvSpPr>
            <a:spLocks noChangeArrowheads="1"/>
          </p:cNvSpPr>
          <p:nvPr/>
        </p:nvSpPr>
        <p:spPr bwMode="auto">
          <a:xfrm>
            <a:off x="5670550" y="2438400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(6.234)***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5" name="Rectangle 25"/>
          <p:cNvSpPr>
            <a:spLocks noChangeArrowheads="1"/>
          </p:cNvSpPr>
          <p:nvPr/>
        </p:nvSpPr>
        <p:spPr bwMode="auto">
          <a:xfrm>
            <a:off x="7118350" y="2438400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(5.209)***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6" name="Rectangle 26"/>
          <p:cNvSpPr>
            <a:spLocks noChangeArrowheads="1"/>
          </p:cNvSpPr>
          <p:nvPr/>
        </p:nvSpPr>
        <p:spPr bwMode="auto">
          <a:xfrm>
            <a:off x="1263650" y="2665413"/>
            <a:ext cx="2370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Extended Market Source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7" name="Rectangle 27"/>
          <p:cNvSpPr>
            <a:spLocks noChangeArrowheads="1"/>
          </p:cNvSpPr>
          <p:nvPr/>
        </p:nvSpPr>
        <p:spPr bwMode="auto">
          <a:xfrm>
            <a:off x="4260850" y="2665413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-0.048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8" name="Rectangle 28"/>
          <p:cNvSpPr>
            <a:spLocks noChangeArrowheads="1"/>
          </p:cNvSpPr>
          <p:nvPr/>
        </p:nvSpPr>
        <p:spPr bwMode="auto">
          <a:xfrm>
            <a:off x="5692775" y="2665413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-0.051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69" name="Rectangle 29"/>
          <p:cNvSpPr>
            <a:spLocks noChangeArrowheads="1"/>
          </p:cNvSpPr>
          <p:nvPr/>
        </p:nvSpPr>
        <p:spPr bwMode="auto">
          <a:xfrm>
            <a:off x="7123113" y="2665413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-0.028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0" name="Rectangle 30"/>
          <p:cNvSpPr>
            <a:spLocks noChangeArrowheads="1"/>
          </p:cNvSpPr>
          <p:nvPr/>
        </p:nvSpPr>
        <p:spPr bwMode="auto">
          <a:xfrm>
            <a:off x="4222750" y="2892425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(2.730)***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1" name="Rectangle 31"/>
          <p:cNvSpPr>
            <a:spLocks noChangeArrowheads="1"/>
          </p:cNvSpPr>
          <p:nvPr/>
        </p:nvSpPr>
        <p:spPr bwMode="auto">
          <a:xfrm>
            <a:off x="5670550" y="2892425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(2.905)***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2" name="Rectangle 32"/>
          <p:cNvSpPr>
            <a:spLocks noChangeArrowheads="1"/>
          </p:cNvSpPr>
          <p:nvPr/>
        </p:nvSpPr>
        <p:spPr bwMode="auto">
          <a:xfrm>
            <a:off x="7123113" y="2892425"/>
            <a:ext cx="644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(1.531)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3" name="Rectangle 33"/>
          <p:cNvSpPr>
            <a:spLocks noChangeArrowheads="1"/>
          </p:cNvSpPr>
          <p:nvPr/>
        </p:nvSpPr>
        <p:spPr bwMode="auto">
          <a:xfrm>
            <a:off x="1263650" y="3119438"/>
            <a:ext cx="9921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Same FTA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4" name="Rectangle 34"/>
          <p:cNvSpPr>
            <a:spLocks noChangeArrowheads="1"/>
          </p:cNvSpPr>
          <p:nvPr/>
        </p:nvSpPr>
        <p:spPr bwMode="auto">
          <a:xfrm>
            <a:off x="4216400" y="3119438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0.2393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5" name="Rectangle 35"/>
          <p:cNvSpPr>
            <a:spLocks noChangeArrowheads="1"/>
          </p:cNvSpPr>
          <p:nvPr/>
        </p:nvSpPr>
        <p:spPr bwMode="auto">
          <a:xfrm>
            <a:off x="5648325" y="3119438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0.2821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6" name="Rectangle 36"/>
          <p:cNvSpPr>
            <a:spLocks noChangeArrowheads="1"/>
          </p:cNvSpPr>
          <p:nvPr/>
        </p:nvSpPr>
        <p:spPr bwMode="auto">
          <a:xfrm>
            <a:off x="7078663" y="3119438"/>
            <a:ext cx="620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0.2712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7" name="Rectangle 37"/>
          <p:cNvSpPr>
            <a:spLocks noChangeArrowheads="1"/>
          </p:cNvSpPr>
          <p:nvPr/>
        </p:nvSpPr>
        <p:spPr bwMode="auto">
          <a:xfrm>
            <a:off x="4222750" y="33448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(3.983)***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8" name="Rectangle 38"/>
          <p:cNvSpPr>
            <a:spLocks noChangeArrowheads="1"/>
          </p:cNvSpPr>
          <p:nvPr/>
        </p:nvSpPr>
        <p:spPr bwMode="auto">
          <a:xfrm>
            <a:off x="5670550" y="33448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(4.703)***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79" name="Rectangle 39"/>
          <p:cNvSpPr>
            <a:spLocks noChangeArrowheads="1"/>
          </p:cNvSpPr>
          <p:nvPr/>
        </p:nvSpPr>
        <p:spPr bwMode="auto">
          <a:xfrm>
            <a:off x="7118350" y="33448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solidFill>
                  <a:schemeClr val="tx2"/>
                </a:solidFill>
                <a:latin typeface="Arial" pitchFamily="34" charset="0"/>
              </a:rPr>
              <a:t>(4.562)***</a:t>
            </a:r>
            <a:endParaRPr lang="en-US" sz="1600" b="1">
              <a:solidFill>
                <a:schemeClr val="tx2"/>
              </a:solidFill>
            </a:endParaRPr>
          </a:p>
        </p:txBody>
      </p:sp>
      <p:sp>
        <p:nvSpPr>
          <p:cNvPr id="752680" name="Rectangle 40"/>
          <p:cNvSpPr>
            <a:spLocks noChangeArrowheads="1"/>
          </p:cNvSpPr>
          <p:nvPr/>
        </p:nvSpPr>
        <p:spPr bwMode="auto">
          <a:xfrm>
            <a:off x="1263650" y="3571875"/>
            <a:ext cx="1322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Privatizations</a:t>
            </a:r>
            <a:endParaRPr lang="en-US" sz="1600" b="1"/>
          </a:p>
        </p:txBody>
      </p:sp>
      <p:sp>
        <p:nvSpPr>
          <p:cNvPr id="752681" name="Rectangle 41"/>
          <p:cNvSpPr>
            <a:spLocks noChangeArrowheads="1"/>
          </p:cNvSpPr>
          <p:nvPr/>
        </p:nvSpPr>
        <p:spPr bwMode="auto">
          <a:xfrm>
            <a:off x="5751513" y="35718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0.041</a:t>
            </a:r>
            <a:endParaRPr lang="en-US" sz="1600" b="1"/>
          </a:p>
        </p:txBody>
      </p:sp>
      <p:sp>
        <p:nvSpPr>
          <p:cNvPr id="752682" name="Rectangle 42"/>
          <p:cNvSpPr>
            <a:spLocks noChangeArrowheads="1"/>
          </p:cNvSpPr>
          <p:nvPr/>
        </p:nvSpPr>
        <p:spPr bwMode="auto">
          <a:xfrm>
            <a:off x="7181850" y="357187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0.035</a:t>
            </a:r>
            <a:endParaRPr lang="en-US" sz="1600" b="1"/>
          </a:p>
        </p:txBody>
      </p:sp>
      <p:sp>
        <p:nvSpPr>
          <p:cNvPr id="752683" name="Rectangle 43"/>
          <p:cNvSpPr>
            <a:spLocks noChangeArrowheads="1"/>
          </p:cNvSpPr>
          <p:nvPr/>
        </p:nvSpPr>
        <p:spPr bwMode="auto">
          <a:xfrm>
            <a:off x="5670550" y="3798888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(9.609)***</a:t>
            </a:r>
            <a:endParaRPr lang="en-US" sz="1600" b="1"/>
          </a:p>
        </p:txBody>
      </p:sp>
      <p:sp>
        <p:nvSpPr>
          <p:cNvPr id="752684" name="Rectangle 44"/>
          <p:cNvSpPr>
            <a:spLocks noChangeArrowheads="1"/>
          </p:cNvSpPr>
          <p:nvPr/>
        </p:nvSpPr>
        <p:spPr bwMode="auto">
          <a:xfrm>
            <a:off x="7118350" y="3798888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(8.105)***</a:t>
            </a:r>
            <a:endParaRPr lang="en-US" sz="1600" b="1"/>
          </a:p>
        </p:txBody>
      </p:sp>
      <p:sp>
        <p:nvSpPr>
          <p:cNvPr id="752685" name="Rectangle 45"/>
          <p:cNvSpPr>
            <a:spLocks noChangeArrowheads="1"/>
          </p:cNvSpPr>
          <p:nvPr/>
        </p:nvSpPr>
        <p:spPr bwMode="auto">
          <a:xfrm>
            <a:off x="1263650" y="4024313"/>
            <a:ext cx="7921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Inflation</a:t>
            </a:r>
            <a:endParaRPr lang="en-US" sz="1600" b="1"/>
          </a:p>
        </p:txBody>
      </p:sp>
      <p:sp>
        <p:nvSpPr>
          <p:cNvPr id="752686" name="Rectangle 46"/>
          <p:cNvSpPr>
            <a:spLocks noChangeArrowheads="1"/>
          </p:cNvSpPr>
          <p:nvPr/>
        </p:nvSpPr>
        <p:spPr bwMode="auto">
          <a:xfrm>
            <a:off x="7181850" y="4024313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0.073</a:t>
            </a:r>
            <a:endParaRPr lang="en-US" sz="1600" b="1"/>
          </a:p>
        </p:txBody>
      </p:sp>
      <p:sp>
        <p:nvSpPr>
          <p:cNvPr id="752687" name="Rectangle 47"/>
          <p:cNvSpPr>
            <a:spLocks noChangeArrowheads="1"/>
          </p:cNvSpPr>
          <p:nvPr/>
        </p:nvSpPr>
        <p:spPr bwMode="auto">
          <a:xfrm>
            <a:off x="7191375" y="4251325"/>
            <a:ext cx="803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(2.125)**</a:t>
            </a:r>
            <a:endParaRPr lang="en-US" sz="1600" b="1"/>
          </a:p>
        </p:txBody>
      </p:sp>
      <p:sp>
        <p:nvSpPr>
          <p:cNvPr id="752688" name="Rectangle 48"/>
          <p:cNvSpPr>
            <a:spLocks noChangeArrowheads="1"/>
          </p:cNvSpPr>
          <p:nvPr/>
        </p:nvSpPr>
        <p:spPr bwMode="auto">
          <a:xfrm>
            <a:off x="1263650" y="4478338"/>
            <a:ext cx="879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Constant</a:t>
            </a:r>
            <a:endParaRPr lang="en-US" sz="1600" b="1"/>
          </a:p>
        </p:txBody>
      </p:sp>
      <p:sp>
        <p:nvSpPr>
          <p:cNvPr id="752689" name="Rectangle 49"/>
          <p:cNvSpPr>
            <a:spLocks noChangeArrowheads="1"/>
          </p:cNvSpPr>
          <p:nvPr/>
        </p:nvSpPr>
        <p:spPr bwMode="auto">
          <a:xfrm>
            <a:off x="4260850" y="447833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-6.955</a:t>
            </a:r>
            <a:endParaRPr lang="en-US" sz="1600" b="1"/>
          </a:p>
        </p:txBody>
      </p:sp>
      <p:sp>
        <p:nvSpPr>
          <p:cNvPr id="752690" name="Rectangle 50"/>
          <p:cNvSpPr>
            <a:spLocks noChangeArrowheads="1"/>
          </p:cNvSpPr>
          <p:nvPr/>
        </p:nvSpPr>
        <p:spPr bwMode="auto">
          <a:xfrm>
            <a:off x="5692775" y="447833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-6.917</a:t>
            </a:r>
            <a:endParaRPr lang="en-US" sz="1600" b="1"/>
          </a:p>
        </p:txBody>
      </p:sp>
      <p:sp>
        <p:nvSpPr>
          <p:cNvPr id="752691" name="Rectangle 51"/>
          <p:cNvSpPr>
            <a:spLocks noChangeArrowheads="1"/>
          </p:cNvSpPr>
          <p:nvPr/>
        </p:nvSpPr>
        <p:spPr bwMode="auto">
          <a:xfrm>
            <a:off x="7123113" y="44783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-7.464</a:t>
            </a:r>
            <a:endParaRPr lang="en-US" sz="1600" b="1"/>
          </a:p>
        </p:txBody>
      </p:sp>
      <p:sp>
        <p:nvSpPr>
          <p:cNvPr id="752692" name="Rectangle 52"/>
          <p:cNvSpPr>
            <a:spLocks noChangeArrowheads="1"/>
          </p:cNvSpPr>
          <p:nvPr/>
        </p:nvSpPr>
        <p:spPr bwMode="auto">
          <a:xfrm>
            <a:off x="4222750" y="47037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(7.260)***</a:t>
            </a:r>
            <a:endParaRPr lang="en-US" sz="1600" b="1"/>
          </a:p>
        </p:txBody>
      </p:sp>
      <p:sp>
        <p:nvSpPr>
          <p:cNvPr id="752693" name="Rectangle 53"/>
          <p:cNvSpPr>
            <a:spLocks noChangeArrowheads="1"/>
          </p:cNvSpPr>
          <p:nvPr/>
        </p:nvSpPr>
        <p:spPr bwMode="auto">
          <a:xfrm>
            <a:off x="5670550" y="47037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(7.249)***</a:t>
            </a:r>
            <a:endParaRPr lang="en-US" sz="1600" b="1"/>
          </a:p>
        </p:txBody>
      </p:sp>
      <p:sp>
        <p:nvSpPr>
          <p:cNvPr id="752694" name="Rectangle 54"/>
          <p:cNvSpPr>
            <a:spLocks noChangeArrowheads="1"/>
          </p:cNvSpPr>
          <p:nvPr/>
        </p:nvSpPr>
        <p:spPr bwMode="auto">
          <a:xfrm>
            <a:off x="7118350" y="47037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(7.465)***</a:t>
            </a:r>
            <a:endParaRPr lang="en-US" sz="1600" b="1"/>
          </a:p>
        </p:txBody>
      </p:sp>
      <p:sp>
        <p:nvSpPr>
          <p:cNvPr id="752695" name="Rectangle 55"/>
          <p:cNvSpPr>
            <a:spLocks noChangeArrowheads="1"/>
          </p:cNvSpPr>
          <p:nvPr/>
        </p:nvSpPr>
        <p:spPr bwMode="auto">
          <a:xfrm>
            <a:off x="1263650" y="5157788"/>
            <a:ext cx="1298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Observations</a:t>
            </a:r>
            <a:endParaRPr lang="en-US" sz="1600" b="1"/>
          </a:p>
        </p:txBody>
      </p:sp>
      <p:sp>
        <p:nvSpPr>
          <p:cNvPr id="752696" name="Rectangle 56"/>
          <p:cNvSpPr>
            <a:spLocks noChangeArrowheads="1"/>
          </p:cNvSpPr>
          <p:nvPr/>
        </p:nvSpPr>
        <p:spPr bwMode="auto">
          <a:xfrm>
            <a:off x="4276725" y="5157788"/>
            <a:ext cx="563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12483</a:t>
            </a:r>
            <a:endParaRPr lang="en-US" sz="1600" b="1"/>
          </a:p>
        </p:txBody>
      </p:sp>
      <p:sp>
        <p:nvSpPr>
          <p:cNvPr id="752697" name="Rectangle 57"/>
          <p:cNvSpPr>
            <a:spLocks noChangeArrowheads="1"/>
          </p:cNvSpPr>
          <p:nvPr/>
        </p:nvSpPr>
        <p:spPr bwMode="auto">
          <a:xfrm>
            <a:off x="5707063" y="5157788"/>
            <a:ext cx="56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12483</a:t>
            </a:r>
            <a:endParaRPr lang="en-US" sz="1600" b="1"/>
          </a:p>
        </p:txBody>
      </p:sp>
      <p:sp>
        <p:nvSpPr>
          <p:cNvPr id="752698" name="Rectangle 58"/>
          <p:cNvSpPr>
            <a:spLocks noChangeArrowheads="1"/>
          </p:cNvSpPr>
          <p:nvPr/>
        </p:nvSpPr>
        <p:spPr bwMode="auto">
          <a:xfrm>
            <a:off x="7137400" y="5157788"/>
            <a:ext cx="563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11706</a:t>
            </a:r>
            <a:endParaRPr lang="en-US" sz="1600" b="1"/>
          </a:p>
        </p:txBody>
      </p:sp>
      <p:sp>
        <p:nvSpPr>
          <p:cNvPr id="752699" name="Rectangle 59"/>
          <p:cNvSpPr>
            <a:spLocks noChangeArrowheads="1"/>
          </p:cNvSpPr>
          <p:nvPr/>
        </p:nvSpPr>
        <p:spPr bwMode="auto">
          <a:xfrm>
            <a:off x="1263650" y="5383213"/>
            <a:ext cx="1558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Number of pairs</a:t>
            </a:r>
            <a:endParaRPr lang="en-US" sz="1600" b="1"/>
          </a:p>
        </p:txBody>
      </p:sp>
      <p:sp>
        <p:nvSpPr>
          <p:cNvPr id="752700" name="Rectangle 60"/>
          <p:cNvSpPr>
            <a:spLocks noChangeArrowheads="1"/>
          </p:cNvSpPr>
          <p:nvPr/>
        </p:nvSpPr>
        <p:spPr bwMode="auto">
          <a:xfrm>
            <a:off x="4378325" y="5383213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1083</a:t>
            </a:r>
            <a:endParaRPr lang="en-US" sz="1600" b="1"/>
          </a:p>
        </p:txBody>
      </p:sp>
      <p:sp>
        <p:nvSpPr>
          <p:cNvPr id="752701" name="Rectangle 61"/>
          <p:cNvSpPr>
            <a:spLocks noChangeArrowheads="1"/>
          </p:cNvSpPr>
          <p:nvPr/>
        </p:nvSpPr>
        <p:spPr bwMode="auto">
          <a:xfrm>
            <a:off x="5810250" y="5383213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1083</a:t>
            </a:r>
            <a:endParaRPr lang="en-US" sz="1600" b="1"/>
          </a:p>
        </p:txBody>
      </p:sp>
      <p:sp>
        <p:nvSpPr>
          <p:cNvPr id="752702" name="Rectangle 62"/>
          <p:cNvSpPr>
            <a:spLocks noChangeArrowheads="1"/>
          </p:cNvSpPr>
          <p:nvPr/>
        </p:nvSpPr>
        <p:spPr bwMode="auto">
          <a:xfrm>
            <a:off x="7240588" y="5383213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1045</a:t>
            </a:r>
            <a:endParaRPr lang="en-US" sz="1600" b="1"/>
          </a:p>
        </p:txBody>
      </p:sp>
      <p:sp>
        <p:nvSpPr>
          <p:cNvPr id="752703" name="Rectangle 63"/>
          <p:cNvSpPr>
            <a:spLocks noChangeArrowheads="1"/>
          </p:cNvSpPr>
          <p:nvPr/>
        </p:nvSpPr>
        <p:spPr bwMode="auto">
          <a:xfrm>
            <a:off x="1263650" y="5610225"/>
            <a:ext cx="132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R-sq between</a:t>
            </a:r>
            <a:endParaRPr lang="en-US" sz="1600" b="1"/>
          </a:p>
        </p:txBody>
      </p:sp>
      <p:sp>
        <p:nvSpPr>
          <p:cNvPr id="752704" name="Rectangle 64"/>
          <p:cNvSpPr>
            <a:spLocks noChangeArrowheads="1"/>
          </p:cNvSpPr>
          <p:nvPr/>
        </p:nvSpPr>
        <p:spPr bwMode="auto">
          <a:xfrm>
            <a:off x="4216400" y="5610225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0.5126</a:t>
            </a:r>
            <a:endParaRPr lang="en-US" sz="1600" b="1"/>
          </a:p>
        </p:txBody>
      </p:sp>
      <p:sp>
        <p:nvSpPr>
          <p:cNvPr id="752705" name="Rectangle 65"/>
          <p:cNvSpPr>
            <a:spLocks noChangeArrowheads="1"/>
          </p:cNvSpPr>
          <p:nvPr/>
        </p:nvSpPr>
        <p:spPr bwMode="auto">
          <a:xfrm>
            <a:off x="5648325" y="5610225"/>
            <a:ext cx="620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0.5072</a:t>
            </a:r>
            <a:endParaRPr lang="en-US" sz="1600" b="1"/>
          </a:p>
        </p:txBody>
      </p:sp>
      <p:sp>
        <p:nvSpPr>
          <p:cNvPr id="752706" name="Rectangle 66"/>
          <p:cNvSpPr>
            <a:spLocks noChangeArrowheads="1"/>
          </p:cNvSpPr>
          <p:nvPr/>
        </p:nvSpPr>
        <p:spPr bwMode="auto">
          <a:xfrm>
            <a:off x="7181850" y="5610225"/>
            <a:ext cx="50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0.523</a:t>
            </a:r>
            <a:endParaRPr lang="en-US" sz="1600" b="1"/>
          </a:p>
        </p:txBody>
      </p:sp>
      <p:sp>
        <p:nvSpPr>
          <p:cNvPr id="752707" name="Rectangle 67"/>
          <p:cNvSpPr>
            <a:spLocks noChangeArrowheads="1"/>
          </p:cNvSpPr>
          <p:nvPr/>
        </p:nvSpPr>
        <p:spPr bwMode="auto">
          <a:xfrm>
            <a:off x="1263650" y="5837238"/>
            <a:ext cx="1503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F pair dummies</a:t>
            </a:r>
            <a:endParaRPr lang="en-US" sz="1600" b="1"/>
          </a:p>
        </p:txBody>
      </p:sp>
      <p:sp>
        <p:nvSpPr>
          <p:cNvPr id="752708" name="Rectangle 68"/>
          <p:cNvSpPr>
            <a:spLocks noChangeArrowheads="1"/>
          </p:cNvSpPr>
          <p:nvPr/>
        </p:nvSpPr>
        <p:spPr bwMode="auto">
          <a:xfrm>
            <a:off x="4222750" y="5837238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[61.65]***</a:t>
            </a:r>
            <a:endParaRPr lang="en-US" sz="1600" b="1"/>
          </a:p>
        </p:txBody>
      </p:sp>
      <p:sp>
        <p:nvSpPr>
          <p:cNvPr id="752709" name="Rectangle 69"/>
          <p:cNvSpPr>
            <a:spLocks noChangeArrowheads="1"/>
          </p:cNvSpPr>
          <p:nvPr/>
        </p:nvSpPr>
        <p:spPr bwMode="auto">
          <a:xfrm>
            <a:off x="5670550" y="5837238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[61.54]***</a:t>
            </a:r>
            <a:endParaRPr lang="en-US" sz="1600" b="1"/>
          </a:p>
        </p:txBody>
      </p:sp>
      <p:sp>
        <p:nvSpPr>
          <p:cNvPr id="752710" name="Rectangle 70"/>
          <p:cNvSpPr>
            <a:spLocks noChangeArrowheads="1"/>
          </p:cNvSpPr>
          <p:nvPr/>
        </p:nvSpPr>
        <p:spPr bwMode="auto">
          <a:xfrm>
            <a:off x="7118350" y="5837238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[61.84]***</a:t>
            </a:r>
            <a:endParaRPr lang="en-US" sz="1600" b="1"/>
          </a:p>
        </p:txBody>
      </p:sp>
      <p:sp>
        <p:nvSpPr>
          <p:cNvPr id="752711" name="Rectangle 71"/>
          <p:cNvSpPr>
            <a:spLocks noChangeArrowheads="1"/>
          </p:cNvSpPr>
          <p:nvPr/>
        </p:nvSpPr>
        <p:spPr bwMode="auto">
          <a:xfrm>
            <a:off x="1263650" y="6062663"/>
            <a:ext cx="15478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F year dummies</a:t>
            </a:r>
            <a:endParaRPr lang="en-US" sz="1600" b="1"/>
          </a:p>
        </p:txBody>
      </p:sp>
      <p:sp>
        <p:nvSpPr>
          <p:cNvPr id="752712" name="Rectangle 72"/>
          <p:cNvSpPr>
            <a:spLocks noChangeArrowheads="1"/>
          </p:cNvSpPr>
          <p:nvPr/>
        </p:nvSpPr>
        <p:spPr bwMode="auto">
          <a:xfrm>
            <a:off x="4222750" y="60626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[42.12]***</a:t>
            </a:r>
            <a:endParaRPr lang="en-US" sz="1600" b="1"/>
          </a:p>
        </p:txBody>
      </p:sp>
      <p:sp>
        <p:nvSpPr>
          <p:cNvPr id="752713" name="Rectangle 73"/>
          <p:cNvSpPr>
            <a:spLocks noChangeArrowheads="1"/>
          </p:cNvSpPr>
          <p:nvPr/>
        </p:nvSpPr>
        <p:spPr bwMode="auto">
          <a:xfrm>
            <a:off x="5670550" y="60626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[40.45]***</a:t>
            </a:r>
            <a:endParaRPr lang="en-US" sz="1600" b="1"/>
          </a:p>
        </p:txBody>
      </p:sp>
      <p:sp>
        <p:nvSpPr>
          <p:cNvPr id="752714" name="Rectangle 74"/>
          <p:cNvSpPr>
            <a:spLocks noChangeArrowheads="1"/>
          </p:cNvSpPr>
          <p:nvPr/>
        </p:nvSpPr>
        <p:spPr bwMode="auto">
          <a:xfrm>
            <a:off x="7118350" y="6062663"/>
            <a:ext cx="882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[38.08]***</a:t>
            </a:r>
            <a:endParaRPr lang="en-US" sz="1600" b="1"/>
          </a:p>
        </p:txBody>
      </p:sp>
      <p:sp>
        <p:nvSpPr>
          <p:cNvPr id="752715" name="Rectangle 75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latin typeface="Arial" pitchFamily="34" charset="0"/>
              </a:rPr>
              <a:t>Baseline Results</a:t>
            </a:r>
          </a:p>
        </p:txBody>
      </p:sp>
      <p:sp>
        <p:nvSpPr>
          <p:cNvPr id="752716" name="Line 76"/>
          <p:cNvSpPr>
            <a:spLocks noChangeShapeType="1"/>
          </p:cNvSpPr>
          <p:nvPr/>
        </p:nvSpPr>
        <p:spPr bwMode="auto">
          <a:xfrm>
            <a:off x="838200" y="1219200"/>
            <a:ext cx="746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2717" name="Line 77"/>
          <p:cNvSpPr>
            <a:spLocks noChangeShapeType="1"/>
          </p:cNvSpPr>
          <p:nvPr/>
        </p:nvSpPr>
        <p:spPr bwMode="auto">
          <a:xfrm>
            <a:off x="838200" y="838200"/>
            <a:ext cx="746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2718" name="Line 78"/>
          <p:cNvSpPr>
            <a:spLocks noChangeShapeType="1"/>
          </p:cNvSpPr>
          <p:nvPr/>
        </p:nvSpPr>
        <p:spPr bwMode="auto">
          <a:xfrm>
            <a:off x="838200" y="6400800"/>
            <a:ext cx="746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2719" name="Rectangle 79"/>
          <p:cNvSpPr>
            <a:spLocks noChangeArrowheads="1"/>
          </p:cNvSpPr>
          <p:nvPr/>
        </p:nvSpPr>
        <p:spPr bwMode="auto">
          <a:xfrm>
            <a:off x="279400" y="6645275"/>
            <a:ext cx="84074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900" b="1">
                <a:latin typeface="Arial" pitchFamily="34" charset="0"/>
              </a:rPr>
              <a:t>Absolute value of t statistics in parentheses. Absolute value of F statistics in square brackets. * significant at 10%; ** significant at 5%; *** significant at 1%</a:t>
            </a:r>
            <a:endParaRPr lang="en-US" sz="9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ja-JP" sz="3200" b="1">
                <a:solidFill>
                  <a:schemeClr val="tx2"/>
                </a:solidFill>
                <a:latin typeface="Arial" pitchFamily="34" charset="0"/>
                <a:ea typeface="MS PGothic" pitchFamily="34" charset="-128"/>
              </a:rPr>
              <a:t>Baseline results</a:t>
            </a:r>
          </a:p>
        </p:txBody>
      </p:sp>
      <p:sp>
        <p:nvSpPr>
          <p:cNvPr id="758788" name="Rectangle 4"/>
          <p:cNvSpPr>
            <a:spLocks noChangeArrowheads="1"/>
          </p:cNvSpPr>
          <p:nvPr/>
        </p:nvSpPr>
        <p:spPr bwMode="auto">
          <a:xfrm>
            <a:off x="122238" y="6153150"/>
            <a:ext cx="36258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89" name="Rectangle 5"/>
          <p:cNvSpPr>
            <a:spLocks noChangeArrowheads="1"/>
          </p:cNvSpPr>
          <p:nvPr/>
        </p:nvSpPr>
        <p:spPr bwMode="auto">
          <a:xfrm>
            <a:off x="5681663" y="5878513"/>
            <a:ext cx="272891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0" name="Rectangle 6"/>
          <p:cNvSpPr>
            <a:spLocks noChangeArrowheads="1"/>
          </p:cNvSpPr>
          <p:nvPr/>
        </p:nvSpPr>
        <p:spPr bwMode="auto">
          <a:xfrm>
            <a:off x="150813" y="6257925"/>
            <a:ext cx="36258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1" name="Rectangle 7"/>
          <p:cNvSpPr>
            <a:spLocks noChangeArrowheads="1"/>
          </p:cNvSpPr>
          <p:nvPr/>
        </p:nvSpPr>
        <p:spPr bwMode="auto">
          <a:xfrm>
            <a:off x="1582738" y="2478088"/>
            <a:ext cx="2151062" cy="2760662"/>
          </a:xfrm>
          <a:prstGeom prst="rect">
            <a:avLst/>
          </a:prstGeom>
          <a:gradFill rotWithShape="0">
            <a:gsLst>
              <a:gs pos="0">
                <a:srgbClr val="33CC33">
                  <a:gamma/>
                  <a:shade val="46275"/>
                  <a:invGamma/>
                </a:srgbClr>
              </a:gs>
              <a:gs pos="5000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0" scaled="1"/>
          </a:gradFill>
          <a:ln w="17526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2" name="Rectangle 8"/>
          <p:cNvSpPr>
            <a:spLocks noChangeArrowheads="1"/>
          </p:cNvSpPr>
          <p:nvPr/>
        </p:nvSpPr>
        <p:spPr bwMode="auto">
          <a:xfrm>
            <a:off x="5886450" y="5238750"/>
            <a:ext cx="2130425" cy="511175"/>
          </a:xfrm>
          <a:prstGeom prst="rect">
            <a:avLst/>
          </a:prstGeom>
          <a:gradFill rotWithShape="0">
            <a:gsLst>
              <a:gs pos="0">
                <a:schemeClr val="tx2">
                  <a:gamma/>
                  <a:shade val="46275"/>
                  <a:invGamma/>
                </a:schemeClr>
              </a:gs>
              <a:gs pos="5000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0" scaled="1"/>
          </a:gradFill>
          <a:ln w="17526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3" name="Rectangle 9"/>
          <p:cNvSpPr>
            <a:spLocks noChangeArrowheads="1"/>
          </p:cNvSpPr>
          <p:nvPr/>
        </p:nvSpPr>
        <p:spPr bwMode="auto">
          <a:xfrm>
            <a:off x="3733800" y="4213225"/>
            <a:ext cx="2149475" cy="1025525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17526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4" name="Line 10"/>
          <p:cNvSpPr>
            <a:spLocks noChangeShapeType="1"/>
          </p:cNvSpPr>
          <p:nvPr/>
        </p:nvSpPr>
        <p:spPr bwMode="auto">
          <a:xfrm>
            <a:off x="1012825" y="2163763"/>
            <a:ext cx="1588" cy="4098925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5" name="Line 11"/>
          <p:cNvSpPr>
            <a:spLocks noChangeShapeType="1"/>
          </p:cNvSpPr>
          <p:nvPr/>
        </p:nvSpPr>
        <p:spPr bwMode="auto">
          <a:xfrm>
            <a:off x="942975" y="6262688"/>
            <a:ext cx="69850" cy="1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6" name="Line 12"/>
          <p:cNvSpPr>
            <a:spLocks noChangeShapeType="1"/>
          </p:cNvSpPr>
          <p:nvPr/>
        </p:nvSpPr>
        <p:spPr bwMode="auto">
          <a:xfrm>
            <a:off x="942975" y="5749925"/>
            <a:ext cx="698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7" name="Line 13"/>
          <p:cNvSpPr>
            <a:spLocks noChangeShapeType="1"/>
          </p:cNvSpPr>
          <p:nvPr/>
        </p:nvSpPr>
        <p:spPr bwMode="auto">
          <a:xfrm>
            <a:off x="942975" y="5238750"/>
            <a:ext cx="698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8" name="Line 14"/>
          <p:cNvSpPr>
            <a:spLocks noChangeShapeType="1"/>
          </p:cNvSpPr>
          <p:nvPr/>
        </p:nvSpPr>
        <p:spPr bwMode="auto">
          <a:xfrm>
            <a:off x="942975" y="4725988"/>
            <a:ext cx="69850" cy="1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799" name="Line 15"/>
          <p:cNvSpPr>
            <a:spLocks noChangeShapeType="1"/>
          </p:cNvSpPr>
          <p:nvPr/>
        </p:nvSpPr>
        <p:spPr bwMode="auto">
          <a:xfrm>
            <a:off x="942975" y="4213225"/>
            <a:ext cx="698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0" name="Line 16"/>
          <p:cNvSpPr>
            <a:spLocks noChangeShapeType="1"/>
          </p:cNvSpPr>
          <p:nvPr/>
        </p:nvSpPr>
        <p:spPr bwMode="auto">
          <a:xfrm>
            <a:off x="942975" y="3700463"/>
            <a:ext cx="69850" cy="1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1" name="Line 17"/>
          <p:cNvSpPr>
            <a:spLocks noChangeShapeType="1"/>
          </p:cNvSpPr>
          <p:nvPr/>
        </p:nvSpPr>
        <p:spPr bwMode="auto">
          <a:xfrm>
            <a:off x="942975" y="3187700"/>
            <a:ext cx="698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2" name="Line 18"/>
          <p:cNvSpPr>
            <a:spLocks noChangeShapeType="1"/>
          </p:cNvSpPr>
          <p:nvPr/>
        </p:nvSpPr>
        <p:spPr bwMode="auto">
          <a:xfrm>
            <a:off x="942975" y="2676525"/>
            <a:ext cx="69850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3" name="Line 19"/>
          <p:cNvSpPr>
            <a:spLocks noChangeShapeType="1"/>
          </p:cNvSpPr>
          <p:nvPr/>
        </p:nvSpPr>
        <p:spPr bwMode="auto">
          <a:xfrm>
            <a:off x="942975" y="2163763"/>
            <a:ext cx="69850" cy="1587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4" name="Line 20"/>
          <p:cNvSpPr>
            <a:spLocks noChangeShapeType="1"/>
          </p:cNvSpPr>
          <p:nvPr/>
        </p:nvSpPr>
        <p:spPr bwMode="auto">
          <a:xfrm>
            <a:off x="1012825" y="5238750"/>
            <a:ext cx="7748588" cy="15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5" name="Line 21"/>
          <p:cNvSpPr>
            <a:spLocks noChangeShapeType="1"/>
          </p:cNvSpPr>
          <p:nvPr/>
        </p:nvSpPr>
        <p:spPr bwMode="auto">
          <a:xfrm flipV="1">
            <a:off x="1012825" y="5238750"/>
            <a:ext cx="1588" cy="77788"/>
          </a:xfrm>
          <a:prstGeom prst="line">
            <a:avLst/>
          </a:prstGeom>
          <a:noFill/>
          <a:ln w="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8806" name="Rectangle 22"/>
          <p:cNvSpPr>
            <a:spLocks noChangeArrowheads="1"/>
          </p:cNvSpPr>
          <p:nvPr/>
        </p:nvSpPr>
        <p:spPr bwMode="auto">
          <a:xfrm>
            <a:off x="511175" y="6105525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-10</a:t>
            </a:r>
          </a:p>
        </p:txBody>
      </p:sp>
      <p:sp>
        <p:nvSpPr>
          <p:cNvPr id="758807" name="Rectangle 23"/>
          <p:cNvSpPr>
            <a:spLocks noChangeArrowheads="1"/>
          </p:cNvSpPr>
          <p:nvPr/>
        </p:nvSpPr>
        <p:spPr bwMode="auto">
          <a:xfrm>
            <a:off x="619125" y="5592763"/>
            <a:ext cx="180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-5</a:t>
            </a:r>
          </a:p>
        </p:txBody>
      </p:sp>
      <p:sp>
        <p:nvSpPr>
          <p:cNvPr id="758808" name="Rectangle 24"/>
          <p:cNvSpPr>
            <a:spLocks noChangeArrowheads="1"/>
          </p:cNvSpPr>
          <p:nvPr/>
        </p:nvSpPr>
        <p:spPr bwMode="auto">
          <a:xfrm>
            <a:off x="679450" y="5080000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0</a:t>
            </a:r>
          </a:p>
        </p:txBody>
      </p:sp>
      <p:sp>
        <p:nvSpPr>
          <p:cNvPr id="758809" name="Rectangle 25"/>
          <p:cNvSpPr>
            <a:spLocks noChangeArrowheads="1"/>
          </p:cNvSpPr>
          <p:nvPr/>
        </p:nvSpPr>
        <p:spPr bwMode="auto">
          <a:xfrm>
            <a:off x="679450" y="4568825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5</a:t>
            </a:r>
          </a:p>
        </p:txBody>
      </p:sp>
      <p:sp>
        <p:nvSpPr>
          <p:cNvPr id="758810" name="Rectangle 26"/>
          <p:cNvSpPr>
            <a:spLocks noChangeArrowheads="1"/>
          </p:cNvSpPr>
          <p:nvPr/>
        </p:nvSpPr>
        <p:spPr bwMode="auto">
          <a:xfrm>
            <a:off x="571500" y="4056063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10</a:t>
            </a:r>
          </a:p>
        </p:txBody>
      </p:sp>
      <p:sp>
        <p:nvSpPr>
          <p:cNvPr id="758811" name="Rectangle 27"/>
          <p:cNvSpPr>
            <a:spLocks noChangeArrowheads="1"/>
          </p:cNvSpPr>
          <p:nvPr/>
        </p:nvSpPr>
        <p:spPr bwMode="auto">
          <a:xfrm>
            <a:off x="571500" y="354330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15</a:t>
            </a:r>
          </a:p>
        </p:txBody>
      </p:sp>
      <p:sp>
        <p:nvSpPr>
          <p:cNvPr id="758812" name="Rectangle 28"/>
          <p:cNvSpPr>
            <a:spLocks noChangeArrowheads="1"/>
          </p:cNvSpPr>
          <p:nvPr/>
        </p:nvSpPr>
        <p:spPr bwMode="auto">
          <a:xfrm>
            <a:off x="571500" y="3030538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20</a:t>
            </a:r>
          </a:p>
        </p:txBody>
      </p:sp>
      <p:sp>
        <p:nvSpPr>
          <p:cNvPr id="758813" name="Rectangle 29"/>
          <p:cNvSpPr>
            <a:spLocks noChangeArrowheads="1"/>
          </p:cNvSpPr>
          <p:nvPr/>
        </p:nvSpPr>
        <p:spPr bwMode="auto">
          <a:xfrm>
            <a:off x="571500" y="2517775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25</a:t>
            </a:r>
          </a:p>
        </p:txBody>
      </p:sp>
      <p:sp>
        <p:nvSpPr>
          <p:cNvPr id="758814" name="Rectangle 30"/>
          <p:cNvSpPr>
            <a:spLocks noChangeArrowheads="1"/>
          </p:cNvSpPr>
          <p:nvPr/>
        </p:nvSpPr>
        <p:spPr bwMode="auto">
          <a:xfrm>
            <a:off x="571500" y="200660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600" b="1">
                <a:latin typeface="Arial" pitchFamily="34" charset="0"/>
              </a:rPr>
              <a:t>30</a:t>
            </a:r>
          </a:p>
        </p:txBody>
      </p:sp>
      <p:sp>
        <p:nvSpPr>
          <p:cNvPr id="758815" name="Rectangle 31"/>
          <p:cNvSpPr>
            <a:spLocks noChangeArrowheads="1"/>
          </p:cNvSpPr>
          <p:nvPr/>
        </p:nvSpPr>
        <p:spPr bwMode="auto">
          <a:xfrm>
            <a:off x="3481388" y="3048000"/>
            <a:ext cx="2538412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Effect of doubling extended market</a:t>
            </a:r>
          </a:p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of host country</a:t>
            </a:r>
          </a:p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10%</a:t>
            </a:r>
          </a:p>
        </p:txBody>
      </p:sp>
      <p:sp>
        <p:nvSpPr>
          <p:cNvPr id="758816" name="Rectangle 32"/>
          <p:cNvSpPr>
            <a:spLocks noChangeArrowheads="1"/>
          </p:cNvSpPr>
          <p:nvPr/>
        </p:nvSpPr>
        <p:spPr bwMode="auto">
          <a:xfrm>
            <a:off x="1809750" y="1881188"/>
            <a:ext cx="18415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Effect of same FTA</a:t>
            </a:r>
          </a:p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27%</a:t>
            </a:r>
          </a:p>
        </p:txBody>
      </p:sp>
      <p:sp>
        <p:nvSpPr>
          <p:cNvPr id="758817" name="Rectangle 33"/>
          <p:cNvSpPr>
            <a:spLocks noChangeArrowheads="1"/>
          </p:cNvSpPr>
          <p:nvPr/>
        </p:nvSpPr>
        <p:spPr bwMode="auto">
          <a:xfrm>
            <a:off x="6183313" y="5753100"/>
            <a:ext cx="1728787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Effect of doubling</a:t>
            </a:r>
          </a:p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extended market</a:t>
            </a:r>
          </a:p>
          <a:p>
            <a:pPr algn="ctr"/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of source country</a:t>
            </a:r>
          </a:p>
          <a:p>
            <a:pPr algn="ctr"/>
            <a:endParaRPr lang="en-US" altLang="ja-JP" sz="1600" b="1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758818" name="Rectangle 34"/>
          <p:cNvSpPr>
            <a:spLocks noChangeArrowheads="1"/>
          </p:cNvSpPr>
          <p:nvPr/>
        </p:nvSpPr>
        <p:spPr bwMode="auto">
          <a:xfrm>
            <a:off x="6781800" y="4800600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b="1">
                <a:latin typeface="Arial" pitchFamily="34" charset="0"/>
                <a:ea typeface="MS PGothic" pitchFamily="34" charset="-128"/>
              </a:rPr>
              <a:t>-5%</a:t>
            </a:r>
            <a:endParaRPr lang="en-US" sz="1600" b="1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153400" cy="6858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Potential impact of FTAA on bilateral FDI from the US</a:t>
            </a:r>
            <a:endParaRPr lang="en-US" sz="4000" b="1">
              <a:latin typeface="Arial" pitchFamily="34" charset="0"/>
            </a:endParaRPr>
          </a:p>
        </p:txBody>
      </p:sp>
      <p:sp>
        <p:nvSpPr>
          <p:cNvPr id="743429" name="Rectangle 5"/>
          <p:cNvSpPr>
            <a:spLocks noChangeArrowheads="1"/>
          </p:cNvSpPr>
          <p:nvPr/>
        </p:nvSpPr>
        <p:spPr bwMode="auto">
          <a:xfrm>
            <a:off x="3894138" y="1862138"/>
            <a:ext cx="14208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Argentina</a:t>
            </a:r>
            <a:endParaRPr lang="en-US"/>
          </a:p>
        </p:txBody>
      </p:sp>
      <p:sp>
        <p:nvSpPr>
          <p:cNvPr id="743431" name="Rectangle 7"/>
          <p:cNvSpPr>
            <a:spLocks noChangeArrowheads="1"/>
          </p:cNvSpPr>
          <p:nvPr/>
        </p:nvSpPr>
        <p:spPr bwMode="auto">
          <a:xfrm>
            <a:off x="6615113" y="1862138"/>
            <a:ext cx="10842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Mexico</a:t>
            </a:r>
            <a:endParaRPr lang="en-US"/>
          </a:p>
        </p:txBody>
      </p:sp>
      <p:sp>
        <p:nvSpPr>
          <p:cNvPr id="743435" name="Rectangle 11"/>
          <p:cNvSpPr>
            <a:spLocks noChangeArrowheads="1"/>
          </p:cNvSpPr>
          <p:nvPr/>
        </p:nvSpPr>
        <p:spPr bwMode="auto">
          <a:xfrm>
            <a:off x="3316288" y="1595438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457" name="Rectangle 33"/>
          <p:cNvSpPr>
            <a:spLocks noChangeArrowheads="1"/>
          </p:cNvSpPr>
          <p:nvPr/>
        </p:nvSpPr>
        <p:spPr bwMode="auto">
          <a:xfrm>
            <a:off x="852488" y="2636838"/>
            <a:ext cx="1522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Same FTA </a:t>
            </a:r>
            <a:endParaRPr lang="en-US"/>
          </a:p>
        </p:txBody>
      </p:sp>
      <p:sp>
        <p:nvSpPr>
          <p:cNvPr id="743458" name="Rectangle 34"/>
          <p:cNvSpPr>
            <a:spLocks noChangeArrowheads="1"/>
          </p:cNvSpPr>
          <p:nvPr/>
        </p:nvSpPr>
        <p:spPr bwMode="auto">
          <a:xfrm>
            <a:off x="852488" y="3016250"/>
            <a:ext cx="1127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(0.2329)</a:t>
            </a:r>
            <a:endParaRPr lang="en-US"/>
          </a:p>
        </p:txBody>
      </p:sp>
      <p:sp>
        <p:nvSpPr>
          <p:cNvPr id="743460" name="Rectangle 36"/>
          <p:cNvSpPr>
            <a:spLocks noChangeArrowheads="1"/>
          </p:cNvSpPr>
          <p:nvPr/>
        </p:nvSpPr>
        <p:spPr bwMode="auto">
          <a:xfrm>
            <a:off x="4043363" y="2803525"/>
            <a:ext cx="11191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+26.2%</a:t>
            </a:r>
            <a:endParaRPr lang="en-US"/>
          </a:p>
        </p:txBody>
      </p:sp>
      <p:sp>
        <p:nvSpPr>
          <p:cNvPr id="743462" name="Rectangle 38"/>
          <p:cNvSpPr>
            <a:spLocks noChangeArrowheads="1"/>
          </p:cNvSpPr>
          <p:nvPr/>
        </p:nvSpPr>
        <p:spPr bwMode="auto">
          <a:xfrm>
            <a:off x="7065963" y="2803525"/>
            <a:ext cx="1778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0</a:t>
            </a:r>
            <a:endParaRPr lang="en-US"/>
          </a:p>
        </p:txBody>
      </p:sp>
      <p:sp>
        <p:nvSpPr>
          <p:cNvPr id="743471" name="Rectangle 47"/>
          <p:cNvSpPr>
            <a:spLocks noChangeArrowheads="1"/>
          </p:cNvSpPr>
          <p:nvPr/>
        </p:nvSpPr>
        <p:spPr bwMode="auto">
          <a:xfrm>
            <a:off x="5870575" y="2528888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476" name="Rectangle 52"/>
          <p:cNvSpPr>
            <a:spLocks noChangeArrowheads="1"/>
          </p:cNvSpPr>
          <p:nvPr/>
        </p:nvSpPr>
        <p:spPr bwMode="auto">
          <a:xfrm>
            <a:off x="8428038" y="2528888"/>
            <a:ext cx="476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484" name="Rectangle 60"/>
          <p:cNvSpPr>
            <a:spLocks noChangeArrowheads="1"/>
          </p:cNvSpPr>
          <p:nvPr/>
        </p:nvSpPr>
        <p:spPr bwMode="auto">
          <a:xfrm>
            <a:off x="852488" y="3579813"/>
            <a:ext cx="2327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Extended market </a:t>
            </a:r>
            <a:endParaRPr lang="en-US"/>
          </a:p>
        </p:txBody>
      </p:sp>
      <p:sp>
        <p:nvSpPr>
          <p:cNvPr id="743485" name="Rectangle 61"/>
          <p:cNvSpPr>
            <a:spLocks noChangeArrowheads="1"/>
          </p:cNvSpPr>
          <p:nvPr/>
        </p:nvSpPr>
        <p:spPr bwMode="auto">
          <a:xfrm>
            <a:off x="852488" y="3954463"/>
            <a:ext cx="1760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host (0.1020)</a:t>
            </a:r>
            <a:endParaRPr lang="en-US"/>
          </a:p>
        </p:txBody>
      </p:sp>
      <p:sp>
        <p:nvSpPr>
          <p:cNvPr id="743487" name="Rectangle 63"/>
          <p:cNvSpPr>
            <a:spLocks noChangeArrowheads="1"/>
          </p:cNvSpPr>
          <p:nvPr/>
        </p:nvSpPr>
        <p:spPr bwMode="auto">
          <a:xfrm>
            <a:off x="4043363" y="3598863"/>
            <a:ext cx="11191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+26.8%</a:t>
            </a:r>
            <a:endParaRPr lang="en-US"/>
          </a:p>
        </p:txBody>
      </p:sp>
      <p:sp>
        <p:nvSpPr>
          <p:cNvPr id="743489" name="Rectangle 65"/>
          <p:cNvSpPr>
            <a:spLocks noChangeArrowheads="1"/>
          </p:cNvSpPr>
          <p:nvPr/>
        </p:nvSpPr>
        <p:spPr bwMode="auto">
          <a:xfrm>
            <a:off x="4151313" y="3995738"/>
            <a:ext cx="903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/>
              <a:t>[+921%]</a:t>
            </a:r>
            <a:endParaRPr lang="en-US"/>
          </a:p>
        </p:txBody>
      </p:sp>
      <p:sp>
        <p:nvSpPr>
          <p:cNvPr id="743491" name="Rectangle 67"/>
          <p:cNvSpPr>
            <a:spLocks noChangeArrowheads="1"/>
          </p:cNvSpPr>
          <p:nvPr/>
        </p:nvSpPr>
        <p:spPr bwMode="auto">
          <a:xfrm>
            <a:off x="6686550" y="3598863"/>
            <a:ext cx="11191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+1.25%</a:t>
            </a:r>
            <a:endParaRPr lang="en-US"/>
          </a:p>
        </p:txBody>
      </p:sp>
      <p:sp>
        <p:nvSpPr>
          <p:cNvPr id="743493" name="Rectangle 69"/>
          <p:cNvSpPr>
            <a:spLocks noChangeArrowheads="1"/>
          </p:cNvSpPr>
          <p:nvPr/>
        </p:nvSpPr>
        <p:spPr bwMode="auto">
          <a:xfrm>
            <a:off x="6767513" y="3995738"/>
            <a:ext cx="776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/>
              <a:t>[+13%]</a:t>
            </a:r>
            <a:endParaRPr lang="en-US"/>
          </a:p>
        </p:txBody>
      </p:sp>
      <p:sp>
        <p:nvSpPr>
          <p:cNvPr id="743515" name="Rectangle 91"/>
          <p:cNvSpPr>
            <a:spLocks noChangeArrowheads="1"/>
          </p:cNvSpPr>
          <p:nvPr/>
        </p:nvSpPr>
        <p:spPr bwMode="auto">
          <a:xfrm>
            <a:off x="852488" y="4518025"/>
            <a:ext cx="2327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Extended market </a:t>
            </a:r>
            <a:endParaRPr lang="en-US"/>
          </a:p>
        </p:txBody>
      </p:sp>
      <p:sp>
        <p:nvSpPr>
          <p:cNvPr id="743516" name="Rectangle 92"/>
          <p:cNvSpPr>
            <a:spLocks noChangeArrowheads="1"/>
          </p:cNvSpPr>
          <p:nvPr/>
        </p:nvSpPr>
        <p:spPr bwMode="auto">
          <a:xfrm>
            <a:off x="852488" y="4892675"/>
            <a:ext cx="21796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600"/>
              <a:t>source (-0.0481)</a:t>
            </a:r>
            <a:endParaRPr lang="en-US"/>
          </a:p>
          <a:p>
            <a:endParaRPr lang="en-US"/>
          </a:p>
        </p:txBody>
      </p:sp>
      <p:sp>
        <p:nvSpPr>
          <p:cNvPr id="743521" name="Rectangle 97"/>
          <p:cNvSpPr>
            <a:spLocks noChangeArrowheads="1"/>
          </p:cNvSpPr>
          <p:nvPr/>
        </p:nvSpPr>
        <p:spPr bwMode="auto">
          <a:xfrm>
            <a:off x="4291013" y="4535488"/>
            <a:ext cx="9191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0.71%</a:t>
            </a:r>
            <a:endParaRPr lang="en-US"/>
          </a:p>
        </p:txBody>
      </p:sp>
      <p:sp>
        <p:nvSpPr>
          <p:cNvPr id="743523" name="Rectangle 99"/>
          <p:cNvSpPr>
            <a:spLocks noChangeArrowheads="1"/>
          </p:cNvSpPr>
          <p:nvPr/>
        </p:nvSpPr>
        <p:spPr bwMode="auto">
          <a:xfrm>
            <a:off x="4214813" y="4933950"/>
            <a:ext cx="776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/>
              <a:t>[+16%]</a:t>
            </a:r>
            <a:endParaRPr lang="en-US"/>
          </a:p>
        </p:txBody>
      </p:sp>
      <p:sp>
        <p:nvSpPr>
          <p:cNvPr id="743526" name="Rectangle 102"/>
          <p:cNvSpPr>
            <a:spLocks noChangeArrowheads="1"/>
          </p:cNvSpPr>
          <p:nvPr/>
        </p:nvSpPr>
        <p:spPr bwMode="auto">
          <a:xfrm>
            <a:off x="6845300" y="4535488"/>
            <a:ext cx="919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0.71%</a:t>
            </a:r>
            <a:endParaRPr lang="en-US"/>
          </a:p>
        </p:txBody>
      </p:sp>
      <p:sp>
        <p:nvSpPr>
          <p:cNvPr id="743528" name="Rectangle 104"/>
          <p:cNvSpPr>
            <a:spLocks noChangeArrowheads="1"/>
          </p:cNvSpPr>
          <p:nvPr/>
        </p:nvSpPr>
        <p:spPr bwMode="auto">
          <a:xfrm>
            <a:off x="6767513" y="4933950"/>
            <a:ext cx="7762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/>
              <a:t>[+16%]</a:t>
            </a:r>
            <a:endParaRPr lang="en-US"/>
          </a:p>
        </p:txBody>
      </p:sp>
      <p:sp>
        <p:nvSpPr>
          <p:cNvPr id="743537" name="Rectangle 113"/>
          <p:cNvSpPr>
            <a:spLocks noChangeArrowheads="1"/>
          </p:cNvSpPr>
          <p:nvPr/>
        </p:nvSpPr>
        <p:spPr bwMode="auto">
          <a:xfrm>
            <a:off x="5870575" y="4410075"/>
            <a:ext cx="79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42" name="Rectangle 118"/>
          <p:cNvSpPr>
            <a:spLocks noChangeArrowheads="1"/>
          </p:cNvSpPr>
          <p:nvPr/>
        </p:nvSpPr>
        <p:spPr bwMode="auto">
          <a:xfrm>
            <a:off x="8428038" y="4410075"/>
            <a:ext cx="476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50" name="Rectangle 126"/>
          <p:cNvSpPr>
            <a:spLocks noChangeArrowheads="1"/>
          </p:cNvSpPr>
          <p:nvPr/>
        </p:nvSpPr>
        <p:spPr bwMode="auto">
          <a:xfrm>
            <a:off x="852488" y="5641975"/>
            <a:ext cx="1820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600"/>
              <a:t>Overall effect</a:t>
            </a:r>
            <a:endParaRPr lang="en-US"/>
          </a:p>
        </p:txBody>
      </p:sp>
      <p:sp>
        <p:nvSpPr>
          <p:cNvPr id="743552" name="Rectangle 128"/>
          <p:cNvSpPr>
            <a:spLocks noChangeArrowheads="1"/>
          </p:cNvSpPr>
          <p:nvPr/>
        </p:nvSpPr>
        <p:spPr bwMode="auto">
          <a:xfrm>
            <a:off x="4178300" y="5618163"/>
            <a:ext cx="8524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+60%</a:t>
            </a:r>
            <a:endParaRPr lang="en-US"/>
          </a:p>
        </p:txBody>
      </p:sp>
      <p:sp>
        <p:nvSpPr>
          <p:cNvPr id="743554" name="Rectangle 130"/>
          <p:cNvSpPr>
            <a:spLocks noChangeArrowheads="1"/>
          </p:cNvSpPr>
          <p:nvPr/>
        </p:nvSpPr>
        <p:spPr bwMode="auto">
          <a:xfrm>
            <a:off x="6686550" y="5618163"/>
            <a:ext cx="9413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/>
              <a:t>+0.5%</a:t>
            </a:r>
            <a:endParaRPr lang="en-US"/>
          </a:p>
        </p:txBody>
      </p:sp>
      <p:sp>
        <p:nvSpPr>
          <p:cNvPr id="743574" name="Rectangle 150"/>
          <p:cNvSpPr>
            <a:spLocks noChangeArrowheads="1"/>
          </p:cNvSpPr>
          <p:nvPr/>
        </p:nvSpPr>
        <p:spPr bwMode="auto">
          <a:xfrm>
            <a:off x="3316288" y="6291263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81" name="Rectangle 157"/>
          <p:cNvSpPr>
            <a:spLocks noChangeArrowheads="1"/>
          </p:cNvSpPr>
          <p:nvPr/>
        </p:nvSpPr>
        <p:spPr bwMode="auto">
          <a:xfrm>
            <a:off x="5870575" y="6291263"/>
            <a:ext cx="4763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88" name="Rectangle 164"/>
          <p:cNvSpPr>
            <a:spLocks noChangeArrowheads="1"/>
          </p:cNvSpPr>
          <p:nvPr/>
        </p:nvSpPr>
        <p:spPr bwMode="auto">
          <a:xfrm>
            <a:off x="8428038" y="6291263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91" name="Rectangle 167"/>
          <p:cNvSpPr>
            <a:spLocks noChangeArrowheads="1"/>
          </p:cNvSpPr>
          <p:nvPr/>
        </p:nvSpPr>
        <p:spPr bwMode="auto">
          <a:xfrm>
            <a:off x="8428038" y="6291263"/>
            <a:ext cx="4762" cy="47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94" name="Rectangle 170"/>
          <p:cNvSpPr>
            <a:spLocks noChangeArrowheads="1"/>
          </p:cNvSpPr>
          <p:nvPr/>
        </p:nvSpPr>
        <p:spPr bwMode="auto">
          <a:xfrm>
            <a:off x="762000" y="6291263"/>
            <a:ext cx="3175" cy="1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"/>
              <a:t> </a:t>
            </a:r>
            <a:endParaRPr lang="en-US"/>
          </a:p>
        </p:txBody>
      </p:sp>
      <p:sp>
        <p:nvSpPr>
          <p:cNvPr id="743596" name="Line 172"/>
          <p:cNvSpPr>
            <a:spLocks noChangeShapeType="1"/>
          </p:cNvSpPr>
          <p:nvPr/>
        </p:nvSpPr>
        <p:spPr bwMode="auto">
          <a:xfrm>
            <a:off x="609600" y="35052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3597" name="Line 173"/>
          <p:cNvSpPr>
            <a:spLocks noChangeShapeType="1"/>
          </p:cNvSpPr>
          <p:nvPr/>
        </p:nvSpPr>
        <p:spPr bwMode="auto">
          <a:xfrm>
            <a:off x="609600" y="44196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3598" name="Line 174"/>
          <p:cNvSpPr>
            <a:spLocks noChangeShapeType="1"/>
          </p:cNvSpPr>
          <p:nvPr/>
        </p:nvSpPr>
        <p:spPr bwMode="auto">
          <a:xfrm>
            <a:off x="609600" y="54102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3599" name="Line 175"/>
          <p:cNvSpPr>
            <a:spLocks noChangeShapeType="1"/>
          </p:cNvSpPr>
          <p:nvPr/>
        </p:nvSpPr>
        <p:spPr bwMode="auto">
          <a:xfrm>
            <a:off x="685800" y="2514600"/>
            <a:ext cx="769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3600" name="Line 176"/>
          <p:cNvSpPr>
            <a:spLocks noChangeShapeType="1"/>
          </p:cNvSpPr>
          <p:nvPr/>
        </p:nvSpPr>
        <p:spPr bwMode="auto">
          <a:xfrm>
            <a:off x="3581400" y="16764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43601" name="Line 177"/>
          <p:cNvSpPr>
            <a:spLocks noChangeShapeType="1"/>
          </p:cNvSpPr>
          <p:nvPr/>
        </p:nvSpPr>
        <p:spPr bwMode="auto">
          <a:xfrm>
            <a:off x="5943600" y="16764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6" name="Rectangle 2"/>
          <p:cNvSpPr>
            <a:spLocks noChangeArrowheads="1"/>
          </p:cNvSpPr>
          <p:nvPr/>
        </p:nvSpPr>
        <p:spPr bwMode="auto">
          <a:xfrm>
            <a:off x="4343400" y="1143000"/>
            <a:ext cx="1857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(1)</a:t>
            </a:r>
            <a:endParaRPr lang="en-US" sz="1200" b="1"/>
          </a:p>
        </p:txBody>
      </p:sp>
      <p:sp>
        <p:nvSpPr>
          <p:cNvPr id="753667" name="Rectangle 3"/>
          <p:cNvSpPr>
            <a:spLocks noChangeArrowheads="1"/>
          </p:cNvSpPr>
          <p:nvPr/>
        </p:nvSpPr>
        <p:spPr bwMode="auto">
          <a:xfrm>
            <a:off x="5638800" y="1143000"/>
            <a:ext cx="1857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(2)</a:t>
            </a:r>
            <a:endParaRPr lang="en-US" sz="1200" b="1"/>
          </a:p>
        </p:txBody>
      </p:sp>
      <p:sp>
        <p:nvSpPr>
          <p:cNvPr id="753668" name="Rectangle 4"/>
          <p:cNvSpPr>
            <a:spLocks noChangeArrowheads="1"/>
          </p:cNvSpPr>
          <p:nvPr/>
        </p:nvSpPr>
        <p:spPr bwMode="auto">
          <a:xfrm>
            <a:off x="6934200" y="1143000"/>
            <a:ext cx="1857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(3)</a:t>
            </a:r>
            <a:endParaRPr lang="en-US" sz="1200" b="1"/>
          </a:p>
        </p:txBody>
      </p:sp>
      <p:sp>
        <p:nvSpPr>
          <p:cNvPr id="753670" name="Rectangle 6"/>
          <p:cNvSpPr>
            <a:spLocks noChangeArrowheads="1"/>
          </p:cNvSpPr>
          <p:nvPr/>
        </p:nvSpPr>
        <p:spPr bwMode="auto">
          <a:xfrm>
            <a:off x="8297863" y="1143000"/>
            <a:ext cx="185737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(4)</a:t>
            </a:r>
            <a:endParaRPr lang="en-US" sz="1200" b="1"/>
          </a:p>
        </p:txBody>
      </p:sp>
      <p:sp>
        <p:nvSpPr>
          <p:cNvPr id="753672" name="Rectangle 8"/>
          <p:cNvSpPr>
            <a:spLocks noChangeArrowheads="1"/>
          </p:cNvSpPr>
          <p:nvPr/>
        </p:nvSpPr>
        <p:spPr bwMode="auto">
          <a:xfrm>
            <a:off x="333375" y="1425575"/>
            <a:ext cx="8286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GDP Host</a:t>
            </a:r>
            <a:endParaRPr lang="en-US" sz="1400" b="1"/>
          </a:p>
        </p:txBody>
      </p:sp>
      <p:sp>
        <p:nvSpPr>
          <p:cNvPr id="753673" name="Rectangle 9"/>
          <p:cNvSpPr>
            <a:spLocks noChangeArrowheads="1"/>
          </p:cNvSpPr>
          <p:nvPr/>
        </p:nvSpPr>
        <p:spPr bwMode="auto">
          <a:xfrm>
            <a:off x="4181475" y="14255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0.191</a:t>
            </a:r>
            <a:endParaRPr lang="en-US" sz="1400" b="1"/>
          </a:p>
        </p:txBody>
      </p:sp>
      <p:sp>
        <p:nvSpPr>
          <p:cNvPr id="753674" name="Rectangle 10"/>
          <p:cNvSpPr>
            <a:spLocks noChangeArrowheads="1"/>
          </p:cNvSpPr>
          <p:nvPr/>
        </p:nvSpPr>
        <p:spPr bwMode="auto">
          <a:xfrm>
            <a:off x="5476875" y="14255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0.189</a:t>
            </a:r>
            <a:endParaRPr lang="en-US" sz="1400" b="1"/>
          </a:p>
        </p:txBody>
      </p:sp>
      <p:sp>
        <p:nvSpPr>
          <p:cNvPr id="753675" name="Rectangle 11"/>
          <p:cNvSpPr>
            <a:spLocks noChangeArrowheads="1"/>
          </p:cNvSpPr>
          <p:nvPr/>
        </p:nvSpPr>
        <p:spPr bwMode="auto">
          <a:xfrm>
            <a:off x="6772275" y="14255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0.350</a:t>
            </a:r>
            <a:endParaRPr lang="en-US" sz="1400" b="1"/>
          </a:p>
        </p:txBody>
      </p:sp>
      <p:sp>
        <p:nvSpPr>
          <p:cNvPr id="753677" name="Rectangle 13"/>
          <p:cNvSpPr>
            <a:spLocks noChangeArrowheads="1"/>
          </p:cNvSpPr>
          <p:nvPr/>
        </p:nvSpPr>
        <p:spPr bwMode="auto">
          <a:xfrm>
            <a:off x="8135938" y="1425575"/>
            <a:ext cx="442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0.344</a:t>
            </a:r>
            <a:endParaRPr lang="en-US" sz="1400" b="1"/>
          </a:p>
        </p:txBody>
      </p:sp>
      <p:sp>
        <p:nvSpPr>
          <p:cNvPr id="753679" name="Rectangle 15"/>
          <p:cNvSpPr>
            <a:spLocks noChangeArrowheads="1"/>
          </p:cNvSpPr>
          <p:nvPr/>
        </p:nvSpPr>
        <p:spPr bwMode="auto">
          <a:xfrm>
            <a:off x="4106863" y="1631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(5.864)***</a:t>
            </a:r>
            <a:endParaRPr lang="en-US" sz="1400" b="1"/>
          </a:p>
        </p:txBody>
      </p:sp>
      <p:sp>
        <p:nvSpPr>
          <p:cNvPr id="753680" name="Rectangle 16"/>
          <p:cNvSpPr>
            <a:spLocks noChangeArrowheads="1"/>
          </p:cNvSpPr>
          <p:nvPr/>
        </p:nvSpPr>
        <p:spPr bwMode="auto">
          <a:xfrm>
            <a:off x="5402263" y="1631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(5.789)***</a:t>
            </a:r>
            <a:endParaRPr lang="en-US" sz="1400" b="1"/>
          </a:p>
        </p:txBody>
      </p:sp>
      <p:sp>
        <p:nvSpPr>
          <p:cNvPr id="753681" name="Rectangle 17"/>
          <p:cNvSpPr>
            <a:spLocks noChangeArrowheads="1"/>
          </p:cNvSpPr>
          <p:nvPr/>
        </p:nvSpPr>
        <p:spPr bwMode="auto">
          <a:xfrm>
            <a:off x="6697663" y="1631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(7.879)***</a:t>
            </a:r>
            <a:endParaRPr lang="en-US" sz="1400" b="1"/>
          </a:p>
        </p:txBody>
      </p:sp>
      <p:sp>
        <p:nvSpPr>
          <p:cNvPr id="753683" name="Rectangle 19"/>
          <p:cNvSpPr>
            <a:spLocks noChangeArrowheads="1"/>
          </p:cNvSpPr>
          <p:nvPr/>
        </p:nvSpPr>
        <p:spPr bwMode="auto">
          <a:xfrm>
            <a:off x="8069263" y="1631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(7.746)***</a:t>
            </a:r>
            <a:endParaRPr lang="en-US" sz="1400" b="1"/>
          </a:p>
        </p:txBody>
      </p:sp>
      <p:sp>
        <p:nvSpPr>
          <p:cNvPr id="753685" name="Rectangle 21"/>
          <p:cNvSpPr>
            <a:spLocks noChangeArrowheads="1"/>
          </p:cNvSpPr>
          <p:nvPr/>
        </p:nvSpPr>
        <p:spPr bwMode="auto">
          <a:xfrm>
            <a:off x="333375" y="1838325"/>
            <a:ext cx="10366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GDP Source</a:t>
            </a:r>
            <a:endParaRPr lang="en-US" sz="1400" b="1"/>
          </a:p>
        </p:txBody>
      </p:sp>
      <p:sp>
        <p:nvSpPr>
          <p:cNvPr id="753686" name="Rectangle 22"/>
          <p:cNvSpPr>
            <a:spLocks noChangeArrowheads="1"/>
          </p:cNvSpPr>
          <p:nvPr/>
        </p:nvSpPr>
        <p:spPr bwMode="auto">
          <a:xfrm>
            <a:off x="4181475" y="183832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0.518</a:t>
            </a:r>
            <a:endParaRPr lang="en-US" sz="1400" b="1"/>
          </a:p>
        </p:txBody>
      </p:sp>
      <p:sp>
        <p:nvSpPr>
          <p:cNvPr id="753687" name="Rectangle 23"/>
          <p:cNvSpPr>
            <a:spLocks noChangeArrowheads="1"/>
          </p:cNvSpPr>
          <p:nvPr/>
        </p:nvSpPr>
        <p:spPr bwMode="auto">
          <a:xfrm>
            <a:off x="5476875" y="183832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0.515</a:t>
            </a:r>
            <a:endParaRPr lang="en-US" sz="1400" b="1"/>
          </a:p>
        </p:txBody>
      </p:sp>
      <p:sp>
        <p:nvSpPr>
          <p:cNvPr id="753688" name="Rectangle 24"/>
          <p:cNvSpPr>
            <a:spLocks noChangeArrowheads="1"/>
          </p:cNvSpPr>
          <p:nvPr/>
        </p:nvSpPr>
        <p:spPr bwMode="auto">
          <a:xfrm>
            <a:off x="6772275" y="183832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0.542</a:t>
            </a:r>
            <a:endParaRPr lang="en-US" sz="1400" b="1"/>
          </a:p>
        </p:txBody>
      </p:sp>
      <p:sp>
        <p:nvSpPr>
          <p:cNvPr id="753690" name="Rectangle 26"/>
          <p:cNvSpPr>
            <a:spLocks noChangeArrowheads="1"/>
          </p:cNvSpPr>
          <p:nvPr/>
        </p:nvSpPr>
        <p:spPr bwMode="auto">
          <a:xfrm>
            <a:off x="8135938" y="1838325"/>
            <a:ext cx="442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0.537</a:t>
            </a:r>
            <a:endParaRPr lang="en-US" sz="1400" b="1"/>
          </a:p>
        </p:txBody>
      </p:sp>
      <p:sp>
        <p:nvSpPr>
          <p:cNvPr id="753692" name="Rectangle 28"/>
          <p:cNvSpPr>
            <a:spLocks noChangeArrowheads="1"/>
          </p:cNvSpPr>
          <p:nvPr/>
        </p:nvSpPr>
        <p:spPr bwMode="auto">
          <a:xfrm>
            <a:off x="4106863" y="2044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(7.259)***</a:t>
            </a:r>
            <a:endParaRPr lang="en-US" sz="1400" b="1"/>
          </a:p>
        </p:txBody>
      </p:sp>
      <p:sp>
        <p:nvSpPr>
          <p:cNvPr id="753693" name="Rectangle 29"/>
          <p:cNvSpPr>
            <a:spLocks noChangeArrowheads="1"/>
          </p:cNvSpPr>
          <p:nvPr/>
        </p:nvSpPr>
        <p:spPr bwMode="auto">
          <a:xfrm>
            <a:off x="5402263" y="2044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(7.217)***</a:t>
            </a:r>
            <a:endParaRPr lang="en-US" sz="1400" b="1"/>
          </a:p>
        </p:txBody>
      </p:sp>
      <p:sp>
        <p:nvSpPr>
          <p:cNvPr id="753694" name="Rectangle 30"/>
          <p:cNvSpPr>
            <a:spLocks noChangeArrowheads="1"/>
          </p:cNvSpPr>
          <p:nvPr/>
        </p:nvSpPr>
        <p:spPr bwMode="auto">
          <a:xfrm>
            <a:off x="6697663" y="2044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(6.616)***</a:t>
            </a:r>
            <a:endParaRPr lang="en-US" sz="1400" b="1"/>
          </a:p>
        </p:txBody>
      </p:sp>
      <p:sp>
        <p:nvSpPr>
          <p:cNvPr id="753696" name="Rectangle 32"/>
          <p:cNvSpPr>
            <a:spLocks noChangeArrowheads="1"/>
          </p:cNvSpPr>
          <p:nvPr/>
        </p:nvSpPr>
        <p:spPr bwMode="auto">
          <a:xfrm>
            <a:off x="8069263" y="2044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(6.558)***</a:t>
            </a:r>
            <a:endParaRPr lang="en-US" sz="1400" b="1"/>
          </a:p>
        </p:txBody>
      </p:sp>
      <p:sp>
        <p:nvSpPr>
          <p:cNvPr id="753698" name="Rectangle 34"/>
          <p:cNvSpPr>
            <a:spLocks noChangeArrowheads="1"/>
          </p:cNvSpPr>
          <p:nvPr/>
        </p:nvSpPr>
        <p:spPr bwMode="auto">
          <a:xfrm>
            <a:off x="333375" y="2251075"/>
            <a:ext cx="18605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Extended Market Host</a:t>
            </a:r>
            <a:endParaRPr lang="en-US" sz="1400" b="1"/>
          </a:p>
        </p:txBody>
      </p:sp>
      <p:sp>
        <p:nvSpPr>
          <p:cNvPr id="753699" name="Rectangle 35"/>
          <p:cNvSpPr>
            <a:spLocks noChangeArrowheads="1"/>
          </p:cNvSpPr>
          <p:nvPr/>
        </p:nvSpPr>
        <p:spPr bwMode="auto">
          <a:xfrm>
            <a:off x="4181475" y="22510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0.102</a:t>
            </a:r>
            <a:endParaRPr lang="en-US" sz="1400" b="1"/>
          </a:p>
        </p:txBody>
      </p:sp>
      <p:sp>
        <p:nvSpPr>
          <p:cNvPr id="753700" name="Rectangle 36"/>
          <p:cNvSpPr>
            <a:spLocks noChangeArrowheads="1"/>
          </p:cNvSpPr>
          <p:nvPr/>
        </p:nvSpPr>
        <p:spPr bwMode="auto">
          <a:xfrm>
            <a:off x="5476875" y="22510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0.104</a:t>
            </a:r>
            <a:endParaRPr lang="en-US" sz="1400" b="1"/>
          </a:p>
        </p:txBody>
      </p:sp>
      <p:sp>
        <p:nvSpPr>
          <p:cNvPr id="753701" name="Rectangle 37"/>
          <p:cNvSpPr>
            <a:spLocks noChangeArrowheads="1"/>
          </p:cNvSpPr>
          <p:nvPr/>
        </p:nvSpPr>
        <p:spPr bwMode="auto">
          <a:xfrm>
            <a:off x="6734175" y="225107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-0.060</a:t>
            </a:r>
            <a:endParaRPr lang="en-US" sz="1400" b="1"/>
          </a:p>
        </p:txBody>
      </p:sp>
      <p:sp>
        <p:nvSpPr>
          <p:cNvPr id="753703" name="Rectangle 39"/>
          <p:cNvSpPr>
            <a:spLocks noChangeArrowheads="1"/>
          </p:cNvSpPr>
          <p:nvPr/>
        </p:nvSpPr>
        <p:spPr bwMode="auto">
          <a:xfrm>
            <a:off x="8097838" y="225107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-0.057</a:t>
            </a:r>
            <a:endParaRPr lang="en-US" sz="1400" b="1"/>
          </a:p>
        </p:txBody>
      </p:sp>
      <p:sp>
        <p:nvSpPr>
          <p:cNvPr id="753705" name="Rectangle 41"/>
          <p:cNvSpPr>
            <a:spLocks noChangeArrowheads="1"/>
          </p:cNvSpPr>
          <p:nvPr/>
        </p:nvSpPr>
        <p:spPr bwMode="auto">
          <a:xfrm>
            <a:off x="4106863" y="24574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(5.684)***</a:t>
            </a:r>
            <a:endParaRPr lang="en-US" sz="1400" b="1"/>
          </a:p>
        </p:txBody>
      </p:sp>
      <p:sp>
        <p:nvSpPr>
          <p:cNvPr id="753706" name="Rectangle 42"/>
          <p:cNvSpPr>
            <a:spLocks noChangeArrowheads="1"/>
          </p:cNvSpPr>
          <p:nvPr/>
        </p:nvSpPr>
        <p:spPr bwMode="auto">
          <a:xfrm>
            <a:off x="5402263" y="24574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(5.796)***</a:t>
            </a:r>
            <a:endParaRPr lang="en-US" sz="1400" b="1"/>
          </a:p>
        </p:txBody>
      </p:sp>
      <p:sp>
        <p:nvSpPr>
          <p:cNvPr id="753707" name="Rectangle 43"/>
          <p:cNvSpPr>
            <a:spLocks noChangeArrowheads="1"/>
          </p:cNvSpPr>
          <p:nvPr/>
        </p:nvSpPr>
        <p:spPr bwMode="auto">
          <a:xfrm>
            <a:off x="6697663" y="24574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(2.639)***</a:t>
            </a:r>
            <a:endParaRPr lang="en-US" sz="1400" b="1"/>
          </a:p>
        </p:txBody>
      </p:sp>
      <p:sp>
        <p:nvSpPr>
          <p:cNvPr id="753709" name="Rectangle 45"/>
          <p:cNvSpPr>
            <a:spLocks noChangeArrowheads="1"/>
          </p:cNvSpPr>
          <p:nvPr/>
        </p:nvSpPr>
        <p:spPr bwMode="auto">
          <a:xfrm>
            <a:off x="8116888" y="2457450"/>
            <a:ext cx="700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(2.489)**</a:t>
            </a:r>
            <a:endParaRPr lang="en-US" sz="1400" b="1"/>
          </a:p>
        </p:txBody>
      </p:sp>
      <p:sp>
        <p:nvSpPr>
          <p:cNvPr id="753711" name="Rectangle 47"/>
          <p:cNvSpPr>
            <a:spLocks noChangeArrowheads="1"/>
          </p:cNvSpPr>
          <p:nvPr/>
        </p:nvSpPr>
        <p:spPr bwMode="auto">
          <a:xfrm>
            <a:off x="333375" y="2663825"/>
            <a:ext cx="20685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Extended Market Source</a:t>
            </a:r>
            <a:endParaRPr lang="en-US" sz="1400" b="1"/>
          </a:p>
        </p:txBody>
      </p:sp>
      <p:sp>
        <p:nvSpPr>
          <p:cNvPr id="753712" name="Rectangle 48"/>
          <p:cNvSpPr>
            <a:spLocks noChangeArrowheads="1"/>
          </p:cNvSpPr>
          <p:nvPr/>
        </p:nvSpPr>
        <p:spPr bwMode="auto">
          <a:xfrm>
            <a:off x="4143375" y="266382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-0.048</a:t>
            </a:r>
            <a:endParaRPr lang="en-US" sz="1400" b="1"/>
          </a:p>
        </p:txBody>
      </p:sp>
      <p:sp>
        <p:nvSpPr>
          <p:cNvPr id="753713" name="Rectangle 49"/>
          <p:cNvSpPr>
            <a:spLocks noChangeArrowheads="1"/>
          </p:cNvSpPr>
          <p:nvPr/>
        </p:nvSpPr>
        <p:spPr bwMode="auto">
          <a:xfrm>
            <a:off x="5438775" y="266382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-0.049</a:t>
            </a:r>
            <a:endParaRPr lang="en-US" sz="1400" b="1"/>
          </a:p>
        </p:txBody>
      </p:sp>
      <p:sp>
        <p:nvSpPr>
          <p:cNvPr id="753714" name="Rectangle 50"/>
          <p:cNvSpPr>
            <a:spLocks noChangeArrowheads="1"/>
          </p:cNvSpPr>
          <p:nvPr/>
        </p:nvSpPr>
        <p:spPr bwMode="auto">
          <a:xfrm>
            <a:off x="6772275" y="266382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0.044</a:t>
            </a:r>
            <a:endParaRPr lang="en-US" sz="1400" b="1"/>
          </a:p>
        </p:txBody>
      </p:sp>
      <p:sp>
        <p:nvSpPr>
          <p:cNvPr id="753716" name="Rectangle 52"/>
          <p:cNvSpPr>
            <a:spLocks noChangeArrowheads="1"/>
          </p:cNvSpPr>
          <p:nvPr/>
        </p:nvSpPr>
        <p:spPr bwMode="auto">
          <a:xfrm>
            <a:off x="8135938" y="2663825"/>
            <a:ext cx="442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0.043</a:t>
            </a:r>
            <a:endParaRPr lang="en-US" sz="1400" b="1"/>
          </a:p>
        </p:txBody>
      </p:sp>
      <p:sp>
        <p:nvSpPr>
          <p:cNvPr id="753718" name="Rectangle 54"/>
          <p:cNvSpPr>
            <a:spLocks noChangeArrowheads="1"/>
          </p:cNvSpPr>
          <p:nvPr/>
        </p:nvSpPr>
        <p:spPr bwMode="auto">
          <a:xfrm>
            <a:off x="4106863" y="28702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(2.730)***</a:t>
            </a:r>
            <a:endParaRPr lang="en-US" sz="1400" b="1"/>
          </a:p>
        </p:txBody>
      </p:sp>
      <p:sp>
        <p:nvSpPr>
          <p:cNvPr id="753719" name="Rectangle 55"/>
          <p:cNvSpPr>
            <a:spLocks noChangeArrowheads="1"/>
          </p:cNvSpPr>
          <p:nvPr/>
        </p:nvSpPr>
        <p:spPr bwMode="auto">
          <a:xfrm>
            <a:off x="5402263" y="28702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(2.784)***</a:t>
            </a:r>
            <a:endParaRPr lang="en-US" sz="1400" b="1"/>
          </a:p>
        </p:txBody>
      </p:sp>
      <p:sp>
        <p:nvSpPr>
          <p:cNvPr id="753720" name="Rectangle 56"/>
          <p:cNvSpPr>
            <a:spLocks noChangeArrowheads="1"/>
          </p:cNvSpPr>
          <p:nvPr/>
        </p:nvSpPr>
        <p:spPr bwMode="auto">
          <a:xfrm>
            <a:off x="6745288" y="2870200"/>
            <a:ext cx="700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(2.128)**</a:t>
            </a:r>
            <a:endParaRPr lang="en-US" sz="1400" b="1"/>
          </a:p>
        </p:txBody>
      </p:sp>
      <p:sp>
        <p:nvSpPr>
          <p:cNvPr id="753722" name="Rectangle 58"/>
          <p:cNvSpPr>
            <a:spLocks noChangeArrowheads="1"/>
          </p:cNvSpPr>
          <p:nvPr/>
        </p:nvSpPr>
        <p:spPr bwMode="auto">
          <a:xfrm>
            <a:off x="8116888" y="2870200"/>
            <a:ext cx="700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(2.079)**</a:t>
            </a:r>
            <a:endParaRPr lang="en-US" sz="1400" b="1"/>
          </a:p>
        </p:txBody>
      </p:sp>
      <p:sp>
        <p:nvSpPr>
          <p:cNvPr id="753724" name="Rectangle 60"/>
          <p:cNvSpPr>
            <a:spLocks noChangeArrowheads="1"/>
          </p:cNvSpPr>
          <p:nvPr/>
        </p:nvSpPr>
        <p:spPr bwMode="auto">
          <a:xfrm>
            <a:off x="333375" y="3076575"/>
            <a:ext cx="8683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Same FTA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25" name="Rectangle 61"/>
          <p:cNvSpPr>
            <a:spLocks noChangeArrowheads="1"/>
          </p:cNvSpPr>
          <p:nvPr/>
        </p:nvSpPr>
        <p:spPr bwMode="auto">
          <a:xfrm>
            <a:off x="4181475" y="30765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0.239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26" name="Rectangle 62"/>
          <p:cNvSpPr>
            <a:spLocks noChangeArrowheads="1"/>
          </p:cNvSpPr>
          <p:nvPr/>
        </p:nvSpPr>
        <p:spPr bwMode="auto">
          <a:xfrm>
            <a:off x="5438775" y="307657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-0.345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27" name="Rectangle 63"/>
          <p:cNvSpPr>
            <a:spLocks noChangeArrowheads="1"/>
          </p:cNvSpPr>
          <p:nvPr/>
        </p:nvSpPr>
        <p:spPr bwMode="auto">
          <a:xfrm>
            <a:off x="6772275" y="30765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0.130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29" name="Rectangle 65"/>
          <p:cNvSpPr>
            <a:spLocks noChangeArrowheads="1"/>
          </p:cNvSpPr>
          <p:nvPr/>
        </p:nvSpPr>
        <p:spPr bwMode="auto">
          <a:xfrm>
            <a:off x="8097838" y="3076575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-0.444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31" name="Rectangle 67"/>
          <p:cNvSpPr>
            <a:spLocks noChangeArrowheads="1"/>
          </p:cNvSpPr>
          <p:nvPr/>
        </p:nvSpPr>
        <p:spPr bwMode="auto">
          <a:xfrm>
            <a:off x="4106863" y="3282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(3.983)***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32" name="Rectangle 68"/>
          <p:cNvSpPr>
            <a:spLocks noChangeArrowheads="1"/>
          </p:cNvSpPr>
          <p:nvPr/>
        </p:nvSpPr>
        <p:spPr bwMode="auto">
          <a:xfrm>
            <a:off x="5449888" y="3282950"/>
            <a:ext cx="7000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(2.222)**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33" name="Rectangle 69"/>
          <p:cNvSpPr>
            <a:spLocks noChangeArrowheads="1"/>
          </p:cNvSpPr>
          <p:nvPr/>
        </p:nvSpPr>
        <p:spPr bwMode="auto">
          <a:xfrm>
            <a:off x="6696075" y="3282950"/>
            <a:ext cx="56038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(1.332)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35" name="Rectangle 71"/>
          <p:cNvSpPr>
            <a:spLocks noChangeArrowheads="1"/>
          </p:cNvSpPr>
          <p:nvPr/>
        </p:nvSpPr>
        <p:spPr bwMode="auto">
          <a:xfrm>
            <a:off x="8069263" y="328295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(2.613)***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753737" name="Rectangle 73"/>
          <p:cNvSpPr>
            <a:spLocks noChangeArrowheads="1"/>
          </p:cNvSpPr>
          <p:nvPr/>
        </p:nvSpPr>
        <p:spPr bwMode="auto">
          <a:xfrm>
            <a:off x="333375" y="3489325"/>
            <a:ext cx="1892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Same FTA * Openness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38" name="Rectangle 74"/>
          <p:cNvSpPr>
            <a:spLocks noChangeArrowheads="1"/>
          </p:cNvSpPr>
          <p:nvPr/>
        </p:nvSpPr>
        <p:spPr bwMode="auto">
          <a:xfrm>
            <a:off x="5476875" y="348932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0.009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39" name="Rectangle 75"/>
          <p:cNvSpPr>
            <a:spLocks noChangeArrowheads="1"/>
          </p:cNvSpPr>
          <p:nvPr/>
        </p:nvSpPr>
        <p:spPr bwMode="auto">
          <a:xfrm>
            <a:off x="8135938" y="3489325"/>
            <a:ext cx="442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0.008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1" name="Rectangle 77"/>
          <p:cNvSpPr>
            <a:spLocks noChangeArrowheads="1"/>
          </p:cNvSpPr>
          <p:nvPr/>
        </p:nvSpPr>
        <p:spPr bwMode="auto">
          <a:xfrm>
            <a:off x="5402263" y="3695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(4.079)***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2" name="Rectangle 78"/>
          <p:cNvSpPr>
            <a:spLocks noChangeArrowheads="1"/>
          </p:cNvSpPr>
          <p:nvPr/>
        </p:nvSpPr>
        <p:spPr bwMode="auto">
          <a:xfrm>
            <a:off x="8069263" y="3695700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(4.113)***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4" name="Rectangle 80"/>
          <p:cNvSpPr>
            <a:spLocks noChangeArrowheads="1"/>
          </p:cNvSpPr>
          <p:nvPr/>
        </p:nvSpPr>
        <p:spPr bwMode="auto">
          <a:xfrm>
            <a:off x="333375" y="3902075"/>
            <a:ext cx="22971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Same FTA * Skill difference</a:t>
            </a:r>
          </a:p>
        </p:txBody>
      </p:sp>
      <p:sp>
        <p:nvSpPr>
          <p:cNvPr id="753745" name="Rectangle 81"/>
          <p:cNvSpPr>
            <a:spLocks noChangeArrowheads="1"/>
          </p:cNvSpPr>
          <p:nvPr/>
        </p:nvSpPr>
        <p:spPr bwMode="auto">
          <a:xfrm>
            <a:off x="6772275" y="3902075"/>
            <a:ext cx="44291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0.010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6" name="Rectangle 82"/>
          <p:cNvSpPr>
            <a:spLocks noChangeArrowheads="1"/>
          </p:cNvSpPr>
          <p:nvPr/>
        </p:nvSpPr>
        <p:spPr bwMode="auto">
          <a:xfrm>
            <a:off x="8135938" y="3902075"/>
            <a:ext cx="44291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0.011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7" name="Rectangle 83"/>
          <p:cNvSpPr>
            <a:spLocks noChangeArrowheads="1"/>
          </p:cNvSpPr>
          <p:nvPr/>
        </p:nvSpPr>
        <p:spPr bwMode="auto">
          <a:xfrm>
            <a:off x="6648450" y="4108450"/>
            <a:ext cx="6302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(1.694)*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48" name="Rectangle 84"/>
          <p:cNvSpPr>
            <a:spLocks noChangeArrowheads="1"/>
          </p:cNvSpPr>
          <p:nvPr/>
        </p:nvSpPr>
        <p:spPr bwMode="auto">
          <a:xfrm>
            <a:off x="8077200" y="4108450"/>
            <a:ext cx="6302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solidFill>
                  <a:schemeClr val="accent1"/>
                </a:solidFill>
                <a:latin typeface="Arial" pitchFamily="34" charset="0"/>
              </a:rPr>
              <a:t>(1.870)*</a:t>
            </a:r>
            <a:endParaRPr lang="en-US" sz="1400" b="1">
              <a:solidFill>
                <a:schemeClr val="accent1"/>
              </a:solidFill>
            </a:endParaRPr>
          </a:p>
        </p:txBody>
      </p:sp>
      <p:sp>
        <p:nvSpPr>
          <p:cNvPr id="753753" name="Rectangle 89"/>
          <p:cNvSpPr>
            <a:spLocks noChangeArrowheads="1"/>
          </p:cNvSpPr>
          <p:nvPr/>
        </p:nvSpPr>
        <p:spPr bwMode="auto">
          <a:xfrm>
            <a:off x="333375" y="4495800"/>
            <a:ext cx="7667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Constant</a:t>
            </a:r>
            <a:endParaRPr lang="en-US" sz="1400" b="1"/>
          </a:p>
        </p:txBody>
      </p:sp>
      <p:sp>
        <p:nvSpPr>
          <p:cNvPr id="753754" name="Rectangle 90"/>
          <p:cNvSpPr>
            <a:spLocks noChangeArrowheads="1"/>
          </p:cNvSpPr>
          <p:nvPr/>
        </p:nvSpPr>
        <p:spPr bwMode="auto">
          <a:xfrm>
            <a:off x="4143375" y="4495800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-6.955</a:t>
            </a:r>
            <a:endParaRPr lang="en-US" sz="1400" b="1"/>
          </a:p>
        </p:txBody>
      </p:sp>
      <p:sp>
        <p:nvSpPr>
          <p:cNvPr id="753755" name="Rectangle 91"/>
          <p:cNvSpPr>
            <a:spLocks noChangeArrowheads="1"/>
          </p:cNvSpPr>
          <p:nvPr/>
        </p:nvSpPr>
        <p:spPr bwMode="auto">
          <a:xfrm>
            <a:off x="5438775" y="4495800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-6.905</a:t>
            </a:r>
            <a:endParaRPr lang="en-US" sz="1400" b="1"/>
          </a:p>
        </p:txBody>
      </p:sp>
      <p:sp>
        <p:nvSpPr>
          <p:cNvPr id="753756" name="Rectangle 92"/>
          <p:cNvSpPr>
            <a:spLocks noChangeArrowheads="1"/>
          </p:cNvSpPr>
          <p:nvPr/>
        </p:nvSpPr>
        <p:spPr bwMode="auto">
          <a:xfrm>
            <a:off x="6734175" y="4495800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-7.672</a:t>
            </a:r>
            <a:endParaRPr lang="en-US" sz="1400" b="1"/>
          </a:p>
        </p:txBody>
      </p:sp>
      <p:sp>
        <p:nvSpPr>
          <p:cNvPr id="753758" name="Rectangle 94"/>
          <p:cNvSpPr>
            <a:spLocks noChangeArrowheads="1"/>
          </p:cNvSpPr>
          <p:nvPr/>
        </p:nvSpPr>
        <p:spPr bwMode="auto">
          <a:xfrm>
            <a:off x="8097838" y="4495800"/>
            <a:ext cx="5016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-7.578</a:t>
            </a:r>
            <a:endParaRPr lang="en-US" sz="1400" b="1"/>
          </a:p>
        </p:txBody>
      </p:sp>
      <p:sp>
        <p:nvSpPr>
          <p:cNvPr id="753760" name="Rectangle 96"/>
          <p:cNvSpPr>
            <a:spLocks noChangeArrowheads="1"/>
          </p:cNvSpPr>
          <p:nvPr/>
        </p:nvSpPr>
        <p:spPr bwMode="auto">
          <a:xfrm>
            <a:off x="4106863" y="4702175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(7.260)***</a:t>
            </a:r>
            <a:endParaRPr lang="en-US" sz="1400" b="1"/>
          </a:p>
        </p:txBody>
      </p:sp>
      <p:sp>
        <p:nvSpPr>
          <p:cNvPr id="753761" name="Rectangle 97"/>
          <p:cNvSpPr>
            <a:spLocks noChangeArrowheads="1"/>
          </p:cNvSpPr>
          <p:nvPr/>
        </p:nvSpPr>
        <p:spPr bwMode="auto">
          <a:xfrm>
            <a:off x="5402263" y="4702175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(7.212)***</a:t>
            </a:r>
            <a:endParaRPr lang="en-US" sz="1400" b="1"/>
          </a:p>
        </p:txBody>
      </p:sp>
      <p:sp>
        <p:nvSpPr>
          <p:cNvPr id="753762" name="Rectangle 98"/>
          <p:cNvSpPr>
            <a:spLocks noChangeArrowheads="1"/>
          </p:cNvSpPr>
          <p:nvPr/>
        </p:nvSpPr>
        <p:spPr bwMode="auto">
          <a:xfrm>
            <a:off x="6697663" y="4702175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(6.734)***</a:t>
            </a:r>
            <a:endParaRPr lang="en-US" sz="1400" b="1"/>
          </a:p>
        </p:txBody>
      </p:sp>
      <p:sp>
        <p:nvSpPr>
          <p:cNvPr id="753764" name="Rectangle 100"/>
          <p:cNvSpPr>
            <a:spLocks noChangeArrowheads="1"/>
          </p:cNvSpPr>
          <p:nvPr/>
        </p:nvSpPr>
        <p:spPr bwMode="auto">
          <a:xfrm>
            <a:off x="8069263" y="4702175"/>
            <a:ext cx="76993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400" b="1">
                <a:latin typeface="Arial" pitchFamily="34" charset="0"/>
              </a:rPr>
              <a:t>(6.658)***</a:t>
            </a:r>
            <a:endParaRPr lang="en-US" sz="1400" b="1"/>
          </a:p>
        </p:txBody>
      </p:sp>
      <p:sp>
        <p:nvSpPr>
          <p:cNvPr id="753766" name="Rectangle 102"/>
          <p:cNvSpPr>
            <a:spLocks noChangeArrowheads="1"/>
          </p:cNvSpPr>
          <p:nvPr/>
        </p:nvSpPr>
        <p:spPr bwMode="auto">
          <a:xfrm>
            <a:off x="333375" y="5105400"/>
            <a:ext cx="973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Observations</a:t>
            </a:r>
            <a:endParaRPr lang="en-US" sz="1200" b="1"/>
          </a:p>
        </p:txBody>
      </p:sp>
      <p:sp>
        <p:nvSpPr>
          <p:cNvPr id="753767" name="Rectangle 103"/>
          <p:cNvSpPr>
            <a:spLocks noChangeArrowheads="1"/>
          </p:cNvSpPr>
          <p:nvPr/>
        </p:nvSpPr>
        <p:spPr bwMode="auto">
          <a:xfrm>
            <a:off x="4152900" y="5105400"/>
            <a:ext cx="420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12483</a:t>
            </a:r>
            <a:endParaRPr lang="en-US" sz="1200" b="1"/>
          </a:p>
        </p:txBody>
      </p:sp>
      <p:sp>
        <p:nvSpPr>
          <p:cNvPr id="753768" name="Rectangle 104"/>
          <p:cNvSpPr>
            <a:spLocks noChangeArrowheads="1"/>
          </p:cNvSpPr>
          <p:nvPr/>
        </p:nvSpPr>
        <p:spPr bwMode="auto">
          <a:xfrm>
            <a:off x="5448300" y="5105400"/>
            <a:ext cx="4206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12483</a:t>
            </a:r>
            <a:endParaRPr lang="en-US" sz="1200" b="1"/>
          </a:p>
        </p:txBody>
      </p:sp>
      <p:sp>
        <p:nvSpPr>
          <p:cNvPr id="753769" name="Rectangle 105"/>
          <p:cNvSpPr>
            <a:spLocks noChangeArrowheads="1"/>
          </p:cNvSpPr>
          <p:nvPr/>
        </p:nvSpPr>
        <p:spPr bwMode="auto">
          <a:xfrm>
            <a:off x="6810375" y="5105400"/>
            <a:ext cx="336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8293</a:t>
            </a:r>
            <a:endParaRPr lang="en-US" sz="1200" b="1"/>
          </a:p>
        </p:txBody>
      </p:sp>
      <p:sp>
        <p:nvSpPr>
          <p:cNvPr id="753771" name="Rectangle 107"/>
          <p:cNvSpPr>
            <a:spLocks noChangeArrowheads="1"/>
          </p:cNvSpPr>
          <p:nvPr/>
        </p:nvSpPr>
        <p:spPr bwMode="auto">
          <a:xfrm>
            <a:off x="8174038" y="5105400"/>
            <a:ext cx="336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8293</a:t>
            </a:r>
            <a:endParaRPr lang="en-US" sz="1200" b="1"/>
          </a:p>
        </p:txBody>
      </p:sp>
      <p:sp>
        <p:nvSpPr>
          <p:cNvPr id="753773" name="Rectangle 109"/>
          <p:cNvSpPr>
            <a:spLocks noChangeArrowheads="1"/>
          </p:cNvSpPr>
          <p:nvPr/>
        </p:nvSpPr>
        <p:spPr bwMode="auto">
          <a:xfrm>
            <a:off x="333375" y="5311775"/>
            <a:ext cx="11684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Number of pairs</a:t>
            </a:r>
            <a:endParaRPr lang="en-US" sz="1200" b="1"/>
          </a:p>
        </p:txBody>
      </p:sp>
      <p:sp>
        <p:nvSpPr>
          <p:cNvPr id="753774" name="Rectangle 110"/>
          <p:cNvSpPr>
            <a:spLocks noChangeArrowheads="1"/>
          </p:cNvSpPr>
          <p:nvPr/>
        </p:nvSpPr>
        <p:spPr bwMode="auto">
          <a:xfrm>
            <a:off x="4219575" y="5311775"/>
            <a:ext cx="336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1083</a:t>
            </a:r>
            <a:endParaRPr lang="en-US" sz="1200" b="1"/>
          </a:p>
        </p:txBody>
      </p:sp>
      <p:sp>
        <p:nvSpPr>
          <p:cNvPr id="753775" name="Rectangle 111"/>
          <p:cNvSpPr>
            <a:spLocks noChangeArrowheads="1"/>
          </p:cNvSpPr>
          <p:nvPr/>
        </p:nvSpPr>
        <p:spPr bwMode="auto">
          <a:xfrm>
            <a:off x="5514975" y="5311775"/>
            <a:ext cx="336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1083</a:t>
            </a:r>
            <a:endParaRPr lang="en-US" sz="1200" b="1"/>
          </a:p>
        </p:txBody>
      </p:sp>
      <p:sp>
        <p:nvSpPr>
          <p:cNvPr id="753776" name="Rectangle 112"/>
          <p:cNvSpPr>
            <a:spLocks noChangeArrowheads="1"/>
          </p:cNvSpPr>
          <p:nvPr/>
        </p:nvSpPr>
        <p:spPr bwMode="auto">
          <a:xfrm>
            <a:off x="6877050" y="5311775"/>
            <a:ext cx="2524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703</a:t>
            </a:r>
            <a:endParaRPr lang="en-US" sz="1200" b="1"/>
          </a:p>
        </p:txBody>
      </p:sp>
      <p:sp>
        <p:nvSpPr>
          <p:cNvPr id="753778" name="Rectangle 114"/>
          <p:cNvSpPr>
            <a:spLocks noChangeArrowheads="1"/>
          </p:cNvSpPr>
          <p:nvPr/>
        </p:nvSpPr>
        <p:spPr bwMode="auto">
          <a:xfrm>
            <a:off x="8240713" y="5311775"/>
            <a:ext cx="2524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703</a:t>
            </a:r>
            <a:endParaRPr lang="en-US" sz="1200" b="1"/>
          </a:p>
        </p:txBody>
      </p:sp>
      <p:sp>
        <p:nvSpPr>
          <p:cNvPr id="753780" name="Rectangle 116"/>
          <p:cNvSpPr>
            <a:spLocks noChangeArrowheads="1"/>
          </p:cNvSpPr>
          <p:nvPr/>
        </p:nvSpPr>
        <p:spPr bwMode="auto">
          <a:xfrm>
            <a:off x="333375" y="5518150"/>
            <a:ext cx="990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R-sq between</a:t>
            </a:r>
            <a:endParaRPr lang="en-US" sz="1200" b="1"/>
          </a:p>
        </p:txBody>
      </p:sp>
      <p:sp>
        <p:nvSpPr>
          <p:cNvPr id="753781" name="Rectangle 117"/>
          <p:cNvSpPr>
            <a:spLocks noChangeArrowheads="1"/>
          </p:cNvSpPr>
          <p:nvPr/>
        </p:nvSpPr>
        <p:spPr bwMode="auto">
          <a:xfrm>
            <a:off x="4114800" y="5518150"/>
            <a:ext cx="463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0.5126</a:t>
            </a:r>
            <a:endParaRPr lang="en-US" sz="1200" b="1"/>
          </a:p>
        </p:txBody>
      </p:sp>
      <p:sp>
        <p:nvSpPr>
          <p:cNvPr id="753782" name="Rectangle 118"/>
          <p:cNvSpPr>
            <a:spLocks noChangeArrowheads="1"/>
          </p:cNvSpPr>
          <p:nvPr/>
        </p:nvSpPr>
        <p:spPr bwMode="auto">
          <a:xfrm>
            <a:off x="5410200" y="5518150"/>
            <a:ext cx="463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0.5162</a:t>
            </a:r>
            <a:endParaRPr lang="en-US" sz="1200" b="1"/>
          </a:p>
        </p:txBody>
      </p:sp>
      <p:sp>
        <p:nvSpPr>
          <p:cNvPr id="753783" name="Rectangle 119"/>
          <p:cNvSpPr>
            <a:spLocks noChangeArrowheads="1"/>
          </p:cNvSpPr>
          <p:nvPr/>
        </p:nvSpPr>
        <p:spPr bwMode="auto">
          <a:xfrm>
            <a:off x="6705600" y="5518150"/>
            <a:ext cx="463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0.4973</a:t>
            </a:r>
            <a:endParaRPr lang="en-US" sz="1200" b="1"/>
          </a:p>
        </p:txBody>
      </p:sp>
      <p:sp>
        <p:nvSpPr>
          <p:cNvPr id="753785" name="Rectangle 121"/>
          <p:cNvSpPr>
            <a:spLocks noChangeArrowheads="1"/>
          </p:cNvSpPr>
          <p:nvPr/>
        </p:nvSpPr>
        <p:spPr bwMode="auto">
          <a:xfrm>
            <a:off x="8069263" y="5518150"/>
            <a:ext cx="4635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0.5092</a:t>
            </a:r>
            <a:endParaRPr lang="en-US" sz="1200" b="1"/>
          </a:p>
        </p:txBody>
      </p:sp>
      <p:sp>
        <p:nvSpPr>
          <p:cNvPr id="753787" name="Rectangle 123"/>
          <p:cNvSpPr>
            <a:spLocks noChangeArrowheads="1"/>
          </p:cNvSpPr>
          <p:nvPr/>
        </p:nvSpPr>
        <p:spPr bwMode="auto">
          <a:xfrm>
            <a:off x="333375" y="5724525"/>
            <a:ext cx="1127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F pair dummies</a:t>
            </a:r>
            <a:endParaRPr lang="en-US" sz="1200" b="1"/>
          </a:p>
        </p:txBody>
      </p:sp>
      <p:sp>
        <p:nvSpPr>
          <p:cNvPr id="753788" name="Rectangle 124"/>
          <p:cNvSpPr>
            <a:spLocks noChangeArrowheads="1"/>
          </p:cNvSpPr>
          <p:nvPr/>
        </p:nvSpPr>
        <p:spPr bwMode="auto">
          <a:xfrm>
            <a:off x="4106863" y="5724525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[61.65]***</a:t>
            </a:r>
            <a:endParaRPr lang="en-US" sz="1200" b="1"/>
          </a:p>
        </p:txBody>
      </p:sp>
      <p:sp>
        <p:nvSpPr>
          <p:cNvPr id="753789" name="Rectangle 125"/>
          <p:cNvSpPr>
            <a:spLocks noChangeArrowheads="1"/>
          </p:cNvSpPr>
          <p:nvPr/>
        </p:nvSpPr>
        <p:spPr bwMode="auto">
          <a:xfrm>
            <a:off x="5402263" y="5724525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[61.23]***</a:t>
            </a:r>
            <a:endParaRPr lang="en-US" sz="1200" b="1"/>
          </a:p>
        </p:txBody>
      </p:sp>
      <p:sp>
        <p:nvSpPr>
          <p:cNvPr id="753790" name="Rectangle 126"/>
          <p:cNvSpPr>
            <a:spLocks noChangeArrowheads="1"/>
          </p:cNvSpPr>
          <p:nvPr/>
        </p:nvSpPr>
        <p:spPr bwMode="auto">
          <a:xfrm>
            <a:off x="6697663" y="5724525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[69.37]***</a:t>
            </a:r>
            <a:endParaRPr lang="en-US" sz="1200" b="1"/>
          </a:p>
        </p:txBody>
      </p:sp>
      <p:sp>
        <p:nvSpPr>
          <p:cNvPr id="753792" name="Rectangle 128"/>
          <p:cNvSpPr>
            <a:spLocks noChangeArrowheads="1"/>
          </p:cNvSpPr>
          <p:nvPr/>
        </p:nvSpPr>
        <p:spPr bwMode="auto">
          <a:xfrm>
            <a:off x="8069263" y="5724525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[68.55]***</a:t>
            </a:r>
            <a:endParaRPr lang="en-US" sz="1200" b="1"/>
          </a:p>
        </p:txBody>
      </p:sp>
      <p:sp>
        <p:nvSpPr>
          <p:cNvPr id="753794" name="Rectangle 130"/>
          <p:cNvSpPr>
            <a:spLocks noChangeArrowheads="1"/>
          </p:cNvSpPr>
          <p:nvPr/>
        </p:nvSpPr>
        <p:spPr bwMode="auto">
          <a:xfrm>
            <a:off x="333375" y="5930900"/>
            <a:ext cx="11588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F year dummies</a:t>
            </a:r>
            <a:endParaRPr lang="en-US" sz="1200" b="1"/>
          </a:p>
        </p:txBody>
      </p:sp>
      <p:sp>
        <p:nvSpPr>
          <p:cNvPr id="753795" name="Rectangle 131"/>
          <p:cNvSpPr>
            <a:spLocks noChangeArrowheads="1"/>
          </p:cNvSpPr>
          <p:nvPr/>
        </p:nvSpPr>
        <p:spPr bwMode="auto">
          <a:xfrm>
            <a:off x="4106863" y="5930900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[42.12]***</a:t>
            </a:r>
            <a:endParaRPr lang="en-US" sz="1200" b="1"/>
          </a:p>
        </p:txBody>
      </p:sp>
      <p:sp>
        <p:nvSpPr>
          <p:cNvPr id="753796" name="Rectangle 132"/>
          <p:cNvSpPr>
            <a:spLocks noChangeArrowheads="1"/>
          </p:cNvSpPr>
          <p:nvPr/>
        </p:nvSpPr>
        <p:spPr bwMode="auto">
          <a:xfrm>
            <a:off x="5402263" y="5930900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[42.15]***</a:t>
            </a:r>
            <a:endParaRPr lang="en-US" sz="1200" b="1"/>
          </a:p>
        </p:txBody>
      </p:sp>
      <p:sp>
        <p:nvSpPr>
          <p:cNvPr id="753797" name="Rectangle 133"/>
          <p:cNvSpPr>
            <a:spLocks noChangeArrowheads="1"/>
          </p:cNvSpPr>
          <p:nvPr/>
        </p:nvSpPr>
        <p:spPr bwMode="auto">
          <a:xfrm>
            <a:off x="6697663" y="5930900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[27.82]***</a:t>
            </a:r>
            <a:endParaRPr lang="en-US" sz="1200" b="1"/>
          </a:p>
        </p:txBody>
      </p:sp>
      <p:sp>
        <p:nvSpPr>
          <p:cNvPr id="753799" name="Rectangle 135"/>
          <p:cNvSpPr>
            <a:spLocks noChangeArrowheads="1"/>
          </p:cNvSpPr>
          <p:nvPr/>
        </p:nvSpPr>
        <p:spPr bwMode="auto">
          <a:xfrm>
            <a:off x="8069263" y="5930900"/>
            <a:ext cx="657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200" b="1">
                <a:latin typeface="Arial" pitchFamily="34" charset="0"/>
              </a:rPr>
              <a:t>[27.89]***</a:t>
            </a:r>
            <a:endParaRPr lang="en-US" sz="1200" b="1"/>
          </a:p>
        </p:txBody>
      </p:sp>
      <p:sp>
        <p:nvSpPr>
          <p:cNvPr id="753820" name="Rectangle 156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latin typeface="Arial" pitchFamily="34" charset="0"/>
              </a:rPr>
              <a:t>Regressions with interactions</a:t>
            </a:r>
          </a:p>
        </p:txBody>
      </p:sp>
      <p:sp>
        <p:nvSpPr>
          <p:cNvPr id="753821" name="Line 157"/>
          <p:cNvSpPr>
            <a:spLocks noChangeShapeType="1"/>
          </p:cNvSpPr>
          <p:nvPr/>
        </p:nvSpPr>
        <p:spPr bwMode="auto">
          <a:xfrm>
            <a:off x="228600" y="1371600"/>
            <a:ext cx="883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3822" name="Line 158"/>
          <p:cNvSpPr>
            <a:spLocks noChangeShapeType="1"/>
          </p:cNvSpPr>
          <p:nvPr/>
        </p:nvSpPr>
        <p:spPr bwMode="auto">
          <a:xfrm>
            <a:off x="228600" y="6172200"/>
            <a:ext cx="883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3823" name="Line 159"/>
          <p:cNvSpPr>
            <a:spLocks noChangeShapeType="1"/>
          </p:cNvSpPr>
          <p:nvPr/>
        </p:nvSpPr>
        <p:spPr bwMode="auto">
          <a:xfrm>
            <a:off x="228600" y="1143000"/>
            <a:ext cx="883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ChangeArrowheads="1"/>
          </p:cNvSpPr>
          <p:nvPr/>
        </p:nvSpPr>
        <p:spPr bwMode="auto">
          <a:xfrm>
            <a:off x="1447800" y="381000"/>
            <a:ext cx="66167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Arial" pitchFamily="34" charset="0"/>
              </a:rPr>
              <a:t>Openness and the Impact of Same RIA on FDI</a:t>
            </a:r>
          </a:p>
        </p:txBody>
      </p:sp>
      <p:sp>
        <p:nvSpPr>
          <p:cNvPr id="744452" name="Rectangle 4"/>
          <p:cNvSpPr>
            <a:spLocks noChangeArrowheads="1"/>
          </p:cNvSpPr>
          <p:nvPr/>
        </p:nvSpPr>
        <p:spPr bwMode="auto">
          <a:xfrm>
            <a:off x="304800" y="6299200"/>
            <a:ext cx="4772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86" name="Line 138"/>
          <p:cNvSpPr>
            <a:spLocks noChangeShapeType="1"/>
          </p:cNvSpPr>
          <p:nvPr/>
        </p:nvSpPr>
        <p:spPr bwMode="auto">
          <a:xfrm>
            <a:off x="1952625" y="1279525"/>
            <a:ext cx="1588" cy="4029075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87" name="Line 139"/>
          <p:cNvSpPr>
            <a:spLocks noChangeShapeType="1"/>
          </p:cNvSpPr>
          <p:nvPr/>
        </p:nvSpPr>
        <p:spPr bwMode="auto">
          <a:xfrm>
            <a:off x="1909763" y="5308600"/>
            <a:ext cx="42862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88" name="Line 140"/>
          <p:cNvSpPr>
            <a:spLocks noChangeShapeType="1"/>
          </p:cNvSpPr>
          <p:nvPr/>
        </p:nvSpPr>
        <p:spPr bwMode="auto">
          <a:xfrm>
            <a:off x="1909763" y="4729163"/>
            <a:ext cx="42862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89" name="Line 141"/>
          <p:cNvSpPr>
            <a:spLocks noChangeShapeType="1"/>
          </p:cNvSpPr>
          <p:nvPr/>
        </p:nvSpPr>
        <p:spPr bwMode="auto">
          <a:xfrm>
            <a:off x="1909763" y="4164013"/>
            <a:ext cx="42862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0" name="Line 142"/>
          <p:cNvSpPr>
            <a:spLocks noChangeShapeType="1"/>
          </p:cNvSpPr>
          <p:nvPr/>
        </p:nvSpPr>
        <p:spPr bwMode="auto">
          <a:xfrm>
            <a:off x="1909763" y="3584575"/>
            <a:ext cx="42862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1" name="Line 143"/>
          <p:cNvSpPr>
            <a:spLocks noChangeShapeType="1"/>
          </p:cNvSpPr>
          <p:nvPr/>
        </p:nvSpPr>
        <p:spPr bwMode="auto">
          <a:xfrm>
            <a:off x="1909763" y="3003550"/>
            <a:ext cx="42862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2" name="Line 144"/>
          <p:cNvSpPr>
            <a:spLocks noChangeShapeType="1"/>
          </p:cNvSpPr>
          <p:nvPr/>
        </p:nvSpPr>
        <p:spPr bwMode="auto">
          <a:xfrm>
            <a:off x="1909763" y="2424113"/>
            <a:ext cx="42862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3" name="Line 145"/>
          <p:cNvSpPr>
            <a:spLocks noChangeShapeType="1"/>
          </p:cNvSpPr>
          <p:nvPr/>
        </p:nvSpPr>
        <p:spPr bwMode="auto">
          <a:xfrm>
            <a:off x="1909763" y="1858963"/>
            <a:ext cx="42862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4" name="Line 146"/>
          <p:cNvSpPr>
            <a:spLocks noChangeShapeType="1"/>
          </p:cNvSpPr>
          <p:nvPr/>
        </p:nvSpPr>
        <p:spPr bwMode="auto">
          <a:xfrm>
            <a:off x="1909763" y="1279525"/>
            <a:ext cx="42862" cy="1588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5" name="Line 147"/>
          <p:cNvSpPr>
            <a:spLocks noChangeShapeType="1"/>
          </p:cNvSpPr>
          <p:nvPr/>
        </p:nvSpPr>
        <p:spPr bwMode="auto">
          <a:xfrm>
            <a:off x="1952625" y="4729163"/>
            <a:ext cx="6037263" cy="1587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6" name="Line 148"/>
          <p:cNvSpPr>
            <a:spLocks noChangeShapeType="1"/>
          </p:cNvSpPr>
          <p:nvPr/>
        </p:nvSpPr>
        <p:spPr bwMode="auto">
          <a:xfrm flipV="1">
            <a:off x="1952625" y="4729163"/>
            <a:ext cx="1588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7" name="Line 149"/>
          <p:cNvSpPr>
            <a:spLocks noChangeShapeType="1"/>
          </p:cNvSpPr>
          <p:nvPr/>
        </p:nvSpPr>
        <p:spPr bwMode="auto">
          <a:xfrm flipV="1">
            <a:off x="2955925" y="472916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8" name="Line 150"/>
          <p:cNvSpPr>
            <a:spLocks noChangeShapeType="1"/>
          </p:cNvSpPr>
          <p:nvPr/>
        </p:nvSpPr>
        <p:spPr bwMode="auto">
          <a:xfrm flipV="1">
            <a:off x="3959225" y="4729163"/>
            <a:ext cx="1588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99" name="Line 151"/>
          <p:cNvSpPr>
            <a:spLocks noChangeShapeType="1"/>
          </p:cNvSpPr>
          <p:nvPr/>
        </p:nvSpPr>
        <p:spPr bwMode="auto">
          <a:xfrm flipV="1">
            <a:off x="4964113" y="4729163"/>
            <a:ext cx="1587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0" name="Line 152"/>
          <p:cNvSpPr>
            <a:spLocks noChangeShapeType="1"/>
          </p:cNvSpPr>
          <p:nvPr/>
        </p:nvSpPr>
        <p:spPr bwMode="auto">
          <a:xfrm flipV="1">
            <a:off x="5981700" y="4729163"/>
            <a:ext cx="1588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1" name="Line 153"/>
          <p:cNvSpPr>
            <a:spLocks noChangeShapeType="1"/>
          </p:cNvSpPr>
          <p:nvPr/>
        </p:nvSpPr>
        <p:spPr bwMode="auto">
          <a:xfrm flipV="1">
            <a:off x="6985000" y="4729163"/>
            <a:ext cx="1588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2" name="Line 154"/>
          <p:cNvSpPr>
            <a:spLocks noChangeShapeType="1"/>
          </p:cNvSpPr>
          <p:nvPr/>
        </p:nvSpPr>
        <p:spPr bwMode="auto">
          <a:xfrm flipV="1">
            <a:off x="7989888" y="4729163"/>
            <a:ext cx="1587" cy="42862"/>
          </a:xfrm>
          <a:prstGeom prst="line">
            <a:avLst/>
          </a:prstGeom>
          <a:noFill/>
          <a:ln w="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3" name="Line 155"/>
          <p:cNvSpPr>
            <a:spLocks noChangeShapeType="1"/>
          </p:cNvSpPr>
          <p:nvPr/>
        </p:nvSpPr>
        <p:spPr bwMode="auto">
          <a:xfrm flipV="1">
            <a:off x="2149475" y="4884738"/>
            <a:ext cx="198438" cy="42862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4" name="Freeform 156"/>
          <p:cNvSpPr>
            <a:spLocks/>
          </p:cNvSpPr>
          <p:nvPr/>
        </p:nvSpPr>
        <p:spPr bwMode="auto">
          <a:xfrm>
            <a:off x="2347913" y="4841875"/>
            <a:ext cx="212725" cy="42863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62" y="9"/>
              </a:cxn>
              <a:cxn ang="0">
                <a:pos x="134" y="0"/>
              </a:cxn>
            </a:cxnLst>
            <a:rect l="0" t="0" r="r" b="b"/>
            <a:pathLst>
              <a:path w="134" h="27">
                <a:moveTo>
                  <a:pt x="0" y="27"/>
                </a:moveTo>
                <a:lnTo>
                  <a:pt x="62" y="9"/>
                </a:lnTo>
                <a:lnTo>
                  <a:pt x="13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5" name="Line 157"/>
          <p:cNvSpPr>
            <a:spLocks noChangeShapeType="1"/>
          </p:cNvSpPr>
          <p:nvPr/>
        </p:nvSpPr>
        <p:spPr bwMode="auto">
          <a:xfrm flipV="1">
            <a:off x="2560638" y="4800600"/>
            <a:ext cx="196850" cy="41275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6" name="Line 158"/>
          <p:cNvSpPr>
            <a:spLocks noChangeShapeType="1"/>
          </p:cNvSpPr>
          <p:nvPr/>
        </p:nvSpPr>
        <p:spPr bwMode="auto">
          <a:xfrm flipV="1">
            <a:off x="2757488" y="4743450"/>
            <a:ext cx="198437" cy="57150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7" name="Line 159"/>
          <p:cNvSpPr>
            <a:spLocks noChangeShapeType="1"/>
          </p:cNvSpPr>
          <p:nvPr/>
        </p:nvSpPr>
        <p:spPr bwMode="auto">
          <a:xfrm flipV="1">
            <a:off x="2955925" y="4686300"/>
            <a:ext cx="198438" cy="57150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8" name="Freeform 160"/>
          <p:cNvSpPr>
            <a:spLocks/>
          </p:cNvSpPr>
          <p:nvPr/>
        </p:nvSpPr>
        <p:spPr bwMode="auto">
          <a:xfrm>
            <a:off x="3154363" y="4630738"/>
            <a:ext cx="211137" cy="55562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62" y="17"/>
              </a:cxn>
              <a:cxn ang="0">
                <a:pos x="133" y="0"/>
              </a:cxn>
            </a:cxnLst>
            <a:rect l="0" t="0" r="r" b="b"/>
            <a:pathLst>
              <a:path w="133" h="35">
                <a:moveTo>
                  <a:pt x="0" y="35"/>
                </a:moveTo>
                <a:lnTo>
                  <a:pt x="62" y="17"/>
                </a:lnTo>
                <a:lnTo>
                  <a:pt x="133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09" name="Line 161"/>
          <p:cNvSpPr>
            <a:spLocks noChangeShapeType="1"/>
          </p:cNvSpPr>
          <p:nvPr/>
        </p:nvSpPr>
        <p:spPr bwMode="auto">
          <a:xfrm flipV="1">
            <a:off x="3365500" y="4559300"/>
            <a:ext cx="198438" cy="71438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0" name="Line 162"/>
          <p:cNvSpPr>
            <a:spLocks noChangeShapeType="1"/>
          </p:cNvSpPr>
          <p:nvPr/>
        </p:nvSpPr>
        <p:spPr bwMode="auto">
          <a:xfrm flipV="1">
            <a:off x="3563938" y="4489450"/>
            <a:ext cx="198437" cy="69850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1" name="Line 163"/>
          <p:cNvSpPr>
            <a:spLocks noChangeShapeType="1"/>
          </p:cNvSpPr>
          <p:nvPr/>
        </p:nvSpPr>
        <p:spPr bwMode="auto">
          <a:xfrm flipV="1">
            <a:off x="3762375" y="4403725"/>
            <a:ext cx="196850" cy="85725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2" name="Freeform 164"/>
          <p:cNvSpPr>
            <a:spLocks/>
          </p:cNvSpPr>
          <p:nvPr/>
        </p:nvSpPr>
        <p:spPr bwMode="auto">
          <a:xfrm>
            <a:off x="3959225" y="4305300"/>
            <a:ext cx="212725" cy="98425"/>
          </a:xfrm>
          <a:custGeom>
            <a:avLst/>
            <a:gdLst/>
            <a:ahLst/>
            <a:cxnLst>
              <a:cxn ang="0">
                <a:pos x="0" y="62"/>
              </a:cxn>
              <a:cxn ang="0">
                <a:pos x="63" y="35"/>
              </a:cxn>
              <a:cxn ang="0">
                <a:pos x="134" y="0"/>
              </a:cxn>
            </a:cxnLst>
            <a:rect l="0" t="0" r="r" b="b"/>
            <a:pathLst>
              <a:path w="134" h="62">
                <a:moveTo>
                  <a:pt x="0" y="62"/>
                </a:moveTo>
                <a:lnTo>
                  <a:pt x="63" y="35"/>
                </a:lnTo>
                <a:lnTo>
                  <a:pt x="13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3" name="Line 165"/>
          <p:cNvSpPr>
            <a:spLocks noChangeShapeType="1"/>
          </p:cNvSpPr>
          <p:nvPr/>
        </p:nvSpPr>
        <p:spPr bwMode="auto">
          <a:xfrm flipV="1">
            <a:off x="4171950" y="4205288"/>
            <a:ext cx="198438" cy="100012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4" name="Line 166"/>
          <p:cNvSpPr>
            <a:spLocks noChangeShapeType="1"/>
          </p:cNvSpPr>
          <p:nvPr/>
        </p:nvSpPr>
        <p:spPr bwMode="auto">
          <a:xfrm flipV="1">
            <a:off x="4370388" y="4092575"/>
            <a:ext cx="196850" cy="112713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5" name="Freeform 167"/>
          <p:cNvSpPr>
            <a:spLocks/>
          </p:cNvSpPr>
          <p:nvPr/>
        </p:nvSpPr>
        <p:spPr bwMode="auto">
          <a:xfrm>
            <a:off x="4567238" y="3979863"/>
            <a:ext cx="198437" cy="112712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63" y="36"/>
              </a:cxn>
              <a:cxn ang="0">
                <a:pos x="125" y="0"/>
              </a:cxn>
            </a:cxnLst>
            <a:rect l="0" t="0" r="r" b="b"/>
            <a:pathLst>
              <a:path w="125" h="71">
                <a:moveTo>
                  <a:pt x="0" y="71"/>
                </a:moveTo>
                <a:lnTo>
                  <a:pt x="63" y="36"/>
                </a:lnTo>
                <a:lnTo>
                  <a:pt x="125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6" name="Freeform 168"/>
          <p:cNvSpPr>
            <a:spLocks/>
          </p:cNvSpPr>
          <p:nvPr/>
        </p:nvSpPr>
        <p:spPr bwMode="auto">
          <a:xfrm>
            <a:off x="4765675" y="3838575"/>
            <a:ext cx="212725" cy="141288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62" y="44"/>
              </a:cxn>
              <a:cxn ang="0">
                <a:pos x="134" y="0"/>
              </a:cxn>
            </a:cxnLst>
            <a:rect l="0" t="0" r="r" b="b"/>
            <a:pathLst>
              <a:path w="134" h="89">
                <a:moveTo>
                  <a:pt x="0" y="89"/>
                </a:moveTo>
                <a:lnTo>
                  <a:pt x="62" y="44"/>
                </a:lnTo>
                <a:lnTo>
                  <a:pt x="13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7" name="Freeform 169"/>
          <p:cNvSpPr>
            <a:spLocks/>
          </p:cNvSpPr>
          <p:nvPr/>
        </p:nvSpPr>
        <p:spPr bwMode="auto">
          <a:xfrm>
            <a:off x="4978400" y="3697288"/>
            <a:ext cx="196850" cy="141287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62" y="44"/>
              </a:cxn>
              <a:cxn ang="0">
                <a:pos x="124" y="0"/>
              </a:cxn>
            </a:cxnLst>
            <a:rect l="0" t="0" r="r" b="b"/>
            <a:pathLst>
              <a:path w="124" h="89">
                <a:moveTo>
                  <a:pt x="0" y="89"/>
                </a:moveTo>
                <a:lnTo>
                  <a:pt x="62" y="44"/>
                </a:lnTo>
                <a:lnTo>
                  <a:pt x="12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8" name="Freeform 170"/>
          <p:cNvSpPr>
            <a:spLocks/>
          </p:cNvSpPr>
          <p:nvPr/>
        </p:nvSpPr>
        <p:spPr bwMode="auto">
          <a:xfrm>
            <a:off x="5175250" y="3527425"/>
            <a:ext cx="198438" cy="169863"/>
          </a:xfrm>
          <a:custGeom>
            <a:avLst/>
            <a:gdLst/>
            <a:ahLst/>
            <a:cxnLst>
              <a:cxn ang="0">
                <a:pos x="0" y="107"/>
              </a:cxn>
              <a:cxn ang="0">
                <a:pos x="63" y="53"/>
              </a:cxn>
              <a:cxn ang="0">
                <a:pos x="125" y="0"/>
              </a:cxn>
            </a:cxnLst>
            <a:rect l="0" t="0" r="r" b="b"/>
            <a:pathLst>
              <a:path w="125" h="107">
                <a:moveTo>
                  <a:pt x="0" y="107"/>
                </a:moveTo>
                <a:lnTo>
                  <a:pt x="63" y="53"/>
                </a:lnTo>
                <a:lnTo>
                  <a:pt x="125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19" name="Freeform 171"/>
          <p:cNvSpPr>
            <a:spLocks/>
          </p:cNvSpPr>
          <p:nvPr/>
        </p:nvSpPr>
        <p:spPr bwMode="auto">
          <a:xfrm>
            <a:off x="5373688" y="3357563"/>
            <a:ext cx="198437" cy="169862"/>
          </a:xfrm>
          <a:custGeom>
            <a:avLst/>
            <a:gdLst/>
            <a:ahLst/>
            <a:cxnLst>
              <a:cxn ang="0">
                <a:pos x="0" y="107"/>
              </a:cxn>
              <a:cxn ang="0">
                <a:pos x="62" y="53"/>
              </a:cxn>
              <a:cxn ang="0">
                <a:pos x="125" y="0"/>
              </a:cxn>
            </a:cxnLst>
            <a:rect l="0" t="0" r="r" b="b"/>
            <a:pathLst>
              <a:path w="125" h="107">
                <a:moveTo>
                  <a:pt x="0" y="107"/>
                </a:moveTo>
                <a:lnTo>
                  <a:pt x="62" y="53"/>
                </a:lnTo>
                <a:lnTo>
                  <a:pt x="125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0" name="Line 172"/>
          <p:cNvSpPr>
            <a:spLocks noChangeShapeType="1"/>
          </p:cNvSpPr>
          <p:nvPr/>
        </p:nvSpPr>
        <p:spPr bwMode="auto">
          <a:xfrm flipV="1">
            <a:off x="5572125" y="3159125"/>
            <a:ext cx="196850" cy="198438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1" name="Freeform 173"/>
          <p:cNvSpPr>
            <a:spLocks/>
          </p:cNvSpPr>
          <p:nvPr/>
        </p:nvSpPr>
        <p:spPr bwMode="auto">
          <a:xfrm>
            <a:off x="5768975" y="2933700"/>
            <a:ext cx="212725" cy="225425"/>
          </a:xfrm>
          <a:custGeom>
            <a:avLst/>
            <a:gdLst/>
            <a:ahLst/>
            <a:cxnLst>
              <a:cxn ang="0">
                <a:pos x="0" y="142"/>
              </a:cxn>
              <a:cxn ang="0">
                <a:pos x="63" y="71"/>
              </a:cxn>
              <a:cxn ang="0">
                <a:pos x="134" y="0"/>
              </a:cxn>
            </a:cxnLst>
            <a:rect l="0" t="0" r="r" b="b"/>
            <a:pathLst>
              <a:path w="134" h="142">
                <a:moveTo>
                  <a:pt x="0" y="142"/>
                </a:moveTo>
                <a:lnTo>
                  <a:pt x="63" y="71"/>
                </a:lnTo>
                <a:lnTo>
                  <a:pt x="13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2" name="Line 174"/>
          <p:cNvSpPr>
            <a:spLocks noChangeShapeType="1"/>
          </p:cNvSpPr>
          <p:nvPr/>
        </p:nvSpPr>
        <p:spPr bwMode="auto">
          <a:xfrm flipV="1">
            <a:off x="5981700" y="2692400"/>
            <a:ext cx="198438" cy="241300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3" name="Freeform 175"/>
          <p:cNvSpPr>
            <a:spLocks/>
          </p:cNvSpPr>
          <p:nvPr/>
        </p:nvSpPr>
        <p:spPr bwMode="auto">
          <a:xfrm>
            <a:off x="6180138" y="2438400"/>
            <a:ext cx="196850" cy="254000"/>
          </a:xfrm>
          <a:custGeom>
            <a:avLst/>
            <a:gdLst/>
            <a:ahLst/>
            <a:cxnLst>
              <a:cxn ang="0">
                <a:pos x="0" y="160"/>
              </a:cxn>
              <a:cxn ang="0">
                <a:pos x="62" y="80"/>
              </a:cxn>
              <a:cxn ang="0">
                <a:pos x="124" y="0"/>
              </a:cxn>
            </a:cxnLst>
            <a:rect l="0" t="0" r="r" b="b"/>
            <a:pathLst>
              <a:path w="124" h="160">
                <a:moveTo>
                  <a:pt x="0" y="160"/>
                </a:moveTo>
                <a:lnTo>
                  <a:pt x="62" y="80"/>
                </a:lnTo>
                <a:lnTo>
                  <a:pt x="124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4" name="Freeform 176"/>
          <p:cNvSpPr>
            <a:spLocks/>
          </p:cNvSpPr>
          <p:nvPr/>
        </p:nvSpPr>
        <p:spPr bwMode="auto">
          <a:xfrm>
            <a:off x="6376988" y="2141538"/>
            <a:ext cx="198437" cy="296862"/>
          </a:xfrm>
          <a:custGeom>
            <a:avLst/>
            <a:gdLst/>
            <a:ahLst/>
            <a:cxnLst>
              <a:cxn ang="0">
                <a:pos x="0" y="187"/>
              </a:cxn>
              <a:cxn ang="0">
                <a:pos x="63" y="98"/>
              </a:cxn>
              <a:cxn ang="0">
                <a:pos x="125" y="0"/>
              </a:cxn>
            </a:cxnLst>
            <a:rect l="0" t="0" r="r" b="b"/>
            <a:pathLst>
              <a:path w="125" h="187">
                <a:moveTo>
                  <a:pt x="0" y="187"/>
                </a:moveTo>
                <a:lnTo>
                  <a:pt x="63" y="98"/>
                </a:lnTo>
                <a:lnTo>
                  <a:pt x="125" y="0"/>
                </a:lnTo>
              </a:path>
            </a:pathLst>
          </a:custGeom>
          <a:noFill/>
          <a:ln w="42863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5" name="Line 177"/>
          <p:cNvSpPr>
            <a:spLocks noChangeShapeType="1"/>
          </p:cNvSpPr>
          <p:nvPr/>
        </p:nvSpPr>
        <p:spPr bwMode="auto">
          <a:xfrm flipV="1">
            <a:off x="6575425" y="1830388"/>
            <a:ext cx="212725" cy="311150"/>
          </a:xfrm>
          <a:prstGeom prst="line">
            <a:avLst/>
          </a:prstGeom>
          <a:noFill/>
          <a:ln w="42863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626" name="Rectangle 178"/>
          <p:cNvSpPr>
            <a:spLocks noChangeArrowheads="1"/>
          </p:cNvSpPr>
          <p:nvPr/>
        </p:nvSpPr>
        <p:spPr bwMode="auto">
          <a:xfrm>
            <a:off x="1527175" y="5210175"/>
            <a:ext cx="406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-100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27" name="Rectangle 179"/>
          <p:cNvSpPr>
            <a:spLocks noChangeArrowheads="1"/>
          </p:cNvSpPr>
          <p:nvPr/>
        </p:nvSpPr>
        <p:spPr bwMode="auto">
          <a:xfrm>
            <a:off x="1754188" y="4630738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28" name="Rectangle 180"/>
          <p:cNvSpPr>
            <a:spLocks noChangeArrowheads="1"/>
          </p:cNvSpPr>
          <p:nvPr/>
        </p:nvSpPr>
        <p:spPr bwMode="auto">
          <a:xfrm>
            <a:off x="1584325" y="4064000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100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29" name="Rectangle 181"/>
          <p:cNvSpPr>
            <a:spLocks noChangeArrowheads="1"/>
          </p:cNvSpPr>
          <p:nvPr/>
        </p:nvSpPr>
        <p:spPr bwMode="auto">
          <a:xfrm>
            <a:off x="1584325" y="348456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200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0" name="Rectangle 182"/>
          <p:cNvSpPr>
            <a:spLocks noChangeArrowheads="1"/>
          </p:cNvSpPr>
          <p:nvPr/>
        </p:nvSpPr>
        <p:spPr bwMode="auto">
          <a:xfrm>
            <a:off x="1584325" y="2905125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300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1" name="Rectangle 183"/>
          <p:cNvSpPr>
            <a:spLocks noChangeArrowheads="1"/>
          </p:cNvSpPr>
          <p:nvPr/>
        </p:nvSpPr>
        <p:spPr bwMode="auto">
          <a:xfrm>
            <a:off x="1584325" y="2325688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400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2" name="Rectangle 184"/>
          <p:cNvSpPr>
            <a:spLocks noChangeArrowheads="1"/>
          </p:cNvSpPr>
          <p:nvPr/>
        </p:nvSpPr>
        <p:spPr bwMode="auto">
          <a:xfrm>
            <a:off x="1584325" y="1758950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500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3" name="Rectangle 185"/>
          <p:cNvSpPr>
            <a:spLocks noChangeArrowheads="1"/>
          </p:cNvSpPr>
          <p:nvPr/>
        </p:nvSpPr>
        <p:spPr bwMode="auto">
          <a:xfrm>
            <a:off x="1584325" y="117951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600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4" name="Rectangle 186"/>
          <p:cNvSpPr>
            <a:spLocks noChangeArrowheads="1"/>
          </p:cNvSpPr>
          <p:nvPr/>
        </p:nvSpPr>
        <p:spPr bwMode="auto">
          <a:xfrm>
            <a:off x="1909763" y="485616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5" name="Rectangle 187"/>
          <p:cNvSpPr>
            <a:spLocks noChangeArrowheads="1"/>
          </p:cNvSpPr>
          <p:nvPr/>
        </p:nvSpPr>
        <p:spPr bwMode="auto">
          <a:xfrm>
            <a:off x="2871788" y="4856163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50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6" name="Rectangle 188"/>
          <p:cNvSpPr>
            <a:spLocks noChangeArrowheads="1"/>
          </p:cNvSpPr>
          <p:nvPr/>
        </p:nvSpPr>
        <p:spPr bwMode="auto">
          <a:xfrm>
            <a:off x="3832225" y="485616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100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7" name="Rectangle 189"/>
          <p:cNvSpPr>
            <a:spLocks noChangeArrowheads="1"/>
          </p:cNvSpPr>
          <p:nvPr/>
        </p:nvSpPr>
        <p:spPr bwMode="auto">
          <a:xfrm>
            <a:off x="4837113" y="4856163"/>
            <a:ext cx="338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150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8" name="Rectangle 190"/>
          <p:cNvSpPr>
            <a:spLocks noChangeArrowheads="1"/>
          </p:cNvSpPr>
          <p:nvPr/>
        </p:nvSpPr>
        <p:spPr bwMode="auto">
          <a:xfrm>
            <a:off x="5854700" y="485616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200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39" name="Rectangle 191"/>
          <p:cNvSpPr>
            <a:spLocks noChangeArrowheads="1"/>
          </p:cNvSpPr>
          <p:nvPr/>
        </p:nvSpPr>
        <p:spPr bwMode="auto">
          <a:xfrm>
            <a:off x="6858000" y="485616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250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40" name="Rectangle 192"/>
          <p:cNvSpPr>
            <a:spLocks noChangeArrowheads="1"/>
          </p:cNvSpPr>
          <p:nvPr/>
        </p:nvSpPr>
        <p:spPr bwMode="auto">
          <a:xfrm>
            <a:off x="7861300" y="4856163"/>
            <a:ext cx="33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300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41" name="Rectangle 193"/>
          <p:cNvSpPr>
            <a:spLocks noChangeArrowheads="1"/>
          </p:cNvSpPr>
          <p:nvPr/>
        </p:nvSpPr>
        <p:spPr bwMode="auto">
          <a:xfrm>
            <a:off x="4214813" y="5492750"/>
            <a:ext cx="1838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Average Openness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42" name="Rectangle 194"/>
          <p:cNvSpPr>
            <a:spLocks noChangeArrowheads="1"/>
          </p:cNvSpPr>
          <p:nvPr/>
        </p:nvSpPr>
        <p:spPr bwMode="auto">
          <a:xfrm rot="16200000">
            <a:off x="540544" y="2986881"/>
            <a:ext cx="1366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Impact on RIA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44643" name="Rectangle 195"/>
          <p:cNvSpPr>
            <a:spLocks noChangeArrowheads="1"/>
          </p:cNvSpPr>
          <p:nvPr/>
        </p:nvSpPr>
        <p:spPr bwMode="auto">
          <a:xfrm>
            <a:off x="1062038" y="5988050"/>
            <a:ext cx="7097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Motivation</a:t>
            </a:r>
            <a:endParaRPr lang="en-US" sz="3600" b="1">
              <a:latin typeface="Arial" pitchFamily="34" charset="0"/>
            </a:endParaRP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sz="2600"/>
              <a:t>Spectacular increase in FDI around the world in recent years</a:t>
            </a:r>
          </a:p>
          <a:p>
            <a:r>
              <a:rPr lang="en-US" sz="2600"/>
              <a:t>Similar trend in Latin America, starting in 1993</a:t>
            </a:r>
          </a:p>
          <a:p>
            <a:endParaRPr lang="en-US" sz="2600"/>
          </a:p>
        </p:txBody>
      </p:sp>
    </p:spTree>
  </p:cSld>
  <p:clrMapOvr>
    <a:masterClrMapping/>
  </p:clrMapOvr>
  <p:transition advTm="1736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9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9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9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9347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ChangeArrowheads="1"/>
          </p:cNvSpPr>
          <p:nvPr/>
        </p:nvSpPr>
        <p:spPr bwMode="auto">
          <a:xfrm>
            <a:off x="0" y="457200"/>
            <a:ext cx="9525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b="1">
                <a:solidFill>
                  <a:schemeClr val="tx2"/>
                </a:solidFill>
                <a:latin typeface="Arial" pitchFamily="34" charset="0"/>
              </a:rPr>
              <a:t>Skill difference and </a:t>
            </a:r>
          </a:p>
          <a:p>
            <a:pPr algn="ctr"/>
            <a:r>
              <a:rPr lang="en-US" b="1">
                <a:solidFill>
                  <a:schemeClr val="tx2"/>
                </a:solidFill>
                <a:latin typeface="Arial" pitchFamily="34" charset="0"/>
              </a:rPr>
              <a:t>the Impact of Same RIA on FDI</a:t>
            </a:r>
          </a:p>
        </p:txBody>
      </p:sp>
      <p:sp>
        <p:nvSpPr>
          <p:cNvPr id="749572" name="Rectangle 4"/>
          <p:cNvSpPr>
            <a:spLocks noChangeArrowheads="1"/>
          </p:cNvSpPr>
          <p:nvPr/>
        </p:nvSpPr>
        <p:spPr bwMode="auto">
          <a:xfrm>
            <a:off x="304800" y="6299200"/>
            <a:ext cx="4772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574" name="Rectangle 6"/>
          <p:cNvSpPr>
            <a:spLocks noChangeArrowheads="1"/>
          </p:cNvSpPr>
          <p:nvPr/>
        </p:nvSpPr>
        <p:spPr bwMode="auto">
          <a:xfrm>
            <a:off x="1057275" y="6537325"/>
            <a:ext cx="57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latin typeface="Arial" pitchFamily="34" charset="0"/>
              </a:rPr>
              <a:t>.</a:t>
            </a:r>
            <a:endParaRPr lang="en-US" sz="4400"/>
          </a:p>
        </p:txBody>
      </p:sp>
      <p:sp>
        <p:nvSpPr>
          <p:cNvPr id="749705" name="Line 137"/>
          <p:cNvSpPr>
            <a:spLocks noChangeShapeType="1"/>
          </p:cNvSpPr>
          <p:nvPr/>
        </p:nvSpPr>
        <p:spPr bwMode="auto">
          <a:xfrm>
            <a:off x="2217738" y="1709738"/>
            <a:ext cx="1587" cy="3903662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07" name="Line 139"/>
          <p:cNvSpPr>
            <a:spLocks noChangeShapeType="1"/>
          </p:cNvSpPr>
          <p:nvPr/>
        </p:nvSpPr>
        <p:spPr bwMode="auto">
          <a:xfrm>
            <a:off x="2176463" y="5051425"/>
            <a:ext cx="4127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08" name="Line 140"/>
          <p:cNvSpPr>
            <a:spLocks noChangeShapeType="1"/>
          </p:cNvSpPr>
          <p:nvPr/>
        </p:nvSpPr>
        <p:spPr bwMode="auto">
          <a:xfrm>
            <a:off x="2176463" y="4503738"/>
            <a:ext cx="4127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09" name="Line 141"/>
          <p:cNvSpPr>
            <a:spLocks noChangeShapeType="1"/>
          </p:cNvSpPr>
          <p:nvPr/>
        </p:nvSpPr>
        <p:spPr bwMode="auto">
          <a:xfrm>
            <a:off x="2176463" y="3941763"/>
            <a:ext cx="4127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0" name="Line 142"/>
          <p:cNvSpPr>
            <a:spLocks noChangeShapeType="1"/>
          </p:cNvSpPr>
          <p:nvPr/>
        </p:nvSpPr>
        <p:spPr bwMode="auto">
          <a:xfrm>
            <a:off x="2176463" y="3381375"/>
            <a:ext cx="4127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1" name="Line 143"/>
          <p:cNvSpPr>
            <a:spLocks noChangeShapeType="1"/>
          </p:cNvSpPr>
          <p:nvPr/>
        </p:nvSpPr>
        <p:spPr bwMode="auto">
          <a:xfrm>
            <a:off x="2176463" y="2819400"/>
            <a:ext cx="4127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2" name="Line 144"/>
          <p:cNvSpPr>
            <a:spLocks noChangeShapeType="1"/>
          </p:cNvSpPr>
          <p:nvPr/>
        </p:nvSpPr>
        <p:spPr bwMode="auto">
          <a:xfrm>
            <a:off x="2176463" y="2271713"/>
            <a:ext cx="4127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3" name="Line 145"/>
          <p:cNvSpPr>
            <a:spLocks noChangeShapeType="1"/>
          </p:cNvSpPr>
          <p:nvPr/>
        </p:nvSpPr>
        <p:spPr bwMode="auto">
          <a:xfrm>
            <a:off x="2176463" y="1709738"/>
            <a:ext cx="4127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4" name="Line 146"/>
          <p:cNvSpPr>
            <a:spLocks noChangeShapeType="1"/>
          </p:cNvSpPr>
          <p:nvPr/>
        </p:nvSpPr>
        <p:spPr bwMode="auto">
          <a:xfrm>
            <a:off x="2217738" y="5051425"/>
            <a:ext cx="5791200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5" name="Line 147"/>
          <p:cNvSpPr>
            <a:spLocks noChangeShapeType="1"/>
          </p:cNvSpPr>
          <p:nvPr/>
        </p:nvSpPr>
        <p:spPr bwMode="auto">
          <a:xfrm flipV="1">
            <a:off x="2217738" y="5051425"/>
            <a:ext cx="1587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6" name="Line 148"/>
          <p:cNvSpPr>
            <a:spLocks noChangeShapeType="1"/>
          </p:cNvSpPr>
          <p:nvPr/>
        </p:nvSpPr>
        <p:spPr bwMode="auto">
          <a:xfrm flipV="1">
            <a:off x="3040063" y="5051425"/>
            <a:ext cx="1587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7" name="Line 149"/>
          <p:cNvSpPr>
            <a:spLocks noChangeShapeType="1"/>
          </p:cNvSpPr>
          <p:nvPr/>
        </p:nvSpPr>
        <p:spPr bwMode="auto">
          <a:xfrm flipV="1">
            <a:off x="3875088" y="5051425"/>
            <a:ext cx="1587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8" name="Line 150"/>
          <p:cNvSpPr>
            <a:spLocks noChangeShapeType="1"/>
          </p:cNvSpPr>
          <p:nvPr/>
        </p:nvSpPr>
        <p:spPr bwMode="auto">
          <a:xfrm flipV="1">
            <a:off x="4695825" y="5051425"/>
            <a:ext cx="1588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19" name="Line 151"/>
          <p:cNvSpPr>
            <a:spLocks noChangeShapeType="1"/>
          </p:cNvSpPr>
          <p:nvPr/>
        </p:nvSpPr>
        <p:spPr bwMode="auto">
          <a:xfrm flipV="1">
            <a:off x="5530850" y="5051425"/>
            <a:ext cx="1588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0" name="Line 152"/>
          <p:cNvSpPr>
            <a:spLocks noChangeShapeType="1"/>
          </p:cNvSpPr>
          <p:nvPr/>
        </p:nvSpPr>
        <p:spPr bwMode="auto">
          <a:xfrm flipV="1">
            <a:off x="6353175" y="5051425"/>
            <a:ext cx="1588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1" name="Line 153"/>
          <p:cNvSpPr>
            <a:spLocks noChangeShapeType="1"/>
          </p:cNvSpPr>
          <p:nvPr/>
        </p:nvSpPr>
        <p:spPr bwMode="auto">
          <a:xfrm flipV="1">
            <a:off x="7188200" y="5051425"/>
            <a:ext cx="1588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2" name="Line 154"/>
          <p:cNvSpPr>
            <a:spLocks noChangeShapeType="1"/>
          </p:cNvSpPr>
          <p:nvPr/>
        </p:nvSpPr>
        <p:spPr bwMode="auto">
          <a:xfrm flipV="1">
            <a:off x="8008938" y="5051425"/>
            <a:ext cx="1587" cy="41275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3" name="Line 155"/>
          <p:cNvSpPr>
            <a:spLocks noChangeShapeType="1"/>
          </p:cNvSpPr>
          <p:nvPr/>
        </p:nvSpPr>
        <p:spPr bwMode="auto">
          <a:xfrm flipV="1">
            <a:off x="2217738" y="5324475"/>
            <a:ext cx="82550" cy="285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4" name="Freeform 156"/>
          <p:cNvSpPr>
            <a:spLocks/>
          </p:cNvSpPr>
          <p:nvPr/>
        </p:nvSpPr>
        <p:spPr bwMode="auto">
          <a:xfrm>
            <a:off x="2300288" y="5284788"/>
            <a:ext cx="82550" cy="39687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26" y="8"/>
              </a:cxn>
              <a:cxn ang="0">
                <a:pos x="52" y="0"/>
              </a:cxn>
            </a:cxnLst>
            <a:rect l="0" t="0" r="r" b="b"/>
            <a:pathLst>
              <a:path w="52" h="25">
                <a:moveTo>
                  <a:pt x="0" y="25"/>
                </a:moveTo>
                <a:lnTo>
                  <a:pt x="26" y="8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5" name="Line 157"/>
          <p:cNvSpPr>
            <a:spLocks noChangeShapeType="1"/>
          </p:cNvSpPr>
          <p:nvPr/>
        </p:nvSpPr>
        <p:spPr bwMode="auto">
          <a:xfrm flipV="1">
            <a:off x="2382838" y="5256213"/>
            <a:ext cx="80962" cy="285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6" name="Freeform 158"/>
          <p:cNvSpPr>
            <a:spLocks/>
          </p:cNvSpPr>
          <p:nvPr/>
        </p:nvSpPr>
        <p:spPr bwMode="auto">
          <a:xfrm>
            <a:off x="2463800" y="5214938"/>
            <a:ext cx="8255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6" y="9"/>
              </a:cxn>
              <a:cxn ang="0">
                <a:pos x="52" y="0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26" y="9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7" name="Line 159"/>
          <p:cNvSpPr>
            <a:spLocks noChangeShapeType="1"/>
          </p:cNvSpPr>
          <p:nvPr/>
        </p:nvSpPr>
        <p:spPr bwMode="auto">
          <a:xfrm flipV="1">
            <a:off x="2546350" y="5187950"/>
            <a:ext cx="82550" cy="26988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8" name="Freeform 160"/>
          <p:cNvSpPr>
            <a:spLocks/>
          </p:cNvSpPr>
          <p:nvPr/>
        </p:nvSpPr>
        <p:spPr bwMode="auto">
          <a:xfrm>
            <a:off x="2628900" y="5146675"/>
            <a:ext cx="8255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6" y="9"/>
              </a:cxn>
              <a:cxn ang="0">
                <a:pos x="52" y="0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26" y="9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29" name="Line 161"/>
          <p:cNvSpPr>
            <a:spLocks noChangeShapeType="1"/>
          </p:cNvSpPr>
          <p:nvPr/>
        </p:nvSpPr>
        <p:spPr bwMode="auto">
          <a:xfrm flipV="1">
            <a:off x="2711450" y="5119688"/>
            <a:ext cx="80963" cy="26987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0" name="Freeform 162"/>
          <p:cNvSpPr>
            <a:spLocks/>
          </p:cNvSpPr>
          <p:nvPr/>
        </p:nvSpPr>
        <p:spPr bwMode="auto">
          <a:xfrm>
            <a:off x="2792413" y="5078413"/>
            <a:ext cx="8255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6" y="9"/>
              </a:cxn>
              <a:cxn ang="0">
                <a:pos x="52" y="0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26" y="9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1" name="Line 163"/>
          <p:cNvSpPr>
            <a:spLocks noChangeShapeType="1"/>
          </p:cNvSpPr>
          <p:nvPr/>
        </p:nvSpPr>
        <p:spPr bwMode="auto">
          <a:xfrm flipV="1">
            <a:off x="2874963" y="5051425"/>
            <a:ext cx="82550" cy="26988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2" name="Freeform 164"/>
          <p:cNvSpPr>
            <a:spLocks/>
          </p:cNvSpPr>
          <p:nvPr/>
        </p:nvSpPr>
        <p:spPr bwMode="auto">
          <a:xfrm>
            <a:off x="2957513" y="5010150"/>
            <a:ext cx="82550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6" y="9"/>
              </a:cxn>
              <a:cxn ang="0">
                <a:pos x="52" y="0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26" y="9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3" name="Line 165"/>
          <p:cNvSpPr>
            <a:spLocks noChangeShapeType="1"/>
          </p:cNvSpPr>
          <p:nvPr/>
        </p:nvSpPr>
        <p:spPr bwMode="auto">
          <a:xfrm flipV="1">
            <a:off x="3040063" y="4983163"/>
            <a:ext cx="80962" cy="26987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4" name="Freeform 166"/>
          <p:cNvSpPr>
            <a:spLocks/>
          </p:cNvSpPr>
          <p:nvPr/>
        </p:nvSpPr>
        <p:spPr bwMode="auto">
          <a:xfrm>
            <a:off x="3121025" y="4941888"/>
            <a:ext cx="96838" cy="41275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6" y="17"/>
              </a:cxn>
              <a:cxn ang="0">
                <a:pos x="61" y="0"/>
              </a:cxn>
            </a:cxnLst>
            <a:rect l="0" t="0" r="r" b="b"/>
            <a:pathLst>
              <a:path w="61" h="26">
                <a:moveTo>
                  <a:pt x="0" y="26"/>
                </a:moveTo>
                <a:lnTo>
                  <a:pt x="26" y="17"/>
                </a:lnTo>
                <a:lnTo>
                  <a:pt x="61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5" name="Line 167"/>
          <p:cNvSpPr>
            <a:spLocks noChangeShapeType="1"/>
          </p:cNvSpPr>
          <p:nvPr/>
        </p:nvSpPr>
        <p:spPr bwMode="auto">
          <a:xfrm flipV="1">
            <a:off x="3217863" y="4900613"/>
            <a:ext cx="80962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6" name="Line 168"/>
          <p:cNvSpPr>
            <a:spLocks noChangeShapeType="1"/>
          </p:cNvSpPr>
          <p:nvPr/>
        </p:nvSpPr>
        <p:spPr bwMode="auto">
          <a:xfrm flipV="1">
            <a:off x="3298825" y="4859338"/>
            <a:ext cx="82550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7" name="Line 169"/>
          <p:cNvSpPr>
            <a:spLocks noChangeShapeType="1"/>
          </p:cNvSpPr>
          <p:nvPr/>
        </p:nvSpPr>
        <p:spPr bwMode="auto">
          <a:xfrm flipV="1">
            <a:off x="3381375" y="4832350"/>
            <a:ext cx="82550" cy="26988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8" name="Line 170"/>
          <p:cNvSpPr>
            <a:spLocks noChangeShapeType="1"/>
          </p:cNvSpPr>
          <p:nvPr/>
        </p:nvSpPr>
        <p:spPr bwMode="auto">
          <a:xfrm flipV="1">
            <a:off x="3463925" y="4791075"/>
            <a:ext cx="82550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39" name="Line 171"/>
          <p:cNvSpPr>
            <a:spLocks noChangeShapeType="1"/>
          </p:cNvSpPr>
          <p:nvPr/>
        </p:nvSpPr>
        <p:spPr bwMode="auto">
          <a:xfrm flipV="1">
            <a:off x="3546475" y="4749800"/>
            <a:ext cx="80963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0" name="Line 172"/>
          <p:cNvSpPr>
            <a:spLocks noChangeShapeType="1"/>
          </p:cNvSpPr>
          <p:nvPr/>
        </p:nvSpPr>
        <p:spPr bwMode="auto">
          <a:xfrm flipV="1">
            <a:off x="3627438" y="4708525"/>
            <a:ext cx="82550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1" name="Line 173"/>
          <p:cNvSpPr>
            <a:spLocks noChangeShapeType="1"/>
          </p:cNvSpPr>
          <p:nvPr/>
        </p:nvSpPr>
        <p:spPr bwMode="auto">
          <a:xfrm flipV="1">
            <a:off x="3709988" y="4667250"/>
            <a:ext cx="82550" cy="412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2" name="Freeform 174"/>
          <p:cNvSpPr>
            <a:spLocks/>
          </p:cNvSpPr>
          <p:nvPr/>
        </p:nvSpPr>
        <p:spPr bwMode="auto">
          <a:xfrm>
            <a:off x="3792538" y="4627563"/>
            <a:ext cx="82550" cy="39687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17" y="17"/>
              </a:cxn>
              <a:cxn ang="0">
                <a:pos x="52" y="0"/>
              </a:cxn>
            </a:cxnLst>
            <a:rect l="0" t="0" r="r" b="b"/>
            <a:pathLst>
              <a:path w="52" h="25">
                <a:moveTo>
                  <a:pt x="0" y="25"/>
                </a:moveTo>
                <a:lnTo>
                  <a:pt x="17" y="17"/>
                </a:lnTo>
                <a:lnTo>
                  <a:pt x="52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3" name="Freeform 175"/>
          <p:cNvSpPr>
            <a:spLocks/>
          </p:cNvSpPr>
          <p:nvPr/>
        </p:nvSpPr>
        <p:spPr bwMode="auto">
          <a:xfrm>
            <a:off x="3875088" y="4421188"/>
            <a:ext cx="409575" cy="206375"/>
          </a:xfrm>
          <a:custGeom>
            <a:avLst/>
            <a:gdLst/>
            <a:ahLst/>
            <a:cxnLst>
              <a:cxn ang="0">
                <a:pos x="0" y="130"/>
              </a:cxn>
              <a:cxn ang="0">
                <a:pos x="51" y="104"/>
              </a:cxn>
              <a:cxn ang="0">
                <a:pos x="112" y="69"/>
              </a:cxn>
              <a:cxn ang="0">
                <a:pos x="189" y="35"/>
              </a:cxn>
              <a:cxn ang="0">
                <a:pos x="258" y="0"/>
              </a:cxn>
            </a:cxnLst>
            <a:rect l="0" t="0" r="r" b="b"/>
            <a:pathLst>
              <a:path w="258" h="130">
                <a:moveTo>
                  <a:pt x="0" y="130"/>
                </a:moveTo>
                <a:lnTo>
                  <a:pt x="51" y="104"/>
                </a:lnTo>
                <a:lnTo>
                  <a:pt x="112" y="69"/>
                </a:lnTo>
                <a:lnTo>
                  <a:pt x="189" y="35"/>
                </a:lnTo>
                <a:lnTo>
                  <a:pt x="258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4" name="Freeform 176"/>
          <p:cNvSpPr>
            <a:spLocks/>
          </p:cNvSpPr>
          <p:nvPr/>
        </p:nvSpPr>
        <p:spPr bwMode="auto">
          <a:xfrm>
            <a:off x="4284663" y="4189413"/>
            <a:ext cx="411162" cy="231775"/>
          </a:xfrm>
          <a:custGeom>
            <a:avLst/>
            <a:gdLst/>
            <a:ahLst/>
            <a:cxnLst>
              <a:cxn ang="0">
                <a:pos x="0" y="146"/>
              </a:cxn>
              <a:cxn ang="0">
                <a:pos x="130" y="77"/>
              </a:cxn>
              <a:cxn ang="0">
                <a:pos x="259" y="0"/>
              </a:cxn>
            </a:cxnLst>
            <a:rect l="0" t="0" r="r" b="b"/>
            <a:pathLst>
              <a:path w="259" h="146">
                <a:moveTo>
                  <a:pt x="0" y="146"/>
                </a:moveTo>
                <a:lnTo>
                  <a:pt x="130" y="77"/>
                </a:lnTo>
                <a:lnTo>
                  <a:pt x="259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5" name="Freeform 177"/>
          <p:cNvSpPr>
            <a:spLocks/>
          </p:cNvSpPr>
          <p:nvPr/>
        </p:nvSpPr>
        <p:spPr bwMode="auto">
          <a:xfrm>
            <a:off x="4695825" y="3956050"/>
            <a:ext cx="425450" cy="233363"/>
          </a:xfrm>
          <a:custGeom>
            <a:avLst/>
            <a:gdLst/>
            <a:ahLst/>
            <a:cxnLst>
              <a:cxn ang="0">
                <a:pos x="0" y="147"/>
              </a:cxn>
              <a:cxn ang="0">
                <a:pos x="130" y="78"/>
              </a:cxn>
              <a:cxn ang="0">
                <a:pos x="268" y="0"/>
              </a:cxn>
            </a:cxnLst>
            <a:rect l="0" t="0" r="r" b="b"/>
            <a:pathLst>
              <a:path w="268" h="147">
                <a:moveTo>
                  <a:pt x="0" y="147"/>
                </a:moveTo>
                <a:lnTo>
                  <a:pt x="130" y="78"/>
                </a:lnTo>
                <a:lnTo>
                  <a:pt x="268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6" name="Freeform 178"/>
          <p:cNvSpPr>
            <a:spLocks/>
          </p:cNvSpPr>
          <p:nvPr/>
        </p:nvSpPr>
        <p:spPr bwMode="auto">
          <a:xfrm>
            <a:off x="5121275" y="3695700"/>
            <a:ext cx="409575" cy="260350"/>
          </a:xfrm>
          <a:custGeom>
            <a:avLst/>
            <a:gdLst/>
            <a:ahLst/>
            <a:cxnLst>
              <a:cxn ang="0">
                <a:pos x="0" y="164"/>
              </a:cxn>
              <a:cxn ang="0">
                <a:pos x="129" y="86"/>
              </a:cxn>
              <a:cxn ang="0">
                <a:pos x="258" y="0"/>
              </a:cxn>
            </a:cxnLst>
            <a:rect l="0" t="0" r="r" b="b"/>
            <a:pathLst>
              <a:path w="258" h="164">
                <a:moveTo>
                  <a:pt x="0" y="164"/>
                </a:moveTo>
                <a:lnTo>
                  <a:pt x="129" y="86"/>
                </a:lnTo>
                <a:lnTo>
                  <a:pt x="258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7" name="Freeform 179"/>
          <p:cNvSpPr>
            <a:spLocks/>
          </p:cNvSpPr>
          <p:nvPr/>
        </p:nvSpPr>
        <p:spPr bwMode="auto">
          <a:xfrm>
            <a:off x="5530850" y="3435350"/>
            <a:ext cx="411163" cy="260350"/>
          </a:xfrm>
          <a:custGeom>
            <a:avLst/>
            <a:gdLst/>
            <a:ahLst/>
            <a:cxnLst>
              <a:cxn ang="0">
                <a:pos x="0" y="164"/>
              </a:cxn>
              <a:cxn ang="0">
                <a:pos x="130" y="86"/>
              </a:cxn>
              <a:cxn ang="0">
                <a:pos x="259" y="0"/>
              </a:cxn>
            </a:cxnLst>
            <a:rect l="0" t="0" r="r" b="b"/>
            <a:pathLst>
              <a:path w="259" h="164">
                <a:moveTo>
                  <a:pt x="0" y="164"/>
                </a:moveTo>
                <a:lnTo>
                  <a:pt x="130" y="86"/>
                </a:lnTo>
                <a:lnTo>
                  <a:pt x="259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8" name="Freeform 180"/>
          <p:cNvSpPr>
            <a:spLocks/>
          </p:cNvSpPr>
          <p:nvPr/>
        </p:nvSpPr>
        <p:spPr bwMode="auto">
          <a:xfrm>
            <a:off x="5942013" y="3133725"/>
            <a:ext cx="411162" cy="301625"/>
          </a:xfrm>
          <a:custGeom>
            <a:avLst/>
            <a:gdLst/>
            <a:ahLst/>
            <a:cxnLst>
              <a:cxn ang="0">
                <a:pos x="0" y="190"/>
              </a:cxn>
              <a:cxn ang="0">
                <a:pos x="129" y="95"/>
              </a:cxn>
              <a:cxn ang="0">
                <a:pos x="259" y="0"/>
              </a:cxn>
            </a:cxnLst>
            <a:rect l="0" t="0" r="r" b="b"/>
            <a:pathLst>
              <a:path w="259" h="190">
                <a:moveTo>
                  <a:pt x="0" y="190"/>
                </a:moveTo>
                <a:lnTo>
                  <a:pt x="129" y="95"/>
                </a:lnTo>
                <a:lnTo>
                  <a:pt x="259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49" name="Freeform 181"/>
          <p:cNvSpPr>
            <a:spLocks/>
          </p:cNvSpPr>
          <p:nvPr/>
        </p:nvSpPr>
        <p:spPr bwMode="auto">
          <a:xfrm>
            <a:off x="6353175" y="2833688"/>
            <a:ext cx="411163" cy="300037"/>
          </a:xfrm>
          <a:custGeom>
            <a:avLst/>
            <a:gdLst/>
            <a:ahLst/>
            <a:cxnLst>
              <a:cxn ang="0">
                <a:pos x="0" y="189"/>
              </a:cxn>
              <a:cxn ang="0">
                <a:pos x="129" y="94"/>
              </a:cxn>
              <a:cxn ang="0">
                <a:pos x="259" y="0"/>
              </a:cxn>
            </a:cxnLst>
            <a:rect l="0" t="0" r="r" b="b"/>
            <a:pathLst>
              <a:path w="259" h="189">
                <a:moveTo>
                  <a:pt x="0" y="189"/>
                </a:moveTo>
                <a:lnTo>
                  <a:pt x="129" y="94"/>
                </a:lnTo>
                <a:lnTo>
                  <a:pt x="259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50" name="Freeform 182"/>
          <p:cNvSpPr>
            <a:spLocks/>
          </p:cNvSpPr>
          <p:nvPr/>
        </p:nvSpPr>
        <p:spPr bwMode="auto">
          <a:xfrm>
            <a:off x="6764338" y="2503488"/>
            <a:ext cx="423862" cy="330200"/>
          </a:xfrm>
          <a:custGeom>
            <a:avLst/>
            <a:gdLst/>
            <a:ahLst/>
            <a:cxnLst>
              <a:cxn ang="0">
                <a:pos x="0" y="208"/>
              </a:cxn>
              <a:cxn ang="0">
                <a:pos x="129" y="104"/>
              </a:cxn>
              <a:cxn ang="0">
                <a:pos x="267" y="0"/>
              </a:cxn>
            </a:cxnLst>
            <a:rect l="0" t="0" r="r" b="b"/>
            <a:pathLst>
              <a:path w="267" h="208">
                <a:moveTo>
                  <a:pt x="0" y="208"/>
                </a:moveTo>
                <a:lnTo>
                  <a:pt x="129" y="104"/>
                </a:lnTo>
                <a:lnTo>
                  <a:pt x="267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51" name="Freeform 183"/>
          <p:cNvSpPr>
            <a:spLocks/>
          </p:cNvSpPr>
          <p:nvPr/>
        </p:nvSpPr>
        <p:spPr bwMode="auto">
          <a:xfrm>
            <a:off x="7188200" y="2147888"/>
            <a:ext cx="411163" cy="355600"/>
          </a:xfrm>
          <a:custGeom>
            <a:avLst/>
            <a:gdLst/>
            <a:ahLst/>
            <a:cxnLst>
              <a:cxn ang="0">
                <a:pos x="0" y="224"/>
              </a:cxn>
              <a:cxn ang="0">
                <a:pos x="129" y="112"/>
              </a:cxn>
              <a:cxn ang="0">
                <a:pos x="259" y="0"/>
              </a:cxn>
            </a:cxnLst>
            <a:rect l="0" t="0" r="r" b="b"/>
            <a:pathLst>
              <a:path w="259" h="224">
                <a:moveTo>
                  <a:pt x="0" y="224"/>
                </a:moveTo>
                <a:lnTo>
                  <a:pt x="129" y="112"/>
                </a:lnTo>
                <a:lnTo>
                  <a:pt x="259" y="0"/>
                </a:lnTo>
              </a:path>
            </a:pathLst>
          </a:custGeom>
          <a:noFill/>
          <a:ln w="412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9752" name="Rectangle 184"/>
          <p:cNvSpPr>
            <a:spLocks noChangeArrowheads="1"/>
          </p:cNvSpPr>
          <p:nvPr/>
        </p:nvSpPr>
        <p:spPr bwMode="auto">
          <a:xfrm>
            <a:off x="1736725" y="5516563"/>
            <a:ext cx="293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-20</a:t>
            </a:r>
            <a:endParaRPr lang="en-US" sz="1600" b="1"/>
          </a:p>
        </p:txBody>
      </p:sp>
      <p:sp>
        <p:nvSpPr>
          <p:cNvPr id="749753" name="Rectangle 185"/>
          <p:cNvSpPr>
            <a:spLocks noChangeArrowheads="1"/>
          </p:cNvSpPr>
          <p:nvPr/>
        </p:nvSpPr>
        <p:spPr bwMode="auto">
          <a:xfrm>
            <a:off x="1873250" y="4956175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1600" b="1"/>
          </a:p>
        </p:txBody>
      </p:sp>
      <p:sp>
        <p:nvSpPr>
          <p:cNvPr id="749754" name="Rectangle 186"/>
          <p:cNvSpPr>
            <a:spLocks noChangeArrowheads="1"/>
          </p:cNvSpPr>
          <p:nvPr/>
        </p:nvSpPr>
        <p:spPr bwMode="auto">
          <a:xfrm>
            <a:off x="1792288" y="4408488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</a:t>
            </a:r>
            <a:endParaRPr lang="en-US" sz="1600" b="1"/>
          </a:p>
        </p:txBody>
      </p:sp>
      <p:sp>
        <p:nvSpPr>
          <p:cNvPr id="749755" name="Rectangle 187"/>
          <p:cNvSpPr>
            <a:spLocks noChangeArrowheads="1"/>
          </p:cNvSpPr>
          <p:nvPr/>
        </p:nvSpPr>
        <p:spPr bwMode="auto">
          <a:xfrm>
            <a:off x="1792288" y="3846513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40</a:t>
            </a:r>
            <a:endParaRPr lang="en-US" sz="1600" b="1"/>
          </a:p>
        </p:txBody>
      </p:sp>
      <p:sp>
        <p:nvSpPr>
          <p:cNvPr id="749756" name="Rectangle 188"/>
          <p:cNvSpPr>
            <a:spLocks noChangeArrowheads="1"/>
          </p:cNvSpPr>
          <p:nvPr/>
        </p:nvSpPr>
        <p:spPr bwMode="auto">
          <a:xfrm>
            <a:off x="1792288" y="3284538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60</a:t>
            </a:r>
            <a:endParaRPr lang="en-US" sz="1600" b="1"/>
          </a:p>
        </p:txBody>
      </p:sp>
      <p:sp>
        <p:nvSpPr>
          <p:cNvPr id="749757" name="Rectangle 189"/>
          <p:cNvSpPr>
            <a:spLocks noChangeArrowheads="1"/>
          </p:cNvSpPr>
          <p:nvPr/>
        </p:nvSpPr>
        <p:spPr bwMode="auto">
          <a:xfrm>
            <a:off x="1792288" y="27241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80</a:t>
            </a:r>
            <a:endParaRPr lang="en-US" sz="1600" b="1"/>
          </a:p>
        </p:txBody>
      </p:sp>
      <p:sp>
        <p:nvSpPr>
          <p:cNvPr id="749758" name="Rectangle 190"/>
          <p:cNvSpPr>
            <a:spLocks noChangeArrowheads="1"/>
          </p:cNvSpPr>
          <p:nvPr/>
        </p:nvSpPr>
        <p:spPr bwMode="auto">
          <a:xfrm>
            <a:off x="1709738" y="2174875"/>
            <a:ext cx="338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100</a:t>
            </a:r>
            <a:endParaRPr lang="en-US" sz="1600" b="1"/>
          </a:p>
        </p:txBody>
      </p:sp>
      <p:sp>
        <p:nvSpPr>
          <p:cNvPr id="749759" name="Rectangle 191"/>
          <p:cNvSpPr>
            <a:spLocks noChangeArrowheads="1"/>
          </p:cNvSpPr>
          <p:nvPr/>
        </p:nvSpPr>
        <p:spPr bwMode="auto">
          <a:xfrm>
            <a:off x="1709738" y="1614488"/>
            <a:ext cx="3381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120</a:t>
            </a:r>
            <a:endParaRPr lang="en-US" sz="1600" b="1"/>
          </a:p>
        </p:txBody>
      </p:sp>
      <p:sp>
        <p:nvSpPr>
          <p:cNvPr id="749760" name="Rectangle 192"/>
          <p:cNvSpPr>
            <a:spLocks noChangeArrowheads="1"/>
          </p:cNvSpPr>
          <p:nvPr/>
        </p:nvSpPr>
        <p:spPr bwMode="auto">
          <a:xfrm>
            <a:off x="2176463" y="5175250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1600" b="1"/>
          </a:p>
        </p:txBody>
      </p:sp>
      <p:sp>
        <p:nvSpPr>
          <p:cNvPr id="749761" name="Rectangle 193"/>
          <p:cNvSpPr>
            <a:spLocks noChangeArrowheads="1"/>
          </p:cNvSpPr>
          <p:nvPr/>
        </p:nvSpPr>
        <p:spPr bwMode="auto">
          <a:xfrm>
            <a:off x="2957513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10</a:t>
            </a:r>
            <a:endParaRPr lang="en-US" sz="1600" b="1"/>
          </a:p>
        </p:txBody>
      </p:sp>
      <p:sp>
        <p:nvSpPr>
          <p:cNvPr id="749762" name="Rectangle 194"/>
          <p:cNvSpPr>
            <a:spLocks noChangeArrowheads="1"/>
          </p:cNvSpPr>
          <p:nvPr/>
        </p:nvSpPr>
        <p:spPr bwMode="auto">
          <a:xfrm>
            <a:off x="3792538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</a:t>
            </a:r>
            <a:endParaRPr lang="en-US" sz="1600" b="1"/>
          </a:p>
        </p:txBody>
      </p:sp>
      <p:sp>
        <p:nvSpPr>
          <p:cNvPr id="749763" name="Rectangle 195"/>
          <p:cNvSpPr>
            <a:spLocks noChangeArrowheads="1"/>
          </p:cNvSpPr>
          <p:nvPr/>
        </p:nvSpPr>
        <p:spPr bwMode="auto">
          <a:xfrm>
            <a:off x="4613275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30</a:t>
            </a:r>
            <a:endParaRPr lang="en-US" sz="1600" b="1"/>
          </a:p>
        </p:txBody>
      </p:sp>
      <p:sp>
        <p:nvSpPr>
          <p:cNvPr id="749764" name="Rectangle 196"/>
          <p:cNvSpPr>
            <a:spLocks noChangeArrowheads="1"/>
          </p:cNvSpPr>
          <p:nvPr/>
        </p:nvSpPr>
        <p:spPr bwMode="auto">
          <a:xfrm>
            <a:off x="5449888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40</a:t>
            </a:r>
            <a:endParaRPr lang="en-US" sz="1600" b="1"/>
          </a:p>
        </p:txBody>
      </p:sp>
      <p:sp>
        <p:nvSpPr>
          <p:cNvPr id="749765" name="Rectangle 197"/>
          <p:cNvSpPr>
            <a:spLocks noChangeArrowheads="1"/>
          </p:cNvSpPr>
          <p:nvPr/>
        </p:nvSpPr>
        <p:spPr bwMode="auto">
          <a:xfrm>
            <a:off x="6270625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50</a:t>
            </a:r>
            <a:endParaRPr lang="en-US" sz="1600" b="1"/>
          </a:p>
        </p:txBody>
      </p:sp>
      <p:sp>
        <p:nvSpPr>
          <p:cNvPr id="749766" name="Rectangle 198"/>
          <p:cNvSpPr>
            <a:spLocks noChangeArrowheads="1"/>
          </p:cNvSpPr>
          <p:nvPr/>
        </p:nvSpPr>
        <p:spPr bwMode="auto">
          <a:xfrm>
            <a:off x="7105650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60</a:t>
            </a:r>
            <a:endParaRPr lang="en-US" sz="1600" b="1"/>
          </a:p>
        </p:txBody>
      </p:sp>
      <p:sp>
        <p:nvSpPr>
          <p:cNvPr id="749767" name="Rectangle 199"/>
          <p:cNvSpPr>
            <a:spLocks noChangeArrowheads="1"/>
          </p:cNvSpPr>
          <p:nvPr/>
        </p:nvSpPr>
        <p:spPr bwMode="auto">
          <a:xfrm>
            <a:off x="7927975" y="5175250"/>
            <a:ext cx="225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70</a:t>
            </a:r>
            <a:endParaRPr lang="en-US" sz="1600" b="1"/>
          </a:p>
        </p:txBody>
      </p:sp>
      <p:sp>
        <p:nvSpPr>
          <p:cNvPr id="749768" name="Rectangle 200"/>
          <p:cNvSpPr>
            <a:spLocks noChangeArrowheads="1"/>
          </p:cNvSpPr>
          <p:nvPr/>
        </p:nvSpPr>
        <p:spPr bwMode="auto">
          <a:xfrm>
            <a:off x="2438400" y="5708650"/>
            <a:ext cx="70754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Absolute Difference in % of labor force with secondary education</a:t>
            </a:r>
            <a:endParaRPr lang="en-US" sz="1600"/>
          </a:p>
        </p:txBody>
      </p:sp>
      <p:sp>
        <p:nvSpPr>
          <p:cNvPr id="749770" name="Rectangle 202"/>
          <p:cNvSpPr>
            <a:spLocks noChangeArrowheads="1"/>
          </p:cNvSpPr>
          <p:nvPr/>
        </p:nvSpPr>
        <p:spPr bwMode="auto">
          <a:xfrm rot="16200000">
            <a:off x="734219" y="3267869"/>
            <a:ext cx="1366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Impact on RIA</a:t>
            </a:r>
            <a:endParaRPr lang="en-US" sz="1600" b="1"/>
          </a:p>
        </p:txBody>
      </p:sp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605" name="Rectangle 13"/>
          <p:cNvSpPr>
            <a:spLocks noChangeArrowheads="1"/>
          </p:cNvSpPr>
          <p:nvPr/>
        </p:nvSpPr>
        <p:spPr bwMode="auto">
          <a:xfrm>
            <a:off x="303213" y="2393950"/>
            <a:ext cx="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 sz="1400" b="1"/>
          </a:p>
        </p:txBody>
      </p:sp>
      <p:sp>
        <p:nvSpPr>
          <p:cNvPr id="750674" name="Rectangle 82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latin typeface="Arial" pitchFamily="34" charset="0"/>
              </a:rPr>
              <a:t>Winners and Losers - FTAA</a:t>
            </a:r>
          </a:p>
        </p:txBody>
      </p:sp>
      <p:sp>
        <p:nvSpPr>
          <p:cNvPr id="750679" name="Rectangle 87"/>
          <p:cNvSpPr>
            <a:spLocks noChangeArrowheads="1"/>
          </p:cNvSpPr>
          <p:nvPr/>
        </p:nvSpPr>
        <p:spPr bwMode="auto">
          <a:xfrm>
            <a:off x="1846263" y="2073275"/>
            <a:ext cx="933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USA-CAN</a:t>
            </a:r>
            <a:endParaRPr lang="en-US" sz="1600" b="1"/>
          </a:p>
        </p:txBody>
      </p:sp>
      <p:sp>
        <p:nvSpPr>
          <p:cNvPr id="750680" name="Rectangle 88"/>
          <p:cNvSpPr>
            <a:spLocks noChangeArrowheads="1"/>
          </p:cNvSpPr>
          <p:nvPr/>
        </p:nvSpPr>
        <p:spPr bwMode="auto">
          <a:xfrm>
            <a:off x="3168650" y="2073275"/>
            <a:ext cx="496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ROW</a:t>
            </a:r>
            <a:endParaRPr lang="en-US" sz="1600" b="1"/>
          </a:p>
        </p:txBody>
      </p:sp>
      <p:sp>
        <p:nvSpPr>
          <p:cNvPr id="750681" name="Rectangle 89"/>
          <p:cNvSpPr>
            <a:spLocks noChangeArrowheads="1"/>
          </p:cNvSpPr>
          <p:nvPr/>
        </p:nvSpPr>
        <p:spPr bwMode="auto">
          <a:xfrm>
            <a:off x="2166938" y="1524000"/>
            <a:ext cx="10382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sz="1600" b="1">
                <a:latin typeface="Arial" pitchFamily="34" charset="0"/>
              </a:rPr>
              <a:t>Baseline </a:t>
            </a:r>
          </a:p>
          <a:p>
            <a:pPr algn="ctr" eaLnBrk="1" hangingPunct="1"/>
            <a:r>
              <a:rPr lang="en-US" sz="1600" b="1">
                <a:latin typeface="Arial" pitchFamily="34" charset="0"/>
              </a:rPr>
              <a:t>regression</a:t>
            </a:r>
            <a:endParaRPr lang="en-US" sz="1600" b="1"/>
          </a:p>
        </p:txBody>
      </p:sp>
      <p:sp>
        <p:nvSpPr>
          <p:cNvPr id="750682" name="Rectangle 90"/>
          <p:cNvSpPr>
            <a:spLocks noChangeArrowheads="1"/>
          </p:cNvSpPr>
          <p:nvPr/>
        </p:nvSpPr>
        <p:spPr bwMode="auto">
          <a:xfrm>
            <a:off x="6326188" y="1524000"/>
            <a:ext cx="25733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sz="1600" b="1">
                <a:latin typeface="Arial" pitchFamily="34" charset="0"/>
              </a:rPr>
              <a:t>Regression with openness</a:t>
            </a:r>
          </a:p>
          <a:p>
            <a:pPr algn="ctr" eaLnBrk="1" hangingPunct="1"/>
            <a:r>
              <a:rPr lang="en-US" sz="1600" b="1">
                <a:latin typeface="Arial" pitchFamily="34" charset="0"/>
              </a:rPr>
              <a:t>and skill difference</a:t>
            </a:r>
            <a:endParaRPr lang="en-US" sz="1600" b="1"/>
          </a:p>
        </p:txBody>
      </p:sp>
      <p:sp>
        <p:nvSpPr>
          <p:cNvPr id="750683" name="Rectangle 91"/>
          <p:cNvSpPr>
            <a:spLocks noChangeArrowheads="1"/>
          </p:cNvSpPr>
          <p:nvPr/>
        </p:nvSpPr>
        <p:spPr bwMode="auto">
          <a:xfrm>
            <a:off x="4398963" y="1524000"/>
            <a:ext cx="14112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1" hangingPunct="1"/>
            <a:r>
              <a:rPr lang="en-US" sz="1600" b="1">
                <a:latin typeface="Arial" pitchFamily="34" charset="0"/>
              </a:rPr>
              <a:t>Regression </a:t>
            </a:r>
          </a:p>
          <a:p>
            <a:pPr algn="ctr" eaLnBrk="1" hangingPunct="1"/>
            <a:r>
              <a:rPr lang="en-US" sz="1600" b="1">
                <a:latin typeface="Arial" pitchFamily="34" charset="0"/>
              </a:rPr>
              <a:t>with openness</a:t>
            </a:r>
            <a:endParaRPr lang="en-US" sz="1600" b="1"/>
          </a:p>
        </p:txBody>
      </p:sp>
      <p:sp>
        <p:nvSpPr>
          <p:cNvPr id="750684" name="Rectangle 92"/>
          <p:cNvSpPr>
            <a:spLocks noChangeArrowheads="1"/>
          </p:cNvSpPr>
          <p:nvPr/>
        </p:nvSpPr>
        <p:spPr bwMode="auto">
          <a:xfrm>
            <a:off x="4284663" y="2073275"/>
            <a:ext cx="933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USA-CAN</a:t>
            </a:r>
            <a:endParaRPr lang="en-US" sz="1600" b="1"/>
          </a:p>
        </p:txBody>
      </p:sp>
      <p:sp>
        <p:nvSpPr>
          <p:cNvPr id="750685" name="Rectangle 93"/>
          <p:cNvSpPr>
            <a:spLocks noChangeArrowheads="1"/>
          </p:cNvSpPr>
          <p:nvPr/>
        </p:nvSpPr>
        <p:spPr bwMode="auto">
          <a:xfrm>
            <a:off x="5607050" y="2073275"/>
            <a:ext cx="496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ROW</a:t>
            </a:r>
            <a:endParaRPr lang="en-US" sz="1600" b="1"/>
          </a:p>
        </p:txBody>
      </p:sp>
      <p:sp>
        <p:nvSpPr>
          <p:cNvPr id="750686" name="Rectangle 94"/>
          <p:cNvSpPr>
            <a:spLocks noChangeArrowheads="1"/>
          </p:cNvSpPr>
          <p:nvPr/>
        </p:nvSpPr>
        <p:spPr bwMode="auto">
          <a:xfrm>
            <a:off x="6858000" y="2073275"/>
            <a:ext cx="933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USA-CAN</a:t>
            </a:r>
            <a:endParaRPr lang="en-US" sz="1600" b="1"/>
          </a:p>
        </p:txBody>
      </p:sp>
      <p:sp>
        <p:nvSpPr>
          <p:cNvPr id="750687" name="Rectangle 95"/>
          <p:cNvSpPr>
            <a:spLocks noChangeArrowheads="1"/>
          </p:cNvSpPr>
          <p:nvPr/>
        </p:nvSpPr>
        <p:spPr bwMode="auto">
          <a:xfrm>
            <a:off x="8180388" y="2073275"/>
            <a:ext cx="496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ROW</a:t>
            </a:r>
            <a:endParaRPr lang="en-US" sz="1600" b="1"/>
          </a:p>
        </p:txBody>
      </p:sp>
      <p:sp>
        <p:nvSpPr>
          <p:cNvPr id="750688" name="Rectangle 96"/>
          <p:cNvSpPr>
            <a:spLocks noChangeArrowheads="1"/>
          </p:cNvSpPr>
          <p:nvPr/>
        </p:nvSpPr>
        <p:spPr bwMode="auto">
          <a:xfrm>
            <a:off x="398463" y="2438400"/>
            <a:ext cx="9477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Argentina</a:t>
            </a:r>
            <a:endParaRPr lang="en-US" sz="1600" b="1"/>
          </a:p>
        </p:txBody>
      </p:sp>
      <p:sp>
        <p:nvSpPr>
          <p:cNvPr id="750689" name="Rectangle 97"/>
          <p:cNvSpPr>
            <a:spLocks noChangeArrowheads="1"/>
          </p:cNvSpPr>
          <p:nvPr/>
        </p:nvSpPr>
        <p:spPr bwMode="auto">
          <a:xfrm>
            <a:off x="1952625" y="24384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58.93%</a:t>
            </a:r>
            <a:endParaRPr lang="en-US" sz="1600" b="1"/>
          </a:p>
        </p:txBody>
      </p:sp>
      <p:sp>
        <p:nvSpPr>
          <p:cNvPr id="750690" name="Rectangle 98"/>
          <p:cNvSpPr>
            <a:spLocks noChangeArrowheads="1"/>
          </p:cNvSpPr>
          <p:nvPr/>
        </p:nvSpPr>
        <p:spPr bwMode="auto">
          <a:xfrm>
            <a:off x="3038475" y="24384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26.05%</a:t>
            </a:r>
            <a:endParaRPr lang="en-US" sz="1600" b="1"/>
          </a:p>
        </p:txBody>
      </p:sp>
      <p:sp>
        <p:nvSpPr>
          <p:cNvPr id="750691" name="Rectangle 99"/>
          <p:cNvSpPr>
            <a:spLocks noChangeArrowheads="1"/>
          </p:cNvSpPr>
          <p:nvPr/>
        </p:nvSpPr>
        <p:spPr bwMode="auto">
          <a:xfrm>
            <a:off x="4510088" y="24384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1.87%</a:t>
            </a:r>
            <a:endParaRPr lang="en-US" sz="1600" b="1"/>
          </a:p>
        </p:txBody>
      </p:sp>
      <p:sp>
        <p:nvSpPr>
          <p:cNvPr id="750692" name="Rectangle 100"/>
          <p:cNvSpPr>
            <a:spLocks noChangeArrowheads="1"/>
          </p:cNvSpPr>
          <p:nvPr/>
        </p:nvSpPr>
        <p:spPr bwMode="auto">
          <a:xfrm>
            <a:off x="5476875" y="24384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27.44%</a:t>
            </a:r>
            <a:endParaRPr lang="en-US" sz="1600" b="1"/>
          </a:p>
        </p:txBody>
      </p:sp>
      <p:sp>
        <p:nvSpPr>
          <p:cNvPr id="750693" name="Rectangle 101"/>
          <p:cNvSpPr>
            <a:spLocks noChangeArrowheads="1"/>
          </p:cNvSpPr>
          <p:nvPr/>
        </p:nvSpPr>
        <p:spPr bwMode="auto">
          <a:xfrm>
            <a:off x="6905625" y="24384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21.70%</a:t>
            </a:r>
            <a:endParaRPr lang="en-US" sz="1600" b="1"/>
          </a:p>
        </p:txBody>
      </p:sp>
      <p:sp>
        <p:nvSpPr>
          <p:cNvPr id="750694" name="Rectangle 102"/>
          <p:cNvSpPr>
            <a:spLocks noChangeArrowheads="1"/>
          </p:cNvSpPr>
          <p:nvPr/>
        </p:nvSpPr>
        <p:spPr bwMode="auto">
          <a:xfrm>
            <a:off x="7993063" y="24384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28.88%</a:t>
            </a:r>
            <a:endParaRPr lang="en-US" sz="1600" b="1"/>
          </a:p>
        </p:txBody>
      </p:sp>
      <p:sp>
        <p:nvSpPr>
          <p:cNvPr id="750695" name="Rectangle 103"/>
          <p:cNvSpPr>
            <a:spLocks noChangeArrowheads="1"/>
          </p:cNvSpPr>
          <p:nvPr/>
        </p:nvSpPr>
        <p:spPr bwMode="auto">
          <a:xfrm>
            <a:off x="398463" y="2747963"/>
            <a:ext cx="5540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Brazil</a:t>
            </a:r>
            <a:endParaRPr lang="en-US" sz="1600" b="1"/>
          </a:p>
        </p:txBody>
      </p:sp>
      <p:sp>
        <p:nvSpPr>
          <p:cNvPr id="750696" name="Rectangle 104"/>
          <p:cNvSpPr>
            <a:spLocks noChangeArrowheads="1"/>
          </p:cNvSpPr>
          <p:nvPr/>
        </p:nvSpPr>
        <p:spPr bwMode="auto">
          <a:xfrm>
            <a:off x="1952625" y="27479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58.93%</a:t>
            </a:r>
            <a:endParaRPr lang="en-US" sz="1600" b="1"/>
          </a:p>
        </p:txBody>
      </p:sp>
      <p:sp>
        <p:nvSpPr>
          <p:cNvPr id="750697" name="Rectangle 105"/>
          <p:cNvSpPr>
            <a:spLocks noChangeArrowheads="1"/>
          </p:cNvSpPr>
          <p:nvPr/>
        </p:nvSpPr>
        <p:spPr bwMode="auto">
          <a:xfrm>
            <a:off x="3038475" y="27479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26.05%</a:t>
            </a:r>
            <a:endParaRPr lang="en-US" sz="1600" b="1"/>
          </a:p>
        </p:txBody>
      </p:sp>
      <p:sp>
        <p:nvSpPr>
          <p:cNvPr id="750698" name="Rectangle 106"/>
          <p:cNvSpPr>
            <a:spLocks noChangeArrowheads="1"/>
          </p:cNvSpPr>
          <p:nvPr/>
        </p:nvSpPr>
        <p:spPr bwMode="auto">
          <a:xfrm>
            <a:off x="4510088" y="2747963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2.71%</a:t>
            </a:r>
            <a:endParaRPr lang="en-US" sz="1600" b="1"/>
          </a:p>
        </p:txBody>
      </p:sp>
      <p:sp>
        <p:nvSpPr>
          <p:cNvPr id="750699" name="Rectangle 107"/>
          <p:cNvSpPr>
            <a:spLocks noChangeArrowheads="1"/>
          </p:cNvSpPr>
          <p:nvPr/>
        </p:nvSpPr>
        <p:spPr bwMode="auto">
          <a:xfrm>
            <a:off x="5476875" y="27479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27.44%</a:t>
            </a:r>
            <a:endParaRPr lang="en-US" sz="1600" b="1"/>
          </a:p>
        </p:txBody>
      </p:sp>
      <p:sp>
        <p:nvSpPr>
          <p:cNvPr id="750700" name="Rectangle 108"/>
          <p:cNvSpPr>
            <a:spLocks noChangeArrowheads="1"/>
          </p:cNvSpPr>
          <p:nvPr/>
        </p:nvSpPr>
        <p:spPr bwMode="auto">
          <a:xfrm>
            <a:off x="6905625" y="27479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22.62%</a:t>
            </a:r>
            <a:endParaRPr lang="en-US" sz="1600" b="1"/>
          </a:p>
        </p:txBody>
      </p:sp>
      <p:sp>
        <p:nvSpPr>
          <p:cNvPr id="750701" name="Rectangle 109"/>
          <p:cNvSpPr>
            <a:spLocks noChangeArrowheads="1"/>
          </p:cNvSpPr>
          <p:nvPr/>
        </p:nvSpPr>
        <p:spPr bwMode="auto">
          <a:xfrm>
            <a:off x="7993063" y="27479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28.88%</a:t>
            </a:r>
            <a:endParaRPr lang="en-US" sz="1600" b="1"/>
          </a:p>
        </p:txBody>
      </p:sp>
      <p:sp>
        <p:nvSpPr>
          <p:cNvPr id="750702" name="Rectangle 110"/>
          <p:cNvSpPr>
            <a:spLocks noChangeArrowheads="1"/>
          </p:cNvSpPr>
          <p:nvPr/>
        </p:nvSpPr>
        <p:spPr bwMode="auto">
          <a:xfrm>
            <a:off x="398463" y="3057525"/>
            <a:ext cx="731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Canada</a:t>
            </a:r>
            <a:endParaRPr lang="en-US" sz="1600" b="1"/>
          </a:p>
        </p:txBody>
      </p:sp>
      <p:sp>
        <p:nvSpPr>
          <p:cNvPr id="750703" name="Rectangle 111"/>
          <p:cNvSpPr>
            <a:spLocks noChangeArrowheads="1"/>
          </p:cNvSpPr>
          <p:nvPr/>
        </p:nvSpPr>
        <p:spPr bwMode="auto">
          <a:xfrm>
            <a:off x="2070100" y="3057525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0.65%</a:t>
            </a:r>
            <a:endParaRPr lang="en-US" sz="1600" b="1"/>
          </a:p>
        </p:txBody>
      </p:sp>
      <p:sp>
        <p:nvSpPr>
          <p:cNvPr id="750704" name="Rectangle 112"/>
          <p:cNvSpPr>
            <a:spLocks noChangeArrowheads="1"/>
          </p:cNvSpPr>
          <p:nvPr/>
        </p:nvSpPr>
        <p:spPr bwMode="auto">
          <a:xfrm>
            <a:off x="3157538" y="3057525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1.43%</a:t>
            </a:r>
            <a:endParaRPr lang="en-US" sz="1600" b="1"/>
          </a:p>
        </p:txBody>
      </p:sp>
      <p:sp>
        <p:nvSpPr>
          <p:cNvPr id="750705" name="Rectangle 113"/>
          <p:cNvSpPr>
            <a:spLocks noChangeArrowheads="1"/>
          </p:cNvSpPr>
          <p:nvPr/>
        </p:nvSpPr>
        <p:spPr bwMode="auto">
          <a:xfrm>
            <a:off x="4510088" y="3057525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0.70%</a:t>
            </a:r>
            <a:endParaRPr lang="en-US" sz="1600" b="1"/>
          </a:p>
        </p:txBody>
      </p:sp>
      <p:sp>
        <p:nvSpPr>
          <p:cNvPr id="750706" name="Rectangle 114"/>
          <p:cNvSpPr>
            <a:spLocks noChangeArrowheads="1"/>
          </p:cNvSpPr>
          <p:nvPr/>
        </p:nvSpPr>
        <p:spPr bwMode="auto">
          <a:xfrm>
            <a:off x="5595938" y="3057525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1.50%</a:t>
            </a:r>
            <a:endParaRPr lang="en-US" sz="1600" b="1"/>
          </a:p>
        </p:txBody>
      </p:sp>
      <p:sp>
        <p:nvSpPr>
          <p:cNvPr id="750707" name="Rectangle 115"/>
          <p:cNvSpPr>
            <a:spLocks noChangeArrowheads="1"/>
          </p:cNvSpPr>
          <p:nvPr/>
        </p:nvSpPr>
        <p:spPr bwMode="auto">
          <a:xfrm>
            <a:off x="7024688" y="3057525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1.35%</a:t>
            </a:r>
            <a:endParaRPr lang="en-US" sz="1600" b="1"/>
          </a:p>
        </p:txBody>
      </p:sp>
      <p:sp>
        <p:nvSpPr>
          <p:cNvPr id="750708" name="Rectangle 116"/>
          <p:cNvSpPr>
            <a:spLocks noChangeArrowheads="1"/>
          </p:cNvSpPr>
          <p:nvPr/>
        </p:nvSpPr>
        <p:spPr bwMode="auto">
          <a:xfrm>
            <a:off x="8110538" y="3057525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1.57%</a:t>
            </a:r>
            <a:endParaRPr lang="en-US" sz="1600" b="1"/>
          </a:p>
        </p:txBody>
      </p:sp>
      <p:sp>
        <p:nvSpPr>
          <p:cNvPr id="750709" name="Rectangle 117"/>
          <p:cNvSpPr>
            <a:spLocks noChangeArrowheads="1"/>
          </p:cNvSpPr>
          <p:nvPr/>
        </p:nvSpPr>
        <p:spPr bwMode="auto">
          <a:xfrm>
            <a:off x="398463" y="3365500"/>
            <a:ext cx="496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Chile</a:t>
            </a:r>
            <a:endParaRPr lang="en-US" sz="1600" b="1"/>
          </a:p>
        </p:txBody>
      </p:sp>
      <p:sp>
        <p:nvSpPr>
          <p:cNvPr id="750710" name="Rectangle 118"/>
          <p:cNvSpPr>
            <a:spLocks noChangeArrowheads="1"/>
          </p:cNvSpPr>
          <p:nvPr/>
        </p:nvSpPr>
        <p:spPr bwMode="auto">
          <a:xfrm>
            <a:off x="1952625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98.13%</a:t>
            </a:r>
            <a:endParaRPr lang="en-US" sz="1600" b="1"/>
          </a:p>
        </p:txBody>
      </p:sp>
      <p:sp>
        <p:nvSpPr>
          <p:cNvPr id="750711" name="Rectangle 119"/>
          <p:cNvSpPr>
            <a:spLocks noChangeArrowheads="1"/>
          </p:cNvSpPr>
          <p:nvPr/>
        </p:nvSpPr>
        <p:spPr bwMode="auto">
          <a:xfrm>
            <a:off x="3038475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57.15%</a:t>
            </a:r>
            <a:endParaRPr lang="en-US" sz="1600" b="1"/>
          </a:p>
        </p:txBody>
      </p:sp>
      <p:sp>
        <p:nvSpPr>
          <p:cNvPr id="750712" name="Rectangle 120"/>
          <p:cNvSpPr>
            <a:spLocks noChangeArrowheads="1"/>
          </p:cNvSpPr>
          <p:nvPr/>
        </p:nvSpPr>
        <p:spPr bwMode="auto">
          <a:xfrm>
            <a:off x="4391025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82.44%</a:t>
            </a:r>
            <a:endParaRPr lang="en-US" sz="1600" b="1"/>
          </a:p>
        </p:txBody>
      </p:sp>
      <p:sp>
        <p:nvSpPr>
          <p:cNvPr id="750713" name="Rectangle 121"/>
          <p:cNvSpPr>
            <a:spLocks noChangeArrowheads="1"/>
          </p:cNvSpPr>
          <p:nvPr/>
        </p:nvSpPr>
        <p:spPr bwMode="auto">
          <a:xfrm>
            <a:off x="5476875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60.54%</a:t>
            </a:r>
            <a:endParaRPr lang="en-US" sz="1600" b="1"/>
          </a:p>
        </p:txBody>
      </p:sp>
      <p:sp>
        <p:nvSpPr>
          <p:cNvPr id="750714" name="Rectangle 122"/>
          <p:cNvSpPr>
            <a:spLocks noChangeArrowheads="1"/>
          </p:cNvSpPr>
          <p:nvPr/>
        </p:nvSpPr>
        <p:spPr bwMode="auto">
          <a:xfrm>
            <a:off x="6905625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56.97%</a:t>
            </a:r>
            <a:endParaRPr lang="en-US" sz="1600" b="1"/>
          </a:p>
        </p:txBody>
      </p:sp>
      <p:sp>
        <p:nvSpPr>
          <p:cNvPr id="750715" name="Rectangle 123"/>
          <p:cNvSpPr>
            <a:spLocks noChangeArrowheads="1"/>
          </p:cNvSpPr>
          <p:nvPr/>
        </p:nvSpPr>
        <p:spPr bwMode="auto">
          <a:xfrm>
            <a:off x="7993063" y="33655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64.10%</a:t>
            </a:r>
            <a:endParaRPr lang="en-US" sz="1600" b="1"/>
          </a:p>
        </p:txBody>
      </p:sp>
      <p:sp>
        <p:nvSpPr>
          <p:cNvPr id="750716" name="Rectangle 124"/>
          <p:cNvSpPr>
            <a:spLocks noChangeArrowheads="1"/>
          </p:cNvSpPr>
          <p:nvPr/>
        </p:nvSpPr>
        <p:spPr bwMode="auto">
          <a:xfrm>
            <a:off x="398463" y="3675063"/>
            <a:ext cx="9255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Colombia</a:t>
            </a:r>
            <a:endParaRPr lang="en-US" sz="1600" b="1"/>
          </a:p>
        </p:txBody>
      </p:sp>
      <p:sp>
        <p:nvSpPr>
          <p:cNvPr id="750717" name="Rectangle 125"/>
          <p:cNvSpPr>
            <a:spLocks noChangeArrowheads="1"/>
          </p:cNvSpPr>
          <p:nvPr/>
        </p:nvSpPr>
        <p:spPr bwMode="auto">
          <a:xfrm>
            <a:off x="1952625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81.81%</a:t>
            </a:r>
            <a:endParaRPr lang="en-US" sz="1600" b="1"/>
          </a:p>
        </p:txBody>
      </p:sp>
      <p:sp>
        <p:nvSpPr>
          <p:cNvPr id="750718" name="Rectangle 126"/>
          <p:cNvSpPr>
            <a:spLocks noChangeArrowheads="1"/>
          </p:cNvSpPr>
          <p:nvPr/>
        </p:nvSpPr>
        <p:spPr bwMode="auto">
          <a:xfrm>
            <a:off x="3038475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44.20%</a:t>
            </a:r>
            <a:endParaRPr lang="en-US" sz="1600" b="1"/>
          </a:p>
        </p:txBody>
      </p:sp>
      <p:sp>
        <p:nvSpPr>
          <p:cNvPr id="750719" name="Rectangle 127"/>
          <p:cNvSpPr>
            <a:spLocks noChangeArrowheads="1"/>
          </p:cNvSpPr>
          <p:nvPr/>
        </p:nvSpPr>
        <p:spPr bwMode="auto">
          <a:xfrm>
            <a:off x="4391025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34.20%</a:t>
            </a:r>
            <a:endParaRPr lang="en-US" sz="1600" b="1"/>
          </a:p>
        </p:txBody>
      </p:sp>
      <p:sp>
        <p:nvSpPr>
          <p:cNvPr id="750720" name="Rectangle 128"/>
          <p:cNvSpPr>
            <a:spLocks noChangeArrowheads="1"/>
          </p:cNvSpPr>
          <p:nvPr/>
        </p:nvSpPr>
        <p:spPr bwMode="auto">
          <a:xfrm>
            <a:off x="5476875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46.72%</a:t>
            </a:r>
            <a:endParaRPr lang="en-US" sz="1600" b="1"/>
          </a:p>
        </p:txBody>
      </p:sp>
      <p:sp>
        <p:nvSpPr>
          <p:cNvPr id="750721" name="Rectangle 129"/>
          <p:cNvSpPr>
            <a:spLocks noChangeArrowheads="1"/>
          </p:cNvSpPr>
          <p:nvPr/>
        </p:nvSpPr>
        <p:spPr bwMode="auto">
          <a:xfrm>
            <a:off x="6905625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11.43%</a:t>
            </a:r>
            <a:endParaRPr lang="en-US" sz="1600" b="1"/>
          </a:p>
        </p:txBody>
      </p:sp>
      <p:sp>
        <p:nvSpPr>
          <p:cNvPr id="750722" name="Rectangle 130"/>
          <p:cNvSpPr>
            <a:spLocks noChangeArrowheads="1"/>
          </p:cNvSpPr>
          <p:nvPr/>
        </p:nvSpPr>
        <p:spPr bwMode="auto">
          <a:xfrm>
            <a:off x="7993063" y="367506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49.35%</a:t>
            </a:r>
            <a:endParaRPr lang="en-US" sz="1600" b="1"/>
          </a:p>
        </p:txBody>
      </p:sp>
      <p:sp>
        <p:nvSpPr>
          <p:cNvPr id="750723" name="Rectangle 131"/>
          <p:cNvSpPr>
            <a:spLocks noChangeArrowheads="1"/>
          </p:cNvSpPr>
          <p:nvPr/>
        </p:nvSpPr>
        <p:spPr bwMode="auto">
          <a:xfrm>
            <a:off x="398463" y="3983038"/>
            <a:ext cx="1049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Costa Rica</a:t>
            </a:r>
            <a:endParaRPr lang="en-US" sz="1600" b="1"/>
          </a:p>
        </p:txBody>
      </p:sp>
      <p:sp>
        <p:nvSpPr>
          <p:cNvPr id="750724" name="Rectangle 132"/>
          <p:cNvSpPr>
            <a:spLocks noChangeArrowheads="1"/>
          </p:cNvSpPr>
          <p:nvPr/>
        </p:nvSpPr>
        <p:spPr bwMode="auto">
          <a:xfrm>
            <a:off x="1833563" y="3983038"/>
            <a:ext cx="801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124.92%</a:t>
            </a:r>
            <a:endParaRPr lang="en-US" sz="1600" b="1"/>
          </a:p>
        </p:txBody>
      </p:sp>
      <p:sp>
        <p:nvSpPr>
          <p:cNvPr id="750725" name="Rectangle 133"/>
          <p:cNvSpPr>
            <a:spLocks noChangeArrowheads="1"/>
          </p:cNvSpPr>
          <p:nvPr/>
        </p:nvSpPr>
        <p:spPr bwMode="auto">
          <a:xfrm>
            <a:off x="3038475" y="3983038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78.40%</a:t>
            </a:r>
            <a:endParaRPr lang="en-US" sz="1600" b="1"/>
          </a:p>
        </p:txBody>
      </p:sp>
      <p:sp>
        <p:nvSpPr>
          <p:cNvPr id="750726" name="Rectangle 134"/>
          <p:cNvSpPr>
            <a:spLocks noChangeArrowheads="1"/>
          </p:cNvSpPr>
          <p:nvPr/>
        </p:nvSpPr>
        <p:spPr bwMode="auto">
          <a:xfrm>
            <a:off x="4305300" y="3983038"/>
            <a:ext cx="801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153.06%</a:t>
            </a:r>
            <a:endParaRPr lang="en-US" sz="1600" b="1"/>
          </a:p>
        </p:txBody>
      </p:sp>
      <p:sp>
        <p:nvSpPr>
          <p:cNvPr id="750727" name="Rectangle 135"/>
          <p:cNvSpPr>
            <a:spLocks noChangeArrowheads="1"/>
          </p:cNvSpPr>
          <p:nvPr/>
        </p:nvSpPr>
        <p:spPr bwMode="auto">
          <a:xfrm>
            <a:off x="5476875" y="3983038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83.35%</a:t>
            </a:r>
            <a:endParaRPr lang="en-US" sz="1600" b="1"/>
          </a:p>
        </p:txBody>
      </p:sp>
      <p:sp>
        <p:nvSpPr>
          <p:cNvPr id="750728" name="Rectangle 136"/>
          <p:cNvSpPr>
            <a:spLocks noChangeArrowheads="1"/>
          </p:cNvSpPr>
          <p:nvPr/>
        </p:nvSpPr>
        <p:spPr bwMode="auto">
          <a:xfrm>
            <a:off x="6788150" y="3983038"/>
            <a:ext cx="801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155.83%</a:t>
            </a:r>
            <a:endParaRPr lang="en-US" sz="1600" b="1"/>
          </a:p>
        </p:txBody>
      </p:sp>
      <p:sp>
        <p:nvSpPr>
          <p:cNvPr id="750729" name="Rectangle 137"/>
          <p:cNvSpPr>
            <a:spLocks noChangeArrowheads="1"/>
          </p:cNvSpPr>
          <p:nvPr/>
        </p:nvSpPr>
        <p:spPr bwMode="auto">
          <a:xfrm>
            <a:off x="7993063" y="3983038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88.57%</a:t>
            </a:r>
            <a:endParaRPr lang="en-US" sz="1600" b="1"/>
          </a:p>
        </p:txBody>
      </p:sp>
      <p:sp>
        <p:nvSpPr>
          <p:cNvPr id="750730" name="Rectangle 138"/>
          <p:cNvSpPr>
            <a:spLocks noChangeArrowheads="1"/>
          </p:cNvSpPr>
          <p:nvPr/>
        </p:nvSpPr>
        <p:spPr bwMode="auto">
          <a:xfrm>
            <a:off x="398463" y="4292600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Mexico</a:t>
            </a:r>
            <a:endParaRPr lang="en-US" sz="1600" b="1"/>
          </a:p>
        </p:txBody>
      </p:sp>
      <p:sp>
        <p:nvSpPr>
          <p:cNvPr id="750731" name="Rectangle 139"/>
          <p:cNvSpPr>
            <a:spLocks noChangeArrowheads="1"/>
          </p:cNvSpPr>
          <p:nvPr/>
        </p:nvSpPr>
        <p:spPr bwMode="auto">
          <a:xfrm>
            <a:off x="2070100" y="4292600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0.03%</a:t>
            </a:r>
            <a:endParaRPr lang="en-US" sz="1600" b="1"/>
          </a:p>
        </p:txBody>
      </p:sp>
      <p:sp>
        <p:nvSpPr>
          <p:cNvPr id="750732" name="Rectangle 140"/>
          <p:cNvSpPr>
            <a:spLocks noChangeArrowheads="1"/>
          </p:cNvSpPr>
          <p:nvPr/>
        </p:nvSpPr>
        <p:spPr bwMode="auto">
          <a:xfrm>
            <a:off x="3157538" y="42926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0.81%</a:t>
            </a:r>
            <a:endParaRPr lang="en-US" sz="1600" b="1"/>
          </a:p>
        </p:txBody>
      </p:sp>
      <p:sp>
        <p:nvSpPr>
          <p:cNvPr id="750733" name="Rectangle 141"/>
          <p:cNvSpPr>
            <a:spLocks noChangeArrowheads="1"/>
          </p:cNvSpPr>
          <p:nvPr/>
        </p:nvSpPr>
        <p:spPr bwMode="auto">
          <a:xfrm>
            <a:off x="4510088" y="42926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0.05%</a:t>
            </a:r>
            <a:endParaRPr lang="en-US" sz="1600" b="1"/>
          </a:p>
        </p:txBody>
      </p:sp>
      <p:sp>
        <p:nvSpPr>
          <p:cNvPr id="750734" name="Rectangle 142"/>
          <p:cNvSpPr>
            <a:spLocks noChangeArrowheads="1"/>
          </p:cNvSpPr>
          <p:nvPr/>
        </p:nvSpPr>
        <p:spPr bwMode="auto">
          <a:xfrm>
            <a:off x="5595938" y="42926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0.84%</a:t>
            </a:r>
            <a:endParaRPr lang="en-US" sz="1600" b="1"/>
          </a:p>
        </p:txBody>
      </p:sp>
      <p:sp>
        <p:nvSpPr>
          <p:cNvPr id="750735" name="Rectangle 143"/>
          <p:cNvSpPr>
            <a:spLocks noChangeArrowheads="1"/>
          </p:cNvSpPr>
          <p:nvPr/>
        </p:nvSpPr>
        <p:spPr bwMode="auto">
          <a:xfrm>
            <a:off x="7024688" y="42926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0.67%</a:t>
            </a:r>
            <a:endParaRPr lang="en-US" sz="1600" b="1"/>
          </a:p>
        </p:txBody>
      </p:sp>
      <p:sp>
        <p:nvSpPr>
          <p:cNvPr id="750736" name="Rectangle 144"/>
          <p:cNvSpPr>
            <a:spLocks noChangeArrowheads="1"/>
          </p:cNvSpPr>
          <p:nvPr/>
        </p:nvSpPr>
        <p:spPr bwMode="auto">
          <a:xfrm>
            <a:off x="8110538" y="4292600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0.88%</a:t>
            </a:r>
            <a:endParaRPr lang="en-US" sz="1600" b="1"/>
          </a:p>
        </p:txBody>
      </p:sp>
      <p:sp>
        <p:nvSpPr>
          <p:cNvPr id="750737" name="Rectangle 145"/>
          <p:cNvSpPr>
            <a:spLocks noChangeArrowheads="1"/>
          </p:cNvSpPr>
          <p:nvPr/>
        </p:nvSpPr>
        <p:spPr bwMode="auto">
          <a:xfrm>
            <a:off x="398463" y="4600575"/>
            <a:ext cx="777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Panama</a:t>
            </a:r>
            <a:endParaRPr lang="en-US" sz="1600" b="1"/>
          </a:p>
        </p:txBody>
      </p:sp>
      <p:sp>
        <p:nvSpPr>
          <p:cNvPr id="750738" name="Rectangle 146"/>
          <p:cNvSpPr>
            <a:spLocks noChangeArrowheads="1"/>
          </p:cNvSpPr>
          <p:nvPr/>
        </p:nvSpPr>
        <p:spPr bwMode="auto">
          <a:xfrm>
            <a:off x="1833563" y="4600575"/>
            <a:ext cx="8016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136.11%</a:t>
            </a:r>
            <a:endParaRPr lang="en-US" sz="1600" b="1"/>
          </a:p>
        </p:txBody>
      </p:sp>
      <p:sp>
        <p:nvSpPr>
          <p:cNvPr id="750739" name="Rectangle 147"/>
          <p:cNvSpPr>
            <a:spLocks noChangeArrowheads="1"/>
          </p:cNvSpPr>
          <p:nvPr/>
        </p:nvSpPr>
        <p:spPr bwMode="auto">
          <a:xfrm>
            <a:off x="3038475" y="4600575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87.27%</a:t>
            </a:r>
            <a:endParaRPr lang="en-US" sz="1600" b="1"/>
          </a:p>
        </p:txBody>
      </p:sp>
      <p:sp>
        <p:nvSpPr>
          <p:cNvPr id="750740" name="Rectangle 148"/>
          <p:cNvSpPr>
            <a:spLocks noChangeArrowheads="1"/>
          </p:cNvSpPr>
          <p:nvPr/>
        </p:nvSpPr>
        <p:spPr bwMode="auto">
          <a:xfrm>
            <a:off x="4305300" y="4600575"/>
            <a:ext cx="801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161.87%</a:t>
            </a:r>
            <a:endParaRPr lang="en-US" sz="1600" b="1"/>
          </a:p>
        </p:txBody>
      </p:sp>
      <p:sp>
        <p:nvSpPr>
          <p:cNvPr id="750741" name="Rectangle 149"/>
          <p:cNvSpPr>
            <a:spLocks noChangeArrowheads="1"/>
          </p:cNvSpPr>
          <p:nvPr/>
        </p:nvSpPr>
        <p:spPr bwMode="auto">
          <a:xfrm>
            <a:off x="5476875" y="4600575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92.91%</a:t>
            </a:r>
            <a:endParaRPr lang="en-US" sz="1600" b="1"/>
          </a:p>
        </p:txBody>
      </p:sp>
      <p:sp>
        <p:nvSpPr>
          <p:cNvPr id="750742" name="Rectangle 150"/>
          <p:cNvSpPr>
            <a:spLocks noChangeArrowheads="1"/>
          </p:cNvSpPr>
          <p:nvPr/>
        </p:nvSpPr>
        <p:spPr bwMode="auto">
          <a:xfrm>
            <a:off x="6788150" y="4600575"/>
            <a:ext cx="8016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206.02%</a:t>
            </a:r>
            <a:endParaRPr lang="en-US" sz="1600" b="1"/>
          </a:p>
        </p:txBody>
      </p:sp>
      <p:sp>
        <p:nvSpPr>
          <p:cNvPr id="750743" name="Rectangle 151"/>
          <p:cNvSpPr>
            <a:spLocks noChangeArrowheads="1"/>
          </p:cNvSpPr>
          <p:nvPr/>
        </p:nvSpPr>
        <p:spPr bwMode="auto">
          <a:xfrm>
            <a:off x="7993063" y="4600575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98.86%</a:t>
            </a:r>
            <a:endParaRPr lang="en-US" sz="1600" b="1"/>
          </a:p>
        </p:txBody>
      </p:sp>
      <p:sp>
        <p:nvSpPr>
          <p:cNvPr id="750744" name="Rectangle 152"/>
          <p:cNvSpPr>
            <a:spLocks noChangeArrowheads="1"/>
          </p:cNvSpPr>
          <p:nvPr/>
        </p:nvSpPr>
        <p:spPr bwMode="auto">
          <a:xfrm>
            <a:off x="398463" y="4910138"/>
            <a:ext cx="4270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USA</a:t>
            </a:r>
            <a:endParaRPr lang="en-US" sz="1600" b="1"/>
          </a:p>
        </p:txBody>
      </p:sp>
      <p:sp>
        <p:nvSpPr>
          <p:cNvPr id="750745" name="Rectangle 153"/>
          <p:cNvSpPr>
            <a:spLocks noChangeArrowheads="1"/>
          </p:cNvSpPr>
          <p:nvPr/>
        </p:nvSpPr>
        <p:spPr bwMode="auto">
          <a:xfrm>
            <a:off x="2070100" y="491013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0.65%</a:t>
            </a:r>
            <a:endParaRPr lang="en-US" sz="1600" b="1"/>
          </a:p>
        </p:txBody>
      </p:sp>
      <p:sp>
        <p:nvSpPr>
          <p:cNvPr id="750746" name="Rectangle 154"/>
          <p:cNvSpPr>
            <a:spLocks noChangeArrowheads="1"/>
          </p:cNvSpPr>
          <p:nvPr/>
        </p:nvSpPr>
        <p:spPr bwMode="auto">
          <a:xfrm>
            <a:off x="3157538" y="49101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1.43%</a:t>
            </a:r>
            <a:endParaRPr lang="en-US" sz="1600" b="1"/>
          </a:p>
        </p:txBody>
      </p:sp>
      <p:sp>
        <p:nvSpPr>
          <p:cNvPr id="750747" name="Rectangle 155"/>
          <p:cNvSpPr>
            <a:spLocks noChangeArrowheads="1"/>
          </p:cNvSpPr>
          <p:nvPr/>
        </p:nvSpPr>
        <p:spPr bwMode="auto">
          <a:xfrm>
            <a:off x="4510088" y="49101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0.70%</a:t>
            </a:r>
            <a:endParaRPr lang="en-US" sz="1600" b="1"/>
          </a:p>
        </p:txBody>
      </p:sp>
      <p:sp>
        <p:nvSpPr>
          <p:cNvPr id="750748" name="Rectangle 156"/>
          <p:cNvSpPr>
            <a:spLocks noChangeArrowheads="1"/>
          </p:cNvSpPr>
          <p:nvPr/>
        </p:nvSpPr>
        <p:spPr bwMode="auto">
          <a:xfrm>
            <a:off x="5595938" y="49101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1.50%</a:t>
            </a:r>
            <a:endParaRPr lang="en-US" sz="1600" b="1"/>
          </a:p>
        </p:txBody>
      </p:sp>
      <p:sp>
        <p:nvSpPr>
          <p:cNvPr id="750749" name="Rectangle 157"/>
          <p:cNvSpPr>
            <a:spLocks noChangeArrowheads="1"/>
          </p:cNvSpPr>
          <p:nvPr/>
        </p:nvSpPr>
        <p:spPr bwMode="auto">
          <a:xfrm>
            <a:off x="7024688" y="49101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1.35%</a:t>
            </a:r>
            <a:endParaRPr lang="en-US" sz="1600" b="1"/>
          </a:p>
        </p:txBody>
      </p:sp>
      <p:sp>
        <p:nvSpPr>
          <p:cNvPr id="750750" name="Rectangle 158"/>
          <p:cNvSpPr>
            <a:spLocks noChangeArrowheads="1"/>
          </p:cNvSpPr>
          <p:nvPr/>
        </p:nvSpPr>
        <p:spPr bwMode="auto">
          <a:xfrm>
            <a:off x="8110538" y="4910138"/>
            <a:ext cx="576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1.57%</a:t>
            </a:r>
            <a:endParaRPr lang="en-US" sz="1600" b="1"/>
          </a:p>
        </p:txBody>
      </p:sp>
      <p:sp>
        <p:nvSpPr>
          <p:cNvPr id="750751" name="Rectangle 159"/>
          <p:cNvSpPr>
            <a:spLocks noChangeArrowheads="1"/>
          </p:cNvSpPr>
          <p:nvPr/>
        </p:nvSpPr>
        <p:spPr bwMode="auto">
          <a:xfrm>
            <a:off x="398463" y="5218113"/>
            <a:ext cx="992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Venezuela</a:t>
            </a:r>
            <a:endParaRPr lang="en-US" sz="1600" b="1"/>
          </a:p>
        </p:txBody>
      </p:sp>
      <p:sp>
        <p:nvSpPr>
          <p:cNvPr id="750752" name="Rectangle 160"/>
          <p:cNvSpPr>
            <a:spLocks noChangeArrowheads="1"/>
          </p:cNvSpPr>
          <p:nvPr/>
        </p:nvSpPr>
        <p:spPr bwMode="auto">
          <a:xfrm>
            <a:off x="1952625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81.81%</a:t>
            </a:r>
            <a:endParaRPr lang="en-US" sz="1600" b="1"/>
          </a:p>
        </p:txBody>
      </p:sp>
      <p:sp>
        <p:nvSpPr>
          <p:cNvPr id="750753" name="Rectangle 161"/>
          <p:cNvSpPr>
            <a:spLocks noChangeArrowheads="1"/>
          </p:cNvSpPr>
          <p:nvPr/>
        </p:nvSpPr>
        <p:spPr bwMode="auto">
          <a:xfrm>
            <a:off x="3038475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44.20%</a:t>
            </a:r>
            <a:endParaRPr lang="en-US" sz="1600" b="1"/>
          </a:p>
        </p:txBody>
      </p:sp>
      <p:sp>
        <p:nvSpPr>
          <p:cNvPr id="750754" name="Rectangle 162"/>
          <p:cNvSpPr>
            <a:spLocks noChangeArrowheads="1"/>
          </p:cNvSpPr>
          <p:nvPr/>
        </p:nvSpPr>
        <p:spPr bwMode="auto">
          <a:xfrm>
            <a:off x="4391025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55.44%</a:t>
            </a:r>
            <a:endParaRPr lang="en-US" sz="1600" b="1"/>
          </a:p>
        </p:txBody>
      </p:sp>
      <p:sp>
        <p:nvSpPr>
          <p:cNvPr id="750755" name="Rectangle 163"/>
          <p:cNvSpPr>
            <a:spLocks noChangeArrowheads="1"/>
          </p:cNvSpPr>
          <p:nvPr/>
        </p:nvSpPr>
        <p:spPr bwMode="auto">
          <a:xfrm>
            <a:off x="5476875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46.72%</a:t>
            </a:r>
            <a:endParaRPr lang="en-US" sz="1600" b="1"/>
          </a:p>
        </p:txBody>
      </p:sp>
      <p:sp>
        <p:nvSpPr>
          <p:cNvPr id="750756" name="Rectangle 164"/>
          <p:cNvSpPr>
            <a:spLocks noChangeArrowheads="1"/>
          </p:cNvSpPr>
          <p:nvPr/>
        </p:nvSpPr>
        <p:spPr bwMode="auto">
          <a:xfrm>
            <a:off x="6905625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53.58%</a:t>
            </a:r>
            <a:endParaRPr lang="en-US" sz="1600" b="1"/>
          </a:p>
        </p:txBody>
      </p:sp>
      <p:sp>
        <p:nvSpPr>
          <p:cNvPr id="750757" name="Rectangle 165"/>
          <p:cNvSpPr>
            <a:spLocks noChangeArrowheads="1"/>
          </p:cNvSpPr>
          <p:nvPr/>
        </p:nvSpPr>
        <p:spPr bwMode="auto">
          <a:xfrm>
            <a:off x="7993063" y="5218113"/>
            <a:ext cx="688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</a:rPr>
              <a:t>49.35%</a:t>
            </a:r>
            <a:endParaRPr lang="en-US" sz="1600" b="1"/>
          </a:p>
        </p:txBody>
      </p:sp>
      <p:sp>
        <p:nvSpPr>
          <p:cNvPr id="750758" name="Line 166"/>
          <p:cNvSpPr>
            <a:spLocks noChangeShapeType="1"/>
          </p:cNvSpPr>
          <p:nvPr/>
        </p:nvSpPr>
        <p:spPr bwMode="auto">
          <a:xfrm>
            <a:off x="228600" y="23622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0759" name="Line 167"/>
          <p:cNvSpPr>
            <a:spLocks noChangeShapeType="1"/>
          </p:cNvSpPr>
          <p:nvPr/>
        </p:nvSpPr>
        <p:spPr bwMode="auto">
          <a:xfrm>
            <a:off x="228600" y="55626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0760" name="Line 168"/>
          <p:cNvSpPr>
            <a:spLocks noChangeShapeType="1"/>
          </p:cNvSpPr>
          <p:nvPr/>
        </p:nvSpPr>
        <p:spPr bwMode="auto">
          <a:xfrm>
            <a:off x="228600" y="1524000"/>
            <a:ext cx="868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Arial" pitchFamily="34" charset="0"/>
              </a:rPr>
              <a:t>Conclusions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RIA increase FDI, both from insiders and outsiders,</a:t>
            </a:r>
          </a:p>
          <a:p>
            <a:r>
              <a:rPr lang="en-US" sz="2400"/>
              <a:t>Effects are highly significant and large.</a:t>
            </a:r>
          </a:p>
          <a:p>
            <a:r>
              <a:rPr lang="en-US" sz="2400"/>
              <a:t>FTAA is likely to increase FDI to Latin America, both from within the FTAA and from outsiders.</a:t>
            </a:r>
          </a:p>
          <a:p>
            <a:r>
              <a:rPr lang="en-US" sz="2400"/>
              <a:t>However, FDI benefits of FTAA likely to be very unevenly distributed.</a:t>
            </a:r>
          </a:p>
          <a:p>
            <a:r>
              <a:rPr lang="en-US" sz="2400"/>
              <a:t>Impact on Mexico should be negligible</a:t>
            </a:r>
          </a:p>
          <a:p>
            <a:r>
              <a:rPr lang="en-US" sz="2400"/>
              <a:t>Countries that are more open to trade, and different in terms of factor endowments from the source countries, are likely to be the big winners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848600" cy="5334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FDI Inflows 1980-2001</a:t>
            </a:r>
            <a:endParaRPr lang="en-US" sz="4000" b="1">
              <a:latin typeface="Arial" pitchFamily="34" charset="0"/>
            </a:endParaRPr>
          </a:p>
        </p:txBody>
      </p:sp>
      <p:sp>
        <p:nvSpPr>
          <p:cNvPr id="597459" name="Text Box 467"/>
          <p:cNvSpPr txBox="1">
            <a:spLocks noChangeArrowheads="1"/>
          </p:cNvSpPr>
          <p:nvPr/>
        </p:nvSpPr>
        <p:spPr bwMode="auto">
          <a:xfrm>
            <a:off x="0" y="6629400"/>
            <a:ext cx="3276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900">
                <a:solidFill>
                  <a:schemeClr val="accent2"/>
                </a:solidFill>
              </a:rPr>
              <a:t>Source: IFS in millions of US dollars in 1995 constant prices</a:t>
            </a:r>
          </a:p>
        </p:txBody>
      </p:sp>
      <p:sp>
        <p:nvSpPr>
          <p:cNvPr id="597718" name="Line 726"/>
          <p:cNvSpPr>
            <a:spLocks noChangeShapeType="1"/>
          </p:cNvSpPr>
          <p:nvPr/>
        </p:nvSpPr>
        <p:spPr bwMode="auto">
          <a:xfrm>
            <a:off x="1463675" y="4860925"/>
            <a:ext cx="6638925" cy="1588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19" name="Line 727"/>
          <p:cNvSpPr>
            <a:spLocks noChangeShapeType="1"/>
          </p:cNvSpPr>
          <p:nvPr/>
        </p:nvSpPr>
        <p:spPr bwMode="auto">
          <a:xfrm>
            <a:off x="1463675" y="4291013"/>
            <a:ext cx="6638925" cy="1587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0" name="Line 728"/>
          <p:cNvSpPr>
            <a:spLocks noChangeShapeType="1"/>
          </p:cNvSpPr>
          <p:nvPr/>
        </p:nvSpPr>
        <p:spPr bwMode="auto">
          <a:xfrm>
            <a:off x="1463675" y="3735388"/>
            <a:ext cx="6638925" cy="1587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1" name="Line 729"/>
          <p:cNvSpPr>
            <a:spLocks noChangeShapeType="1"/>
          </p:cNvSpPr>
          <p:nvPr/>
        </p:nvSpPr>
        <p:spPr bwMode="auto">
          <a:xfrm flipV="1">
            <a:off x="1524000" y="3200400"/>
            <a:ext cx="6553200" cy="0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2" name="Line 730"/>
          <p:cNvSpPr>
            <a:spLocks noChangeShapeType="1"/>
          </p:cNvSpPr>
          <p:nvPr/>
        </p:nvSpPr>
        <p:spPr bwMode="auto">
          <a:xfrm flipV="1">
            <a:off x="1447800" y="2590800"/>
            <a:ext cx="6705600" cy="0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3" name="Line 731"/>
          <p:cNvSpPr>
            <a:spLocks noChangeShapeType="1"/>
          </p:cNvSpPr>
          <p:nvPr/>
        </p:nvSpPr>
        <p:spPr bwMode="auto">
          <a:xfrm>
            <a:off x="1463675" y="2041525"/>
            <a:ext cx="6638925" cy="1588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4" name="Line 732"/>
          <p:cNvSpPr>
            <a:spLocks noChangeShapeType="1"/>
          </p:cNvSpPr>
          <p:nvPr/>
        </p:nvSpPr>
        <p:spPr bwMode="auto">
          <a:xfrm>
            <a:off x="1463675" y="1485900"/>
            <a:ext cx="6638925" cy="1588"/>
          </a:xfrm>
          <a:prstGeom prst="line">
            <a:avLst/>
          </a:prstGeom>
          <a:noFill/>
          <a:ln w="0">
            <a:solidFill>
              <a:srgbClr val="00CC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5" name="Line 733"/>
          <p:cNvSpPr>
            <a:spLocks noChangeShapeType="1"/>
          </p:cNvSpPr>
          <p:nvPr/>
        </p:nvSpPr>
        <p:spPr bwMode="auto">
          <a:xfrm>
            <a:off x="1463675" y="1485900"/>
            <a:ext cx="1588" cy="392906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6" name="Line 734"/>
          <p:cNvSpPr>
            <a:spLocks noChangeShapeType="1"/>
          </p:cNvSpPr>
          <p:nvPr/>
        </p:nvSpPr>
        <p:spPr bwMode="auto">
          <a:xfrm>
            <a:off x="1423988" y="5414963"/>
            <a:ext cx="77787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7" name="Line 735"/>
          <p:cNvSpPr>
            <a:spLocks noChangeShapeType="1"/>
          </p:cNvSpPr>
          <p:nvPr/>
        </p:nvSpPr>
        <p:spPr bwMode="auto">
          <a:xfrm>
            <a:off x="1423988" y="4860925"/>
            <a:ext cx="77787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8" name="Line 736"/>
          <p:cNvSpPr>
            <a:spLocks noChangeShapeType="1"/>
          </p:cNvSpPr>
          <p:nvPr/>
        </p:nvSpPr>
        <p:spPr bwMode="auto">
          <a:xfrm>
            <a:off x="1423988" y="4291013"/>
            <a:ext cx="77787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29" name="Line 737"/>
          <p:cNvSpPr>
            <a:spLocks noChangeShapeType="1"/>
          </p:cNvSpPr>
          <p:nvPr/>
        </p:nvSpPr>
        <p:spPr bwMode="auto">
          <a:xfrm>
            <a:off x="1423988" y="3735388"/>
            <a:ext cx="77787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0" name="Line 738"/>
          <p:cNvSpPr>
            <a:spLocks noChangeShapeType="1"/>
          </p:cNvSpPr>
          <p:nvPr/>
        </p:nvSpPr>
        <p:spPr bwMode="auto">
          <a:xfrm flipV="1">
            <a:off x="1371600" y="3200400"/>
            <a:ext cx="152400" cy="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1" name="Line 739"/>
          <p:cNvSpPr>
            <a:spLocks noChangeShapeType="1"/>
          </p:cNvSpPr>
          <p:nvPr/>
        </p:nvSpPr>
        <p:spPr bwMode="auto">
          <a:xfrm flipV="1">
            <a:off x="1423988" y="2590800"/>
            <a:ext cx="100012" cy="2063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2" name="Line 740"/>
          <p:cNvSpPr>
            <a:spLocks noChangeShapeType="1"/>
          </p:cNvSpPr>
          <p:nvPr/>
        </p:nvSpPr>
        <p:spPr bwMode="auto">
          <a:xfrm>
            <a:off x="1423988" y="2041525"/>
            <a:ext cx="77787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3" name="Line 741"/>
          <p:cNvSpPr>
            <a:spLocks noChangeShapeType="1"/>
          </p:cNvSpPr>
          <p:nvPr/>
        </p:nvSpPr>
        <p:spPr bwMode="auto">
          <a:xfrm>
            <a:off x="1423988" y="1485900"/>
            <a:ext cx="77787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4" name="Line 742"/>
          <p:cNvSpPr>
            <a:spLocks noChangeShapeType="1"/>
          </p:cNvSpPr>
          <p:nvPr/>
        </p:nvSpPr>
        <p:spPr bwMode="auto">
          <a:xfrm>
            <a:off x="1463675" y="5414963"/>
            <a:ext cx="6638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5" name="Line 743"/>
          <p:cNvSpPr>
            <a:spLocks noChangeShapeType="1"/>
          </p:cNvSpPr>
          <p:nvPr/>
        </p:nvSpPr>
        <p:spPr bwMode="auto">
          <a:xfrm flipV="1">
            <a:off x="1463675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6" name="Line 744"/>
          <p:cNvSpPr>
            <a:spLocks noChangeShapeType="1"/>
          </p:cNvSpPr>
          <p:nvPr/>
        </p:nvSpPr>
        <p:spPr bwMode="auto">
          <a:xfrm flipV="1">
            <a:off x="1760538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7" name="Line 745"/>
          <p:cNvSpPr>
            <a:spLocks noChangeShapeType="1"/>
          </p:cNvSpPr>
          <p:nvPr/>
        </p:nvSpPr>
        <p:spPr bwMode="auto">
          <a:xfrm flipV="1">
            <a:off x="2070100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8" name="Line 746"/>
          <p:cNvSpPr>
            <a:spLocks noChangeShapeType="1"/>
          </p:cNvSpPr>
          <p:nvPr/>
        </p:nvSpPr>
        <p:spPr bwMode="auto">
          <a:xfrm flipV="1">
            <a:off x="236696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39" name="Line 747"/>
          <p:cNvSpPr>
            <a:spLocks noChangeShapeType="1"/>
          </p:cNvSpPr>
          <p:nvPr/>
        </p:nvSpPr>
        <p:spPr bwMode="auto">
          <a:xfrm flipV="1">
            <a:off x="266541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0" name="Line 748"/>
          <p:cNvSpPr>
            <a:spLocks noChangeShapeType="1"/>
          </p:cNvSpPr>
          <p:nvPr/>
        </p:nvSpPr>
        <p:spPr bwMode="auto">
          <a:xfrm flipV="1">
            <a:off x="2974975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1" name="Line 749"/>
          <p:cNvSpPr>
            <a:spLocks noChangeShapeType="1"/>
          </p:cNvSpPr>
          <p:nvPr/>
        </p:nvSpPr>
        <p:spPr bwMode="auto">
          <a:xfrm flipV="1">
            <a:off x="3271838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2" name="Line 750"/>
          <p:cNvSpPr>
            <a:spLocks noChangeShapeType="1"/>
          </p:cNvSpPr>
          <p:nvPr/>
        </p:nvSpPr>
        <p:spPr bwMode="auto">
          <a:xfrm flipV="1">
            <a:off x="3581400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3" name="Line 751"/>
          <p:cNvSpPr>
            <a:spLocks noChangeShapeType="1"/>
          </p:cNvSpPr>
          <p:nvPr/>
        </p:nvSpPr>
        <p:spPr bwMode="auto">
          <a:xfrm flipV="1">
            <a:off x="387826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4" name="Line 752"/>
          <p:cNvSpPr>
            <a:spLocks noChangeShapeType="1"/>
          </p:cNvSpPr>
          <p:nvPr/>
        </p:nvSpPr>
        <p:spPr bwMode="auto">
          <a:xfrm flipV="1">
            <a:off x="417671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5" name="Line 753"/>
          <p:cNvSpPr>
            <a:spLocks noChangeShapeType="1"/>
          </p:cNvSpPr>
          <p:nvPr/>
        </p:nvSpPr>
        <p:spPr bwMode="auto">
          <a:xfrm flipV="1">
            <a:off x="4486275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6" name="Line 754"/>
          <p:cNvSpPr>
            <a:spLocks noChangeShapeType="1"/>
          </p:cNvSpPr>
          <p:nvPr/>
        </p:nvSpPr>
        <p:spPr bwMode="auto">
          <a:xfrm flipV="1">
            <a:off x="4783138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7" name="Line 755"/>
          <p:cNvSpPr>
            <a:spLocks noChangeShapeType="1"/>
          </p:cNvSpPr>
          <p:nvPr/>
        </p:nvSpPr>
        <p:spPr bwMode="auto">
          <a:xfrm flipV="1">
            <a:off x="5080000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8" name="Line 756"/>
          <p:cNvSpPr>
            <a:spLocks noChangeShapeType="1"/>
          </p:cNvSpPr>
          <p:nvPr/>
        </p:nvSpPr>
        <p:spPr bwMode="auto">
          <a:xfrm flipV="1">
            <a:off x="538956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49" name="Line 757"/>
          <p:cNvSpPr>
            <a:spLocks noChangeShapeType="1"/>
          </p:cNvSpPr>
          <p:nvPr/>
        </p:nvSpPr>
        <p:spPr bwMode="auto">
          <a:xfrm flipV="1">
            <a:off x="568801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0" name="Line 758"/>
          <p:cNvSpPr>
            <a:spLocks noChangeShapeType="1"/>
          </p:cNvSpPr>
          <p:nvPr/>
        </p:nvSpPr>
        <p:spPr bwMode="auto">
          <a:xfrm flipV="1">
            <a:off x="5984875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1" name="Line 759"/>
          <p:cNvSpPr>
            <a:spLocks noChangeShapeType="1"/>
          </p:cNvSpPr>
          <p:nvPr/>
        </p:nvSpPr>
        <p:spPr bwMode="auto">
          <a:xfrm flipV="1">
            <a:off x="6294438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2" name="Line 760"/>
          <p:cNvSpPr>
            <a:spLocks noChangeShapeType="1"/>
          </p:cNvSpPr>
          <p:nvPr/>
        </p:nvSpPr>
        <p:spPr bwMode="auto">
          <a:xfrm flipV="1">
            <a:off x="6591300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3" name="Line 761"/>
          <p:cNvSpPr>
            <a:spLocks noChangeShapeType="1"/>
          </p:cNvSpPr>
          <p:nvPr/>
        </p:nvSpPr>
        <p:spPr bwMode="auto">
          <a:xfrm flipV="1">
            <a:off x="690086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4" name="Line 762"/>
          <p:cNvSpPr>
            <a:spLocks noChangeShapeType="1"/>
          </p:cNvSpPr>
          <p:nvPr/>
        </p:nvSpPr>
        <p:spPr bwMode="auto">
          <a:xfrm flipV="1">
            <a:off x="7199313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5" name="Line 763"/>
          <p:cNvSpPr>
            <a:spLocks noChangeShapeType="1"/>
          </p:cNvSpPr>
          <p:nvPr/>
        </p:nvSpPr>
        <p:spPr bwMode="auto">
          <a:xfrm flipV="1">
            <a:off x="7496175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6" name="Line 764"/>
          <p:cNvSpPr>
            <a:spLocks noChangeShapeType="1"/>
          </p:cNvSpPr>
          <p:nvPr/>
        </p:nvSpPr>
        <p:spPr bwMode="auto">
          <a:xfrm flipV="1">
            <a:off x="7805738" y="5372100"/>
            <a:ext cx="1587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7" name="Line 765"/>
          <p:cNvSpPr>
            <a:spLocks noChangeShapeType="1"/>
          </p:cNvSpPr>
          <p:nvPr/>
        </p:nvSpPr>
        <p:spPr bwMode="auto">
          <a:xfrm flipV="1">
            <a:off x="8102600" y="5372100"/>
            <a:ext cx="1588" cy="8731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8" name="Line 766"/>
          <p:cNvSpPr>
            <a:spLocks noChangeShapeType="1"/>
          </p:cNvSpPr>
          <p:nvPr/>
        </p:nvSpPr>
        <p:spPr bwMode="auto">
          <a:xfrm flipV="1">
            <a:off x="1619250" y="5108575"/>
            <a:ext cx="296863" cy="44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59" name="Line 767"/>
          <p:cNvSpPr>
            <a:spLocks noChangeShapeType="1"/>
          </p:cNvSpPr>
          <p:nvPr/>
        </p:nvSpPr>
        <p:spPr bwMode="auto">
          <a:xfrm>
            <a:off x="1916113" y="5108575"/>
            <a:ext cx="296862" cy="73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0" name="Line 768"/>
          <p:cNvSpPr>
            <a:spLocks noChangeShapeType="1"/>
          </p:cNvSpPr>
          <p:nvPr/>
        </p:nvSpPr>
        <p:spPr bwMode="auto">
          <a:xfrm>
            <a:off x="2212975" y="5181600"/>
            <a:ext cx="309563" cy="301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1" name="Line 769"/>
          <p:cNvSpPr>
            <a:spLocks noChangeShapeType="1"/>
          </p:cNvSpPr>
          <p:nvPr/>
        </p:nvSpPr>
        <p:spPr bwMode="auto">
          <a:xfrm flipV="1">
            <a:off x="2522538" y="5195888"/>
            <a:ext cx="296862" cy="15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2" name="Line 770"/>
          <p:cNvSpPr>
            <a:spLocks noChangeShapeType="1"/>
          </p:cNvSpPr>
          <p:nvPr/>
        </p:nvSpPr>
        <p:spPr bwMode="auto">
          <a:xfrm>
            <a:off x="2819400" y="5195888"/>
            <a:ext cx="311150" cy="15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3" name="Line 771"/>
          <p:cNvSpPr>
            <a:spLocks noChangeShapeType="1"/>
          </p:cNvSpPr>
          <p:nvPr/>
        </p:nvSpPr>
        <p:spPr bwMode="auto">
          <a:xfrm flipV="1">
            <a:off x="3130550" y="5108575"/>
            <a:ext cx="296863" cy="1031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4" name="Line 772"/>
          <p:cNvSpPr>
            <a:spLocks noChangeShapeType="1"/>
          </p:cNvSpPr>
          <p:nvPr/>
        </p:nvSpPr>
        <p:spPr bwMode="auto">
          <a:xfrm flipV="1">
            <a:off x="3427413" y="4948238"/>
            <a:ext cx="296862" cy="1603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5" name="Line 773"/>
          <p:cNvSpPr>
            <a:spLocks noChangeShapeType="1"/>
          </p:cNvSpPr>
          <p:nvPr/>
        </p:nvSpPr>
        <p:spPr bwMode="auto">
          <a:xfrm flipV="1">
            <a:off x="3724275" y="4860925"/>
            <a:ext cx="309563" cy="87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6" name="Line 774"/>
          <p:cNvSpPr>
            <a:spLocks noChangeShapeType="1"/>
          </p:cNvSpPr>
          <p:nvPr/>
        </p:nvSpPr>
        <p:spPr bwMode="auto">
          <a:xfrm flipV="1">
            <a:off x="4033838" y="4757738"/>
            <a:ext cx="296862" cy="1031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7" name="Line 775"/>
          <p:cNvSpPr>
            <a:spLocks noChangeShapeType="1"/>
          </p:cNvSpPr>
          <p:nvPr/>
        </p:nvSpPr>
        <p:spPr bwMode="auto">
          <a:xfrm>
            <a:off x="4330700" y="4757738"/>
            <a:ext cx="296863" cy="14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8" name="Line 776"/>
          <p:cNvSpPr>
            <a:spLocks noChangeShapeType="1"/>
          </p:cNvSpPr>
          <p:nvPr/>
        </p:nvSpPr>
        <p:spPr bwMode="auto">
          <a:xfrm>
            <a:off x="4627563" y="4772025"/>
            <a:ext cx="311150" cy="161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69" name="Line 777"/>
          <p:cNvSpPr>
            <a:spLocks noChangeShapeType="1"/>
          </p:cNvSpPr>
          <p:nvPr/>
        </p:nvSpPr>
        <p:spPr bwMode="auto">
          <a:xfrm flipV="1">
            <a:off x="4938713" y="4919663"/>
            <a:ext cx="296862" cy="14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0" name="Line 778"/>
          <p:cNvSpPr>
            <a:spLocks noChangeShapeType="1"/>
          </p:cNvSpPr>
          <p:nvPr/>
        </p:nvSpPr>
        <p:spPr bwMode="auto">
          <a:xfrm flipV="1">
            <a:off x="5235575" y="4787900"/>
            <a:ext cx="296863" cy="1317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1" name="Line 779"/>
          <p:cNvSpPr>
            <a:spLocks noChangeShapeType="1"/>
          </p:cNvSpPr>
          <p:nvPr/>
        </p:nvSpPr>
        <p:spPr bwMode="auto">
          <a:xfrm flipV="1">
            <a:off x="5532438" y="4729163"/>
            <a:ext cx="309562" cy="587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2" name="Line 780"/>
          <p:cNvSpPr>
            <a:spLocks noChangeShapeType="1"/>
          </p:cNvSpPr>
          <p:nvPr/>
        </p:nvSpPr>
        <p:spPr bwMode="auto">
          <a:xfrm flipV="1">
            <a:off x="5842000" y="4510088"/>
            <a:ext cx="296863" cy="2190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3" name="Line 781"/>
          <p:cNvSpPr>
            <a:spLocks noChangeShapeType="1"/>
          </p:cNvSpPr>
          <p:nvPr/>
        </p:nvSpPr>
        <p:spPr bwMode="auto">
          <a:xfrm flipV="1">
            <a:off x="6138863" y="4422775"/>
            <a:ext cx="311150" cy="873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4" name="Line 782"/>
          <p:cNvSpPr>
            <a:spLocks noChangeShapeType="1"/>
          </p:cNvSpPr>
          <p:nvPr/>
        </p:nvSpPr>
        <p:spPr bwMode="auto">
          <a:xfrm flipV="1">
            <a:off x="6450013" y="4232275"/>
            <a:ext cx="296862" cy="190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5" name="Line 783"/>
          <p:cNvSpPr>
            <a:spLocks noChangeShapeType="1"/>
          </p:cNvSpPr>
          <p:nvPr/>
        </p:nvSpPr>
        <p:spPr bwMode="auto">
          <a:xfrm flipV="1">
            <a:off x="6746875" y="3706813"/>
            <a:ext cx="296863" cy="525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6" name="Line 784"/>
          <p:cNvSpPr>
            <a:spLocks noChangeShapeType="1"/>
          </p:cNvSpPr>
          <p:nvPr/>
        </p:nvSpPr>
        <p:spPr bwMode="auto">
          <a:xfrm flipV="1">
            <a:off x="7043738" y="2844800"/>
            <a:ext cx="309562" cy="8620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7" name="Line 785"/>
          <p:cNvSpPr>
            <a:spLocks noChangeShapeType="1"/>
          </p:cNvSpPr>
          <p:nvPr/>
        </p:nvSpPr>
        <p:spPr bwMode="auto">
          <a:xfrm flipV="1">
            <a:off x="7353300" y="2128838"/>
            <a:ext cx="296863" cy="7159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8" name="Line 786"/>
          <p:cNvSpPr>
            <a:spLocks noChangeShapeType="1"/>
          </p:cNvSpPr>
          <p:nvPr/>
        </p:nvSpPr>
        <p:spPr bwMode="auto">
          <a:xfrm>
            <a:off x="7650163" y="2128838"/>
            <a:ext cx="298450" cy="17383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79" name="Line 787"/>
          <p:cNvSpPr>
            <a:spLocks noChangeShapeType="1"/>
          </p:cNvSpPr>
          <p:nvPr/>
        </p:nvSpPr>
        <p:spPr bwMode="auto">
          <a:xfrm>
            <a:off x="8102600" y="1485900"/>
            <a:ext cx="1588" cy="3929063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0" name="Line 788"/>
          <p:cNvSpPr>
            <a:spLocks noChangeShapeType="1"/>
          </p:cNvSpPr>
          <p:nvPr/>
        </p:nvSpPr>
        <p:spPr bwMode="auto">
          <a:xfrm>
            <a:off x="8064500" y="5414963"/>
            <a:ext cx="77788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1" name="Line 789"/>
          <p:cNvSpPr>
            <a:spLocks noChangeShapeType="1"/>
          </p:cNvSpPr>
          <p:nvPr/>
        </p:nvSpPr>
        <p:spPr bwMode="auto">
          <a:xfrm>
            <a:off x="8064500" y="4860925"/>
            <a:ext cx="77788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2" name="Line 790"/>
          <p:cNvSpPr>
            <a:spLocks noChangeShapeType="1"/>
          </p:cNvSpPr>
          <p:nvPr/>
        </p:nvSpPr>
        <p:spPr bwMode="auto">
          <a:xfrm>
            <a:off x="8064500" y="4291013"/>
            <a:ext cx="77788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3" name="Line 791"/>
          <p:cNvSpPr>
            <a:spLocks noChangeShapeType="1"/>
          </p:cNvSpPr>
          <p:nvPr/>
        </p:nvSpPr>
        <p:spPr bwMode="auto">
          <a:xfrm>
            <a:off x="8064500" y="3735388"/>
            <a:ext cx="77788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4" name="Line 792"/>
          <p:cNvSpPr>
            <a:spLocks noChangeShapeType="1"/>
          </p:cNvSpPr>
          <p:nvPr/>
        </p:nvSpPr>
        <p:spPr bwMode="auto">
          <a:xfrm flipV="1">
            <a:off x="8001000" y="3200400"/>
            <a:ext cx="152400" cy="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5" name="Line 793"/>
          <p:cNvSpPr>
            <a:spLocks noChangeShapeType="1"/>
          </p:cNvSpPr>
          <p:nvPr/>
        </p:nvSpPr>
        <p:spPr bwMode="auto">
          <a:xfrm flipV="1">
            <a:off x="8064500" y="2590800"/>
            <a:ext cx="88900" cy="2063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6" name="Line 794"/>
          <p:cNvSpPr>
            <a:spLocks noChangeShapeType="1"/>
          </p:cNvSpPr>
          <p:nvPr/>
        </p:nvSpPr>
        <p:spPr bwMode="auto">
          <a:xfrm>
            <a:off x="8064500" y="2041525"/>
            <a:ext cx="77788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7" name="Line 795"/>
          <p:cNvSpPr>
            <a:spLocks noChangeShapeType="1"/>
          </p:cNvSpPr>
          <p:nvPr/>
        </p:nvSpPr>
        <p:spPr bwMode="auto">
          <a:xfrm>
            <a:off x="8064500" y="1485900"/>
            <a:ext cx="77788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8" name="Line 796"/>
          <p:cNvSpPr>
            <a:spLocks noChangeShapeType="1"/>
          </p:cNvSpPr>
          <p:nvPr/>
        </p:nvSpPr>
        <p:spPr bwMode="auto">
          <a:xfrm flipV="1">
            <a:off x="1619250" y="5021263"/>
            <a:ext cx="296863" cy="730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89" name="Line 797"/>
          <p:cNvSpPr>
            <a:spLocks noChangeShapeType="1"/>
          </p:cNvSpPr>
          <p:nvPr/>
        </p:nvSpPr>
        <p:spPr bwMode="auto">
          <a:xfrm>
            <a:off x="1916113" y="5021263"/>
            <a:ext cx="296862" cy="1016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0" name="Line 798"/>
          <p:cNvSpPr>
            <a:spLocks noChangeShapeType="1"/>
          </p:cNvSpPr>
          <p:nvPr/>
        </p:nvSpPr>
        <p:spPr bwMode="auto">
          <a:xfrm>
            <a:off x="2212975" y="5122863"/>
            <a:ext cx="309563" cy="730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1" name="Line 799"/>
          <p:cNvSpPr>
            <a:spLocks noChangeShapeType="1"/>
          </p:cNvSpPr>
          <p:nvPr/>
        </p:nvSpPr>
        <p:spPr bwMode="auto">
          <a:xfrm>
            <a:off x="2522538" y="5195888"/>
            <a:ext cx="296862" cy="5873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2" name="Line 800"/>
          <p:cNvSpPr>
            <a:spLocks noChangeShapeType="1"/>
          </p:cNvSpPr>
          <p:nvPr/>
        </p:nvSpPr>
        <p:spPr bwMode="auto">
          <a:xfrm flipV="1">
            <a:off x="2819400" y="5181600"/>
            <a:ext cx="311150" cy="730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3" name="Line 801"/>
          <p:cNvSpPr>
            <a:spLocks noChangeShapeType="1"/>
          </p:cNvSpPr>
          <p:nvPr/>
        </p:nvSpPr>
        <p:spPr bwMode="auto">
          <a:xfrm>
            <a:off x="3130550" y="5181600"/>
            <a:ext cx="296863" cy="587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4" name="Line 802"/>
          <p:cNvSpPr>
            <a:spLocks noChangeShapeType="1"/>
          </p:cNvSpPr>
          <p:nvPr/>
        </p:nvSpPr>
        <p:spPr bwMode="auto">
          <a:xfrm flipV="1">
            <a:off x="3427413" y="5226050"/>
            <a:ext cx="296862" cy="142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5" name="Line 803"/>
          <p:cNvSpPr>
            <a:spLocks noChangeShapeType="1"/>
          </p:cNvSpPr>
          <p:nvPr/>
        </p:nvSpPr>
        <p:spPr bwMode="auto">
          <a:xfrm flipV="1">
            <a:off x="3724275" y="5122863"/>
            <a:ext cx="309563" cy="103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6" name="Line 804"/>
          <p:cNvSpPr>
            <a:spLocks noChangeShapeType="1"/>
          </p:cNvSpPr>
          <p:nvPr/>
        </p:nvSpPr>
        <p:spPr bwMode="auto">
          <a:xfrm>
            <a:off x="4033838" y="5122863"/>
            <a:ext cx="296862" cy="15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7" name="Line 805"/>
          <p:cNvSpPr>
            <a:spLocks noChangeShapeType="1"/>
          </p:cNvSpPr>
          <p:nvPr/>
        </p:nvSpPr>
        <p:spPr bwMode="auto">
          <a:xfrm>
            <a:off x="4330700" y="5138738"/>
            <a:ext cx="296863" cy="142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8" name="Line 806"/>
          <p:cNvSpPr>
            <a:spLocks noChangeShapeType="1"/>
          </p:cNvSpPr>
          <p:nvPr/>
        </p:nvSpPr>
        <p:spPr bwMode="auto">
          <a:xfrm flipV="1">
            <a:off x="4627563" y="5021263"/>
            <a:ext cx="311150" cy="1317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799" name="Line 807"/>
          <p:cNvSpPr>
            <a:spLocks noChangeShapeType="1"/>
          </p:cNvSpPr>
          <p:nvPr/>
        </p:nvSpPr>
        <p:spPr bwMode="auto">
          <a:xfrm flipV="1">
            <a:off x="4938713" y="4962525"/>
            <a:ext cx="296862" cy="587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0" name="Line 808"/>
          <p:cNvSpPr>
            <a:spLocks noChangeShapeType="1"/>
          </p:cNvSpPr>
          <p:nvPr/>
        </p:nvSpPr>
        <p:spPr bwMode="auto">
          <a:xfrm>
            <a:off x="5235575" y="4962525"/>
            <a:ext cx="296863" cy="4445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1" name="Line 809"/>
          <p:cNvSpPr>
            <a:spLocks noChangeShapeType="1"/>
          </p:cNvSpPr>
          <p:nvPr/>
        </p:nvSpPr>
        <p:spPr bwMode="auto">
          <a:xfrm flipV="1">
            <a:off x="5532438" y="4597400"/>
            <a:ext cx="309562" cy="4095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2" name="Line 810"/>
          <p:cNvSpPr>
            <a:spLocks noChangeShapeType="1"/>
          </p:cNvSpPr>
          <p:nvPr/>
        </p:nvSpPr>
        <p:spPr bwMode="auto">
          <a:xfrm flipV="1">
            <a:off x="5842000" y="4568825"/>
            <a:ext cx="296863" cy="285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3" name="Line 811"/>
          <p:cNvSpPr>
            <a:spLocks noChangeShapeType="1"/>
          </p:cNvSpPr>
          <p:nvPr/>
        </p:nvSpPr>
        <p:spPr bwMode="auto">
          <a:xfrm flipV="1">
            <a:off x="6138863" y="4232275"/>
            <a:ext cx="311150" cy="33655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4" name="Line 812"/>
          <p:cNvSpPr>
            <a:spLocks noChangeShapeType="1"/>
          </p:cNvSpPr>
          <p:nvPr/>
        </p:nvSpPr>
        <p:spPr bwMode="auto">
          <a:xfrm flipV="1">
            <a:off x="6450013" y="3706813"/>
            <a:ext cx="296862" cy="52546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5" name="Line 813"/>
          <p:cNvSpPr>
            <a:spLocks noChangeShapeType="1"/>
          </p:cNvSpPr>
          <p:nvPr/>
        </p:nvSpPr>
        <p:spPr bwMode="auto">
          <a:xfrm flipV="1">
            <a:off x="6746875" y="3589338"/>
            <a:ext cx="296863" cy="1174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6" name="Line 814"/>
          <p:cNvSpPr>
            <a:spLocks noChangeShapeType="1"/>
          </p:cNvSpPr>
          <p:nvPr/>
        </p:nvSpPr>
        <p:spPr bwMode="auto">
          <a:xfrm flipV="1">
            <a:off x="7043738" y="3311525"/>
            <a:ext cx="309562" cy="27781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7" name="Line 815"/>
          <p:cNvSpPr>
            <a:spLocks noChangeShapeType="1"/>
          </p:cNvSpPr>
          <p:nvPr/>
        </p:nvSpPr>
        <p:spPr bwMode="auto">
          <a:xfrm>
            <a:off x="7353300" y="3311525"/>
            <a:ext cx="296863" cy="3810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8" name="Line 816"/>
          <p:cNvSpPr>
            <a:spLocks noChangeShapeType="1"/>
          </p:cNvSpPr>
          <p:nvPr/>
        </p:nvSpPr>
        <p:spPr bwMode="auto">
          <a:xfrm>
            <a:off x="7650163" y="3692525"/>
            <a:ext cx="298450" cy="525463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7809" name="Rectangle 817"/>
          <p:cNvSpPr>
            <a:spLocks noChangeArrowheads="1"/>
          </p:cNvSpPr>
          <p:nvPr/>
        </p:nvSpPr>
        <p:spPr bwMode="auto">
          <a:xfrm>
            <a:off x="923925" y="5313363"/>
            <a:ext cx="112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0" name="Rectangle 818"/>
          <p:cNvSpPr>
            <a:spLocks noChangeArrowheads="1"/>
          </p:cNvSpPr>
          <p:nvPr/>
        </p:nvSpPr>
        <p:spPr bwMode="auto">
          <a:xfrm>
            <a:off x="496888" y="4757738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200000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1" name="Rectangle 819"/>
          <p:cNvSpPr>
            <a:spLocks noChangeArrowheads="1"/>
          </p:cNvSpPr>
          <p:nvPr/>
        </p:nvSpPr>
        <p:spPr bwMode="auto">
          <a:xfrm>
            <a:off x="496888" y="4187825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400000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2" name="Rectangle 820"/>
          <p:cNvSpPr>
            <a:spLocks noChangeArrowheads="1"/>
          </p:cNvSpPr>
          <p:nvPr/>
        </p:nvSpPr>
        <p:spPr bwMode="auto">
          <a:xfrm>
            <a:off x="496888" y="3633788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600000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3" name="Rectangle 821"/>
          <p:cNvSpPr>
            <a:spLocks noChangeArrowheads="1"/>
          </p:cNvSpPr>
          <p:nvPr/>
        </p:nvSpPr>
        <p:spPr bwMode="auto">
          <a:xfrm>
            <a:off x="496888" y="3063875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800000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4" name="Rectangle 822"/>
          <p:cNvSpPr>
            <a:spLocks noChangeArrowheads="1"/>
          </p:cNvSpPr>
          <p:nvPr/>
        </p:nvSpPr>
        <p:spPr bwMode="auto">
          <a:xfrm>
            <a:off x="381000" y="2508250"/>
            <a:ext cx="788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1000000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5" name="Rectangle 823"/>
          <p:cNvSpPr>
            <a:spLocks noChangeArrowheads="1"/>
          </p:cNvSpPr>
          <p:nvPr/>
        </p:nvSpPr>
        <p:spPr bwMode="auto">
          <a:xfrm>
            <a:off x="381000" y="1938338"/>
            <a:ext cx="788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1200000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6" name="Rectangle 824"/>
          <p:cNvSpPr>
            <a:spLocks noChangeArrowheads="1"/>
          </p:cNvSpPr>
          <p:nvPr/>
        </p:nvSpPr>
        <p:spPr bwMode="auto">
          <a:xfrm>
            <a:off x="381000" y="1384300"/>
            <a:ext cx="788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1400000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17" name="Rectangle 825"/>
          <p:cNvSpPr>
            <a:spLocks noChangeArrowheads="1"/>
          </p:cNvSpPr>
          <p:nvPr/>
        </p:nvSpPr>
        <p:spPr bwMode="auto">
          <a:xfrm rot="16200000">
            <a:off x="142398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1980</a:t>
            </a:r>
            <a:endParaRPr lang="en-US" sz="1600" b="1"/>
          </a:p>
        </p:txBody>
      </p:sp>
      <p:sp>
        <p:nvSpPr>
          <p:cNvPr id="597818" name="Rectangle 826"/>
          <p:cNvSpPr>
            <a:spLocks noChangeArrowheads="1"/>
          </p:cNvSpPr>
          <p:nvPr/>
        </p:nvSpPr>
        <p:spPr bwMode="auto">
          <a:xfrm rot="16200000">
            <a:off x="172085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1981</a:t>
            </a:r>
            <a:endParaRPr lang="en-US" sz="1600" b="1"/>
          </a:p>
        </p:txBody>
      </p:sp>
      <p:sp>
        <p:nvSpPr>
          <p:cNvPr id="597819" name="Rectangle 827"/>
          <p:cNvSpPr>
            <a:spLocks noChangeArrowheads="1"/>
          </p:cNvSpPr>
          <p:nvPr/>
        </p:nvSpPr>
        <p:spPr bwMode="auto">
          <a:xfrm rot="16200000">
            <a:off x="2017713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1982</a:t>
            </a:r>
            <a:endParaRPr lang="en-US" sz="1600" b="1"/>
          </a:p>
        </p:txBody>
      </p:sp>
      <p:sp>
        <p:nvSpPr>
          <p:cNvPr id="597820" name="Rectangle 828"/>
          <p:cNvSpPr>
            <a:spLocks noChangeArrowheads="1"/>
          </p:cNvSpPr>
          <p:nvPr/>
        </p:nvSpPr>
        <p:spPr bwMode="auto">
          <a:xfrm rot="16200000">
            <a:off x="2327276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1983</a:t>
            </a:r>
            <a:endParaRPr lang="en-US" sz="1600" b="1"/>
          </a:p>
        </p:txBody>
      </p:sp>
      <p:sp>
        <p:nvSpPr>
          <p:cNvPr id="597821" name="Rectangle 829"/>
          <p:cNvSpPr>
            <a:spLocks noChangeArrowheads="1"/>
          </p:cNvSpPr>
          <p:nvPr/>
        </p:nvSpPr>
        <p:spPr bwMode="auto">
          <a:xfrm rot="16200000">
            <a:off x="262413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1984</a:t>
            </a:r>
            <a:endParaRPr lang="en-US" sz="1600" b="1"/>
          </a:p>
        </p:txBody>
      </p:sp>
      <p:sp>
        <p:nvSpPr>
          <p:cNvPr id="597822" name="Rectangle 830"/>
          <p:cNvSpPr>
            <a:spLocks noChangeArrowheads="1"/>
          </p:cNvSpPr>
          <p:nvPr/>
        </p:nvSpPr>
        <p:spPr bwMode="auto">
          <a:xfrm rot="16200000">
            <a:off x="293528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1985</a:t>
            </a:r>
            <a:endParaRPr lang="en-US" sz="1600" b="1"/>
          </a:p>
        </p:txBody>
      </p:sp>
      <p:sp>
        <p:nvSpPr>
          <p:cNvPr id="597823" name="Rectangle 831"/>
          <p:cNvSpPr>
            <a:spLocks noChangeArrowheads="1"/>
          </p:cNvSpPr>
          <p:nvPr/>
        </p:nvSpPr>
        <p:spPr bwMode="auto">
          <a:xfrm rot="16200000">
            <a:off x="323215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1986</a:t>
            </a:r>
            <a:endParaRPr lang="en-US" sz="1600" b="1"/>
          </a:p>
        </p:txBody>
      </p:sp>
      <p:sp>
        <p:nvSpPr>
          <p:cNvPr id="597824" name="Rectangle 832"/>
          <p:cNvSpPr>
            <a:spLocks noChangeArrowheads="1"/>
          </p:cNvSpPr>
          <p:nvPr/>
        </p:nvSpPr>
        <p:spPr bwMode="auto">
          <a:xfrm rot="16200000">
            <a:off x="3529013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1987</a:t>
            </a:r>
            <a:endParaRPr lang="en-US" sz="1600" b="1"/>
          </a:p>
        </p:txBody>
      </p:sp>
      <p:sp>
        <p:nvSpPr>
          <p:cNvPr id="597825" name="Rectangle 833"/>
          <p:cNvSpPr>
            <a:spLocks noChangeArrowheads="1"/>
          </p:cNvSpPr>
          <p:nvPr/>
        </p:nvSpPr>
        <p:spPr bwMode="auto">
          <a:xfrm rot="16200000">
            <a:off x="3840163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1988</a:t>
            </a:r>
            <a:endParaRPr lang="en-US" sz="1600" b="1"/>
          </a:p>
        </p:txBody>
      </p:sp>
      <p:sp>
        <p:nvSpPr>
          <p:cNvPr id="597826" name="Rectangle 834"/>
          <p:cNvSpPr>
            <a:spLocks noChangeArrowheads="1"/>
          </p:cNvSpPr>
          <p:nvPr/>
        </p:nvSpPr>
        <p:spPr bwMode="auto">
          <a:xfrm rot="16200000">
            <a:off x="413543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1989</a:t>
            </a:r>
            <a:endParaRPr lang="en-US" sz="1600" b="1"/>
          </a:p>
        </p:txBody>
      </p:sp>
      <p:sp>
        <p:nvSpPr>
          <p:cNvPr id="597827" name="Rectangle 835"/>
          <p:cNvSpPr>
            <a:spLocks noChangeArrowheads="1"/>
          </p:cNvSpPr>
          <p:nvPr/>
        </p:nvSpPr>
        <p:spPr bwMode="auto">
          <a:xfrm rot="16200000">
            <a:off x="443230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1990</a:t>
            </a:r>
            <a:endParaRPr lang="en-US" sz="1600" b="1"/>
          </a:p>
        </p:txBody>
      </p:sp>
      <p:sp>
        <p:nvSpPr>
          <p:cNvPr id="597828" name="Rectangle 836"/>
          <p:cNvSpPr>
            <a:spLocks noChangeArrowheads="1"/>
          </p:cNvSpPr>
          <p:nvPr/>
        </p:nvSpPr>
        <p:spPr bwMode="auto">
          <a:xfrm rot="16200000">
            <a:off x="474345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1991</a:t>
            </a:r>
            <a:endParaRPr lang="en-US" sz="1600" b="1"/>
          </a:p>
        </p:txBody>
      </p:sp>
      <p:sp>
        <p:nvSpPr>
          <p:cNvPr id="597829" name="Rectangle 837"/>
          <p:cNvSpPr>
            <a:spLocks noChangeArrowheads="1"/>
          </p:cNvSpPr>
          <p:nvPr/>
        </p:nvSpPr>
        <p:spPr bwMode="auto">
          <a:xfrm rot="16200000">
            <a:off x="5040313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1992</a:t>
            </a:r>
            <a:endParaRPr lang="en-US" sz="1600" b="1"/>
          </a:p>
        </p:txBody>
      </p:sp>
      <p:sp>
        <p:nvSpPr>
          <p:cNvPr id="597830" name="Rectangle 838"/>
          <p:cNvSpPr>
            <a:spLocks noChangeArrowheads="1"/>
          </p:cNvSpPr>
          <p:nvPr/>
        </p:nvSpPr>
        <p:spPr bwMode="auto">
          <a:xfrm rot="16200000">
            <a:off x="5337176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1993</a:t>
            </a:r>
            <a:endParaRPr lang="en-US" sz="1600" b="1"/>
          </a:p>
        </p:txBody>
      </p:sp>
      <p:sp>
        <p:nvSpPr>
          <p:cNvPr id="597831" name="Rectangle 839"/>
          <p:cNvSpPr>
            <a:spLocks noChangeArrowheads="1"/>
          </p:cNvSpPr>
          <p:nvPr/>
        </p:nvSpPr>
        <p:spPr bwMode="auto">
          <a:xfrm rot="16200000">
            <a:off x="564673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1994</a:t>
            </a:r>
            <a:endParaRPr lang="en-US" sz="1600" b="1"/>
          </a:p>
        </p:txBody>
      </p:sp>
      <p:sp>
        <p:nvSpPr>
          <p:cNvPr id="597832" name="Rectangle 840"/>
          <p:cNvSpPr>
            <a:spLocks noChangeArrowheads="1"/>
          </p:cNvSpPr>
          <p:nvPr/>
        </p:nvSpPr>
        <p:spPr bwMode="auto">
          <a:xfrm rot="16200000">
            <a:off x="594360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1995</a:t>
            </a:r>
            <a:endParaRPr lang="en-US" sz="1600" b="1"/>
          </a:p>
        </p:txBody>
      </p:sp>
      <p:sp>
        <p:nvSpPr>
          <p:cNvPr id="597833" name="Rectangle 841"/>
          <p:cNvSpPr>
            <a:spLocks noChangeArrowheads="1"/>
          </p:cNvSpPr>
          <p:nvPr/>
        </p:nvSpPr>
        <p:spPr bwMode="auto">
          <a:xfrm rot="16200000">
            <a:off x="625475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1996</a:t>
            </a:r>
            <a:endParaRPr lang="en-US" sz="1600" b="1"/>
          </a:p>
        </p:txBody>
      </p:sp>
      <p:sp>
        <p:nvSpPr>
          <p:cNvPr id="597834" name="Rectangle 842"/>
          <p:cNvSpPr>
            <a:spLocks noChangeArrowheads="1"/>
          </p:cNvSpPr>
          <p:nvPr/>
        </p:nvSpPr>
        <p:spPr bwMode="auto">
          <a:xfrm rot="16200000">
            <a:off x="6551613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1997</a:t>
            </a:r>
            <a:endParaRPr lang="en-US" sz="1600" b="1"/>
          </a:p>
        </p:txBody>
      </p:sp>
      <p:sp>
        <p:nvSpPr>
          <p:cNvPr id="597835" name="Rectangle 843"/>
          <p:cNvSpPr>
            <a:spLocks noChangeArrowheads="1"/>
          </p:cNvSpPr>
          <p:nvPr/>
        </p:nvSpPr>
        <p:spPr bwMode="auto">
          <a:xfrm rot="16200000">
            <a:off x="6848476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1998</a:t>
            </a:r>
            <a:endParaRPr lang="en-US" sz="1600" b="1"/>
          </a:p>
        </p:txBody>
      </p:sp>
      <p:sp>
        <p:nvSpPr>
          <p:cNvPr id="597836" name="Rectangle 844"/>
          <p:cNvSpPr>
            <a:spLocks noChangeArrowheads="1"/>
          </p:cNvSpPr>
          <p:nvPr/>
        </p:nvSpPr>
        <p:spPr bwMode="auto">
          <a:xfrm rot="16200000">
            <a:off x="715803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1999</a:t>
            </a:r>
            <a:endParaRPr lang="en-US" sz="1600" b="1"/>
          </a:p>
        </p:txBody>
      </p:sp>
      <p:sp>
        <p:nvSpPr>
          <p:cNvPr id="597837" name="Rectangle 845"/>
          <p:cNvSpPr>
            <a:spLocks noChangeArrowheads="1"/>
          </p:cNvSpPr>
          <p:nvPr/>
        </p:nvSpPr>
        <p:spPr bwMode="auto">
          <a:xfrm rot="16200000">
            <a:off x="7454901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2000</a:t>
            </a:r>
            <a:endParaRPr lang="en-US" sz="1600" b="1"/>
          </a:p>
        </p:txBody>
      </p:sp>
      <p:sp>
        <p:nvSpPr>
          <p:cNvPr id="597838" name="Rectangle 846"/>
          <p:cNvSpPr>
            <a:spLocks noChangeArrowheads="1"/>
          </p:cNvSpPr>
          <p:nvPr/>
        </p:nvSpPr>
        <p:spPr bwMode="auto">
          <a:xfrm rot="16200000">
            <a:off x="7754938" y="5672137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2001</a:t>
            </a:r>
            <a:endParaRPr lang="en-US" sz="1600" b="1"/>
          </a:p>
        </p:txBody>
      </p:sp>
      <p:sp>
        <p:nvSpPr>
          <p:cNvPr id="597840" name="Rectangle 848"/>
          <p:cNvSpPr>
            <a:spLocks noChangeArrowheads="1"/>
          </p:cNvSpPr>
          <p:nvPr/>
        </p:nvSpPr>
        <p:spPr bwMode="auto">
          <a:xfrm>
            <a:off x="8205788" y="531336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1" name="Rectangle 849"/>
          <p:cNvSpPr>
            <a:spLocks noChangeArrowheads="1"/>
          </p:cNvSpPr>
          <p:nvPr/>
        </p:nvSpPr>
        <p:spPr bwMode="auto">
          <a:xfrm>
            <a:off x="8205788" y="4757738"/>
            <a:ext cx="56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20000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2" name="Rectangle 850"/>
          <p:cNvSpPr>
            <a:spLocks noChangeArrowheads="1"/>
          </p:cNvSpPr>
          <p:nvPr/>
        </p:nvSpPr>
        <p:spPr bwMode="auto">
          <a:xfrm>
            <a:off x="8205788" y="4187825"/>
            <a:ext cx="56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40000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3" name="Rectangle 851"/>
          <p:cNvSpPr>
            <a:spLocks noChangeArrowheads="1"/>
          </p:cNvSpPr>
          <p:nvPr/>
        </p:nvSpPr>
        <p:spPr bwMode="auto">
          <a:xfrm>
            <a:off x="8205788" y="3633788"/>
            <a:ext cx="56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60000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4" name="Rectangle 852"/>
          <p:cNvSpPr>
            <a:spLocks noChangeArrowheads="1"/>
          </p:cNvSpPr>
          <p:nvPr/>
        </p:nvSpPr>
        <p:spPr bwMode="auto">
          <a:xfrm>
            <a:off x="8205788" y="3063875"/>
            <a:ext cx="56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80000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5" name="Rectangle 853"/>
          <p:cNvSpPr>
            <a:spLocks noChangeArrowheads="1"/>
          </p:cNvSpPr>
          <p:nvPr/>
        </p:nvSpPr>
        <p:spPr bwMode="auto">
          <a:xfrm>
            <a:off x="8205788" y="2508250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100000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6" name="Rectangle 854"/>
          <p:cNvSpPr>
            <a:spLocks noChangeArrowheads="1"/>
          </p:cNvSpPr>
          <p:nvPr/>
        </p:nvSpPr>
        <p:spPr bwMode="auto">
          <a:xfrm>
            <a:off x="8205788" y="1938338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120000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7" name="Rectangle 855"/>
          <p:cNvSpPr>
            <a:spLocks noChangeArrowheads="1"/>
          </p:cNvSpPr>
          <p:nvPr/>
        </p:nvSpPr>
        <p:spPr bwMode="auto">
          <a:xfrm>
            <a:off x="8205788" y="1384300"/>
            <a:ext cx="676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140000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49" name="Rectangle 857"/>
          <p:cNvSpPr>
            <a:spLocks noChangeArrowheads="1"/>
          </p:cNvSpPr>
          <p:nvPr/>
        </p:nvSpPr>
        <p:spPr bwMode="auto">
          <a:xfrm>
            <a:off x="6019800" y="2209800"/>
            <a:ext cx="1503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Total FDI Flows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51" name="Rectangle 859"/>
          <p:cNvSpPr>
            <a:spLocks noChangeArrowheads="1"/>
          </p:cNvSpPr>
          <p:nvPr/>
        </p:nvSpPr>
        <p:spPr bwMode="auto">
          <a:xfrm>
            <a:off x="4495800" y="3810000"/>
            <a:ext cx="1885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Flows towards LAC</a:t>
            </a:r>
            <a:endParaRPr lang="en-US" sz="1600" b="1">
              <a:solidFill>
                <a:srgbClr val="66FF66"/>
              </a:solidFill>
            </a:endParaRPr>
          </a:p>
        </p:txBody>
      </p:sp>
      <p:sp>
        <p:nvSpPr>
          <p:cNvPr id="597852" name="Rectangle 860"/>
          <p:cNvSpPr>
            <a:spLocks noChangeArrowheads="1"/>
          </p:cNvSpPr>
          <p:nvPr/>
        </p:nvSpPr>
        <p:spPr bwMode="auto">
          <a:xfrm>
            <a:off x="762000" y="990600"/>
            <a:ext cx="11191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  <a:latin typeface="Arial" pitchFamily="34" charset="0"/>
              </a:rPr>
              <a:t>Total Flows</a:t>
            </a:r>
            <a:endParaRPr lang="en-US" sz="1600" b="1">
              <a:solidFill>
                <a:schemeClr val="hlink"/>
              </a:solidFill>
            </a:endParaRPr>
          </a:p>
        </p:txBody>
      </p:sp>
      <p:sp>
        <p:nvSpPr>
          <p:cNvPr id="597853" name="Rectangle 861"/>
          <p:cNvSpPr>
            <a:spLocks noChangeArrowheads="1"/>
          </p:cNvSpPr>
          <p:nvPr/>
        </p:nvSpPr>
        <p:spPr bwMode="auto">
          <a:xfrm>
            <a:off x="7637463" y="974725"/>
            <a:ext cx="1049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66FF66"/>
                </a:solidFill>
                <a:latin typeface="Arial" pitchFamily="34" charset="0"/>
              </a:rPr>
              <a:t>LAC Flows</a:t>
            </a:r>
          </a:p>
        </p:txBody>
      </p:sp>
    </p:spTree>
  </p:cSld>
  <p:clrMapOvr>
    <a:masterClrMapping/>
  </p:clrMapOvr>
  <p:transition advTm="69728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Motivation</a:t>
            </a:r>
            <a:endParaRPr lang="en-US" sz="3600" b="1">
              <a:latin typeface="Arial" pitchFamily="34" charset="0"/>
            </a:endParaRPr>
          </a:p>
        </p:txBody>
      </p:sp>
      <p:sp>
        <p:nvSpPr>
          <p:cNvPr id="66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sz="2600">
                <a:solidFill>
                  <a:srgbClr val="6699FF"/>
                </a:solidFill>
              </a:rPr>
              <a:t>Spectacular increase in FDI around the world in recent years</a:t>
            </a:r>
          </a:p>
          <a:p>
            <a:r>
              <a:rPr lang="en-US" sz="2600">
                <a:solidFill>
                  <a:srgbClr val="6699FF"/>
                </a:solidFill>
              </a:rPr>
              <a:t>Similar trend in Latin America, starting in 1993</a:t>
            </a:r>
          </a:p>
          <a:p>
            <a:r>
              <a:rPr lang="en-US" sz="2600"/>
              <a:t>FDI: major source of private capital inflows to Latin America</a:t>
            </a:r>
          </a:p>
        </p:txBody>
      </p:sp>
    </p:spTree>
  </p:cSld>
  <p:clrMapOvr>
    <a:masterClrMapping/>
  </p:clrMapOvr>
  <p:transition advTm="17360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Net Private Capital Flows towards</a:t>
            </a:r>
            <a:br>
              <a:rPr lang="en-US" sz="3200" b="1">
                <a:latin typeface="Arial" pitchFamily="34" charset="0"/>
              </a:rPr>
            </a:br>
            <a:r>
              <a:rPr lang="en-US" sz="3200" b="1">
                <a:latin typeface="Arial" pitchFamily="34" charset="0"/>
              </a:rPr>
              <a:t> Latin America</a:t>
            </a:r>
            <a:endParaRPr lang="en-US" sz="4000" b="1">
              <a:latin typeface="Arial" pitchFamily="34" charset="0"/>
            </a:endParaRPr>
          </a:p>
        </p:txBody>
      </p:sp>
      <p:sp>
        <p:nvSpPr>
          <p:cNvPr id="754691" name="Line 3"/>
          <p:cNvSpPr>
            <a:spLocks noChangeShapeType="1"/>
          </p:cNvSpPr>
          <p:nvPr/>
        </p:nvSpPr>
        <p:spPr bwMode="auto">
          <a:xfrm>
            <a:off x="1246188" y="5426075"/>
            <a:ext cx="689292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2" name="Line 4"/>
          <p:cNvSpPr>
            <a:spLocks noChangeShapeType="1"/>
          </p:cNvSpPr>
          <p:nvPr/>
        </p:nvSpPr>
        <p:spPr bwMode="auto">
          <a:xfrm>
            <a:off x="1246188" y="4959350"/>
            <a:ext cx="689292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3" name="Line 5"/>
          <p:cNvSpPr>
            <a:spLocks noChangeShapeType="1"/>
          </p:cNvSpPr>
          <p:nvPr/>
        </p:nvSpPr>
        <p:spPr bwMode="auto">
          <a:xfrm>
            <a:off x="1246188" y="4481513"/>
            <a:ext cx="6892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4" name="Line 6"/>
          <p:cNvSpPr>
            <a:spLocks noChangeShapeType="1"/>
          </p:cNvSpPr>
          <p:nvPr/>
        </p:nvSpPr>
        <p:spPr bwMode="auto">
          <a:xfrm>
            <a:off x="1246188" y="3535363"/>
            <a:ext cx="6892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5" name="Line 7"/>
          <p:cNvSpPr>
            <a:spLocks noChangeShapeType="1"/>
          </p:cNvSpPr>
          <p:nvPr/>
        </p:nvSpPr>
        <p:spPr bwMode="auto">
          <a:xfrm>
            <a:off x="1246188" y="3068638"/>
            <a:ext cx="6892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6" name="Line 8"/>
          <p:cNvSpPr>
            <a:spLocks noChangeShapeType="1"/>
          </p:cNvSpPr>
          <p:nvPr/>
        </p:nvSpPr>
        <p:spPr bwMode="auto">
          <a:xfrm>
            <a:off x="1246188" y="2590800"/>
            <a:ext cx="689292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7" name="Line 9"/>
          <p:cNvSpPr>
            <a:spLocks noChangeShapeType="1"/>
          </p:cNvSpPr>
          <p:nvPr/>
        </p:nvSpPr>
        <p:spPr bwMode="auto">
          <a:xfrm>
            <a:off x="1246188" y="2124075"/>
            <a:ext cx="6892925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8" name="Line 10"/>
          <p:cNvSpPr>
            <a:spLocks noChangeShapeType="1"/>
          </p:cNvSpPr>
          <p:nvPr/>
        </p:nvSpPr>
        <p:spPr bwMode="auto">
          <a:xfrm>
            <a:off x="1246188" y="1646238"/>
            <a:ext cx="6892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699" name="Line 11"/>
          <p:cNvSpPr>
            <a:spLocks noChangeShapeType="1"/>
          </p:cNvSpPr>
          <p:nvPr/>
        </p:nvSpPr>
        <p:spPr bwMode="auto">
          <a:xfrm>
            <a:off x="1246188" y="1646238"/>
            <a:ext cx="1587" cy="377983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0" name="Line 12"/>
          <p:cNvSpPr>
            <a:spLocks noChangeShapeType="1"/>
          </p:cNvSpPr>
          <p:nvPr/>
        </p:nvSpPr>
        <p:spPr bwMode="auto">
          <a:xfrm>
            <a:off x="1190625" y="5426075"/>
            <a:ext cx="55563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1" name="Line 13"/>
          <p:cNvSpPr>
            <a:spLocks noChangeShapeType="1"/>
          </p:cNvSpPr>
          <p:nvPr/>
        </p:nvSpPr>
        <p:spPr bwMode="auto">
          <a:xfrm>
            <a:off x="1190625" y="4959350"/>
            <a:ext cx="55563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2" name="Line 14"/>
          <p:cNvSpPr>
            <a:spLocks noChangeShapeType="1"/>
          </p:cNvSpPr>
          <p:nvPr/>
        </p:nvSpPr>
        <p:spPr bwMode="auto">
          <a:xfrm>
            <a:off x="1190625" y="4481513"/>
            <a:ext cx="55563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3" name="Line 15"/>
          <p:cNvSpPr>
            <a:spLocks noChangeShapeType="1"/>
          </p:cNvSpPr>
          <p:nvPr/>
        </p:nvSpPr>
        <p:spPr bwMode="auto">
          <a:xfrm>
            <a:off x="1190625" y="4014788"/>
            <a:ext cx="55563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4" name="Line 16"/>
          <p:cNvSpPr>
            <a:spLocks noChangeShapeType="1"/>
          </p:cNvSpPr>
          <p:nvPr/>
        </p:nvSpPr>
        <p:spPr bwMode="auto">
          <a:xfrm>
            <a:off x="1190625" y="3535363"/>
            <a:ext cx="55563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5" name="Line 17"/>
          <p:cNvSpPr>
            <a:spLocks noChangeShapeType="1"/>
          </p:cNvSpPr>
          <p:nvPr/>
        </p:nvSpPr>
        <p:spPr bwMode="auto">
          <a:xfrm>
            <a:off x="1190625" y="3068638"/>
            <a:ext cx="55563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6" name="Line 18"/>
          <p:cNvSpPr>
            <a:spLocks noChangeShapeType="1"/>
          </p:cNvSpPr>
          <p:nvPr/>
        </p:nvSpPr>
        <p:spPr bwMode="auto">
          <a:xfrm>
            <a:off x="1190625" y="2590800"/>
            <a:ext cx="55563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7" name="Line 19"/>
          <p:cNvSpPr>
            <a:spLocks noChangeShapeType="1"/>
          </p:cNvSpPr>
          <p:nvPr/>
        </p:nvSpPr>
        <p:spPr bwMode="auto">
          <a:xfrm>
            <a:off x="1190625" y="2124075"/>
            <a:ext cx="55563" cy="1588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8" name="Line 20"/>
          <p:cNvSpPr>
            <a:spLocks noChangeShapeType="1"/>
          </p:cNvSpPr>
          <p:nvPr/>
        </p:nvSpPr>
        <p:spPr bwMode="auto">
          <a:xfrm>
            <a:off x="1190625" y="1646238"/>
            <a:ext cx="55563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09" name="Line 21"/>
          <p:cNvSpPr>
            <a:spLocks noChangeShapeType="1"/>
          </p:cNvSpPr>
          <p:nvPr/>
        </p:nvSpPr>
        <p:spPr bwMode="auto">
          <a:xfrm>
            <a:off x="1246188" y="4014788"/>
            <a:ext cx="6892925" cy="1587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0" name="Line 22"/>
          <p:cNvSpPr>
            <a:spLocks noChangeShapeType="1"/>
          </p:cNvSpPr>
          <p:nvPr/>
        </p:nvSpPr>
        <p:spPr bwMode="auto">
          <a:xfrm flipV="1">
            <a:off x="1246188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1" name="Line 23"/>
          <p:cNvSpPr>
            <a:spLocks noChangeShapeType="1"/>
          </p:cNvSpPr>
          <p:nvPr/>
        </p:nvSpPr>
        <p:spPr bwMode="auto">
          <a:xfrm flipV="1">
            <a:off x="1824038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2" name="Line 24"/>
          <p:cNvSpPr>
            <a:spLocks noChangeShapeType="1"/>
          </p:cNvSpPr>
          <p:nvPr/>
        </p:nvSpPr>
        <p:spPr bwMode="auto">
          <a:xfrm flipV="1">
            <a:off x="2390775" y="4014788"/>
            <a:ext cx="1588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3" name="Line 25"/>
          <p:cNvSpPr>
            <a:spLocks noChangeShapeType="1"/>
          </p:cNvSpPr>
          <p:nvPr/>
        </p:nvSpPr>
        <p:spPr bwMode="auto">
          <a:xfrm flipV="1">
            <a:off x="2970213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4" name="Line 26"/>
          <p:cNvSpPr>
            <a:spLocks noChangeShapeType="1"/>
          </p:cNvSpPr>
          <p:nvPr/>
        </p:nvSpPr>
        <p:spPr bwMode="auto">
          <a:xfrm flipV="1">
            <a:off x="3548063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5" name="Line 27"/>
          <p:cNvSpPr>
            <a:spLocks noChangeShapeType="1"/>
          </p:cNvSpPr>
          <p:nvPr/>
        </p:nvSpPr>
        <p:spPr bwMode="auto">
          <a:xfrm flipV="1">
            <a:off x="4114800" y="4014788"/>
            <a:ext cx="1588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6" name="Line 28"/>
          <p:cNvSpPr>
            <a:spLocks noChangeShapeType="1"/>
          </p:cNvSpPr>
          <p:nvPr/>
        </p:nvSpPr>
        <p:spPr bwMode="auto">
          <a:xfrm flipV="1">
            <a:off x="4692650" y="4014788"/>
            <a:ext cx="1588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7" name="Line 29"/>
          <p:cNvSpPr>
            <a:spLocks noChangeShapeType="1"/>
          </p:cNvSpPr>
          <p:nvPr/>
        </p:nvSpPr>
        <p:spPr bwMode="auto">
          <a:xfrm flipV="1">
            <a:off x="5270500" y="4014788"/>
            <a:ext cx="1588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8" name="Line 30"/>
          <p:cNvSpPr>
            <a:spLocks noChangeShapeType="1"/>
          </p:cNvSpPr>
          <p:nvPr/>
        </p:nvSpPr>
        <p:spPr bwMode="auto">
          <a:xfrm flipV="1">
            <a:off x="5837238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19" name="Line 31"/>
          <p:cNvSpPr>
            <a:spLocks noChangeShapeType="1"/>
          </p:cNvSpPr>
          <p:nvPr/>
        </p:nvSpPr>
        <p:spPr bwMode="auto">
          <a:xfrm flipV="1">
            <a:off x="6415088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0" name="Line 32"/>
          <p:cNvSpPr>
            <a:spLocks noChangeShapeType="1"/>
          </p:cNvSpPr>
          <p:nvPr/>
        </p:nvSpPr>
        <p:spPr bwMode="auto">
          <a:xfrm flipV="1">
            <a:off x="6994525" y="4014788"/>
            <a:ext cx="1588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1" name="Line 33"/>
          <p:cNvSpPr>
            <a:spLocks noChangeShapeType="1"/>
          </p:cNvSpPr>
          <p:nvPr/>
        </p:nvSpPr>
        <p:spPr bwMode="auto">
          <a:xfrm flipV="1">
            <a:off x="7561263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2" name="Line 34"/>
          <p:cNvSpPr>
            <a:spLocks noChangeShapeType="1"/>
          </p:cNvSpPr>
          <p:nvPr/>
        </p:nvSpPr>
        <p:spPr bwMode="auto">
          <a:xfrm flipV="1">
            <a:off x="8139113" y="4014788"/>
            <a:ext cx="1587" cy="44450"/>
          </a:xfrm>
          <a:prstGeom prst="line">
            <a:avLst/>
          </a:prstGeom>
          <a:noFill/>
          <a:ln w="0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3" name="Line 35"/>
          <p:cNvSpPr>
            <a:spLocks noChangeShapeType="1"/>
          </p:cNvSpPr>
          <p:nvPr/>
        </p:nvSpPr>
        <p:spPr bwMode="auto">
          <a:xfrm flipV="1">
            <a:off x="1535113" y="3213100"/>
            <a:ext cx="577850" cy="266700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4" name="Line 36"/>
          <p:cNvSpPr>
            <a:spLocks noChangeShapeType="1"/>
          </p:cNvSpPr>
          <p:nvPr/>
        </p:nvSpPr>
        <p:spPr bwMode="auto">
          <a:xfrm flipV="1">
            <a:off x="2112963" y="2101850"/>
            <a:ext cx="568325" cy="1111250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5" name="Line 37"/>
          <p:cNvSpPr>
            <a:spLocks noChangeShapeType="1"/>
          </p:cNvSpPr>
          <p:nvPr/>
        </p:nvSpPr>
        <p:spPr bwMode="auto">
          <a:xfrm>
            <a:off x="2681288" y="2101850"/>
            <a:ext cx="577850" cy="78898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6" name="Line 38"/>
          <p:cNvSpPr>
            <a:spLocks noChangeShapeType="1"/>
          </p:cNvSpPr>
          <p:nvPr/>
        </p:nvSpPr>
        <p:spPr bwMode="auto">
          <a:xfrm flipV="1">
            <a:off x="3259138" y="2724150"/>
            <a:ext cx="577850" cy="16668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7" name="Line 39"/>
          <p:cNvSpPr>
            <a:spLocks noChangeShapeType="1"/>
          </p:cNvSpPr>
          <p:nvPr/>
        </p:nvSpPr>
        <p:spPr bwMode="auto">
          <a:xfrm>
            <a:off x="3836988" y="2724150"/>
            <a:ext cx="566737" cy="18891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8" name="Line 40"/>
          <p:cNvSpPr>
            <a:spLocks noChangeShapeType="1"/>
          </p:cNvSpPr>
          <p:nvPr/>
        </p:nvSpPr>
        <p:spPr bwMode="auto">
          <a:xfrm flipV="1">
            <a:off x="4403725" y="2324100"/>
            <a:ext cx="577850" cy="58896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29" name="Line 41"/>
          <p:cNvSpPr>
            <a:spLocks noChangeShapeType="1"/>
          </p:cNvSpPr>
          <p:nvPr/>
        </p:nvSpPr>
        <p:spPr bwMode="auto">
          <a:xfrm>
            <a:off x="4981575" y="2324100"/>
            <a:ext cx="577850" cy="300038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0" name="Line 42"/>
          <p:cNvSpPr>
            <a:spLocks noChangeShapeType="1"/>
          </p:cNvSpPr>
          <p:nvPr/>
        </p:nvSpPr>
        <p:spPr bwMode="auto">
          <a:xfrm flipV="1">
            <a:off x="5559425" y="2524125"/>
            <a:ext cx="566738" cy="10001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1" name="Line 43"/>
          <p:cNvSpPr>
            <a:spLocks noChangeShapeType="1"/>
          </p:cNvSpPr>
          <p:nvPr/>
        </p:nvSpPr>
        <p:spPr bwMode="auto">
          <a:xfrm>
            <a:off x="6126163" y="2524125"/>
            <a:ext cx="579437" cy="144463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2" name="Line 44"/>
          <p:cNvSpPr>
            <a:spLocks noChangeShapeType="1"/>
          </p:cNvSpPr>
          <p:nvPr/>
        </p:nvSpPr>
        <p:spPr bwMode="auto">
          <a:xfrm>
            <a:off x="6705600" y="2668588"/>
            <a:ext cx="577850" cy="122237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3" name="Line 45"/>
          <p:cNvSpPr>
            <a:spLocks noChangeShapeType="1"/>
          </p:cNvSpPr>
          <p:nvPr/>
        </p:nvSpPr>
        <p:spPr bwMode="auto">
          <a:xfrm>
            <a:off x="7283450" y="2790825"/>
            <a:ext cx="566738" cy="355600"/>
          </a:xfrm>
          <a:prstGeom prst="line">
            <a:avLst/>
          </a:prstGeom>
          <a:noFill/>
          <a:ln w="33338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4" name="Line 46"/>
          <p:cNvSpPr>
            <a:spLocks noChangeShapeType="1"/>
          </p:cNvSpPr>
          <p:nvPr/>
        </p:nvSpPr>
        <p:spPr bwMode="auto">
          <a:xfrm flipV="1">
            <a:off x="1535113" y="3446463"/>
            <a:ext cx="577850" cy="52387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5" name="Line 47"/>
          <p:cNvSpPr>
            <a:spLocks noChangeShapeType="1"/>
          </p:cNvSpPr>
          <p:nvPr/>
        </p:nvSpPr>
        <p:spPr bwMode="auto">
          <a:xfrm flipV="1">
            <a:off x="2112963" y="3179763"/>
            <a:ext cx="568325" cy="266700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6" name="Line 48"/>
          <p:cNvSpPr>
            <a:spLocks noChangeShapeType="1"/>
          </p:cNvSpPr>
          <p:nvPr/>
        </p:nvSpPr>
        <p:spPr bwMode="auto">
          <a:xfrm>
            <a:off x="2681288" y="3179763"/>
            <a:ext cx="577850" cy="15557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7" name="Line 49"/>
          <p:cNvSpPr>
            <a:spLocks noChangeShapeType="1"/>
          </p:cNvSpPr>
          <p:nvPr/>
        </p:nvSpPr>
        <p:spPr bwMode="auto">
          <a:xfrm flipV="1">
            <a:off x="3259138" y="2157413"/>
            <a:ext cx="577850" cy="117792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8" name="Line 50"/>
          <p:cNvSpPr>
            <a:spLocks noChangeShapeType="1"/>
          </p:cNvSpPr>
          <p:nvPr/>
        </p:nvSpPr>
        <p:spPr bwMode="auto">
          <a:xfrm>
            <a:off x="3836988" y="2157413"/>
            <a:ext cx="566737" cy="1657350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39" name="Line 51"/>
          <p:cNvSpPr>
            <a:spLocks noChangeShapeType="1"/>
          </p:cNvSpPr>
          <p:nvPr/>
        </p:nvSpPr>
        <p:spPr bwMode="auto">
          <a:xfrm flipV="1">
            <a:off x="4403725" y="2868613"/>
            <a:ext cx="577850" cy="946150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0" name="Line 52"/>
          <p:cNvSpPr>
            <a:spLocks noChangeShapeType="1"/>
          </p:cNvSpPr>
          <p:nvPr/>
        </p:nvSpPr>
        <p:spPr bwMode="auto">
          <a:xfrm>
            <a:off x="4981575" y="2868613"/>
            <a:ext cx="577850" cy="46672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1" name="Line 53"/>
          <p:cNvSpPr>
            <a:spLocks noChangeShapeType="1"/>
          </p:cNvSpPr>
          <p:nvPr/>
        </p:nvSpPr>
        <p:spPr bwMode="auto">
          <a:xfrm>
            <a:off x="5559425" y="3335338"/>
            <a:ext cx="566738" cy="11112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2" name="Line 54"/>
          <p:cNvSpPr>
            <a:spLocks noChangeShapeType="1"/>
          </p:cNvSpPr>
          <p:nvPr/>
        </p:nvSpPr>
        <p:spPr bwMode="auto">
          <a:xfrm>
            <a:off x="6126163" y="3446463"/>
            <a:ext cx="579437" cy="33337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3" name="Line 55"/>
          <p:cNvSpPr>
            <a:spLocks noChangeShapeType="1"/>
          </p:cNvSpPr>
          <p:nvPr/>
        </p:nvSpPr>
        <p:spPr bwMode="auto">
          <a:xfrm>
            <a:off x="6705600" y="3479800"/>
            <a:ext cx="577850" cy="2222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4" name="Line 56"/>
          <p:cNvSpPr>
            <a:spLocks noChangeShapeType="1"/>
          </p:cNvSpPr>
          <p:nvPr/>
        </p:nvSpPr>
        <p:spPr bwMode="auto">
          <a:xfrm>
            <a:off x="7283450" y="3502025"/>
            <a:ext cx="566738" cy="434975"/>
          </a:xfrm>
          <a:prstGeom prst="line">
            <a:avLst/>
          </a:prstGeom>
          <a:noFill/>
          <a:ln w="33338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5" name="Line 57"/>
          <p:cNvSpPr>
            <a:spLocks noChangeShapeType="1"/>
          </p:cNvSpPr>
          <p:nvPr/>
        </p:nvSpPr>
        <p:spPr bwMode="auto">
          <a:xfrm>
            <a:off x="1535113" y="3803650"/>
            <a:ext cx="577850" cy="4222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6" name="Line 58"/>
          <p:cNvSpPr>
            <a:spLocks noChangeShapeType="1"/>
          </p:cNvSpPr>
          <p:nvPr/>
        </p:nvSpPr>
        <p:spPr bwMode="auto">
          <a:xfrm flipV="1">
            <a:off x="2112963" y="3424238"/>
            <a:ext cx="568325" cy="801687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7" name="Line 59"/>
          <p:cNvSpPr>
            <a:spLocks noChangeShapeType="1"/>
          </p:cNvSpPr>
          <p:nvPr/>
        </p:nvSpPr>
        <p:spPr bwMode="auto">
          <a:xfrm>
            <a:off x="2681288" y="3424238"/>
            <a:ext cx="577850" cy="4349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8" name="Line 60"/>
          <p:cNvSpPr>
            <a:spLocks noChangeShapeType="1"/>
          </p:cNvSpPr>
          <p:nvPr/>
        </p:nvSpPr>
        <p:spPr bwMode="auto">
          <a:xfrm>
            <a:off x="3259138" y="3859213"/>
            <a:ext cx="577850" cy="13112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49" name="Line 61"/>
          <p:cNvSpPr>
            <a:spLocks noChangeShapeType="1"/>
          </p:cNvSpPr>
          <p:nvPr/>
        </p:nvSpPr>
        <p:spPr bwMode="auto">
          <a:xfrm flipV="1">
            <a:off x="3836988" y="3702050"/>
            <a:ext cx="566737" cy="1468438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0" name="Line 62"/>
          <p:cNvSpPr>
            <a:spLocks noChangeShapeType="1"/>
          </p:cNvSpPr>
          <p:nvPr/>
        </p:nvSpPr>
        <p:spPr bwMode="auto">
          <a:xfrm>
            <a:off x="4403725" y="3702050"/>
            <a:ext cx="577850" cy="668338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1" name="Line 63"/>
          <p:cNvSpPr>
            <a:spLocks noChangeShapeType="1"/>
          </p:cNvSpPr>
          <p:nvPr/>
        </p:nvSpPr>
        <p:spPr bwMode="auto">
          <a:xfrm>
            <a:off x="4981575" y="4370388"/>
            <a:ext cx="577850" cy="133350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2" name="Line 64"/>
          <p:cNvSpPr>
            <a:spLocks noChangeShapeType="1"/>
          </p:cNvSpPr>
          <p:nvPr/>
        </p:nvSpPr>
        <p:spPr bwMode="auto">
          <a:xfrm flipV="1">
            <a:off x="5559425" y="4392613"/>
            <a:ext cx="566738" cy="11112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3" name="Line 65"/>
          <p:cNvSpPr>
            <a:spLocks noChangeShapeType="1"/>
          </p:cNvSpPr>
          <p:nvPr/>
        </p:nvSpPr>
        <p:spPr bwMode="auto">
          <a:xfrm>
            <a:off x="6126163" y="4392613"/>
            <a:ext cx="579437" cy="355600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4" name="Line 66"/>
          <p:cNvSpPr>
            <a:spLocks noChangeShapeType="1"/>
          </p:cNvSpPr>
          <p:nvPr/>
        </p:nvSpPr>
        <p:spPr bwMode="auto">
          <a:xfrm flipV="1">
            <a:off x="6705600" y="4681538"/>
            <a:ext cx="577850" cy="66675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5" name="Line 67"/>
          <p:cNvSpPr>
            <a:spLocks noChangeShapeType="1"/>
          </p:cNvSpPr>
          <p:nvPr/>
        </p:nvSpPr>
        <p:spPr bwMode="auto">
          <a:xfrm>
            <a:off x="7283450" y="4681538"/>
            <a:ext cx="566738" cy="166687"/>
          </a:xfrm>
          <a:prstGeom prst="line">
            <a:avLst/>
          </a:prstGeom>
          <a:noFill/>
          <a:ln w="33338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6" name="Line 68"/>
          <p:cNvSpPr>
            <a:spLocks noChangeShapeType="1"/>
          </p:cNvSpPr>
          <p:nvPr/>
        </p:nvSpPr>
        <p:spPr bwMode="auto">
          <a:xfrm flipV="1">
            <a:off x="1535113" y="3557588"/>
            <a:ext cx="577850" cy="16668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7" name="Line 69"/>
          <p:cNvSpPr>
            <a:spLocks noChangeShapeType="1"/>
          </p:cNvSpPr>
          <p:nvPr/>
        </p:nvSpPr>
        <p:spPr bwMode="auto">
          <a:xfrm flipV="1">
            <a:off x="2112963" y="3513138"/>
            <a:ext cx="568325" cy="4445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8" name="Line 70"/>
          <p:cNvSpPr>
            <a:spLocks noChangeShapeType="1"/>
          </p:cNvSpPr>
          <p:nvPr/>
        </p:nvSpPr>
        <p:spPr bwMode="auto">
          <a:xfrm>
            <a:off x="2681288" y="3513138"/>
            <a:ext cx="577850" cy="2111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59" name="Line 71"/>
          <p:cNvSpPr>
            <a:spLocks noChangeShapeType="1"/>
          </p:cNvSpPr>
          <p:nvPr/>
        </p:nvSpPr>
        <p:spPr bwMode="auto">
          <a:xfrm flipV="1">
            <a:off x="3259138" y="3335338"/>
            <a:ext cx="577850" cy="3889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0" name="Line 72"/>
          <p:cNvSpPr>
            <a:spLocks noChangeShapeType="1"/>
          </p:cNvSpPr>
          <p:nvPr/>
        </p:nvSpPr>
        <p:spPr bwMode="auto">
          <a:xfrm>
            <a:off x="3836988" y="3335338"/>
            <a:ext cx="566737" cy="158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1" name="Line 73"/>
          <p:cNvSpPr>
            <a:spLocks noChangeShapeType="1"/>
          </p:cNvSpPr>
          <p:nvPr/>
        </p:nvSpPr>
        <p:spPr bwMode="auto">
          <a:xfrm flipV="1">
            <a:off x="4403725" y="2979738"/>
            <a:ext cx="577850" cy="355600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2" name="Line 74"/>
          <p:cNvSpPr>
            <a:spLocks noChangeShapeType="1"/>
          </p:cNvSpPr>
          <p:nvPr/>
        </p:nvSpPr>
        <p:spPr bwMode="auto">
          <a:xfrm flipV="1">
            <a:off x="4981575" y="2690813"/>
            <a:ext cx="577850" cy="2889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3" name="Line 75"/>
          <p:cNvSpPr>
            <a:spLocks noChangeShapeType="1"/>
          </p:cNvSpPr>
          <p:nvPr/>
        </p:nvSpPr>
        <p:spPr bwMode="auto">
          <a:xfrm flipV="1">
            <a:off x="5559425" y="2579688"/>
            <a:ext cx="566738" cy="11112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4" name="Line 76"/>
          <p:cNvSpPr>
            <a:spLocks noChangeShapeType="1"/>
          </p:cNvSpPr>
          <p:nvPr/>
        </p:nvSpPr>
        <p:spPr bwMode="auto">
          <a:xfrm flipV="1">
            <a:off x="6126163" y="2246313"/>
            <a:ext cx="579437" cy="3333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5" name="Line 77"/>
          <p:cNvSpPr>
            <a:spLocks noChangeShapeType="1"/>
          </p:cNvSpPr>
          <p:nvPr/>
        </p:nvSpPr>
        <p:spPr bwMode="auto">
          <a:xfrm>
            <a:off x="6705600" y="2246313"/>
            <a:ext cx="577850" cy="211137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6" name="Line 78"/>
          <p:cNvSpPr>
            <a:spLocks noChangeShapeType="1"/>
          </p:cNvSpPr>
          <p:nvPr/>
        </p:nvSpPr>
        <p:spPr bwMode="auto">
          <a:xfrm flipV="1">
            <a:off x="7283450" y="2301875"/>
            <a:ext cx="566738" cy="155575"/>
          </a:xfrm>
          <a:prstGeom prst="line">
            <a:avLst/>
          </a:prstGeom>
          <a:noFill/>
          <a:ln w="3333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4767" name="Rectangle 79"/>
          <p:cNvSpPr>
            <a:spLocks noChangeArrowheads="1"/>
          </p:cNvSpPr>
          <p:nvPr/>
        </p:nvSpPr>
        <p:spPr bwMode="auto">
          <a:xfrm>
            <a:off x="946150" y="5326063"/>
            <a:ext cx="180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-3</a:t>
            </a:r>
            <a:endParaRPr lang="en-US" sz="1600" b="1"/>
          </a:p>
        </p:txBody>
      </p:sp>
      <p:sp>
        <p:nvSpPr>
          <p:cNvPr id="754768" name="Rectangle 80"/>
          <p:cNvSpPr>
            <a:spLocks noChangeArrowheads="1"/>
          </p:cNvSpPr>
          <p:nvPr/>
        </p:nvSpPr>
        <p:spPr bwMode="auto">
          <a:xfrm>
            <a:off x="946150" y="4859338"/>
            <a:ext cx="180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-2</a:t>
            </a:r>
            <a:endParaRPr lang="en-US" sz="1600" b="1"/>
          </a:p>
        </p:txBody>
      </p:sp>
      <p:sp>
        <p:nvSpPr>
          <p:cNvPr id="754769" name="Rectangle 81"/>
          <p:cNvSpPr>
            <a:spLocks noChangeArrowheads="1"/>
          </p:cNvSpPr>
          <p:nvPr/>
        </p:nvSpPr>
        <p:spPr bwMode="auto">
          <a:xfrm>
            <a:off x="946150" y="4381500"/>
            <a:ext cx="180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-1</a:t>
            </a:r>
            <a:endParaRPr lang="en-US" sz="1600" b="1"/>
          </a:p>
        </p:txBody>
      </p:sp>
      <p:sp>
        <p:nvSpPr>
          <p:cNvPr id="754770" name="Rectangle 82"/>
          <p:cNvSpPr>
            <a:spLocks noChangeArrowheads="1"/>
          </p:cNvSpPr>
          <p:nvPr/>
        </p:nvSpPr>
        <p:spPr bwMode="auto">
          <a:xfrm>
            <a:off x="1001713" y="3914775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0</a:t>
            </a:r>
            <a:endParaRPr lang="en-US" sz="1600" b="1"/>
          </a:p>
        </p:txBody>
      </p:sp>
      <p:sp>
        <p:nvSpPr>
          <p:cNvPr id="754771" name="Rectangle 83"/>
          <p:cNvSpPr>
            <a:spLocks noChangeArrowheads="1"/>
          </p:cNvSpPr>
          <p:nvPr/>
        </p:nvSpPr>
        <p:spPr bwMode="auto">
          <a:xfrm>
            <a:off x="1001713" y="3435350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</a:t>
            </a:r>
            <a:endParaRPr lang="en-US" sz="1600" b="1"/>
          </a:p>
        </p:txBody>
      </p:sp>
      <p:sp>
        <p:nvSpPr>
          <p:cNvPr id="754772" name="Rectangle 84"/>
          <p:cNvSpPr>
            <a:spLocks noChangeArrowheads="1"/>
          </p:cNvSpPr>
          <p:nvPr/>
        </p:nvSpPr>
        <p:spPr bwMode="auto">
          <a:xfrm>
            <a:off x="1001713" y="2968625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</a:t>
            </a:r>
            <a:endParaRPr lang="en-US" sz="1600" b="1"/>
          </a:p>
        </p:txBody>
      </p:sp>
      <p:sp>
        <p:nvSpPr>
          <p:cNvPr id="754773" name="Rectangle 85"/>
          <p:cNvSpPr>
            <a:spLocks noChangeArrowheads="1"/>
          </p:cNvSpPr>
          <p:nvPr/>
        </p:nvSpPr>
        <p:spPr bwMode="auto">
          <a:xfrm>
            <a:off x="1001713" y="2490788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3</a:t>
            </a:r>
            <a:endParaRPr lang="en-US" sz="1600" b="1"/>
          </a:p>
        </p:txBody>
      </p:sp>
      <p:sp>
        <p:nvSpPr>
          <p:cNvPr id="754774" name="Rectangle 86"/>
          <p:cNvSpPr>
            <a:spLocks noChangeArrowheads="1"/>
          </p:cNvSpPr>
          <p:nvPr/>
        </p:nvSpPr>
        <p:spPr bwMode="auto">
          <a:xfrm>
            <a:off x="1001713" y="2024063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4</a:t>
            </a:r>
            <a:endParaRPr lang="en-US" sz="1600" b="1"/>
          </a:p>
        </p:txBody>
      </p:sp>
      <p:sp>
        <p:nvSpPr>
          <p:cNvPr id="754775" name="Rectangle 87"/>
          <p:cNvSpPr>
            <a:spLocks noChangeArrowheads="1"/>
          </p:cNvSpPr>
          <p:nvPr/>
        </p:nvSpPr>
        <p:spPr bwMode="auto">
          <a:xfrm>
            <a:off x="1001713" y="1546225"/>
            <a:ext cx="112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5</a:t>
            </a:r>
            <a:endParaRPr lang="en-US" sz="1600" b="1"/>
          </a:p>
        </p:txBody>
      </p:sp>
      <p:sp>
        <p:nvSpPr>
          <p:cNvPr id="754776" name="Rectangle 88"/>
          <p:cNvSpPr>
            <a:spLocks noChangeArrowheads="1"/>
          </p:cNvSpPr>
          <p:nvPr/>
        </p:nvSpPr>
        <p:spPr bwMode="auto">
          <a:xfrm>
            <a:off x="1357313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1990</a:t>
            </a:r>
            <a:endParaRPr lang="en-US" sz="1600" b="1"/>
          </a:p>
        </p:txBody>
      </p:sp>
      <p:sp>
        <p:nvSpPr>
          <p:cNvPr id="754777" name="Rectangle 89"/>
          <p:cNvSpPr>
            <a:spLocks noChangeArrowheads="1"/>
          </p:cNvSpPr>
          <p:nvPr/>
        </p:nvSpPr>
        <p:spPr bwMode="auto">
          <a:xfrm>
            <a:off x="1935163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1991</a:t>
            </a:r>
            <a:endParaRPr lang="en-US" sz="1600" b="1"/>
          </a:p>
        </p:txBody>
      </p:sp>
      <p:sp>
        <p:nvSpPr>
          <p:cNvPr id="754778" name="Rectangle 90"/>
          <p:cNvSpPr>
            <a:spLocks noChangeArrowheads="1"/>
          </p:cNvSpPr>
          <p:nvPr/>
        </p:nvSpPr>
        <p:spPr bwMode="auto">
          <a:xfrm>
            <a:off x="2503488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1992</a:t>
            </a:r>
            <a:endParaRPr lang="en-US" sz="1600" b="1"/>
          </a:p>
        </p:txBody>
      </p:sp>
      <p:sp>
        <p:nvSpPr>
          <p:cNvPr id="754779" name="Rectangle 91"/>
          <p:cNvSpPr>
            <a:spLocks noChangeArrowheads="1"/>
          </p:cNvSpPr>
          <p:nvPr/>
        </p:nvSpPr>
        <p:spPr bwMode="auto">
          <a:xfrm>
            <a:off x="3081338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1993</a:t>
            </a:r>
            <a:endParaRPr lang="en-US" sz="1600" b="1"/>
          </a:p>
        </p:txBody>
      </p:sp>
      <p:sp>
        <p:nvSpPr>
          <p:cNvPr id="754780" name="Rectangle 92"/>
          <p:cNvSpPr>
            <a:spLocks noChangeArrowheads="1"/>
          </p:cNvSpPr>
          <p:nvPr/>
        </p:nvSpPr>
        <p:spPr bwMode="auto">
          <a:xfrm>
            <a:off x="3659188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1994</a:t>
            </a:r>
            <a:endParaRPr lang="en-US" sz="1600" b="1"/>
          </a:p>
        </p:txBody>
      </p:sp>
      <p:sp>
        <p:nvSpPr>
          <p:cNvPr id="754781" name="Rectangle 93"/>
          <p:cNvSpPr>
            <a:spLocks noChangeArrowheads="1"/>
          </p:cNvSpPr>
          <p:nvPr/>
        </p:nvSpPr>
        <p:spPr bwMode="auto">
          <a:xfrm>
            <a:off x="4225925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1995</a:t>
            </a:r>
            <a:endParaRPr lang="en-US" sz="1600" b="1"/>
          </a:p>
        </p:txBody>
      </p:sp>
      <p:sp>
        <p:nvSpPr>
          <p:cNvPr id="754782" name="Rectangle 94"/>
          <p:cNvSpPr>
            <a:spLocks noChangeArrowheads="1"/>
          </p:cNvSpPr>
          <p:nvPr/>
        </p:nvSpPr>
        <p:spPr bwMode="auto">
          <a:xfrm>
            <a:off x="4803775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1996</a:t>
            </a:r>
            <a:endParaRPr lang="en-US" sz="1600" b="1"/>
          </a:p>
        </p:txBody>
      </p:sp>
      <p:sp>
        <p:nvSpPr>
          <p:cNvPr id="754783" name="Rectangle 95"/>
          <p:cNvSpPr>
            <a:spLocks noChangeArrowheads="1"/>
          </p:cNvSpPr>
          <p:nvPr/>
        </p:nvSpPr>
        <p:spPr bwMode="auto">
          <a:xfrm>
            <a:off x="5381625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1997</a:t>
            </a:r>
            <a:endParaRPr lang="en-US" sz="1600" b="1"/>
          </a:p>
        </p:txBody>
      </p:sp>
      <p:sp>
        <p:nvSpPr>
          <p:cNvPr id="754784" name="Rectangle 96"/>
          <p:cNvSpPr>
            <a:spLocks noChangeArrowheads="1"/>
          </p:cNvSpPr>
          <p:nvPr/>
        </p:nvSpPr>
        <p:spPr bwMode="auto">
          <a:xfrm>
            <a:off x="5948363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1998</a:t>
            </a:r>
            <a:endParaRPr lang="en-US" sz="1600" b="1"/>
          </a:p>
        </p:txBody>
      </p:sp>
      <p:sp>
        <p:nvSpPr>
          <p:cNvPr id="754785" name="Rectangle 97"/>
          <p:cNvSpPr>
            <a:spLocks noChangeArrowheads="1"/>
          </p:cNvSpPr>
          <p:nvPr/>
        </p:nvSpPr>
        <p:spPr bwMode="auto">
          <a:xfrm>
            <a:off x="6526213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1999</a:t>
            </a:r>
            <a:endParaRPr lang="en-US" sz="1600" b="1"/>
          </a:p>
        </p:txBody>
      </p:sp>
      <p:sp>
        <p:nvSpPr>
          <p:cNvPr id="754786" name="Rectangle 98"/>
          <p:cNvSpPr>
            <a:spLocks noChangeArrowheads="1"/>
          </p:cNvSpPr>
          <p:nvPr/>
        </p:nvSpPr>
        <p:spPr bwMode="auto">
          <a:xfrm>
            <a:off x="7105650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2000</a:t>
            </a:r>
            <a:endParaRPr lang="en-US" sz="1600" b="1"/>
          </a:p>
        </p:txBody>
      </p:sp>
      <p:sp>
        <p:nvSpPr>
          <p:cNvPr id="754787" name="Rectangle 99"/>
          <p:cNvSpPr>
            <a:spLocks noChangeArrowheads="1"/>
          </p:cNvSpPr>
          <p:nvPr/>
        </p:nvSpPr>
        <p:spPr bwMode="auto">
          <a:xfrm>
            <a:off x="7672388" y="4148138"/>
            <a:ext cx="4508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FFFF"/>
                </a:solidFill>
                <a:latin typeface="Arial" pitchFamily="34" charset="0"/>
              </a:rPr>
              <a:t>2001</a:t>
            </a:r>
            <a:endParaRPr lang="en-US" sz="1600" b="1"/>
          </a:p>
        </p:txBody>
      </p:sp>
      <p:sp>
        <p:nvSpPr>
          <p:cNvPr id="754788" name="Rectangle 100"/>
          <p:cNvSpPr>
            <a:spLocks noChangeArrowheads="1"/>
          </p:cNvSpPr>
          <p:nvPr/>
        </p:nvSpPr>
        <p:spPr bwMode="auto">
          <a:xfrm rot="16200000">
            <a:off x="165100" y="3267075"/>
            <a:ext cx="1266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as a % of FDI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754790" name="Rectangle 102"/>
          <p:cNvSpPr>
            <a:spLocks noChangeArrowheads="1"/>
          </p:cNvSpPr>
          <p:nvPr/>
        </p:nvSpPr>
        <p:spPr bwMode="auto">
          <a:xfrm>
            <a:off x="2109788" y="5726113"/>
            <a:ext cx="1703387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66FF66"/>
                </a:solidFill>
                <a:latin typeface="Arial" pitchFamily="34" charset="0"/>
              </a:rPr>
              <a:t>Private capital flows</a:t>
            </a:r>
            <a:endParaRPr lang="en-US" sz="1400" b="1">
              <a:solidFill>
                <a:srgbClr val="66FF66"/>
              </a:solidFill>
            </a:endParaRPr>
          </a:p>
        </p:txBody>
      </p:sp>
      <p:sp>
        <p:nvSpPr>
          <p:cNvPr id="754792" name="Rectangle 104"/>
          <p:cNvSpPr>
            <a:spLocks noChangeArrowheads="1"/>
          </p:cNvSpPr>
          <p:nvPr/>
        </p:nvSpPr>
        <p:spPr bwMode="auto">
          <a:xfrm>
            <a:off x="5118100" y="5715000"/>
            <a:ext cx="7286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rgbClr val="FF00FF"/>
                </a:solidFill>
                <a:latin typeface="Arial" pitchFamily="34" charset="0"/>
              </a:rPr>
              <a:t>Portfolio</a:t>
            </a:r>
            <a:endParaRPr lang="en-US" sz="1400" b="1">
              <a:solidFill>
                <a:srgbClr val="FF00FF"/>
              </a:solidFill>
            </a:endParaRPr>
          </a:p>
        </p:txBody>
      </p:sp>
      <p:sp>
        <p:nvSpPr>
          <p:cNvPr id="754794" name="Rectangle 106"/>
          <p:cNvSpPr>
            <a:spLocks noChangeArrowheads="1"/>
          </p:cNvSpPr>
          <p:nvPr/>
        </p:nvSpPr>
        <p:spPr bwMode="auto">
          <a:xfrm>
            <a:off x="6184900" y="5715000"/>
            <a:ext cx="4730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chemeClr val="hlink"/>
                </a:solidFill>
                <a:latin typeface="Arial" pitchFamily="34" charset="0"/>
              </a:rPr>
              <a:t>Other</a:t>
            </a:r>
          </a:p>
        </p:txBody>
      </p:sp>
      <p:sp>
        <p:nvSpPr>
          <p:cNvPr id="754796" name="Rectangle 108"/>
          <p:cNvSpPr>
            <a:spLocks noChangeArrowheads="1"/>
          </p:cNvSpPr>
          <p:nvPr/>
        </p:nvSpPr>
        <p:spPr bwMode="auto">
          <a:xfrm>
            <a:off x="4356100" y="5715000"/>
            <a:ext cx="285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b="1">
                <a:solidFill>
                  <a:schemeClr val="tx2"/>
                </a:solidFill>
                <a:latin typeface="Arial" pitchFamily="34" charset="0"/>
              </a:rPr>
              <a:t>FDI</a:t>
            </a:r>
            <a:endParaRPr lang="en-US" sz="14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50112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Motivation</a:t>
            </a:r>
            <a:endParaRPr lang="en-US" sz="3600" b="1">
              <a:latin typeface="Arial" pitchFamily="34" charset="0"/>
            </a:endParaRPr>
          </a:p>
        </p:txBody>
      </p:sp>
      <p:sp>
        <p:nvSpPr>
          <p:cNvPr id="66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657600"/>
            <a:ext cx="77724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At the same time, increase in number and depth of regional integration agreements around the world.</a:t>
            </a:r>
          </a:p>
          <a:p>
            <a:pPr>
              <a:lnSpc>
                <a:spcPct val="90000"/>
              </a:lnSpc>
            </a:pPr>
            <a:r>
              <a:rPr lang="en-US" sz="2600"/>
              <a:t>Latin America is no exception: NAFTA, Mercosur, Andean Community, G-3, etc. Most notably, FTAA scheduled for 2005</a:t>
            </a:r>
          </a:p>
          <a:p>
            <a:pPr>
              <a:lnSpc>
                <a:spcPct val="90000"/>
              </a:lnSpc>
            </a:pPr>
            <a:r>
              <a:rPr lang="en-US" sz="2600"/>
              <a:t>What are the effects of RIA on FDI? In particular, what should we expect from the FTAA?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600"/>
          </a:p>
        </p:txBody>
      </p:sp>
      <p:sp>
        <p:nvSpPr>
          <p:cNvPr id="667652" name="Rectangle 4"/>
          <p:cNvSpPr>
            <a:spLocks noChangeArrowheads="1"/>
          </p:cNvSpPr>
          <p:nvPr/>
        </p:nvSpPr>
        <p:spPr bwMode="auto">
          <a:xfrm>
            <a:off x="685800" y="1371600"/>
            <a:ext cx="7772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>
                <a:solidFill>
                  <a:srgbClr val="6699FF"/>
                </a:solidFill>
              </a:rPr>
              <a:t>Spectacular increase in FDI around the world in recent years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>
                <a:solidFill>
                  <a:srgbClr val="6699FF"/>
                </a:solidFill>
              </a:rPr>
              <a:t>Similar trend in Latin America, starting in 1993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>
                <a:solidFill>
                  <a:srgbClr val="6699FF"/>
                </a:solidFill>
              </a:rPr>
              <a:t>FDI: major source of private capital inflows to Latin America</a:t>
            </a:r>
          </a:p>
        </p:txBody>
      </p:sp>
    </p:spTree>
  </p:cSld>
  <p:clrMapOvr>
    <a:masterClrMapping/>
  </p:clrMapOvr>
  <p:transition advTm="1736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765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Motivation</a:t>
            </a:r>
            <a:endParaRPr lang="en-US" sz="3600" b="1">
              <a:latin typeface="Arial" pitchFamily="34" charset="0"/>
            </a:endParaRP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sz="2600"/>
              <a:t>What effects should FTAA have on FDI from the US and Canada to Latin American countries?</a:t>
            </a:r>
          </a:p>
          <a:p>
            <a:r>
              <a:rPr lang="en-US" sz="2600"/>
              <a:t>How will FTAA affect FDI from the rest of the world?</a:t>
            </a:r>
          </a:p>
          <a:p>
            <a:r>
              <a:rPr lang="en-US" sz="2600"/>
              <a:t>What should the effect be on Mexico, whose preferential access to US and Canada is diluted?</a:t>
            </a:r>
          </a:p>
          <a:p>
            <a:r>
              <a:rPr lang="en-US" sz="2600"/>
              <a:t>Should effects on the rest of the countries be similar, or should we expect winners and losers?</a:t>
            </a:r>
          </a:p>
          <a:p>
            <a:endParaRPr lang="en-US" sz="2600"/>
          </a:p>
        </p:txBody>
      </p:sp>
    </p:spTree>
  </p:cSld>
  <p:clrMapOvr>
    <a:masterClrMapping/>
  </p:clrMapOvr>
  <p:transition advTm="1736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48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How should RIA affect FDI?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495800"/>
          </a:xfrm>
        </p:spPr>
        <p:txBody>
          <a:bodyPr/>
          <a:lstStyle/>
          <a:p>
            <a:r>
              <a:rPr lang="en-US" sz="2800"/>
              <a:t>Sparse empirical literature, based mostly on case studies.</a:t>
            </a:r>
            <a:endParaRPr lang="en-US" sz="2800">
              <a:solidFill>
                <a:schemeClr val="hlink"/>
              </a:solidFill>
            </a:endParaRPr>
          </a:p>
          <a:p>
            <a:r>
              <a:rPr lang="en-US" sz="2800"/>
              <a:t>Answer is not obvious. Depends on a number of dimensions</a:t>
            </a:r>
          </a:p>
          <a:p>
            <a:pPr lvl="1"/>
            <a:r>
              <a:rPr lang="en-US" sz="2400"/>
              <a:t>Drivers of FDI: vertical vs. horizontal</a:t>
            </a:r>
          </a:p>
          <a:p>
            <a:pPr lvl="1"/>
            <a:r>
              <a:rPr lang="en-US" sz="2400"/>
              <a:t>Insiders vs. outsiders of a RIA </a:t>
            </a:r>
          </a:p>
          <a:p>
            <a:pPr lvl="1"/>
            <a:r>
              <a:rPr lang="en-US" sz="2400"/>
              <a:t>Host and source country characteristics</a:t>
            </a:r>
          </a:p>
        </p:txBody>
      </p:sp>
    </p:spTree>
  </p:cSld>
  <p:clrMapOvr>
    <a:masterClrMapping/>
  </p:clrMapOvr>
  <p:transition advTm="10891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1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1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1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1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1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1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1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1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1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1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1395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457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</a:rPr>
              <a:t>Vertical / Horizontal models of FDI</a:t>
            </a:r>
          </a:p>
        </p:txBody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Vertical FDI: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Helpman (1984), Helpman and Krugman (1985)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Firm engages in different activities (with different factor intensities), which can be separated geographically without costs (eg, corporate sector, production plant). No trade costs.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Firms locate each “stage” of production according to CA</a:t>
            </a:r>
          </a:p>
          <a:p>
            <a:pPr lvl="1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No FDI if countries have similar factor proportions</a:t>
            </a:r>
          </a:p>
          <a:p>
            <a:pPr lvl="1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Vertical FDI complementary with trade</a:t>
            </a:r>
          </a:p>
          <a:p>
            <a:pPr>
              <a:lnSpc>
                <a:spcPct val="90000"/>
              </a:lnSpc>
            </a:pPr>
            <a:r>
              <a:rPr lang="en-US" sz="2600"/>
              <a:t>Horizontal FDI: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Markusen (1984)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Firm produces homogeneous good in multiple locations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Can serve markets through FDI or trade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Key: interplay between economies of scale and trade costs</a:t>
            </a:r>
          </a:p>
          <a:p>
            <a:pPr lvl="1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FDI will arise when trade costs are large (tariff-jumping)</a:t>
            </a:r>
          </a:p>
          <a:p>
            <a:pPr lvl="1">
              <a:lnSpc>
                <a:spcPct val="90000"/>
              </a:lnSpc>
            </a:pPr>
            <a:r>
              <a:rPr lang="en-US" sz="2200">
                <a:solidFill>
                  <a:schemeClr val="tx2"/>
                </a:solidFill>
              </a:rPr>
              <a:t>Horizontal FDI is a substitute for trade</a:t>
            </a:r>
          </a:p>
          <a:p>
            <a:pPr lvl="1">
              <a:lnSpc>
                <a:spcPct val="90000"/>
              </a:lnSpc>
            </a:pPr>
            <a:endParaRPr lang="en-US" sz="2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10891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3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3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3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3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3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3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3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37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72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83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42973</TotalTime>
  <Words>1727</Words>
  <Application>Microsoft Office PowerPoint</Application>
  <PresentationFormat>On-screen Show (4:3)</PresentationFormat>
  <Paragraphs>490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Times New Roman</vt:lpstr>
      <vt:lpstr>Arial</vt:lpstr>
      <vt:lpstr>Symbol</vt:lpstr>
      <vt:lpstr>MS PGothic</vt:lpstr>
      <vt:lpstr>Default Design</vt:lpstr>
      <vt:lpstr>The FTAA and the Location of FDI</vt:lpstr>
      <vt:lpstr>Motivation</vt:lpstr>
      <vt:lpstr>FDI Inflows 1980-2001</vt:lpstr>
      <vt:lpstr>Motivation</vt:lpstr>
      <vt:lpstr>Net Private Capital Flows towards  Latin America</vt:lpstr>
      <vt:lpstr>Motivation</vt:lpstr>
      <vt:lpstr>Motivation</vt:lpstr>
      <vt:lpstr>How should RIA affect FDI?</vt:lpstr>
      <vt:lpstr>Vertical / Horizontal models of FDI</vt:lpstr>
      <vt:lpstr>Effects of RIAs on FDI</vt:lpstr>
      <vt:lpstr>Data and empirical strategy</vt:lpstr>
      <vt:lpstr>Regional integration variables</vt:lpstr>
      <vt:lpstr>Basic specification</vt:lpstr>
      <vt:lpstr>Empirical Results</vt:lpstr>
      <vt:lpstr>Slide 15</vt:lpstr>
      <vt:lpstr>Slide 16</vt:lpstr>
      <vt:lpstr>Potential impact of FTAA on bilateral FDI from the US</vt:lpstr>
      <vt:lpstr>Slide 18</vt:lpstr>
      <vt:lpstr>Slide 19</vt:lpstr>
      <vt:lpstr>Slide 20</vt:lpstr>
      <vt:lpstr>Slide 21</vt:lpstr>
      <vt:lpstr>Conclusions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Martin</dc:creator>
  <cp:lastModifiedBy>anarod</cp:lastModifiedBy>
  <cp:revision>475</cp:revision>
  <cp:lastPrinted>2001-03-29T15:04:20Z</cp:lastPrinted>
  <dcterms:created xsi:type="dcterms:W3CDTF">1998-06-29T19:48:11Z</dcterms:created>
  <dcterms:modified xsi:type="dcterms:W3CDTF">2010-07-11T22:15:43Z</dcterms:modified>
</cp:coreProperties>
</file>