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3" r:id="rId12"/>
    <p:sldId id="267" r:id="rId13"/>
  </p:sldIdLst>
  <p:sldSz cx="9144000" cy="6858000" type="screen4x3"/>
  <p:notesSz cx="6858000" cy="9144000"/>
  <p:embeddedFontLst>
    <p:embeddedFont>
      <p:font typeface="Verdana" pitchFamily="34" charset="0"/>
      <p:regular r:id="rId16"/>
      <p:bold r:id="rId17"/>
      <p:italic r:id="rId18"/>
      <p:boldItalic r:id="rId19"/>
    </p:embeddedFont>
  </p:embeddedFontLst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61" autoAdjust="0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FC55B5-FB7F-4088-B5AE-763A16A987C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09ED1B8-A91A-4A71-B00F-FF14A76E6B2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20483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20484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6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7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9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0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2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3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5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7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9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0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1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2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4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6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7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8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9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1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2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3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44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23AD84-0AEC-42C2-BF47-6C1313C018B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C3F77-7056-4925-A7D4-294E3998243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49F5-F5DC-4942-92BF-984FC67A91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F3ECC-0846-43BB-BB1C-70106130A5B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BA0A8-A231-40D0-806B-E15A963ECE0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6AB47-A7D4-4974-9327-A255BB9A97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AA0B-9254-4409-9C57-76CD759316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B5E6A-7B5E-4603-9EBB-288ED8E1F70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B4AC2-C839-4CE7-8ECE-01202096437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50582-F938-49FC-B077-FB9723CCDF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8CAA5-614A-416F-B0A5-875B82E3E43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2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952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21A635-F2B9-4957-9B40-8381DA996AE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leton.ca/ct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5153025"/>
          </a:xfrm>
        </p:spPr>
        <p:txBody>
          <a:bodyPr/>
          <a:lstStyle/>
          <a:p>
            <a:r>
              <a:rPr lang="en-CA" sz="3600" b="1">
                <a:solidFill>
                  <a:srgbClr val="000000"/>
                </a:solidFill>
                <a:cs typeface="Times New Roman" pitchFamily="18" charset="0"/>
              </a:rPr>
              <a:t>The Consultative Process and Trade Policy Creation in Canada: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Political Necessity or Bureaucratic Rent Seeking?</a:t>
            </a:r>
            <a:r>
              <a:rPr lang="en-CA"/>
              <a:t> 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800"/>
              <a:t>William A. Dymond</a:t>
            </a:r>
            <a:br>
              <a:rPr lang="en-US" sz="2800"/>
            </a:br>
            <a:r>
              <a:rPr lang="en-US" sz="2800"/>
              <a:t>Centre for Trade Policy and Law</a:t>
            </a:r>
            <a:r>
              <a:rPr lang="en-CA"/>
              <a:t/>
            </a:r>
            <a:br>
              <a:rPr lang="en-CA"/>
            </a:br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7D-FF34-4D2E-B2EC-F3C364D22C47}" type="slidenum">
              <a:rPr lang="en-CA"/>
              <a:pPr/>
              <a:t>10</a:t>
            </a:fld>
            <a:endParaRPr lang="en-CA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Deconstructing Bureaucracy</a:t>
            </a:r>
            <a:endParaRPr lang="en-C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consultative process is built on political commitment and significant investment of federal resources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Can the system be remodeled?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2E37-A5B9-49A1-803C-364DF8CF2015}" type="slidenum">
              <a:rPr lang="en-CA"/>
              <a:pPr/>
              <a:t>11</a:t>
            </a:fld>
            <a:endParaRPr lang="en-CA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Renovation Challenges</a:t>
            </a:r>
            <a:endParaRPr lang="en-C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Required: A system that serves political objectives of public consultation but does not sacrifice policy effectiveness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Possible Catalysts:</a:t>
            </a:r>
          </a:p>
          <a:p>
            <a:pPr lvl="2">
              <a:buClr>
                <a:schemeClr val="tx1"/>
              </a:buClr>
            </a:pPr>
            <a:r>
              <a:rPr lang="en-US"/>
              <a:t>Business backlash? </a:t>
            </a:r>
          </a:p>
          <a:p>
            <a:pPr lvl="2">
              <a:buClr>
                <a:schemeClr val="tx1"/>
              </a:buClr>
            </a:pPr>
            <a:r>
              <a:rPr lang="en-US"/>
              <a:t>Trade crisis? </a:t>
            </a:r>
          </a:p>
          <a:p>
            <a:pPr lvl="2">
              <a:buClr>
                <a:schemeClr val="tx1"/>
              </a:buClr>
              <a:buFontTx/>
              <a:buNone/>
            </a:pPr>
            <a:endParaRPr lang="en-US"/>
          </a:p>
          <a:p>
            <a:pPr lvl="1"/>
            <a:r>
              <a:rPr lang="en-US"/>
              <a:t>Plus, political will to develop viable alternatives</a:t>
            </a:r>
          </a:p>
          <a:p>
            <a:pPr lvl="1">
              <a:buFont typeface="Wingdings" pitchFamily="2" charset="2"/>
              <a:buNone/>
            </a:pPr>
            <a:endParaRPr lang="en-CA"/>
          </a:p>
          <a:p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4F08-70F7-4538-AD6F-7767F168E2AB}" type="slidenum">
              <a:rPr lang="en-CA"/>
              <a:pPr/>
              <a:t>12</a:t>
            </a:fld>
            <a:endParaRPr lang="en-CA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338"/>
            <a:ext cx="8348663" cy="701675"/>
          </a:xfrm>
        </p:spPr>
        <p:txBody>
          <a:bodyPr/>
          <a:lstStyle/>
          <a:p>
            <a:r>
              <a:rPr lang="en-US" sz="4000"/>
              <a:t>Centre for Trade Policy and Law</a:t>
            </a:r>
            <a:endParaRPr lang="en-CA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SR 106, Carleton University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Ottawa, Ontario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Canada K1S 5B6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 </a:t>
            </a:r>
            <a:endParaRPr lang="en-CA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u="sng">
                <a:cs typeface="Times New Roman" pitchFamily="18" charset="0"/>
                <a:hlinkClick r:id="rId2"/>
              </a:rPr>
              <a:t>www.carleton.ca/ctpl</a:t>
            </a:r>
            <a:endParaRPr lang="en-US" u="sng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u="sng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i="1"/>
              <a:t>William A. Dymond, Executive Director</a:t>
            </a:r>
            <a:endParaRPr lang="en-CA" sz="28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3DC8-7265-4200-B563-D57C8CBC3571}" type="slidenum">
              <a:rPr lang="en-CA"/>
              <a:pPr/>
              <a:t>2</a:t>
            </a:fld>
            <a:endParaRPr lang="en-CA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Constitutional and Legislative Framework</a:t>
            </a: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Trade policymaking is efficient because of top-down distribution of power</a:t>
            </a:r>
          </a:p>
          <a:p>
            <a:r>
              <a:rPr lang="en-US"/>
              <a:t>Canada a federal state: federal and provincial officials must work in close collaboration in areas of shared and overlapping authority</a:t>
            </a:r>
          </a:p>
          <a:p>
            <a:endParaRPr lang="en-US"/>
          </a:p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11DD-81A2-41AE-BDE2-603BF505C46A}" type="slidenum">
              <a:rPr lang="en-CA"/>
              <a:pPr/>
              <a:t>3</a:t>
            </a:fld>
            <a:endParaRPr lang="en-CA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Consulting With Canadians</a:t>
            </a:r>
            <a:endParaRPr lang="en-CA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 of content </a:t>
            </a:r>
          </a:p>
          <a:p>
            <a:pPr lvl="1"/>
            <a:r>
              <a:rPr lang="en-US"/>
              <a:t>bureaucratic level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Questions of policy direction </a:t>
            </a:r>
          </a:p>
          <a:p>
            <a:pPr lvl="1"/>
            <a:r>
              <a:rPr lang="en-US"/>
              <a:t>political level</a:t>
            </a:r>
          </a:p>
          <a:p>
            <a:pPr lvl="2"/>
            <a:r>
              <a:rPr lang="en-US"/>
              <a:t>Parliament – Standing Committee on Foreign Affairs and International Trade</a:t>
            </a:r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7467-A8E7-4C5A-B783-E11F7A55A645}" type="slidenum">
              <a:rPr lang="en-CA"/>
              <a:pPr/>
              <a:t>4</a:t>
            </a:fld>
            <a:endParaRPr lang="en-CA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Scorecard: Federal Mechanisms of Consultation</a:t>
            </a:r>
            <a:endParaRPr lang="en-CA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Process:  A-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r>
              <a:rPr lang="en-US"/>
              <a:t>Utility: D</a:t>
            </a:r>
          </a:p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6170-D62F-4462-95AE-2FEE98E8B6D4}" type="slidenum">
              <a:rPr lang="en-CA"/>
              <a:pPr/>
              <a:t>5</a:t>
            </a:fld>
            <a:endParaRPr lang="en-CA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The Exception</a:t>
            </a:r>
            <a:endParaRPr lang="en-CA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Federal Website for International Trade Document Dissemination and Information: A+</a:t>
            </a:r>
          </a:p>
          <a:p>
            <a:endParaRPr lang="en-US" sz="2800"/>
          </a:p>
          <a:p>
            <a:r>
              <a:rPr lang="en-US" sz="2800"/>
              <a:t>Department of Foreign Affairs and International Trade </a:t>
            </a:r>
            <a:r>
              <a:rPr lang="en-US" sz="2800" i="1"/>
              <a:t>Consulting With Canadians </a:t>
            </a:r>
            <a:r>
              <a:rPr lang="en-US" sz="2800"/>
              <a:t>Site</a:t>
            </a:r>
          </a:p>
          <a:p>
            <a:pPr lvl="1">
              <a:buFont typeface="Wingdings" pitchFamily="2" charset="2"/>
              <a:buNone/>
            </a:pPr>
            <a:r>
              <a:rPr lang="en-CA" sz="2400" u="sng"/>
              <a:t>www.dfait-maeci.gc.ca/tna-nac/consult-e.asp</a:t>
            </a:r>
            <a:endParaRPr lang="en-US" sz="2400" u="sng"/>
          </a:p>
          <a:p>
            <a:pPr lvl="1">
              <a:buFont typeface="Wingdings" pitchFamily="2" charset="2"/>
              <a:buNone/>
            </a:pPr>
            <a:endParaRPr lang="en-CA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89BA-A90C-46F2-B7C8-24781CEC472F}" type="slidenum">
              <a:rPr lang="en-CA"/>
              <a:pPr/>
              <a:t>6</a:t>
            </a:fld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Educating Canadians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 an important source of information, research support, discursive direction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But poorly equipped for direct education</a:t>
            </a:r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16B5-81FD-44CB-8685-270407D89FCF}" type="slidenum">
              <a:rPr lang="en-CA"/>
              <a:pPr/>
              <a:t>7</a:t>
            </a:fld>
            <a:endParaRPr lang="en-CA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Legitimacy</a:t>
            </a:r>
            <a:endParaRPr lang="en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Which groups should speak on behalf of Canadians in matters of trade policy?</a:t>
            </a:r>
          </a:p>
          <a:p>
            <a:r>
              <a:rPr lang="en-US" sz="2800"/>
              <a:t>Who decides?</a:t>
            </a:r>
          </a:p>
          <a:p>
            <a:r>
              <a:rPr lang="en-US" sz="2800"/>
              <a:t>Is policy content sacrificed for the sake of process?</a:t>
            </a:r>
          </a:p>
          <a:p>
            <a:r>
              <a:rPr lang="en-US" sz="2800"/>
              <a:t>Are those with direct trade-policy interests being pushed aside in favour of marginal groups?</a:t>
            </a:r>
            <a:endParaRPr lang="en-CA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8401-03A8-4F56-A1EB-902BD6FE4F86}" type="slidenum">
              <a:rPr lang="en-CA"/>
              <a:pPr/>
              <a:t>8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Effectiveness</a:t>
            </a:r>
            <a:endParaRPr lang="en-CA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Core stakeholders are frustrated about standing in line to be heard</a:t>
            </a:r>
          </a:p>
          <a:p>
            <a:r>
              <a:rPr lang="en-US"/>
              <a:t>Peripheral stakeholders frustrated when government officials seem deaf to their demands for policy change</a:t>
            </a:r>
          </a:p>
          <a:p>
            <a:r>
              <a:rPr lang="en-US"/>
              <a:t>Provinces – better, but a league of their own</a:t>
            </a:r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A2-C7E2-431C-BB77-7F45D838E6BC}" type="slidenum">
              <a:rPr lang="en-CA"/>
              <a:pPr/>
              <a:t>9</a:t>
            </a:fld>
            <a:endParaRPr lang="en-CA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Federal-Provincial-Territorial Consultations</a:t>
            </a:r>
            <a:endParaRPr lang="en-CA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just another stakeholder</a:t>
            </a:r>
          </a:p>
          <a:p>
            <a:r>
              <a:rPr lang="en-US"/>
              <a:t>Consultation the only road to implementation</a:t>
            </a:r>
          </a:p>
          <a:p>
            <a:r>
              <a:rPr lang="en-US"/>
              <a:t>Very close, ongoing collaboration through formal and informal mechanisms</a:t>
            </a:r>
          </a:p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75</TotalTime>
  <Words>304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</vt:lpstr>
      <vt:lpstr>Bold Stripes</vt:lpstr>
      <vt:lpstr>The Consultative Process and Trade Policy Creation in Canada: Political Necessity or Bureaucratic Rent Seeking?   William A. Dymond Centre for Trade Policy and Law </vt:lpstr>
      <vt:lpstr>Constitutional and Legislative Framework</vt:lpstr>
      <vt:lpstr>Consulting With Canadians</vt:lpstr>
      <vt:lpstr>Scorecard: Federal Mechanisms of Consultation</vt:lpstr>
      <vt:lpstr>The Exception</vt:lpstr>
      <vt:lpstr>Educating Canadians</vt:lpstr>
      <vt:lpstr>Legitimacy</vt:lpstr>
      <vt:lpstr>Effectiveness</vt:lpstr>
      <vt:lpstr>Federal-Provincial-Territorial Consultations</vt:lpstr>
      <vt:lpstr>Deconstructing Bureaucracy</vt:lpstr>
      <vt:lpstr>Renovation Challenges</vt:lpstr>
      <vt:lpstr>Centre for Trade Policy and Law</vt:lpstr>
    </vt:vector>
  </TitlesOfParts>
  <Company>Carleton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Consultative Process and Trade Policy Creation in Canada: Political Necessity or Bureaucratic Rent Seeking?   William A. Dymond Centre for Trade Policy and Law </dc:title>
  <dc:creator>CTPL</dc:creator>
  <cp:lastModifiedBy>anarod</cp:lastModifiedBy>
  <cp:revision>3</cp:revision>
  <dcterms:created xsi:type="dcterms:W3CDTF">2002-09-11T15:49:17Z</dcterms:created>
  <dcterms:modified xsi:type="dcterms:W3CDTF">2010-07-12T02:16:55Z</dcterms:modified>
</cp:coreProperties>
</file>