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wmf" ContentType="image/x-wmf"/>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5"/>
  </p:notesMasterIdLst>
  <p:sldIdLst>
    <p:sldId id="279" r:id="rId2"/>
    <p:sldId id="257" r:id="rId3"/>
    <p:sldId id="260" r:id="rId4"/>
    <p:sldId id="284" r:id="rId5"/>
    <p:sldId id="262" r:id="rId6"/>
    <p:sldId id="261" r:id="rId7"/>
    <p:sldId id="293" r:id="rId8"/>
    <p:sldId id="294" r:id="rId9"/>
    <p:sldId id="285" r:id="rId10"/>
    <p:sldId id="286" r:id="rId11"/>
    <p:sldId id="295" r:id="rId12"/>
    <p:sldId id="296" r:id="rId13"/>
    <p:sldId id="297" r:id="rId14"/>
    <p:sldId id="292" r:id="rId15"/>
    <p:sldId id="299" r:id="rId16"/>
    <p:sldId id="264" r:id="rId17"/>
    <p:sldId id="287" r:id="rId18"/>
    <p:sldId id="265" r:id="rId19"/>
    <p:sldId id="259" r:id="rId20"/>
    <p:sldId id="280" r:id="rId21"/>
    <p:sldId id="281" r:id="rId22"/>
    <p:sldId id="267" r:id="rId23"/>
    <p:sldId id="272" r:id="rId24"/>
    <p:sldId id="273" r:id="rId25"/>
    <p:sldId id="274" r:id="rId26"/>
    <p:sldId id="283" r:id="rId27"/>
    <p:sldId id="275" r:id="rId28"/>
    <p:sldId id="276" r:id="rId29"/>
    <p:sldId id="277" r:id="rId30"/>
    <p:sldId id="278" r:id="rId31"/>
    <p:sldId id="298" r:id="rId32"/>
    <p:sldId id="291" r:id="rId33"/>
    <p:sldId id="258" r:id="rId34"/>
  </p:sldIdLst>
  <p:sldSz cx="9144000" cy="6858000" type="screen4x3"/>
  <p:notesSz cx="6858000" cy="9144000"/>
  <p:embeddedFontLst>
    <p:embeddedFont>
      <p:font typeface="Tahoma" pitchFamily="34" charset="0"/>
      <p:regular r:id="rId36"/>
      <p:bold r:id="rId37"/>
    </p:embeddedFont>
    <p:embeddedFont>
      <p:font typeface="Arial Narrow" pitchFamily="34" charset="0"/>
      <p:regular r:id="rId38"/>
      <p:bold r:id="rId39"/>
      <p:italic r:id="rId40"/>
      <p:boldItalic r:id="rId41"/>
    </p:embeddedFont>
    <p:embeddedFont>
      <p:font typeface="Verdana" pitchFamily="34" charset="0"/>
      <p:regular r:id="rId42"/>
      <p:bold r:id="rId43"/>
      <p:italic r:id="rId44"/>
      <p:boldItalic r:id="rId45"/>
    </p:embeddedFont>
    <p:embeddedFont>
      <p:font typeface="Comic Sans MS" pitchFamily="66" charset="0"/>
      <p:regular r:id="rId46"/>
      <p:bold r:id="rId47"/>
    </p:embeddedFont>
    <p:embeddedFont>
      <p:font typeface="Arial Black" pitchFamily="34" charset="0"/>
      <p:bold r:id="rId48"/>
    </p:embeddedFont>
  </p:embeddedFontLst>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513" autoAdjust="0"/>
    <p:restoredTop sz="94660"/>
  </p:normalViewPr>
  <p:slideViewPr>
    <p:cSldViewPr>
      <p:cViewPr varScale="1">
        <p:scale>
          <a:sx n="63" d="100"/>
          <a:sy n="63" d="100"/>
        </p:scale>
        <p:origin x="-720" y="-10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9096"/>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7.fntdata"/><Relationship Id="rId47" Type="http://schemas.openxmlformats.org/officeDocument/2006/relationships/font" Target="fonts/font12.fntdata"/><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font" Target="fonts/font1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9.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font" Target="fonts/font13.fntdata"/><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614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6148"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614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4E613591-2D5A-4BEA-B1B0-410FEAE9F28E}"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8B4374-F34B-4D49-A953-25EB8AF4B83F}" type="slidenum">
              <a:rPr lang="en-US"/>
              <a:pPr/>
              <a:t>1</a:t>
            </a:fld>
            <a:endParaRPr lang="en-US"/>
          </a:p>
        </p:txBody>
      </p:sp>
      <p:sp>
        <p:nvSpPr>
          <p:cNvPr id="48130" name="Rectangle 2"/>
          <p:cNvSpPr>
            <a:spLocks noRot="1" noChangeArrowheads="1" noTextEdit="1"/>
          </p:cNvSpPr>
          <p:nvPr>
            <p:ph type="sldImg"/>
          </p:nvPr>
        </p:nvSpPr>
        <p:spPr>
          <a:ln/>
        </p:spPr>
      </p:sp>
      <p:sp>
        <p:nvSpPr>
          <p:cNvPr id="481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7FB953E-889F-4C3F-948F-34BBF5B93AB6}" type="slidenum">
              <a:rPr lang="en-US"/>
              <a:pPr/>
              <a:t>10</a:t>
            </a:fld>
            <a:endParaRPr lang="en-US"/>
          </a:p>
        </p:txBody>
      </p:sp>
      <p:sp>
        <p:nvSpPr>
          <p:cNvPr id="62466" name="Rectangle 2"/>
          <p:cNvSpPr>
            <a:spLocks noRot="1" noChangeArrowheads="1" noTextEdit="1"/>
          </p:cNvSpPr>
          <p:nvPr>
            <p:ph type="sldImg"/>
          </p:nvPr>
        </p:nvSpPr>
        <p:spPr>
          <a:xfrm>
            <a:off x="1144588" y="685800"/>
            <a:ext cx="4572000" cy="3429000"/>
          </a:xfrm>
          <a:ln/>
        </p:spPr>
      </p:sp>
      <p:sp>
        <p:nvSpPr>
          <p:cNvPr id="624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CE1B1B-77A9-4A59-85E4-7469E0C106B3}" type="slidenum">
              <a:rPr lang="en-US"/>
              <a:pPr/>
              <a:t>11</a:t>
            </a:fld>
            <a:endParaRPr lang="en-US"/>
          </a:p>
        </p:txBody>
      </p:sp>
      <p:sp>
        <p:nvSpPr>
          <p:cNvPr id="91138" name="Rectangle 2"/>
          <p:cNvSpPr>
            <a:spLocks noRot="1" noChangeArrowheads="1" noTextEdit="1"/>
          </p:cNvSpPr>
          <p:nvPr>
            <p:ph type="sldImg"/>
          </p:nvPr>
        </p:nvSpPr>
        <p:spPr>
          <a:ln/>
        </p:spPr>
      </p:sp>
      <p:sp>
        <p:nvSpPr>
          <p:cNvPr id="911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689420-B77C-4D64-B3A8-31F052003F8C}" type="slidenum">
              <a:rPr lang="en-US"/>
              <a:pPr/>
              <a:t>12</a:t>
            </a:fld>
            <a:endParaRPr lang="en-US"/>
          </a:p>
        </p:txBody>
      </p:sp>
      <p:sp>
        <p:nvSpPr>
          <p:cNvPr id="92162" name="Rectangle 2"/>
          <p:cNvSpPr>
            <a:spLocks noRot="1" noChangeArrowheads="1" noTextEdit="1"/>
          </p:cNvSpPr>
          <p:nvPr>
            <p:ph type="sldImg"/>
          </p:nvPr>
        </p:nvSpPr>
        <p:spPr>
          <a:ln/>
        </p:spPr>
      </p:sp>
      <p:sp>
        <p:nvSpPr>
          <p:cNvPr id="921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11B0C7-466B-4A2F-8966-15A2B6C9A2BC}" type="slidenum">
              <a:rPr lang="en-US"/>
              <a:pPr/>
              <a:t>13</a:t>
            </a:fld>
            <a:endParaRPr lang="en-US"/>
          </a:p>
        </p:txBody>
      </p:sp>
      <p:sp>
        <p:nvSpPr>
          <p:cNvPr id="93186" name="Rectangle 2"/>
          <p:cNvSpPr>
            <a:spLocks noRot="1" noChangeArrowheads="1" noTextEdit="1"/>
          </p:cNvSpPr>
          <p:nvPr>
            <p:ph type="sldImg"/>
          </p:nvPr>
        </p:nvSpPr>
        <p:spPr>
          <a:ln/>
        </p:spPr>
      </p:sp>
      <p:sp>
        <p:nvSpPr>
          <p:cNvPr id="931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568DBC-7758-4D02-9DC9-3F00CDD846CD}" type="slidenum">
              <a:rPr lang="en-US"/>
              <a:pPr/>
              <a:t>14</a:t>
            </a:fld>
            <a:endParaRPr lang="en-US"/>
          </a:p>
        </p:txBody>
      </p:sp>
      <p:sp>
        <p:nvSpPr>
          <p:cNvPr id="79874" name="Rectangle 2"/>
          <p:cNvSpPr>
            <a:spLocks noRot="1" noChangeArrowheads="1" noTextEdit="1"/>
          </p:cNvSpPr>
          <p:nvPr>
            <p:ph type="sldImg"/>
          </p:nvPr>
        </p:nvSpPr>
        <p:spPr>
          <a:ln/>
        </p:spPr>
      </p:sp>
      <p:sp>
        <p:nvSpPr>
          <p:cNvPr id="798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E66B5C-FDFC-4432-BE0E-542EB0D47F7A}" type="slidenum">
              <a:rPr lang="en-US"/>
              <a:pPr/>
              <a:t>15</a:t>
            </a:fld>
            <a:endParaRPr lang="en-US"/>
          </a:p>
        </p:txBody>
      </p:sp>
      <p:sp>
        <p:nvSpPr>
          <p:cNvPr id="94210" name="Rectangle 2"/>
          <p:cNvSpPr>
            <a:spLocks noRot="1" noChangeArrowheads="1" noTextEdit="1"/>
          </p:cNvSpPr>
          <p:nvPr>
            <p:ph type="sldImg"/>
          </p:nvPr>
        </p:nvSpPr>
        <p:spPr>
          <a:ln/>
        </p:spPr>
      </p:sp>
      <p:sp>
        <p:nvSpPr>
          <p:cNvPr id="942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718EEA-FC1A-466C-9C20-E13A0AD0CAAE}" type="slidenum">
              <a:rPr lang="en-US"/>
              <a:pPr/>
              <a:t>16</a:t>
            </a:fld>
            <a:endParaRPr lang="en-US"/>
          </a:p>
        </p:txBody>
      </p:sp>
      <p:sp>
        <p:nvSpPr>
          <p:cNvPr id="17410" name="Rectangle 2"/>
          <p:cNvSpPr>
            <a:spLocks noRot="1" noChangeArrowheads="1" noTextEdit="1"/>
          </p:cNvSpPr>
          <p:nvPr>
            <p:ph type="sldImg"/>
          </p:nvPr>
        </p:nvSpPr>
        <p:spPr>
          <a:xfrm>
            <a:off x="1144588" y="685800"/>
            <a:ext cx="4572000" cy="3429000"/>
          </a:xfrm>
          <a:ln/>
        </p:spPr>
      </p:sp>
      <p:sp>
        <p:nvSpPr>
          <p:cNvPr id="174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19E90D-AD86-43A7-81E3-52841771840E}" type="slidenum">
              <a:rPr lang="en-US"/>
              <a:pPr/>
              <a:t>17</a:t>
            </a:fld>
            <a:endParaRPr lang="en-US"/>
          </a:p>
        </p:txBody>
      </p:sp>
      <p:sp>
        <p:nvSpPr>
          <p:cNvPr id="69634" name="Rectangle 2"/>
          <p:cNvSpPr>
            <a:spLocks noRot="1" noChangeArrowheads="1" noTextEdit="1"/>
          </p:cNvSpPr>
          <p:nvPr>
            <p:ph type="sldImg"/>
          </p:nvPr>
        </p:nvSpPr>
        <p:spPr>
          <a:ln/>
        </p:spPr>
      </p:sp>
      <p:sp>
        <p:nvSpPr>
          <p:cNvPr id="696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53853E-779E-4259-A484-0E5A52A4F288}" type="slidenum">
              <a:rPr lang="en-US"/>
              <a:pPr/>
              <a:t>18</a:t>
            </a:fld>
            <a:endParaRPr lang="en-US"/>
          </a:p>
        </p:txBody>
      </p:sp>
      <p:sp>
        <p:nvSpPr>
          <p:cNvPr id="19458" name="Rectangle 2"/>
          <p:cNvSpPr>
            <a:spLocks noRot="1" noChangeArrowheads="1" noTextEdit="1"/>
          </p:cNvSpPr>
          <p:nvPr>
            <p:ph type="sldImg"/>
          </p:nvPr>
        </p:nvSpPr>
        <p:spPr>
          <a:xfrm>
            <a:off x="1144588" y="685800"/>
            <a:ext cx="4572000" cy="3429000"/>
          </a:xfrm>
          <a:ln/>
        </p:spPr>
      </p:sp>
      <p:sp>
        <p:nvSpPr>
          <p:cNvPr id="194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1A353CB-593B-4B28-B1AC-C75D51A88393}" type="slidenum">
              <a:rPr lang="en-US"/>
              <a:pPr/>
              <a:t>19</a:t>
            </a:fld>
            <a:endParaRPr lang="en-US"/>
          </a:p>
        </p:txBody>
      </p:sp>
      <p:sp>
        <p:nvSpPr>
          <p:cNvPr id="7170" name="Rectangle 2"/>
          <p:cNvSpPr>
            <a:spLocks noRot="1" noChangeArrowheads="1" noTextEdit="1"/>
          </p:cNvSpPr>
          <p:nvPr>
            <p:ph type="sldImg"/>
          </p:nvPr>
        </p:nvSpPr>
        <p:spPr>
          <a:xfrm>
            <a:off x="1146175" y="685800"/>
            <a:ext cx="4572000" cy="3429000"/>
          </a:xfrm>
          <a:ln/>
        </p:spPr>
      </p:sp>
      <p:sp>
        <p:nvSpPr>
          <p:cNvPr id="7171" name="Rectangle 3"/>
          <p:cNvSpPr>
            <a:spLocks noGrp="1" noChangeArrowheads="1"/>
          </p:cNvSpPr>
          <p:nvPr>
            <p:ph type="body" idx="1"/>
          </p:nvPr>
        </p:nvSpPr>
        <p:spPr>
          <a:xfrm>
            <a:off x="914400" y="4343400"/>
            <a:ext cx="5029200" cy="4114800"/>
          </a:xfrm>
        </p:spPr>
        <p:txBody>
          <a:bodyPr lIns="91435" tIns="45718" rIns="91435" bIns="45718"/>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EF32DE0-C946-47EA-B177-7122812EA0FA}" type="slidenum">
              <a:rPr lang="en-US"/>
              <a:pPr/>
              <a:t>2</a:t>
            </a:fld>
            <a:endParaRPr lang="en-US"/>
          </a:p>
        </p:txBody>
      </p:sp>
      <p:sp>
        <p:nvSpPr>
          <p:cNvPr id="66562" name="Rectangle 2"/>
          <p:cNvSpPr>
            <a:spLocks noRot="1" noChangeArrowheads="1" noTextEdit="1"/>
          </p:cNvSpPr>
          <p:nvPr>
            <p:ph type="sldImg"/>
          </p:nvPr>
        </p:nvSpPr>
        <p:spPr>
          <a:ln/>
        </p:spPr>
      </p:sp>
      <p:sp>
        <p:nvSpPr>
          <p:cNvPr id="665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9F20A2-0293-44FD-9E87-8DFFE91365E9}" type="slidenum">
              <a:rPr lang="en-US"/>
              <a:pPr/>
              <a:t>20</a:t>
            </a:fld>
            <a:endParaRPr lang="en-US"/>
          </a:p>
        </p:txBody>
      </p:sp>
      <p:sp>
        <p:nvSpPr>
          <p:cNvPr id="50178" name="Rectangle 2"/>
          <p:cNvSpPr>
            <a:spLocks noRot="1" noChangeArrowheads="1" noTextEdit="1"/>
          </p:cNvSpPr>
          <p:nvPr>
            <p:ph type="sldImg"/>
          </p:nvPr>
        </p:nvSpPr>
        <p:spPr>
          <a:ln/>
        </p:spPr>
      </p:sp>
      <p:sp>
        <p:nvSpPr>
          <p:cNvPr id="50179"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7D1029-7E3E-4547-8FB8-A0FCC5A8CDB4}" type="slidenum">
              <a:rPr lang="en-US"/>
              <a:pPr/>
              <a:t>21</a:t>
            </a:fld>
            <a:endParaRPr lang="en-US"/>
          </a:p>
        </p:txBody>
      </p:sp>
      <p:sp>
        <p:nvSpPr>
          <p:cNvPr id="52226" name="Rectangle 2"/>
          <p:cNvSpPr>
            <a:spLocks noRot="1" noChangeArrowheads="1" noTextEdit="1"/>
          </p:cNvSpPr>
          <p:nvPr>
            <p:ph type="sldImg"/>
          </p:nvPr>
        </p:nvSpPr>
        <p:spPr>
          <a:ln/>
        </p:spPr>
      </p:sp>
      <p:sp>
        <p:nvSpPr>
          <p:cNvPr id="52227" name="Rectangle 3"/>
          <p:cNvSpPr>
            <a:spLocks noGrp="1" noChangeArrowheads="1"/>
          </p:cNvSpPr>
          <p:nvPr>
            <p:ph type="body" idx="1"/>
          </p:nvPr>
        </p:nvSpPr>
        <p:spPr>
          <a:xfrm>
            <a:off x="914400" y="4343400"/>
            <a:ext cx="5029200" cy="4114800"/>
          </a:xfrm>
        </p:spPr>
        <p:txBody>
          <a:bodyPr lIns="91419" tIns="45710" rIns="91419" bIns="45710"/>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B75964-82B7-4867-801F-4D192876919C}" type="slidenum">
              <a:rPr lang="en-US"/>
              <a:pPr/>
              <a:t>22</a:t>
            </a:fld>
            <a:endParaRPr lang="en-US"/>
          </a:p>
        </p:txBody>
      </p:sp>
      <p:sp>
        <p:nvSpPr>
          <p:cNvPr id="23554" name="Rectangle 2"/>
          <p:cNvSpPr>
            <a:spLocks noRot="1" noChangeArrowheads="1" noTextEdit="1"/>
          </p:cNvSpPr>
          <p:nvPr>
            <p:ph type="sldImg"/>
          </p:nvPr>
        </p:nvSpPr>
        <p:spPr>
          <a:xfrm>
            <a:off x="1144588" y="685800"/>
            <a:ext cx="4572000" cy="3429000"/>
          </a:xfrm>
          <a:ln/>
        </p:spPr>
      </p:sp>
      <p:sp>
        <p:nvSpPr>
          <p:cNvPr id="235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8A11E1F-8702-4743-A752-CF7312BE3350}" type="slidenum">
              <a:rPr lang="en-US"/>
              <a:pPr/>
              <a:t>23</a:t>
            </a:fld>
            <a:endParaRPr lang="en-US"/>
          </a:p>
        </p:txBody>
      </p:sp>
      <p:sp>
        <p:nvSpPr>
          <p:cNvPr id="33794" name="Rectangle 2"/>
          <p:cNvSpPr>
            <a:spLocks noRot="1" noChangeArrowheads="1" noTextEdit="1"/>
          </p:cNvSpPr>
          <p:nvPr>
            <p:ph type="sldImg"/>
          </p:nvPr>
        </p:nvSpPr>
        <p:spPr>
          <a:xfrm>
            <a:off x="1144588" y="685800"/>
            <a:ext cx="4572000" cy="3429000"/>
          </a:xfrm>
          <a:ln/>
        </p:spPr>
      </p:sp>
      <p:sp>
        <p:nvSpPr>
          <p:cNvPr id="33795"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514E494-6F65-4798-B0DD-A1BFBF5B113D}" type="slidenum">
              <a:rPr lang="en-US"/>
              <a:pPr/>
              <a:t>24</a:t>
            </a:fld>
            <a:endParaRPr lang="en-US"/>
          </a:p>
        </p:txBody>
      </p:sp>
      <p:sp>
        <p:nvSpPr>
          <p:cNvPr id="35842" name="Rectangle 2"/>
          <p:cNvSpPr>
            <a:spLocks noRot="1" noChangeArrowheads="1" noTextEdit="1"/>
          </p:cNvSpPr>
          <p:nvPr>
            <p:ph type="sldImg"/>
          </p:nvPr>
        </p:nvSpPr>
        <p:spPr>
          <a:xfrm>
            <a:off x="1144588" y="685800"/>
            <a:ext cx="4572000" cy="3429000"/>
          </a:xfrm>
          <a:ln/>
        </p:spPr>
      </p:sp>
      <p:sp>
        <p:nvSpPr>
          <p:cNvPr id="35843"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D62132-E88B-4DE4-AEC4-ED37DEE85BBA}" type="slidenum">
              <a:rPr lang="en-US"/>
              <a:pPr/>
              <a:t>25</a:t>
            </a:fld>
            <a:endParaRPr lang="en-US"/>
          </a:p>
        </p:txBody>
      </p:sp>
      <p:sp>
        <p:nvSpPr>
          <p:cNvPr id="37890" name="Rectangle 2"/>
          <p:cNvSpPr>
            <a:spLocks noRot="1" noChangeArrowheads="1" noTextEdit="1"/>
          </p:cNvSpPr>
          <p:nvPr>
            <p:ph type="sldImg"/>
          </p:nvPr>
        </p:nvSpPr>
        <p:spPr>
          <a:xfrm>
            <a:off x="1144588" y="685800"/>
            <a:ext cx="4572000" cy="3429000"/>
          </a:xfrm>
          <a:ln/>
        </p:spPr>
      </p:sp>
      <p:sp>
        <p:nvSpPr>
          <p:cNvPr id="378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FC1081-E3F5-43D7-89C1-B0F8264F196F}" type="slidenum">
              <a:rPr lang="en-US"/>
              <a:pPr/>
              <a:t>26</a:t>
            </a:fld>
            <a:endParaRPr lang="en-US"/>
          </a:p>
        </p:txBody>
      </p:sp>
      <p:sp>
        <p:nvSpPr>
          <p:cNvPr id="56322" name="Rectangle 2"/>
          <p:cNvSpPr>
            <a:spLocks noRot="1" noChangeArrowheads="1" noTextEdit="1"/>
          </p:cNvSpPr>
          <p:nvPr>
            <p:ph type="sldImg"/>
          </p:nvPr>
        </p:nvSpPr>
        <p:spPr>
          <a:ln/>
        </p:spPr>
      </p:sp>
      <p:sp>
        <p:nvSpPr>
          <p:cNvPr id="56323"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2525B35-A9C4-44E8-8E0D-8BE39D2695B4}" type="slidenum">
              <a:rPr lang="en-US"/>
              <a:pPr/>
              <a:t>27</a:t>
            </a:fld>
            <a:endParaRPr lang="en-US"/>
          </a:p>
        </p:txBody>
      </p:sp>
      <p:sp>
        <p:nvSpPr>
          <p:cNvPr id="39938" name="Rectangle 2"/>
          <p:cNvSpPr>
            <a:spLocks noRot="1" noChangeArrowheads="1" noTextEdit="1"/>
          </p:cNvSpPr>
          <p:nvPr>
            <p:ph type="sldImg"/>
          </p:nvPr>
        </p:nvSpPr>
        <p:spPr>
          <a:xfrm>
            <a:off x="1144588" y="685800"/>
            <a:ext cx="4572000" cy="3429000"/>
          </a:xfrm>
          <a:ln/>
        </p:spPr>
      </p:sp>
      <p:sp>
        <p:nvSpPr>
          <p:cNvPr id="399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26E322D-3DFC-4F4E-892B-86983D6DFF8E}" type="slidenum">
              <a:rPr lang="en-US"/>
              <a:pPr/>
              <a:t>28</a:t>
            </a:fld>
            <a:endParaRPr lang="en-US"/>
          </a:p>
        </p:txBody>
      </p:sp>
      <p:sp>
        <p:nvSpPr>
          <p:cNvPr id="41986" name="Rectangle 2"/>
          <p:cNvSpPr>
            <a:spLocks noRot="1" noChangeArrowheads="1" noTextEdit="1"/>
          </p:cNvSpPr>
          <p:nvPr>
            <p:ph type="sldImg"/>
          </p:nvPr>
        </p:nvSpPr>
        <p:spPr>
          <a:xfrm>
            <a:off x="1144588" y="685800"/>
            <a:ext cx="4572000" cy="3429000"/>
          </a:xfrm>
          <a:ln/>
        </p:spPr>
      </p:sp>
      <p:sp>
        <p:nvSpPr>
          <p:cNvPr id="419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D266367-066F-4225-898B-844CCAA2DF81}" type="slidenum">
              <a:rPr lang="en-US"/>
              <a:pPr/>
              <a:t>29</a:t>
            </a:fld>
            <a:endParaRPr lang="en-US"/>
          </a:p>
        </p:txBody>
      </p:sp>
      <p:sp>
        <p:nvSpPr>
          <p:cNvPr id="44034" name="Rectangle 2"/>
          <p:cNvSpPr>
            <a:spLocks noRot="1" noChangeArrowheads="1" noTextEdit="1"/>
          </p:cNvSpPr>
          <p:nvPr>
            <p:ph type="sldImg"/>
          </p:nvPr>
        </p:nvSpPr>
        <p:spPr>
          <a:xfrm>
            <a:off x="1144588" y="685800"/>
            <a:ext cx="4572000" cy="3429000"/>
          </a:xfrm>
          <a:ln/>
        </p:spPr>
      </p:sp>
      <p:sp>
        <p:nvSpPr>
          <p:cNvPr id="440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FF73F29-BF3F-45A6-A99E-6DAD15C63E1B}" type="slidenum">
              <a:rPr lang="en-US"/>
              <a:pPr/>
              <a:t>3</a:t>
            </a:fld>
            <a:endParaRPr lang="en-US"/>
          </a:p>
        </p:txBody>
      </p:sp>
      <p:sp>
        <p:nvSpPr>
          <p:cNvPr id="9218" name="Rectangle 2"/>
          <p:cNvSpPr>
            <a:spLocks noRot="1" noChangeArrowheads="1" noTextEdit="1"/>
          </p:cNvSpPr>
          <p:nvPr>
            <p:ph type="sldImg"/>
          </p:nvPr>
        </p:nvSpPr>
        <p:spPr>
          <a:xfrm>
            <a:off x="1144588" y="685800"/>
            <a:ext cx="4572000" cy="3429000"/>
          </a:xfrm>
          <a:ln/>
        </p:spPr>
      </p:sp>
      <p:sp>
        <p:nvSpPr>
          <p:cNvPr id="9219"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30B0A58-C819-4C5D-AD1B-D59D7D919082}" type="slidenum">
              <a:rPr lang="en-US"/>
              <a:pPr/>
              <a:t>30</a:t>
            </a:fld>
            <a:endParaRPr lang="en-US"/>
          </a:p>
        </p:txBody>
      </p:sp>
      <p:sp>
        <p:nvSpPr>
          <p:cNvPr id="46082" name="Rectangle 2"/>
          <p:cNvSpPr>
            <a:spLocks noRot="1" noChangeArrowheads="1" noTextEdit="1"/>
          </p:cNvSpPr>
          <p:nvPr>
            <p:ph type="sldImg"/>
          </p:nvPr>
        </p:nvSpPr>
        <p:spPr>
          <a:xfrm>
            <a:off x="1144588" y="685800"/>
            <a:ext cx="4572000" cy="3429000"/>
          </a:xfrm>
          <a:ln/>
        </p:spPr>
      </p:sp>
      <p:sp>
        <p:nvSpPr>
          <p:cNvPr id="460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039FDF1-9F49-4759-AB77-9BFCA096EA07}" type="slidenum">
              <a:rPr lang="en-US"/>
              <a:pPr/>
              <a:t>31</a:t>
            </a:fld>
            <a:endParaRPr lang="en-US"/>
          </a:p>
        </p:txBody>
      </p:sp>
      <p:sp>
        <p:nvSpPr>
          <p:cNvPr id="89090" name="Rectangle 2"/>
          <p:cNvSpPr>
            <a:spLocks noRot="1" noChangeArrowheads="1" noTextEdit="1"/>
          </p:cNvSpPr>
          <p:nvPr>
            <p:ph type="sldImg"/>
          </p:nvPr>
        </p:nvSpPr>
        <p:spPr>
          <a:xfrm>
            <a:off x="1146175" y="685800"/>
            <a:ext cx="4572000" cy="3429000"/>
          </a:xfrm>
          <a:ln/>
        </p:spPr>
      </p:sp>
      <p:sp>
        <p:nvSpPr>
          <p:cNvPr id="89091" name="Rectangle 3"/>
          <p:cNvSpPr>
            <a:spLocks noGrp="1" noChangeArrowheads="1"/>
          </p:cNvSpPr>
          <p:nvPr>
            <p:ph type="body" idx="1"/>
          </p:nvPr>
        </p:nvSpPr>
        <p:spPr>
          <a:xfrm>
            <a:off x="914400" y="4343400"/>
            <a:ext cx="5029200" cy="4114800"/>
          </a:xfrm>
        </p:spPr>
        <p:txBody>
          <a:bodyPr lIns="89658" tIns="44829" rIns="89658" bIns="44829"/>
          <a:lstStyle/>
          <a:p>
            <a:r>
              <a:rPr lang="en-US"/>
              <a:t>Use strategies that move from (point to be assessed) To (feasible within defined timeframe).</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04C38D9-66BF-453E-B5D7-3A32E4C9F243}" type="slidenum">
              <a:rPr lang="en-US"/>
              <a:pPr/>
              <a:t>32</a:t>
            </a:fld>
            <a:endParaRPr lang="en-US"/>
          </a:p>
        </p:txBody>
      </p:sp>
      <p:sp>
        <p:nvSpPr>
          <p:cNvPr id="77826" name="Rectangle 2"/>
          <p:cNvSpPr>
            <a:spLocks noRot="1" noChangeArrowheads="1" noTextEdit="1"/>
          </p:cNvSpPr>
          <p:nvPr>
            <p:ph type="sldImg"/>
          </p:nvPr>
        </p:nvSpPr>
        <p:spPr>
          <a:ln/>
        </p:spPr>
      </p:sp>
      <p:sp>
        <p:nvSpPr>
          <p:cNvPr id="778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50CB8A9-7C22-46C6-A45E-DE630561870B}" type="slidenum">
              <a:rPr lang="en-US"/>
              <a:pPr/>
              <a:t>33</a:t>
            </a:fld>
            <a:endParaRPr lang="en-US"/>
          </a:p>
        </p:txBody>
      </p:sp>
      <p:sp>
        <p:nvSpPr>
          <p:cNvPr id="67586" name="Rectangle 2"/>
          <p:cNvSpPr>
            <a:spLocks noRot="1" noChangeArrowheads="1" noTextEdit="1"/>
          </p:cNvSpPr>
          <p:nvPr>
            <p:ph type="sldImg"/>
          </p:nvPr>
        </p:nvSpPr>
        <p:spPr>
          <a:ln/>
        </p:spPr>
      </p:sp>
      <p:sp>
        <p:nvSpPr>
          <p:cNvPr id="675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4AB155-4FDA-46B9-A352-07BCBBD4BEFD}" type="slidenum">
              <a:rPr lang="en-US"/>
              <a:pPr/>
              <a:t>4</a:t>
            </a:fld>
            <a:endParaRPr lang="en-US"/>
          </a:p>
        </p:txBody>
      </p:sp>
      <p:sp>
        <p:nvSpPr>
          <p:cNvPr id="58370" name="Rectangle 2"/>
          <p:cNvSpPr>
            <a:spLocks noRot="1" noChangeArrowheads="1" noTextEdit="1"/>
          </p:cNvSpPr>
          <p:nvPr>
            <p:ph type="sldImg"/>
          </p:nvPr>
        </p:nvSpPr>
        <p:spPr>
          <a:ln/>
        </p:spPr>
      </p:sp>
      <p:sp>
        <p:nvSpPr>
          <p:cNvPr id="583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C2550E-43B2-45C2-9D13-2C766D93062B}" type="slidenum">
              <a:rPr lang="en-US"/>
              <a:pPr/>
              <a:t>5</a:t>
            </a:fld>
            <a:endParaRPr lang="en-US"/>
          </a:p>
        </p:txBody>
      </p:sp>
      <p:sp>
        <p:nvSpPr>
          <p:cNvPr id="13314" name="Rectangle 2"/>
          <p:cNvSpPr>
            <a:spLocks noRot="1" noChangeArrowheads="1" noTextEdit="1"/>
          </p:cNvSpPr>
          <p:nvPr>
            <p:ph type="sldImg"/>
          </p:nvPr>
        </p:nvSpPr>
        <p:spPr>
          <a:xfrm>
            <a:off x="1144588" y="685800"/>
            <a:ext cx="4572000" cy="3429000"/>
          </a:xfrm>
          <a:ln/>
        </p:spPr>
      </p:sp>
      <p:sp>
        <p:nvSpPr>
          <p:cNvPr id="133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7025BDA-35BA-45D8-9455-9058E5C9BE1A}" type="slidenum">
              <a:rPr lang="en-US"/>
              <a:pPr/>
              <a:t>6</a:t>
            </a:fld>
            <a:endParaRPr lang="en-US"/>
          </a:p>
        </p:txBody>
      </p:sp>
      <p:sp>
        <p:nvSpPr>
          <p:cNvPr id="11266" name="Rectangle 2"/>
          <p:cNvSpPr>
            <a:spLocks noRot="1" noChangeArrowheads="1" noTextEdit="1"/>
          </p:cNvSpPr>
          <p:nvPr>
            <p:ph type="sldImg"/>
          </p:nvPr>
        </p:nvSpPr>
        <p:spPr>
          <a:xfrm>
            <a:off x="1144588" y="685800"/>
            <a:ext cx="4572000" cy="3429000"/>
          </a:xfrm>
          <a:ln/>
        </p:spPr>
      </p:sp>
      <p:sp>
        <p:nvSpPr>
          <p:cNvPr id="11267"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BEC82F-1F16-4487-859A-0853C6D0F265}" type="slidenum">
              <a:rPr lang="en-US"/>
              <a:pPr/>
              <a:t>7</a:t>
            </a:fld>
            <a:endParaRPr lang="en-US"/>
          </a:p>
        </p:txBody>
      </p:sp>
      <p:sp>
        <p:nvSpPr>
          <p:cNvPr id="81922" name="Rectangle 2"/>
          <p:cNvSpPr>
            <a:spLocks noRot="1" noChangeArrowheads="1" noTextEdit="1"/>
          </p:cNvSpPr>
          <p:nvPr>
            <p:ph type="sldImg"/>
          </p:nvPr>
        </p:nvSpPr>
        <p:spPr>
          <a:ln/>
        </p:spPr>
      </p:sp>
      <p:sp>
        <p:nvSpPr>
          <p:cNvPr id="819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41CB1C-8A86-4E0D-8440-AC75B02FC14B}" type="slidenum">
              <a:rPr lang="en-US"/>
              <a:pPr/>
              <a:t>8</a:t>
            </a:fld>
            <a:endParaRPr lang="en-US"/>
          </a:p>
        </p:txBody>
      </p:sp>
      <p:sp>
        <p:nvSpPr>
          <p:cNvPr id="83970" name="Rectangle 2"/>
          <p:cNvSpPr>
            <a:spLocks noRot="1" noChangeArrowheads="1" noTextEdit="1"/>
          </p:cNvSpPr>
          <p:nvPr>
            <p:ph type="sldImg"/>
          </p:nvPr>
        </p:nvSpPr>
        <p:spPr>
          <a:xfrm>
            <a:off x="1144588" y="685800"/>
            <a:ext cx="4572000" cy="3429000"/>
          </a:xfrm>
          <a:ln/>
        </p:spPr>
      </p:sp>
      <p:sp>
        <p:nvSpPr>
          <p:cNvPr id="839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FA2B3FE-36F0-46F6-8916-D19088ACD865}" type="slidenum">
              <a:rPr lang="en-US"/>
              <a:pPr/>
              <a:t>9</a:t>
            </a:fld>
            <a:endParaRPr lang="en-US"/>
          </a:p>
        </p:txBody>
      </p:sp>
      <p:sp>
        <p:nvSpPr>
          <p:cNvPr id="60418" name="Rectangle 2"/>
          <p:cNvSpPr>
            <a:spLocks noRot="1" noChangeArrowheads="1" noTextEdit="1"/>
          </p:cNvSpPr>
          <p:nvPr>
            <p:ph type="sldImg"/>
          </p:nvPr>
        </p:nvSpPr>
        <p:spPr>
          <a:xfrm>
            <a:off x="1144588" y="685800"/>
            <a:ext cx="4572000" cy="3429000"/>
          </a:xfrm>
          <a:ln/>
        </p:spPr>
      </p:sp>
      <p:sp>
        <p:nvSpPr>
          <p:cNvPr id="60419"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F77D4E5-74F2-449B-A8EF-2F36DCF8D704}"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2A0F461-9D4C-41DE-95B0-5ECBCB01FE06}"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7788662-8EE3-471C-B781-7E624C298F0E}"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5225"/>
            <a:ext cx="2133600" cy="476250"/>
          </a:xfrm>
        </p:spPr>
        <p:txBody>
          <a:bodyPr/>
          <a:lstStyle>
            <a:lvl1pPr>
              <a:defRPr/>
            </a:lvl1pPr>
          </a:lstStyle>
          <a:p>
            <a:endParaRPr lang="en-US"/>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en-US"/>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fld id="{AACCCC45-E296-4030-9B0C-57744C1BFF12}"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5DC8925-742D-4E92-A69A-D3753B657D90}"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EA36A14-95D7-41EE-9A72-1B1F5DB6DB52}"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E2BF84A-D540-40E8-8FAE-3AA84F433F5C}"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8F11A93D-01F3-4F04-9320-348C93B8AEB6}"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576BFC4B-99E7-45E4-A1E7-77F681CC0EE3}"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74EF4168-D5EC-4ADC-A7CC-A37CF92F50A2}"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06FC229-D76E-443F-9EB6-595462A8942E}"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68A49B4-D094-4E4F-A76D-24D9F909BEAC}"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64AAD847-7488-4645-9640-44C96E85C801}"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defRPr>
      </a:lvl2pPr>
      <a:lvl3pPr algn="ctr" rtl="0" fontAlgn="base">
        <a:spcBef>
          <a:spcPct val="0"/>
        </a:spcBef>
        <a:spcAft>
          <a:spcPct val="0"/>
        </a:spcAft>
        <a:defRPr sz="4400">
          <a:solidFill>
            <a:schemeClr val="tx2"/>
          </a:solidFill>
          <a:latin typeface="Arial" pitchFamily="34" charset="0"/>
        </a:defRPr>
      </a:lvl3pPr>
      <a:lvl4pPr algn="ctr" rtl="0" fontAlgn="base">
        <a:spcBef>
          <a:spcPct val="0"/>
        </a:spcBef>
        <a:spcAft>
          <a:spcPct val="0"/>
        </a:spcAft>
        <a:defRPr sz="4400">
          <a:solidFill>
            <a:schemeClr val="tx2"/>
          </a:solidFill>
          <a:latin typeface="Arial" pitchFamily="34" charset="0"/>
        </a:defRPr>
      </a:lvl4pPr>
      <a:lvl5pPr algn="ctr" rtl="0" fontAlgn="base">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6.xml"/><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15.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457200" y="152400"/>
            <a:ext cx="8229600" cy="1265238"/>
          </a:xfrm>
        </p:spPr>
        <p:txBody>
          <a:bodyPr/>
          <a:lstStyle/>
          <a:p>
            <a:r>
              <a:rPr lang="en-US" sz="2400" b="1"/>
              <a:t>The Challenge of Coping with the Natural Cycle of (Multiple) Hazards in the Caribbean: Promoting, Selecting, Adopting and Adapting  Risk, Resilience, and Sustainability Initiatives</a:t>
            </a:r>
          </a:p>
        </p:txBody>
      </p:sp>
      <p:sp>
        <p:nvSpPr>
          <p:cNvPr id="47107" name="Rectangle 3"/>
          <p:cNvSpPr>
            <a:spLocks noGrp="1" noChangeArrowheads="1"/>
          </p:cNvSpPr>
          <p:nvPr>
            <p:ph type="body" idx="1"/>
          </p:nvPr>
        </p:nvSpPr>
        <p:spPr/>
        <p:txBody>
          <a:bodyPr/>
          <a:lstStyle/>
          <a:p>
            <a:pPr>
              <a:buFontTx/>
              <a:buNone/>
            </a:pPr>
            <a:r>
              <a:rPr lang="en-US"/>
              <a:t>.</a:t>
            </a:r>
          </a:p>
        </p:txBody>
      </p:sp>
      <p:pic>
        <p:nvPicPr>
          <p:cNvPr id="47108" name="Picture 4"/>
          <p:cNvPicPr>
            <a:picLocks noChangeAspect="1" noChangeArrowheads="1"/>
          </p:cNvPicPr>
          <p:nvPr/>
        </p:nvPicPr>
        <p:blipFill>
          <a:blip r:embed="rId3" cstate="print"/>
          <a:srcRect/>
          <a:stretch>
            <a:fillRect/>
          </a:stretch>
        </p:blipFill>
        <p:spPr bwMode="auto">
          <a:xfrm>
            <a:off x="1447800" y="2133600"/>
            <a:ext cx="6324600" cy="4648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457200" y="-228600"/>
            <a:ext cx="8229600" cy="1143000"/>
          </a:xfrm>
        </p:spPr>
        <p:txBody>
          <a:bodyPr/>
          <a:lstStyle/>
          <a:p>
            <a:r>
              <a:rPr lang="en-US"/>
              <a:t>Trends / Emerging Issues </a:t>
            </a:r>
          </a:p>
        </p:txBody>
      </p:sp>
      <p:sp>
        <p:nvSpPr>
          <p:cNvPr id="61443" name="Rectangle 3"/>
          <p:cNvSpPr>
            <a:spLocks noGrp="1" noChangeArrowheads="1"/>
          </p:cNvSpPr>
          <p:nvPr>
            <p:ph type="body" idx="1"/>
          </p:nvPr>
        </p:nvSpPr>
        <p:spPr>
          <a:xfrm>
            <a:off x="457200" y="762000"/>
            <a:ext cx="8229600" cy="5791200"/>
          </a:xfrm>
        </p:spPr>
        <p:txBody>
          <a:bodyPr/>
          <a:lstStyle/>
          <a:p>
            <a:pPr>
              <a:lnSpc>
                <a:spcPct val="80000"/>
              </a:lnSpc>
            </a:pPr>
            <a:r>
              <a:rPr lang="en-US" sz="2400" b="1"/>
              <a:t>Climate Instability possibly related to GLOBAL CLIMATE CHANGE</a:t>
            </a:r>
          </a:p>
          <a:p>
            <a:pPr>
              <a:lnSpc>
                <a:spcPct val="80000"/>
              </a:lnSpc>
            </a:pPr>
            <a:r>
              <a:rPr lang="en-US" sz="2400" b="1"/>
              <a:t>“Environmental” Emergencies </a:t>
            </a:r>
          </a:p>
          <a:p>
            <a:pPr lvl="1">
              <a:lnSpc>
                <a:spcPct val="80000"/>
              </a:lnSpc>
            </a:pPr>
            <a:r>
              <a:rPr lang="en-US" sz="2400" b="1"/>
              <a:t>Marine Accidents / Spills ; Atmospheric Pollution; </a:t>
            </a:r>
          </a:p>
          <a:p>
            <a:pPr lvl="1">
              <a:lnSpc>
                <a:spcPct val="80000"/>
              </a:lnSpc>
            </a:pPr>
            <a:r>
              <a:rPr lang="en-US" sz="2400" b="1"/>
              <a:t>Wildfires</a:t>
            </a:r>
          </a:p>
          <a:p>
            <a:pPr>
              <a:lnSpc>
                <a:spcPct val="80000"/>
              </a:lnSpc>
            </a:pPr>
            <a:r>
              <a:rPr lang="en-US" sz="2400" b="1"/>
              <a:t>SHOCKS / Consequence Management</a:t>
            </a:r>
          </a:p>
          <a:p>
            <a:pPr lvl="1">
              <a:lnSpc>
                <a:spcPct val="80000"/>
              </a:lnSpc>
            </a:pPr>
            <a:r>
              <a:rPr lang="en-US" sz="2400" b="1"/>
              <a:t>Effects of ‘Offshore’  / Transboundary events</a:t>
            </a:r>
          </a:p>
          <a:p>
            <a:pPr lvl="1">
              <a:lnSpc>
                <a:spcPct val="80000"/>
              </a:lnSpc>
            </a:pPr>
            <a:r>
              <a:rPr lang="en-US" sz="2400" b="1"/>
              <a:t>9/11 ; Airport Closures; Trade / Energy “Shocks” </a:t>
            </a:r>
          </a:p>
          <a:p>
            <a:pPr lvl="1">
              <a:lnSpc>
                <a:spcPct val="80000"/>
              </a:lnSpc>
            </a:pPr>
            <a:r>
              <a:rPr lang="en-US" sz="2400" b="1"/>
              <a:t>Business CONTINUITY Planning / Processes</a:t>
            </a:r>
          </a:p>
          <a:p>
            <a:pPr>
              <a:lnSpc>
                <a:spcPct val="80000"/>
              </a:lnSpc>
            </a:pPr>
            <a:r>
              <a:rPr lang="en-US" sz="2400" b="1"/>
              <a:t>Complex Emergencies / Humanitarian / Human Displacement / Refugee Events (Haiti / Cuba etc)</a:t>
            </a:r>
          </a:p>
          <a:p>
            <a:pPr>
              <a:lnSpc>
                <a:spcPct val="80000"/>
              </a:lnSpc>
            </a:pPr>
            <a:r>
              <a:rPr lang="en-US" sz="2400" b="1"/>
              <a:t>BioSafety ; Human DISEASE SARS / Avian Flu </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en-US" sz="4000"/>
              <a:t>Meteorological Hazards (with Climate Change drivers)</a:t>
            </a:r>
          </a:p>
        </p:txBody>
      </p:sp>
      <p:sp>
        <p:nvSpPr>
          <p:cNvPr id="84995" name="Rectangle 3"/>
          <p:cNvSpPr>
            <a:spLocks noGrp="1" noChangeArrowheads="1"/>
          </p:cNvSpPr>
          <p:nvPr>
            <p:ph type="body" idx="1"/>
          </p:nvPr>
        </p:nvSpPr>
        <p:spPr>
          <a:xfrm>
            <a:off x="457200" y="1798638"/>
            <a:ext cx="8229600" cy="5059362"/>
          </a:xfrm>
        </p:spPr>
        <p:txBody>
          <a:bodyPr/>
          <a:lstStyle/>
          <a:p>
            <a:pPr>
              <a:lnSpc>
                <a:spcPct val="80000"/>
              </a:lnSpc>
            </a:pPr>
            <a:r>
              <a:rPr lang="en-US" sz="2400"/>
              <a:t>Long Term Cyclic fluctuations continue (past peaks in 30’s / 60’s)</a:t>
            </a:r>
          </a:p>
          <a:p>
            <a:pPr>
              <a:lnSpc>
                <a:spcPct val="80000"/>
              </a:lnSpc>
            </a:pPr>
            <a:r>
              <a:rPr lang="en-US" sz="2400"/>
              <a:t>Scientific Opinion leaning to Peaks +  Changes in Intensity driven by Global Warming</a:t>
            </a:r>
          </a:p>
          <a:p>
            <a:pPr>
              <a:lnSpc>
                <a:spcPct val="80000"/>
              </a:lnSpc>
            </a:pPr>
            <a:r>
              <a:rPr lang="en-US" sz="2400"/>
              <a:t>Worst Case: </a:t>
            </a:r>
          </a:p>
          <a:p>
            <a:pPr lvl="1">
              <a:lnSpc>
                <a:spcPct val="80000"/>
              </a:lnSpc>
            </a:pPr>
            <a:r>
              <a:rPr lang="en-US" sz="2000"/>
              <a:t>Extended Season (May – December)</a:t>
            </a:r>
          </a:p>
          <a:p>
            <a:pPr lvl="1">
              <a:lnSpc>
                <a:spcPct val="80000"/>
              </a:lnSpc>
            </a:pPr>
            <a:r>
              <a:rPr lang="en-US" sz="2000"/>
              <a:t>More named Events / Higher intensities </a:t>
            </a:r>
          </a:p>
          <a:p>
            <a:pPr lvl="1">
              <a:lnSpc>
                <a:spcPct val="80000"/>
              </a:lnSpc>
            </a:pPr>
            <a:r>
              <a:rPr lang="en-US" sz="2000"/>
              <a:t>More “Hurricane Days” / Longer lived </a:t>
            </a:r>
          </a:p>
          <a:p>
            <a:pPr lvl="1">
              <a:lnSpc>
                <a:spcPct val="80000"/>
              </a:lnSpc>
            </a:pPr>
            <a:r>
              <a:rPr lang="en-US" sz="2000"/>
              <a:t>Unusual tracks / Wider zones of influence</a:t>
            </a:r>
          </a:p>
          <a:p>
            <a:pPr>
              <a:lnSpc>
                <a:spcPct val="80000"/>
              </a:lnSpc>
            </a:pPr>
            <a:r>
              <a:rPr lang="en-US" sz="2400"/>
              <a:t>More intense Rainfall / Wider and Longer Flood Episodes</a:t>
            </a:r>
          </a:p>
          <a:p>
            <a:pPr>
              <a:lnSpc>
                <a:spcPct val="80000"/>
              </a:lnSpc>
            </a:pPr>
            <a:r>
              <a:rPr lang="en-US" sz="2400"/>
              <a:t>Multiple / Cumulative Effect of above + Sea Level Change</a:t>
            </a:r>
          </a:p>
          <a:p>
            <a:pPr>
              <a:lnSpc>
                <a:spcPct val="80000"/>
              </a:lnSpc>
            </a:pPr>
            <a:r>
              <a:rPr lang="en-US" sz="2400"/>
              <a:t>Traditional ‘safe areas’ affected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en-US"/>
              <a:t>Geological Hazards</a:t>
            </a:r>
          </a:p>
        </p:txBody>
      </p:sp>
      <p:sp>
        <p:nvSpPr>
          <p:cNvPr id="86019" name="Rectangle 3"/>
          <p:cNvSpPr>
            <a:spLocks noGrp="1" noChangeArrowheads="1"/>
          </p:cNvSpPr>
          <p:nvPr>
            <p:ph type="body" idx="1"/>
          </p:nvPr>
        </p:nvSpPr>
        <p:spPr/>
        <p:txBody>
          <a:bodyPr/>
          <a:lstStyle/>
          <a:p>
            <a:pPr>
              <a:lnSpc>
                <a:spcPct val="90000"/>
              </a:lnSpc>
            </a:pPr>
            <a:r>
              <a:rPr lang="en-US"/>
              <a:t>Significant Threat in Greater Antillees where some experts have postulated ‘Seismic Gap’</a:t>
            </a:r>
          </a:p>
          <a:p>
            <a:pPr>
              <a:lnSpc>
                <a:spcPct val="90000"/>
              </a:lnSpc>
            </a:pPr>
            <a:r>
              <a:rPr lang="en-US"/>
              <a:t>City / Municipal Heavy Rescue Capacities (Kingston/ S de Cuba/  PaP/ Cap H/ Santo Domingo/ San Juan/ etc) not adequate </a:t>
            </a:r>
          </a:p>
          <a:p>
            <a:pPr>
              <a:lnSpc>
                <a:spcPct val="90000"/>
              </a:lnSpc>
            </a:pPr>
            <a:r>
              <a:rPr lang="en-US"/>
              <a:t>Tsunami threat locally significant</a:t>
            </a:r>
          </a:p>
          <a:p>
            <a:pPr>
              <a:lnSpc>
                <a:spcPct val="90000"/>
              </a:lnSpc>
            </a:pPr>
            <a:endParaRPr lang="en-US"/>
          </a:p>
          <a:p>
            <a:pPr>
              <a:lnSpc>
                <a:spcPct val="90000"/>
              </a:lnSpc>
            </a:pPr>
            <a:r>
              <a:rPr lang="en-US"/>
              <a:t>Research / Knowledge creation issues</a:t>
            </a:r>
          </a:p>
          <a:p>
            <a:pPr>
              <a:lnSpc>
                <a:spcPct val="90000"/>
              </a:lnSpc>
            </a:pPr>
            <a:endParaRPr lang="en-US"/>
          </a:p>
          <a:p>
            <a:pPr>
              <a:lnSpc>
                <a:spcPct val="90000"/>
              </a:lnSpc>
            </a:pPr>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US"/>
              <a:t>Volcanic Risks</a:t>
            </a:r>
          </a:p>
        </p:txBody>
      </p:sp>
      <p:sp>
        <p:nvSpPr>
          <p:cNvPr id="87043" name="Rectangle 3"/>
          <p:cNvSpPr>
            <a:spLocks noGrp="1" noChangeArrowheads="1"/>
          </p:cNvSpPr>
          <p:nvPr>
            <p:ph type="body" idx="1"/>
          </p:nvPr>
        </p:nvSpPr>
        <p:spPr/>
        <p:txBody>
          <a:bodyPr/>
          <a:lstStyle/>
          <a:p>
            <a:pPr>
              <a:lnSpc>
                <a:spcPct val="90000"/>
              </a:lnSpc>
            </a:pPr>
            <a:r>
              <a:rPr lang="en-US"/>
              <a:t>Several Possible volcanic ‘hotspots’ known (eg Dominica )</a:t>
            </a:r>
          </a:p>
          <a:p>
            <a:pPr>
              <a:lnSpc>
                <a:spcPct val="90000"/>
              </a:lnSpc>
            </a:pPr>
            <a:r>
              <a:rPr lang="en-US"/>
              <a:t>Volcanic Scenarios needed to address both island sources and wider impacts</a:t>
            </a:r>
          </a:p>
          <a:p>
            <a:pPr lvl="1">
              <a:lnSpc>
                <a:spcPct val="90000"/>
              </a:lnSpc>
            </a:pPr>
            <a:r>
              <a:rPr lang="en-US"/>
              <a:t>Effects on Regional Transportation Systems  (esp AIR Traffic)</a:t>
            </a:r>
          </a:p>
          <a:p>
            <a:pPr lvl="1">
              <a:lnSpc>
                <a:spcPct val="90000"/>
              </a:lnSpc>
            </a:pPr>
            <a:r>
              <a:rPr lang="en-US"/>
              <a:t>Effects on Local and Regional Economies</a:t>
            </a:r>
          </a:p>
          <a:p>
            <a:pPr>
              <a:lnSpc>
                <a:spcPct val="90000"/>
              </a:lnSpc>
            </a:pPr>
            <a:endParaRPr lang="en-US"/>
          </a:p>
          <a:p>
            <a:pPr>
              <a:lnSpc>
                <a:spcPct val="90000"/>
              </a:lnSpc>
            </a:pPr>
            <a:r>
              <a:rPr lang="en-US"/>
              <a:t>Landslide and Local Flooding</a:t>
            </a:r>
          </a:p>
          <a:p>
            <a:pPr lvl="1">
              <a:lnSpc>
                <a:spcPct val="90000"/>
              </a:lnSpc>
            </a:pPr>
            <a:endParaRPr lang="en-US"/>
          </a:p>
          <a:p>
            <a:pPr lvl="1">
              <a:lnSpc>
                <a:spcPct val="90000"/>
              </a:lnSpc>
            </a:pP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en-US"/>
              <a:t>Next 15 – 20 Years</a:t>
            </a:r>
          </a:p>
        </p:txBody>
      </p:sp>
      <p:sp>
        <p:nvSpPr>
          <p:cNvPr id="78851" name="Rectangle 3"/>
          <p:cNvSpPr>
            <a:spLocks noGrp="1" noChangeArrowheads="1"/>
          </p:cNvSpPr>
          <p:nvPr>
            <p:ph type="body" idx="1"/>
          </p:nvPr>
        </p:nvSpPr>
        <p:spPr/>
        <p:txBody>
          <a:bodyPr/>
          <a:lstStyle/>
          <a:p>
            <a:r>
              <a:rPr lang="en-US" sz="2800" b="1"/>
              <a:t>Linkages to Development  Targets better understood and acted upon</a:t>
            </a:r>
          </a:p>
          <a:p>
            <a:pPr lvl="1"/>
            <a:r>
              <a:rPr lang="en-US" b="1"/>
              <a:t>SUSTAINABILITY Links</a:t>
            </a:r>
          </a:p>
          <a:p>
            <a:pPr lvl="1"/>
            <a:r>
              <a:rPr lang="en-US" b="1"/>
              <a:t>National Goals &amp; Priority Setting</a:t>
            </a:r>
          </a:p>
          <a:p>
            <a:pPr lvl="1"/>
            <a:r>
              <a:rPr lang="en-US" b="1"/>
              <a:t>Global / Regional / National / Subnational / Sectoral  Capacity Building</a:t>
            </a:r>
            <a:endParaRPr lang="en-US" sz="1600" b="1"/>
          </a:p>
          <a:p>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endParaRPr lang="en-US"/>
          </a:p>
        </p:txBody>
      </p:sp>
      <p:sp>
        <p:nvSpPr>
          <p:cNvPr id="90115" name="Rectangle 3"/>
          <p:cNvSpPr>
            <a:spLocks noGrp="1" noChangeArrowheads="1"/>
          </p:cNvSpPr>
          <p:nvPr>
            <p:ph type="body" idx="1"/>
          </p:nvPr>
        </p:nvSpPr>
        <p:spPr/>
        <p:txBody>
          <a:bodyPr/>
          <a:lstStyle/>
          <a:p>
            <a:pPr>
              <a:lnSpc>
                <a:spcPct val="80000"/>
              </a:lnSpc>
            </a:pPr>
            <a:r>
              <a:rPr lang="en-US" sz="2800"/>
              <a:t>Disaster Culture Mainstreamed via Private Sector, Civil Society, Local and National Govt partnerships</a:t>
            </a:r>
          </a:p>
          <a:p>
            <a:pPr>
              <a:lnSpc>
                <a:spcPct val="80000"/>
              </a:lnSpc>
            </a:pPr>
            <a:r>
              <a:rPr lang="en-US" sz="2800"/>
              <a:t>Resilient Sectors (Tourism etc) and societies</a:t>
            </a:r>
          </a:p>
          <a:p>
            <a:pPr>
              <a:lnSpc>
                <a:spcPct val="80000"/>
              </a:lnSpc>
            </a:pPr>
            <a:r>
              <a:rPr lang="en-US" sz="2800"/>
              <a:t>Planning / Budget and Fiscal Strategies inc RISK ISSUES </a:t>
            </a:r>
          </a:p>
          <a:p>
            <a:pPr>
              <a:lnSpc>
                <a:spcPct val="80000"/>
              </a:lnSpc>
            </a:pPr>
            <a:r>
              <a:rPr lang="en-US" sz="2800"/>
              <a:t>Effective zoning and physical planning</a:t>
            </a:r>
          </a:p>
          <a:p>
            <a:pPr>
              <a:lnSpc>
                <a:spcPct val="80000"/>
              </a:lnSpc>
            </a:pPr>
            <a:r>
              <a:rPr lang="en-US" sz="2800"/>
              <a:t>Functional Construction / Building Safety administration </a:t>
            </a:r>
          </a:p>
          <a:p>
            <a:pPr>
              <a:lnSpc>
                <a:spcPct val="80000"/>
              </a:lnSpc>
            </a:pPr>
            <a:r>
              <a:rPr lang="en-US" sz="2800"/>
              <a:t>Scenario based contingency planning from Local to  Regional levels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150938" y="-457200"/>
            <a:ext cx="7793037" cy="1524000"/>
          </a:xfrm>
        </p:spPr>
        <p:txBody>
          <a:bodyPr/>
          <a:lstStyle/>
          <a:p>
            <a:r>
              <a:rPr lang="en-US"/>
              <a:t>Coping Processes must …</a:t>
            </a:r>
          </a:p>
        </p:txBody>
      </p:sp>
      <p:sp>
        <p:nvSpPr>
          <p:cNvPr id="16387" name="Rectangle 3"/>
          <p:cNvSpPr>
            <a:spLocks noGrp="1" noChangeArrowheads="1"/>
          </p:cNvSpPr>
          <p:nvPr>
            <p:ph type="body" idx="1"/>
          </p:nvPr>
        </p:nvSpPr>
        <p:spPr>
          <a:xfrm>
            <a:off x="457200" y="609600"/>
            <a:ext cx="8229600" cy="5829300"/>
          </a:xfrm>
        </p:spPr>
        <p:txBody>
          <a:bodyPr/>
          <a:lstStyle/>
          <a:p>
            <a:pPr>
              <a:lnSpc>
                <a:spcPct val="80000"/>
              </a:lnSpc>
            </a:pPr>
            <a:r>
              <a:rPr lang="en-US" sz="2400" b="1"/>
              <a:t>Cover credible events, scenarios and futures, their mitigation and their potential consequence(s)</a:t>
            </a:r>
          </a:p>
          <a:p>
            <a:pPr lvl="1">
              <a:lnSpc>
                <a:spcPct val="80000"/>
              </a:lnSpc>
            </a:pPr>
            <a:r>
              <a:rPr lang="en-US" sz="2400" b="1"/>
              <a:t>Large, medium and small scale</a:t>
            </a:r>
          </a:p>
          <a:p>
            <a:pPr lvl="1">
              <a:lnSpc>
                <a:spcPct val="80000"/>
              </a:lnSpc>
            </a:pPr>
            <a:r>
              <a:rPr lang="en-US" sz="2400" b="1"/>
              <a:t>Natural / Man induced / High / Low Probability</a:t>
            </a:r>
          </a:p>
          <a:p>
            <a:pPr lvl="1">
              <a:lnSpc>
                <a:spcPct val="80000"/>
              </a:lnSpc>
            </a:pPr>
            <a:r>
              <a:rPr lang="en-US" sz="2400" b="1"/>
              <a:t>Effects on Human, Natural,  Social and Economic Capital Assets and systems</a:t>
            </a:r>
          </a:p>
          <a:p>
            <a:pPr>
              <a:lnSpc>
                <a:spcPct val="80000"/>
              </a:lnSpc>
            </a:pPr>
            <a:r>
              <a:rPr lang="en-US" sz="2800" b="1">
                <a:solidFill>
                  <a:srgbClr val="0066FF"/>
                </a:solidFill>
              </a:rPr>
              <a:t>Adequately deal with all facets of RISK</a:t>
            </a:r>
          </a:p>
          <a:p>
            <a:pPr>
              <a:lnSpc>
                <a:spcPct val="80000"/>
              </a:lnSpc>
            </a:pPr>
            <a:r>
              <a:rPr lang="en-US" sz="2400" b="1"/>
              <a:t>Cover all phases including return to ‘normalcy’</a:t>
            </a:r>
          </a:p>
          <a:p>
            <a:pPr>
              <a:lnSpc>
                <a:spcPct val="80000"/>
              </a:lnSpc>
            </a:pPr>
            <a:r>
              <a:rPr lang="en-US" sz="2400" b="1"/>
              <a:t>Be part of MAINSTREAM / CORE Functions of all Societal Stakeholders ie The State + Private + Civil Society in genuine PARTNERSHIPS </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endParaRPr lang="en-US"/>
          </a:p>
        </p:txBody>
      </p:sp>
      <p:sp>
        <p:nvSpPr>
          <p:cNvPr id="68611" name="Rectangle 3"/>
          <p:cNvSpPr>
            <a:spLocks noGrp="1" noChangeArrowheads="1"/>
          </p:cNvSpPr>
          <p:nvPr>
            <p:ph type="body" idx="1"/>
          </p:nvPr>
        </p:nvSpPr>
        <p:spPr/>
        <p:txBody>
          <a:bodyPr/>
          <a:lstStyle/>
          <a:p>
            <a:pPr>
              <a:lnSpc>
                <a:spcPct val="90000"/>
              </a:lnSpc>
            </a:pPr>
            <a:r>
              <a:rPr lang="en-US" sz="2800" b="1"/>
              <a:t>Ensure that Command, Control, and Communication functions are carried out to secure</a:t>
            </a:r>
          </a:p>
          <a:p>
            <a:pPr lvl="1">
              <a:lnSpc>
                <a:spcPct val="90000"/>
              </a:lnSpc>
            </a:pPr>
            <a:r>
              <a:rPr lang="en-US" sz="2400" b="1"/>
              <a:t>people, property, EMERGENCY PHASE</a:t>
            </a:r>
          </a:p>
          <a:p>
            <a:pPr lvl="1">
              <a:lnSpc>
                <a:spcPct val="90000"/>
              </a:lnSpc>
            </a:pPr>
            <a:r>
              <a:rPr lang="en-US" sz="2400" b="1"/>
              <a:t>natural resources, physical assets, livelihoods, revenue streams and sectors PRE and POST EMERGENCY</a:t>
            </a:r>
          </a:p>
          <a:p>
            <a:pPr>
              <a:lnSpc>
                <a:spcPct val="90000"/>
              </a:lnSpc>
            </a:pPr>
            <a:r>
              <a:rPr lang="en-US" sz="2800" b="1"/>
              <a:t>Be based on PROACTIVE systematic approaches NOT ONLY  REACTIVE response</a:t>
            </a:r>
          </a:p>
          <a:p>
            <a:pPr>
              <a:lnSpc>
                <a:spcPct val="90000"/>
              </a:lnSpc>
            </a:pPr>
            <a:r>
              <a:rPr lang="en-US" sz="2800" b="1"/>
              <a:t>Cover Mainstreaming MITIGATION / PREVENTION</a:t>
            </a:r>
          </a:p>
          <a:p>
            <a:pPr>
              <a:lnSpc>
                <a:spcPct val="90000"/>
              </a:lnSpc>
            </a:pPr>
            <a:endParaRPr lang="en-US" sz="280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t>SPECIAL CONCERNS </a:t>
            </a:r>
          </a:p>
        </p:txBody>
      </p:sp>
      <p:sp>
        <p:nvSpPr>
          <p:cNvPr id="18435" name="Rectangle 3"/>
          <p:cNvSpPr>
            <a:spLocks noGrp="1" noChangeArrowheads="1"/>
          </p:cNvSpPr>
          <p:nvPr>
            <p:ph type="body" idx="1"/>
          </p:nvPr>
        </p:nvSpPr>
        <p:spPr/>
        <p:txBody>
          <a:bodyPr/>
          <a:lstStyle/>
          <a:p>
            <a:pPr>
              <a:lnSpc>
                <a:spcPct val="80000"/>
              </a:lnSpc>
            </a:pPr>
            <a:r>
              <a:rPr lang="en-US" sz="2000" b="1"/>
              <a:t>Significant Major investments (eg Hotel Plant / Energy / Utilities / Health Facilities / Infrastructure) preferentially located in HAZARD PRONE ZONES </a:t>
            </a:r>
          </a:p>
          <a:p>
            <a:pPr lvl="1">
              <a:lnSpc>
                <a:spcPct val="80000"/>
              </a:lnSpc>
            </a:pPr>
            <a:r>
              <a:rPr lang="en-US" sz="1800" b="1"/>
              <a:t>on Coast (Exposed to Coastal Inundation fr Hurricanes, Tsunamis)</a:t>
            </a:r>
          </a:p>
          <a:p>
            <a:pPr lvl="1">
              <a:lnSpc>
                <a:spcPct val="80000"/>
              </a:lnSpc>
            </a:pPr>
            <a:r>
              <a:rPr lang="en-US" sz="1800" b="1"/>
              <a:t>In Flood Prone Areas (Insular and mainland states) </a:t>
            </a:r>
          </a:p>
          <a:p>
            <a:pPr lvl="1">
              <a:lnSpc>
                <a:spcPct val="80000"/>
              </a:lnSpc>
            </a:pPr>
            <a:r>
              <a:rPr lang="en-US" sz="1800" b="1"/>
              <a:t>On Reclaimed soils prone to LIQUEFACTION   and</a:t>
            </a:r>
          </a:p>
          <a:p>
            <a:pPr lvl="1">
              <a:lnSpc>
                <a:spcPct val="80000"/>
              </a:lnSpc>
            </a:pPr>
            <a:r>
              <a:rPr lang="en-US" sz="1800" b="1"/>
              <a:t>Landsliding</a:t>
            </a:r>
          </a:p>
          <a:p>
            <a:pPr>
              <a:lnSpc>
                <a:spcPct val="80000"/>
              </a:lnSpc>
            </a:pPr>
            <a:r>
              <a:rPr lang="en-US" sz="2000" b="1"/>
              <a:t>Inappropriate Removal / Damage to Natural Protective Systems eg Reefs, Wetlands, Watersheds  has been a continuing feature of Caribbean Development (ie Slash &amp; Burn NOT confined to Informal / Rural)</a:t>
            </a:r>
          </a:p>
          <a:p>
            <a:pPr>
              <a:lnSpc>
                <a:spcPct val="80000"/>
              </a:lnSpc>
            </a:pPr>
            <a:r>
              <a:rPr lang="en-US" sz="2000" b="1"/>
              <a:t>Under investment / Poorly developed “Culture of Maintenance” related to  Drainage &amp; Sea Defence Works / Infrastructure / Built Environment / Housing Stock (incl Emergency Shelters)</a:t>
            </a:r>
          </a:p>
          <a:p>
            <a:pPr>
              <a:lnSpc>
                <a:spcPct val="80000"/>
              </a:lnSpc>
            </a:pPr>
            <a:r>
              <a:rPr lang="en-US" sz="2000" b="1"/>
              <a:t>Significant concentrations of Risk in Capitals</a:t>
            </a:r>
          </a:p>
          <a:p>
            <a:pPr>
              <a:lnSpc>
                <a:spcPct val="80000"/>
              </a:lnSpc>
            </a:pPr>
            <a:r>
              <a:rPr lang="en-US" sz="2000" b="1"/>
              <a:t>High proportion of Populations in Informal Settlements </a:t>
            </a:r>
          </a:p>
          <a:p>
            <a:pPr>
              <a:lnSpc>
                <a:spcPct val="80000"/>
              </a:lnSpc>
            </a:pPr>
            <a:endParaRPr lang="en-US" sz="2000" b="1"/>
          </a:p>
          <a:p>
            <a:pPr>
              <a:lnSpc>
                <a:spcPct val="80000"/>
              </a:lnSpc>
            </a:pPr>
            <a:endParaRPr lang="en-US" sz="200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MAC2"/>
          <p:cNvPicPr>
            <a:picLocks noChangeAspect="1" noChangeArrowheads="1"/>
          </p:cNvPicPr>
          <p:nvPr/>
        </p:nvPicPr>
        <p:blipFill>
          <a:blip r:embed="rId3" cstate="print"/>
          <a:srcRect l="3334" t="2380" r="5000" b="3572"/>
          <a:stretch>
            <a:fillRect/>
          </a:stretch>
        </p:blipFill>
        <p:spPr bwMode="auto">
          <a:xfrm>
            <a:off x="152400" y="152400"/>
            <a:ext cx="8991600" cy="6705600"/>
          </a:xfrm>
          <a:prstGeom prst="rect">
            <a:avLst/>
          </a:prstGeom>
          <a:noFill/>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sz="4000"/>
              <a:t>Risk Reduction Initiatives need to respond to - </a:t>
            </a:r>
          </a:p>
        </p:txBody>
      </p:sp>
      <p:sp>
        <p:nvSpPr>
          <p:cNvPr id="3075" name="Rectangle 3"/>
          <p:cNvSpPr>
            <a:spLocks noGrp="1" noChangeArrowheads="1"/>
          </p:cNvSpPr>
          <p:nvPr>
            <p:ph type="body" idx="1"/>
          </p:nvPr>
        </p:nvSpPr>
        <p:spPr/>
        <p:txBody>
          <a:bodyPr/>
          <a:lstStyle/>
          <a:p>
            <a:pPr>
              <a:lnSpc>
                <a:spcPct val="90000"/>
              </a:lnSpc>
            </a:pPr>
            <a:r>
              <a:rPr lang="en-GB" sz="2400"/>
              <a:t>Exposure of Wider Caribbean Region to a range of hazards; </a:t>
            </a:r>
          </a:p>
          <a:p>
            <a:pPr>
              <a:lnSpc>
                <a:spcPct val="90000"/>
              </a:lnSpc>
            </a:pPr>
            <a:r>
              <a:rPr lang="en-GB" sz="2400"/>
              <a:t>Increasing Impacts of recent events</a:t>
            </a:r>
          </a:p>
          <a:p>
            <a:pPr>
              <a:lnSpc>
                <a:spcPct val="90000"/>
              </a:lnSpc>
            </a:pPr>
            <a:r>
              <a:rPr lang="en-GB" sz="2400"/>
              <a:t>Urgent need </a:t>
            </a:r>
          </a:p>
          <a:p>
            <a:pPr lvl="1">
              <a:lnSpc>
                <a:spcPct val="90000"/>
              </a:lnSpc>
            </a:pPr>
            <a:r>
              <a:rPr lang="en-GB" sz="2000"/>
              <a:t>to further develop coping capacities and mainstream risk reduction strategies  </a:t>
            </a:r>
          </a:p>
          <a:p>
            <a:pPr lvl="1">
              <a:lnSpc>
                <a:spcPct val="90000"/>
              </a:lnSpc>
            </a:pPr>
            <a:r>
              <a:rPr lang="en-GB" sz="2000"/>
              <a:t>Shift from Reactive to Proactive Measures</a:t>
            </a:r>
          </a:p>
          <a:p>
            <a:pPr lvl="1">
              <a:lnSpc>
                <a:spcPct val="90000"/>
              </a:lnSpc>
            </a:pPr>
            <a:r>
              <a:rPr lang="en-GB" sz="2000"/>
              <a:t>Improve the relatively low societal/national ‘Resilience’ </a:t>
            </a:r>
          </a:p>
          <a:p>
            <a:pPr lvl="1">
              <a:lnSpc>
                <a:spcPct val="90000"/>
              </a:lnSpc>
            </a:pPr>
            <a:r>
              <a:rPr lang="en-GB" sz="2000"/>
              <a:t>Move towards “Sustainable Development”; </a:t>
            </a:r>
          </a:p>
          <a:p>
            <a:pPr lvl="1">
              <a:lnSpc>
                <a:spcPct val="90000"/>
              </a:lnSpc>
            </a:pPr>
            <a:endParaRPr lang="en-GB" sz="2000"/>
          </a:p>
          <a:p>
            <a:pPr>
              <a:lnSpc>
                <a:spcPct val="90000"/>
              </a:lnSpc>
            </a:pPr>
            <a:r>
              <a:rPr lang="en-GB" sz="2400"/>
              <a:t>Many recommendations at key regional and global Fora, Conferences and Seminars over the past decade</a:t>
            </a:r>
            <a:r>
              <a:rPr lang="en-US" sz="2400"/>
              <a:t>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ln/>
        </p:spPr>
        <p:txBody>
          <a:bodyPr/>
          <a:lstStyle/>
          <a:p>
            <a:endParaRPr lang="en-US"/>
          </a:p>
        </p:txBody>
      </p:sp>
      <p:pic>
        <p:nvPicPr>
          <p:cNvPr id="49155" name="Picture 3"/>
          <p:cNvPicPr>
            <a:picLocks noGrp="1" noChangeAspect="1" noChangeArrowheads="1"/>
          </p:cNvPicPr>
          <p:nvPr>
            <p:ph type="body" idx="1"/>
          </p:nvPr>
        </p:nvPicPr>
        <p:blipFill>
          <a:blip r:embed="rId3" cstate="print"/>
          <a:srcRect/>
          <a:stretch>
            <a:fillRect/>
          </a:stretch>
        </p:blipFill>
        <p:spPr>
          <a:xfrm>
            <a:off x="0" y="0"/>
            <a:ext cx="9144000" cy="6858000"/>
          </a:xfrm>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Freeform 2"/>
          <p:cNvSpPr>
            <a:spLocks/>
          </p:cNvSpPr>
          <p:nvPr/>
        </p:nvSpPr>
        <p:spPr bwMode="auto">
          <a:xfrm>
            <a:off x="8066088" y="1550988"/>
            <a:ext cx="925512" cy="1801812"/>
          </a:xfrm>
          <a:custGeom>
            <a:avLst/>
            <a:gdLst/>
            <a:ahLst/>
            <a:cxnLst>
              <a:cxn ang="0">
                <a:pos x="583" y="1135"/>
              </a:cxn>
              <a:cxn ang="0">
                <a:pos x="0" y="0"/>
              </a:cxn>
            </a:cxnLst>
            <a:rect l="0" t="0" r="r" b="b"/>
            <a:pathLst>
              <a:path w="583" h="1135">
                <a:moveTo>
                  <a:pt x="583" y="1135"/>
                </a:moveTo>
                <a:lnTo>
                  <a:pt x="0" y="0"/>
                </a:lnTo>
              </a:path>
            </a:pathLst>
          </a:custGeom>
          <a:noFill/>
          <a:ln w="19050" cmpd="sng">
            <a:solidFill>
              <a:schemeClr val="tx1"/>
            </a:solidFill>
            <a:round/>
            <a:headEnd type="none" w="med" len="med"/>
            <a:tailEnd type="none" w="med" len="med"/>
          </a:ln>
          <a:effectLst/>
        </p:spPr>
        <p:txBody>
          <a:bodyPr wrap="none"/>
          <a:lstStyle/>
          <a:p>
            <a:endParaRPr lang="en-US"/>
          </a:p>
        </p:txBody>
      </p:sp>
      <p:sp>
        <p:nvSpPr>
          <p:cNvPr id="51203" name="Line 3"/>
          <p:cNvSpPr>
            <a:spLocks noChangeShapeType="1"/>
          </p:cNvSpPr>
          <p:nvPr/>
        </p:nvSpPr>
        <p:spPr bwMode="auto">
          <a:xfrm flipH="1">
            <a:off x="7162800" y="1524000"/>
            <a:ext cx="914400" cy="2362200"/>
          </a:xfrm>
          <a:prstGeom prst="line">
            <a:avLst/>
          </a:prstGeom>
          <a:noFill/>
          <a:ln w="19050">
            <a:solidFill>
              <a:schemeClr val="tx1"/>
            </a:solidFill>
            <a:round/>
            <a:headEnd/>
            <a:tailEnd/>
          </a:ln>
          <a:effectLst/>
        </p:spPr>
        <p:txBody>
          <a:bodyPr wrap="none"/>
          <a:lstStyle/>
          <a:p>
            <a:endParaRPr lang="en-US"/>
          </a:p>
        </p:txBody>
      </p:sp>
      <p:sp>
        <p:nvSpPr>
          <p:cNvPr id="51204" name="Line 4"/>
          <p:cNvSpPr>
            <a:spLocks noChangeShapeType="1"/>
          </p:cNvSpPr>
          <p:nvPr/>
        </p:nvSpPr>
        <p:spPr bwMode="auto">
          <a:xfrm flipH="1">
            <a:off x="5334000" y="3886200"/>
            <a:ext cx="1828800" cy="762000"/>
          </a:xfrm>
          <a:prstGeom prst="line">
            <a:avLst/>
          </a:prstGeom>
          <a:noFill/>
          <a:ln w="19050">
            <a:solidFill>
              <a:schemeClr val="tx1"/>
            </a:solidFill>
            <a:round/>
            <a:headEnd/>
            <a:tailEnd/>
          </a:ln>
          <a:effectLst/>
        </p:spPr>
        <p:txBody>
          <a:bodyPr wrap="none"/>
          <a:lstStyle/>
          <a:p>
            <a:endParaRPr lang="en-US"/>
          </a:p>
        </p:txBody>
      </p:sp>
      <p:sp>
        <p:nvSpPr>
          <p:cNvPr id="51205" name="Line 5"/>
          <p:cNvSpPr>
            <a:spLocks noChangeShapeType="1"/>
          </p:cNvSpPr>
          <p:nvPr/>
        </p:nvSpPr>
        <p:spPr bwMode="auto">
          <a:xfrm flipH="1">
            <a:off x="2819400" y="4648200"/>
            <a:ext cx="2514600" cy="0"/>
          </a:xfrm>
          <a:prstGeom prst="line">
            <a:avLst/>
          </a:prstGeom>
          <a:noFill/>
          <a:ln w="19050">
            <a:solidFill>
              <a:schemeClr val="tx1"/>
            </a:solidFill>
            <a:round/>
            <a:headEnd/>
            <a:tailEnd/>
          </a:ln>
          <a:effectLst/>
        </p:spPr>
        <p:txBody>
          <a:bodyPr wrap="none"/>
          <a:lstStyle/>
          <a:p>
            <a:endParaRPr lang="en-US"/>
          </a:p>
        </p:txBody>
      </p:sp>
      <p:sp>
        <p:nvSpPr>
          <p:cNvPr id="51206" name="Line 6"/>
          <p:cNvSpPr>
            <a:spLocks noChangeShapeType="1"/>
          </p:cNvSpPr>
          <p:nvPr/>
        </p:nvSpPr>
        <p:spPr bwMode="auto">
          <a:xfrm flipH="1">
            <a:off x="0" y="4648200"/>
            <a:ext cx="2819400" cy="990600"/>
          </a:xfrm>
          <a:prstGeom prst="line">
            <a:avLst/>
          </a:prstGeom>
          <a:noFill/>
          <a:ln w="19050">
            <a:solidFill>
              <a:schemeClr val="tx1"/>
            </a:solidFill>
            <a:round/>
            <a:headEnd/>
            <a:tailEnd/>
          </a:ln>
          <a:effectLst/>
        </p:spPr>
        <p:txBody>
          <a:bodyPr wrap="none"/>
          <a:lstStyle/>
          <a:p>
            <a:endParaRPr lang="en-US"/>
          </a:p>
        </p:txBody>
      </p:sp>
      <p:sp>
        <p:nvSpPr>
          <p:cNvPr id="51207" name="Line 7"/>
          <p:cNvSpPr>
            <a:spLocks noChangeShapeType="1"/>
          </p:cNvSpPr>
          <p:nvPr/>
        </p:nvSpPr>
        <p:spPr bwMode="auto">
          <a:xfrm>
            <a:off x="7620000" y="2743200"/>
            <a:ext cx="152400" cy="152400"/>
          </a:xfrm>
          <a:prstGeom prst="line">
            <a:avLst/>
          </a:prstGeom>
          <a:noFill/>
          <a:ln w="9525">
            <a:solidFill>
              <a:schemeClr val="tx1"/>
            </a:solidFill>
            <a:round/>
            <a:headEnd/>
            <a:tailEnd/>
          </a:ln>
          <a:effectLst/>
        </p:spPr>
        <p:txBody>
          <a:bodyPr wrap="none"/>
          <a:lstStyle/>
          <a:p>
            <a:endParaRPr lang="en-US"/>
          </a:p>
        </p:txBody>
      </p:sp>
      <p:sp>
        <p:nvSpPr>
          <p:cNvPr id="51208" name="Line 8"/>
          <p:cNvSpPr>
            <a:spLocks noChangeShapeType="1"/>
          </p:cNvSpPr>
          <p:nvPr/>
        </p:nvSpPr>
        <p:spPr bwMode="auto">
          <a:xfrm flipV="1">
            <a:off x="7772400" y="2743200"/>
            <a:ext cx="228600" cy="152400"/>
          </a:xfrm>
          <a:prstGeom prst="line">
            <a:avLst/>
          </a:prstGeom>
          <a:noFill/>
          <a:ln w="9525">
            <a:solidFill>
              <a:schemeClr val="tx1"/>
            </a:solidFill>
            <a:round/>
            <a:headEnd/>
            <a:tailEnd/>
          </a:ln>
          <a:effectLst/>
        </p:spPr>
        <p:txBody>
          <a:bodyPr wrap="none"/>
          <a:lstStyle/>
          <a:p>
            <a:endParaRPr lang="en-US"/>
          </a:p>
        </p:txBody>
      </p:sp>
      <p:sp>
        <p:nvSpPr>
          <p:cNvPr id="51209" name="Line 9"/>
          <p:cNvSpPr>
            <a:spLocks noChangeShapeType="1"/>
          </p:cNvSpPr>
          <p:nvPr/>
        </p:nvSpPr>
        <p:spPr bwMode="auto">
          <a:xfrm>
            <a:off x="8001000" y="2743200"/>
            <a:ext cx="457200" cy="152400"/>
          </a:xfrm>
          <a:prstGeom prst="line">
            <a:avLst/>
          </a:prstGeom>
          <a:noFill/>
          <a:ln w="9525">
            <a:solidFill>
              <a:schemeClr val="tx1"/>
            </a:solidFill>
            <a:round/>
            <a:headEnd/>
            <a:tailEnd/>
          </a:ln>
          <a:effectLst/>
        </p:spPr>
        <p:txBody>
          <a:bodyPr wrap="none"/>
          <a:lstStyle/>
          <a:p>
            <a:endParaRPr lang="en-US"/>
          </a:p>
        </p:txBody>
      </p:sp>
      <p:sp>
        <p:nvSpPr>
          <p:cNvPr id="51210" name="Line 10"/>
          <p:cNvSpPr>
            <a:spLocks noChangeShapeType="1"/>
          </p:cNvSpPr>
          <p:nvPr/>
        </p:nvSpPr>
        <p:spPr bwMode="auto">
          <a:xfrm flipV="1">
            <a:off x="8458200" y="2743200"/>
            <a:ext cx="228600" cy="152400"/>
          </a:xfrm>
          <a:prstGeom prst="line">
            <a:avLst/>
          </a:prstGeom>
          <a:noFill/>
          <a:ln w="9525">
            <a:solidFill>
              <a:schemeClr val="tx1"/>
            </a:solidFill>
            <a:round/>
            <a:headEnd/>
            <a:tailEnd/>
          </a:ln>
          <a:effectLst/>
        </p:spPr>
        <p:txBody>
          <a:bodyPr wrap="none"/>
          <a:lstStyle/>
          <a:p>
            <a:endParaRPr lang="en-US"/>
          </a:p>
        </p:txBody>
      </p:sp>
      <p:sp>
        <p:nvSpPr>
          <p:cNvPr id="51211" name="Text Box 11"/>
          <p:cNvSpPr txBox="1">
            <a:spLocks noChangeArrowheads="1"/>
          </p:cNvSpPr>
          <p:nvPr/>
        </p:nvSpPr>
        <p:spPr bwMode="auto">
          <a:xfrm>
            <a:off x="7239000" y="1143000"/>
            <a:ext cx="1828800" cy="1328738"/>
          </a:xfrm>
          <a:prstGeom prst="rect">
            <a:avLst/>
          </a:prstGeom>
          <a:noFill/>
          <a:ln w="9525">
            <a:noFill/>
            <a:miter lim="800000"/>
            <a:headEnd/>
            <a:tailEnd/>
          </a:ln>
          <a:effectLst/>
        </p:spPr>
        <p:txBody>
          <a:bodyPr>
            <a:spAutoFit/>
          </a:bodyPr>
          <a:lstStyle/>
          <a:p>
            <a:pPr algn="ctr">
              <a:spcBef>
                <a:spcPct val="50000"/>
              </a:spcBef>
            </a:pPr>
            <a:r>
              <a:rPr lang="en-US" b="1">
                <a:latin typeface="Tahoma" pitchFamily="34" charset="0"/>
              </a:rPr>
              <a:t>BioDiversity + </a:t>
            </a:r>
          </a:p>
          <a:p>
            <a:pPr algn="ctr">
              <a:spcBef>
                <a:spcPct val="50000"/>
              </a:spcBef>
            </a:pPr>
            <a:r>
              <a:rPr lang="en-US" b="1">
                <a:latin typeface="Tahoma" pitchFamily="34" charset="0"/>
              </a:rPr>
              <a:t>Habitat Conservation Programs</a:t>
            </a:r>
          </a:p>
        </p:txBody>
      </p:sp>
      <p:sp>
        <p:nvSpPr>
          <p:cNvPr id="51212" name="Text Box 12"/>
          <p:cNvSpPr txBox="1">
            <a:spLocks noChangeArrowheads="1"/>
          </p:cNvSpPr>
          <p:nvPr/>
        </p:nvSpPr>
        <p:spPr bwMode="auto">
          <a:xfrm>
            <a:off x="5410200" y="2178050"/>
            <a:ext cx="1981200" cy="915988"/>
          </a:xfrm>
          <a:prstGeom prst="rect">
            <a:avLst/>
          </a:prstGeom>
          <a:noFill/>
          <a:ln w="9525">
            <a:noFill/>
            <a:miter lim="800000"/>
            <a:headEnd/>
            <a:tailEnd/>
          </a:ln>
          <a:effectLst/>
        </p:spPr>
        <p:txBody>
          <a:bodyPr>
            <a:spAutoFit/>
          </a:bodyPr>
          <a:lstStyle/>
          <a:p>
            <a:pPr algn="ctr">
              <a:spcBef>
                <a:spcPct val="50000"/>
              </a:spcBef>
            </a:pPr>
            <a:r>
              <a:rPr lang="en-US" b="1">
                <a:latin typeface="Tahoma" pitchFamily="34" charset="0"/>
              </a:rPr>
              <a:t>Watershed / Water Supply Management</a:t>
            </a:r>
          </a:p>
        </p:txBody>
      </p:sp>
      <p:sp>
        <p:nvSpPr>
          <p:cNvPr id="51213" name="Text Box 13"/>
          <p:cNvSpPr txBox="1">
            <a:spLocks noChangeArrowheads="1"/>
          </p:cNvSpPr>
          <p:nvPr/>
        </p:nvSpPr>
        <p:spPr bwMode="auto">
          <a:xfrm>
            <a:off x="6934200" y="3200400"/>
            <a:ext cx="1828800" cy="641350"/>
          </a:xfrm>
          <a:prstGeom prst="rect">
            <a:avLst/>
          </a:prstGeom>
          <a:noFill/>
          <a:ln w="9525">
            <a:noFill/>
            <a:miter lim="800000"/>
            <a:headEnd/>
            <a:tailEnd/>
          </a:ln>
          <a:effectLst/>
        </p:spPr>
        <p:txBody>
          <a:bodyPr>
            <a:spAutoFit/>
          </a:bodyPr>
          <a:lstStyle/>
          <a:p>
            <a:pPr algn="ctr">
              <a:spcBef>
                <a:spcPct val="50000"/>
              </a:spcBef>
            </a:pPr>
            <a:r>
              <a:rPr lang="en-US" b="1">
                <a:latin typeface="Tahoma" pitchFamily="34" charset="0"/>
              </a:rPr>
              <a:t>Forestry Activities</a:t>
            </a:r>
          </a:p>
        </p:txBody>
      </p:sp>
      <p:sp>
        <p:nvSpPr>
          <p:cNvPr id="51214" name="Rectangle 14"/>
          <p:cNvSpPr>
            <a:spLocks noChangeArrowheads="1"/>
          </p:cNvSpPr>
          <p:nvPr/>
        </p:nvSpPr>
        <p:spPr bwMode="auto">
          <a:xfrm>
            <a:off x="3200400" y="4038600"/>
            <a:ext cx="76200" cy="609600"/>
          </a:xfrm>
          <a:prstGeom prst="rect">
            <a:avLst/>
          </a:prstGeom>
          <a:noFill/>
          <a:ln w="9525">
            <a:solidFill>
              <a:schemeClr val="tx1"/>
            </a:solidFill>
            <a:miter lim="800000"/>
            <a:headEnd/>
            <a:tailEnd/>
          </a:ln>
          <a:effectLst/>
        </p:spPr>
        <p:txBody>
          <a:bodyPr wrap="none" anchor="ctr"/>
          <a:lstStyle/>
          <a:p>
            <a:endParaRPr lang="en-US"/>
          </a:p>
        </p:txBody>
      </p:sp>
      <p:sp>
        <p:nvSpPr>
          <p:cNvPr id="51215" name="Rectangle 15"/>
          <p:cNvSpPr>
            <a:spLocks noChangeArrowheads="1"/>
          </p:cNvSpPr>
          <p:nvPr/>
        </p:nvSpPr>
        <p:spPr bwMode="auto">
          <a:xfrm>
            <a:off x="3429000" y="4267200"/>
            <a:ext cx="76200" cy="381000"/>
          </a:xfrm>
          <a:prstGeom prst="rect">
            <a:avLst/>
          </a:prstGeom>
          <a:noFill/>
          <a:ln w="9525">
            <a:solidFill>
              <a:schemeClr val="tx1"/>
            </a:solidFill>
            <a:miter lim="800000"/>
            <a:headEnd/>
            <a:tailEnd/>
          </a:ln>
          <a:effectLst/>
        </p:spPr>
        <p:txBody>
          <a:bodyPr wrap="none" anchor="ctr"/>
          <a:lstStyle/>
          <a:p>
            <a:endParaRPr lang="en-US"/>
          </a:p>
        </p:txBody>
      </p:sp>
      <p:sp>
        <p:nvSpPr>
          <p:cNvPr id="51216" name="Rectangle 16"/>
          <p:cNvSpPr>
            <a:spLocks noChangeArrowheads="1"/>
          </p:cNvSpPr>
          <p:nvPr/>
        </p:nvSpPr>
        <p:spPr bwMode="auto">
          <a:xfrm>
            <a:off x="3276600" y="4343400"/>
            <a:ext cx="152400" cy="304800"/>
          </a:xfrm>
          <a:prstGeom prst="rect">
            <a:avLst/>
          </a:prstGeom>
          <a:noFill/>
          <a:ln w="9525">
            <a:solidFill>
              <a:schemeClr val="tx1"/>
            </a:solidFill>
            <a:miter lim="800000"/>
            <a:headEnd/>
            <a:tailEnd/>
          </a:ln>
          <a:effectLst/>
        </p:spPr>
        <p:txBody>
          <a:bodyPr wrap="none" anchor="ctr"/>
          <a:lstStyle/>
          <a:p>
            <a:endParaRPr lang="en-US"/>
          </a:p>
        </p:txBody>
      </p:sp>
      <p:sp>
        <p:nvSpPr>
          <p:cNvPr id="51217" name="Rectangle 17"/>
          <p:cNvSpPr>
            <a:spLocks noChangeArrowheads="1"/>
          </p:cNvSpPr>
          <p:nvPr/>
        </p:nvSpPr>
        <p:spPr bwMode="auto">
          <a:xfrm>
            <a:off x="3581400" y="4191000"/>
            <a:ext cx="76200" cy="457200"/>
          </a:xfrm>
          <a:prstGeom prst="rect">
            <a:avLst/>
          </a:prstGeom>
          <a:noFill/>
          <a:ln w="9525">
            <a:solidFill>
              <a:schemeClr val="tx1"/>
            </a:solidFill>
            <a:miter lim="800000"/>
            <a:headEnd/>
            <a:tailEnd/>
          </a:ln>
          <a:effectLst/>
        </p:spPr>
        <p:txBody>
          <a:bodyPr wrap="none" anchor="ctr"/>
          <a:lstStyle/>
          <a:p>
            <a:endParaRPr lang="en-US"/>
          </a:p>
        </p:txBody>
      </p:sp>
      <p:sp>
        <p:nvSpPr>
          <p:cNvPr id="51218" name="Rectangle 18"/>
          <p:cNvSpPr>
            <a:spLocks noChangeArrowheads="1"/>
          </p:cNvSpPr>
          <p:nvPr/>
        </p:nvSpPr>
        <p:spPr bwMode="auto">
          <a:xfrm>
            <a:off x="2971800" y="4267200"/>
            <a:ext cx="152400" cy="381000"/>
          </a:xfrm>
          <a:prstGeom prst="rect">
            <a:avLst/>
          </a:prstGeom>
          <a:noFill/>
          <a:ln w="9525">
            <a:solidFill>
              <a:schemeClr val="tx1"/>
            </a:solidFill>
            <a:miter lim="800000"/>
            <a:headEnd/>
            <a:tailEnd/>
          </a:ln>
          <a:effectLst/>
        </p:spPr>
        <p:txBody>
          <a:bodyPr wrap="none" anchor="ctr"/>
          <a:lstStyle/>
          <a:p>
            <a:endParaRPr lang="en-US"/>
          </a:p>
        </p:txBody>
      </p:sp>
      <p:sp>
        <p:nvSpPr>
          <p:cNvPr id="51219" name="Rectangle 19"/>
          <p:cNvSpPr>
            <a:spLocks noChangeArrowheads="1"/>
          </p:cNvSpPr>
          <p:nvPr/>
        </p:nvSpPr>
        <p:spPr bwMode="auto">
          <a:xfrm>
            <a:off x="3733800" y="4419600"/>
            <a:ext cx="152400" cy="228600"/>
          </a:xfrm>
          <a:prstGeom prst="rect">
            <a:avLst/>
          </a:prstGeom>
          <a:noFill/>
          <a:ln w="9525">
            <a:solidFill>
              <a:schemeClr val="tx1"/>
            </a:solidFill>
            <a:miter lim="800000"/>
            <a:headEnd/>
            <a:tailEnd/>
          </a:ln>
          <a:effectLst/>
        </p:spPr>
        <p:txBody>
          <a:bodyPr wrap="none" anchor="ctr"/>
          <a:lstStyle/>
          <a:p>
            <a:endParaRPr lang="en-US"/>
          </a:p>
        </p:txBody>
      </p:sp>
      <p:sp>
        <p:nvSpPr>
          <p:cNvPr id="51220" name="Rectangle 20"/>
          <p:cNvSpPr>
            <a:spLocks noChangeArrowheads="1"/>
          </p:cNvSpPr>
          <p:nvPr/>
        </p:nvSpPr>
        <p:spPr bwMode="auto">
          <a:xfrm>
            <a:off x="4038600" y="4495800"/>
            <a:ext cx="381000" cy="152400"/>
          </a:xfrm>
          <a:prstGeom prst="rect">
            <a:avLst/>
          </a:prstGeom>
          <a:noFill/>
          <a:ln w="9525">
            <a:solidFill>
              <a:schemeClr val="tx1"/>
            </a:solidFill>
            <a:miter lim="800000"/>
            <a:headEnd/>
            <a:tailEnd/>
          </a:ln>
          <a:effectLst/>
        </p:spPr>
        <p:txBody>
          <a:bodyPr wrap="none" anchor="ctr"/>
          <a:lstStyle/>
          <a:p>
            <a:endParaRPr lang="en-US"/>
          </a:p>
        </p:txBody>
      </p:sp>
      <p:sp>
        <p:nvSpPr>
          <p:cNvPr id="51221" name="Text Box 21"/>
          <p:cNvSpPr txBox="1">
            <a:spLocks noChangeArrowheads="1"/>
          </p:cNvSpPr>
          <p:nvPr/>
        </p:nvSpPr>
        <p:spPr bwMode="auto">
          <a:xfrm>
            <a:off x="2438400" y="3124200"/>
            <a:ext cx="1828800" cy="731838"/>
          </a:xfrm>
          <a:prstGeom prst="rect">
            <a:avLst/>
          </a:prstGeom>
          <a:noFill/>
          <a:ln w="9525">
            <a:noFill/>
            <a:miter lim="800000"/>
            <a:headEnd/>
            <a:tailEnd/>
          </a:ln>
          <a:effectLst/>
        </p:spPr>
        <p:txBody>
          <a:bodyPr>
            <a:spAutoFit/>
          </a:bodyPr>
          <a:lstStyle/>
          <a:p>
            <a:pPr algn="ctr">
              <a:spcBef>
                <a:spcPct val="50000"/>
              </a:spcBef>
            </a:pPr>
            <a:r>
              <a:rPr lang="en-US" b="1">
                <a:latin typeface="Tahoma" pitchFamily="34" charset="0"/>
              </a:rPr>
              <a:t>Urban Development</a:t>
            </a:r>
            <a:r>
              <a:rPr lang="en-US" sz="2400">
                <a:solidFill>
                  <a:srgbClr val="FFFF99"/>
                </a:solidFill>
                <a:latin typeface="Times New Roman" pitchFamily="18" charset="0"/>
              </a:rPr>
              <a:t> </a:t>
            </a:r>
          </a:p>
        </p:txBody>
      </p:sp>
      <p:sp>
        <p:nvSpPr>
          <p:cNvPr id="51222" name="Text Box 22"/>
          <p:cNvSpPr txBox="1">
            <a:spLocks noChangeArrowheads="1"/>
          </p:cNvSpPr>
          <p:nvPr/>
        </p:nvSpPr>
        <p:spPr bwMode="auto">
          <a:xfrm>
            <a:off x="2362200" y="4724400"/>
            <a:ext cx="1981200" cy="1190625"/>
          </a:xfrm>
          <a:prstGeom prst="rect">
            <a:avLst/>
          </a:prstGeom>
          <a:noFill/>
          <a:ln w="9525">
            <a:noFill/>
            <a:miter lim="800000"/>
            <a:headEnd/>
            <a:tailEnd/>
          </a:ln>
          <a:effectLst/>
        </p:spPr>
        <p:txBody>
          <a:bodyPr>
            <a:spAutoFit/>
          </a:bodyPr>
          <a:lstStyle/>
          <a:p>
            <a:pPr algn="ctr">
              <a:spcBef>
                <a:spcPct val="50000"/>
              </a:spcBef>
            </a:pPr>
            <a:r>
              <a:rPr lang="en-US" b="1">
                <a:latin typeface="Tahoma" pitchFamily="34" charset="0"/>
              </a:rPr>
              <a:t>Coastal: Infrastructure /Tourism Development</a:t>
            </a:r>
          </a:p>
        </p:txBody>
      </p:sp>
      <p:sp>
        <p:nvSpPr>
          <p:cNvPr id="51223" name="Text Box 23"/>
          <p:cNvSpPr txBox="1">
            <a:spLocks noChangeArrowheads="1"/>
          </p:cNvSpPr>
          <p:nvPr/>
        </p:nvSpPr>
        <p:spPr bwMode="auto">
          <a:xfrm>
            <a:off x="1066800" y="4083050"/>
            <a:ext cx="1981200" cy="641350"/>
          </a:xfrm>
          <a:prstGeom prst="rect">
            <a:avLst/>
          </a:prstGeom>
          <a:noFill/>
          <a:ln w="9525">
            <a:noFill/>
            <a:miter lim="800000"/>
            <a:headEnd/>
            <a:tailEnd/>
          </a:ln>
          <a:effectLst/>
        </p:spPr>
        <p:txBody>
          <a:bodyPr>
            <a:spAutoFit/>
          </a:bodyPr>
          <a:lstStyle/>
          <a:p>
            <a:pPr algn="ctr">
              <a:spcBef>
                <a:spcPct val="50000"/>
              </a:spcBef>
            </a:pPr>
            <a:r>
              <a:rPr lang="en-US" b="1">
                <a:latin typeface="Tahoma" pitchFamily="34" charset="0"/>
              </a:rPr>
              <a:t>Harbor  Management</a:t>
            </a:r>
          </a:p>
        </p:txBody>
      </p:sp>
      <p:sp>
        <p:nvSpPr>
          <p:cNvPr id="51224" name="Text Box 24"/>
          <p:cNvSpPr txBox="1">
            <a:spLocks noChangeArrowheads="1"/>
          </p:cNvSpPr>
          <p:nvPr/>
        </p:nvSpPr>
        <p:spPr bwMode="auto">
          <a:xfrm>
            <a:off x="5257800" y="4343400"/>
            <a:ext cx="2133600" cy="731838"/>
          </a:xfrm>
          <a:prstGeom prst="rect">
            <a:avLst/>
          </a:prstGeom>
          <a:noFill/>
          <a:ln w="9525">
            <a:noFill/>
            <a:miter lim="800000"/>
            <a:headEnd/>
            <a:tailEnd/>
          </a:ln>
          <a:effectLst/>
        </p:spPr>
        <p:txBody>
          <a:bodyPr>
            <a:spAutoFit/>
          </a:bodyPr>
          <a:lstStyle/>
          <a:p>
            <a:pPr algn="ctr">
              <a:spcBef>
                <a:spcPct val="50000"/>
              </a:spcBef>
            </a:pPr>
            <a:r>
              <a:rPr lang="en-US" b="1">
                <a:latin typeface="Tahoma" pitchFamily="34" charset="0"/>
              </a:rPr>
              <a:t>Agricultural</a:t>
            </a:r>
            <a:r>
              <a:rPr lang="en-US">
                <a:latin typeface="Tahoma" pitchFamily="34" charset="0"/>
              </a:rPr>
              <a:t> </a:t>
            </a:r>
            <a:r>
              <a:rPr lang="en-US" b="1">
                <a:latin typeface="Tahoma" pitchFamily="34" charset="0"/>
              </a:rPr>
              <a:t>Development</a:t>
            </a:r>
            <a:r>
              <a:rPr lang="en-US" sz="2400">
                <a:solidFill>
                  <a:srgbClr val="FFFF99"/>
                </a:solidFill>
                <a:latin typeface="Times New Roman" pitchFamily="18" charset="0"/>
              </a:rPr>
              <a:t> </a:t>
            </a:r>
          </a:p>
        </p:txBody>
      </p:sp>
      <p:sp>
        <p:nvSpPr>
          <p:cNvPr id="51225" name="Text Box 25"/>
          <p:cNvSpPr txBox="1">
            <a:spLocks noChangeArrowheads="1"/>
          </p:cNvSpPr>
          <p:nvPr/>
        </p:nvSpPr>
        <p:spPr bwMode="auto">
          <a:xfrm>
            <a:off x="8382000" y="6424613"/>
            <a:ext cx="762000" cy="433387"/>
          </a:xfrm>
          <a:prstGeom prst="rect">
            <a:avLst/>
          </a:prstGeom>
          <a:noFill/>
          <a:ln w="9525">
            <a:noFill/>
            <a:miter lim="800000"/>
            <a:headEnd/>
            <a:tailEnd/>
          </a:ln>
          <a:effectLst/>
        </p:spPr>
        <p:txBody>
          <a:bodyPr>
            <a:spAutoFit/>
          </a:bodyPr>
          <a:lstStyle/>
          <a:p>
            <a:pPr algn="r">
              <a:spcBef>
                <a:spcPct val="50000"/>
              </a:spcBef>
            </a:pPr>
            <a:r>
              <a:rPr lang="en-US" sz="900">
                <a:solidFill>
                  <a:schemeClr val="tx2"/>
                </a:solidFill>
                <a:latin typeface="Tahoma" pitchFamily="34" charset="0"/>
              </a:rPr>
              <a:t>Courtesy:</a:t>
            </a:r>
          </a:p>
          <a:p>
            <a:pPr algn="r">
              <a:spcBef>
                <a:spcPct val="50000"/>
              </a:spcBef>
            </a:pPr>
            <a:r>
              <a:rPr lang="en-US" sz="900">
                <a:solidFill>
                  <a:schemeClr val="tx2"/>
                </a:solidFill>
                <a:latin typeface="Tahoma" pitchFamily="34" charset="0"/>
              </a:rPr>
              <a:t>UNEP-GPA</a:t>
            </a:r>
          </a:p>
        </p:txBody>
      </p:sp>
      <p:sp>
        <p:nvSpPr>
          <p:cNvPr id="51226" name="Text Box 26"/>
          <p:cNvSpPr txBox="1">
            <a:spLocks noChangeArrowheads="1"/>
          </p:cNvSpPr>
          <p:nvPr/>
        </p:nvSpPr>
        <p:spPr bwMode="auto">
          <a:xfrm>
            <a:off x="-152400" y="4953000"/>
            <a:ext cx="1676400" cy="1741488"/>
          </a:xfrm>
          <a:prstGeom prst="rect">
            <a:avLst/>
          </a:prstGeom>
          <a:noFill/>
          <a:ln w="9525">
            <a:noFill/>
            <a:miter lim="800000"/>
            <a:headEnd/>
            <a:tailEnd/>
          </a:ln>
          <a:effectLst/>
        </p:spPr>
        <p:txBody>
          <a:bodyPr>
            <a:spAutoFit/>
          </a:bodyPr>
          <a:lstStyle/>
          <a:p>
            <a:pPr algn="ctr">
              <a:spcBef>
                <a:spcPct val="50000"/>
              </a:spcBef>
            </a:pPr>
            <a:r>
              <a:rPr lang="en-US" b="1">
                <a:latin typeface="Tahoma" pitchFamily="34" charset="0"/>
              </a:rPr>
              <a:t>Fisheries / Aquaculture Programs </a:t>
            </a:r>
          </a:p>
          <a:p>
            <a:pPr algn="ctr">
              <a:spcBef>
                <a:spcPct val="50000"/>
              </a:spcBef>
            </a:pPr>
            <a:r>
              <a:rPr lang="en-US" b="1">
                <a:latin typeface="Tahoma" pitchFamily="34" charset="0"/>
              </a:rPr>
              <a:t>+</a:t>
            </a:r>
          </a:p>
          <a:p>
            <a:pPr algn="ctr">
              <a:spcBef>
                <a:spcPct val="50000"/>
              </a:spcBef>
            </a:pPr>
            <a:r>
              <a:rPr lang="en-US" b="1">
                <a:latin typeface="Tahoma" pitchFamily="34" charset="0"/>
              </a:rPr>
              <a:t>MPAs</a:t>
            </a:r>
          </a:p>
        </p:txBody>
      </p:sp>
      <p:sp>
        <p:nvSpPr>
          <p:cNvPr id="51227" name="Rectangle 27"/>
          <p:cNvSpPr>
            <a:spLocks noChangeArrowheads="1"/>
          </p:cNvSpPr>
          <p:nvPr/>
        </p:nvSpPr>
        <p:spPr bwMode="auto">
          <a:xfrm>
            <a:off x="4495800" y="4419600"/>
            <a:ext cx="152400" cy="228600"/>
          </a:xfrm>
          <a:prstGeom prst="rect">
            <a:avLst/>
          </a:prstGeom>
          <a:noFill/>
          <a:ln w="9525">
            <a:solidFill>
              <a:schemeClr val="tx1"/>
            </a:solidFill>
            <a:miter lim="800000"/>
            <a:headEnd/>
            <a:tailEnd/>
          </a:ln>
          <a:effectLst/>
        </p:spPr>
        <p:txBody>
          <a:bodyPr wrap="none" anchor="ctr"/>
          <a:lstStyle/>
          <a:p>
            <a:endParaRPr lang="en-US"/>
          </a:p>
        </p:txBody>
      </p:sp>
      <p:sp>
        <p:nvSpPr>
          <p:cNvPr id="51228" name="Rectangle 28"/>
          <p:cNvSpPr>
            <a:spLocks noChangeArrowheads="1"/>
          </p:cNvSpPr>
          <p:nvPr/>
        </p:nvSpPr>
        <p:spPr bwMode="auto">
          <a:xfrm>
            <a:off x="4267200" y="4343400"/>
            <a:ext cx="76200" cy="152400"/>
          </a:xfrm>
          <a:prstGeom prst="rect">
            <a:avLst/>
          </a:prstGeom>
          <a:noFill/>
          <a:ln w="9525">
            <a:solidFill>
              <a:schemeClr val="tx1"/>
            </a:solidFill>
            <a:miter lim="800000"/>
            <a:headEnd/>
            <a:tailEnd/>
          </a:ln>
          <a:effectLst/>
        </p:spPr>
        <p:txBody>
          <a:bodyPr wrap="none" anchor="ctr"/>
          <a:lstStyle/>
          <a:p>
            <a:endParaRPr lang="en-US"/>
          </a:p>
        </p:txBody>
      </p:sp>
      <p:sp>
        <p:nvSpPr>
          <p:cNvPr id="51229" name="Rectangle 29"/>
          <p:cNvSpPr>
            <a:spLocks noChangeArrowheads="1"/>
          </p:cNvSpPr>
          <p:nvPr/>
        </p:nvSpPr>
        <p:spPr bwMode="auto">
          <a:xfrm>
            <a:off x="4724400" y="4495800"/>
            <a:ext cx="304800" cy="152400"/>
          </a:xfrm>
          <a:prstGeom prst="rect">
            <a:avLst/>
          </a:prstGeom>
          <a:noFill/>
          <a:ln w="9525">
            <a:solidFill>
              <a:schemeClr val="tx1"/>
            </a:solidFill>
            <a:miter lim="800000"/>
            <a:headEnd/>
            <a:tailEnd/>
          </a:ln>
          <a:effectLst/>
        </p:spPr>
        <p:txBody>
          <a:bodyPr wrap="none" anchor="ctr"/>
          <a:lstStyle/>
          <a:p>
            <a:endParaRPr lang="en-US"/>
          </a:p>
        </p:txBody>
      </p:sp>
      <p:sp>
        <p:nvSpPr>
          <p:cNvPr id="51230" name="Rectangle 30"/>
          <p:cNvSpPr>
            <a:spLocks noChangeArrowheads="1"/>
          </p:cNvSpPr>
          <p:nvPr/>
        </p:nvSpPr>
        <p:spPr bwMode="auto">
          <a:xfrm>
            <a:off x="4953000" y="4267200"/>
            <a:ext cx="76200" cy="228600"/>
          </a:xfrm>
          <a:prstGeom prst="rect">
            <a:avLst/>
          </a:prstGeom>
          <a:noFill/>
          <a:ln w="9525">
            <a:solidFill>
              <a:schemeClr val="tx1"/>
            </a:solidFill>
            <a:miter lim="800000"/>
            <a:headEnd/>
            <a:tailEnd/>
          </a:ln>
          <a:effectLst/>
        </p:spPr>
        <p:txBody>
          <a:bodyPr wrap="none" anchor="ctr"/>
          <a:lstStyle/>
          <a:p>
            <a:endParaRPr lang="en-US"/>
          </a:p>
        </p:txBody>
      </p:sp>
      <p:sp>
        <p:nvSpPr>
          <p:cNvPr id="51231" name="Text Box 31"/>
          <p:cNvSpPr txBox="1">
            <a:spLocks noChangeArrowheads="1"/>
          </p:cNvSpPr>
          <p:nvPr/>
        </p:nvSpPr>
        <p:spPr bwMode="auto">
          <a:xfrm>
            <a:off x="4191000" y="3429000"/>
            <a:ext cx="2057400" cy="641350"/>
          </a:xfrm>
          <a:prstGeom prst="rect">
            <a:avLst/>
          </a:prstGeom>
          <a:noFill/>
          <a:ln w="9525">
            <a:noFill/>
            <a:miter lim="800000"/>
            <a:headEnd/>
            <a:tailEnd/>
          </a:ln>
          <a:effectLst/>
        </p:spPr>
        <p:txBody>
          <a:bodyPr>
            <a:spAutoFit/>
          </a:bodyPr>
          <a:lstStyle/>
          <a:p>
            <a:pPr algn="ctr">
              <a:spcBef>
                <a:spcPct val="50000"/>
              </a:spcBef>
            </a:pPr>
            <a:r>
              <a:rPr lang="en-US" b="1">
                <a:latin typeface="Tahoma" pitchFamily="34" charset="0"/>
              </a:rPr>
              <a:t>Industrial Development</a:t>
            </a:r>
            <a:r>
              <a:rPr lang="en-US">
                <a:latin typeface="Tahoma" pitchFamily="34" charset="0"/>
              </a:rPr>
              <a:t> </a:t>
            </a:r>
          </a:p>
        </p:txBody>
      </p:sp>
      <p:sp>
        <p:nvSpPr>
          <p:cNvPr id="51232" name="Rectangle 32"/>
          <p:cNvSpPr>
            <a:spLocks noGrp="1" noChangeArrowheads="1"/>
          </p:cNvSpPr>
          <p:nvPr>
            <p:ph type="title" idx="4294967295"/>
          </p:nvPr>
        </p:nvSpPr>
        <p:spPr>
          <a:xfrm>
            <a:off x="0" y="152400"/>
            <a:ext cx="7315200" cy="1066800"/>
          </a:xfrm>
        </p:spPr>
        <p:txBody>
          <a:bodyPr/>
          <a:lstStyle/>
          <a:p>
            <a:r>
              <a:rPr lang="en-US" sz="2800" u="sng">
                <a:solidFill>
                  <a:schemeClr val="accent2"/>
                </a:solidFill>
                <a:effectLst>
                  <a:outerShdw blurRad="38100" dist="38100" dir="2700000" algn="tl">
                    <a:srgbClr val="C0C0C0"/>
                  </a:outerShdw>
                </a:effectLst>
              </a:rPr>
              <a:t>WW2BW/IWCAM:</a:t>
            </a:r>
            <a:br>
              <a:rPr lang="en-US" sz="2800" u="sng">
                <a:solidFill>
                  <a:schemeClr val="accent2"/>
                </a:solidFill>
                <a:effectLst>
                  <a:outerShdw blurRad="38100" dist="38100" dir="2700000" algn="tl">
                    <a:srgbClr val="C0C0C0"/>
                  </a:outerShdw>
                </a:effectLst>
              </a:rPr>
            </a:br>
            <a:r>
              <a:rPr lang="en-US" sz="1800" b="1"/>
              <a:t>Integrated Watershed and Coastal Area Management – Ecosystem Based  Management Initiatives</a:t>
            </a:r>
          </a:p>
        </p:txBody>
      </p:sp>
      <p:sp>
        <p:nvSpPr>
          <p:cNvPr id="51233" name="Line 33"/>
          <p:cNvSpPr>
            <a:spLocks noChangeShapeType="1"/>
          </p:cNvSpPr>
          <p:nvPr/>
        </p:nvSpPr>
        <p:spPr bwMode="auto">
          <a:xfrm flipH="1">
            <a:off x="0" y="4648200"/>
            <a:ext cx="2819400" cy="0"/>
          </a:xfrm>
          <a:prstGeom prst="line">
            <a:avLst/>
          </a:prstGeom>
          <a:noFill/>
          <a:ln w="19050">
            <a:solidFill>
              <a:schemeClr val="hlink"/>
            </a:solidFill>
            <a:round/>
            <a:headEnd/>
            <a:tailEnd/>
          </a:ln>
          <a:effectLst/>
        </p:spPr>
        <p:txBody>
          <a:bodyPr wrap="none"/>
          <a:lstStyle/>
          <a:p>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t>Concerns Cont.,</a:t>
            </a:r>
          </a:p>
        </p:txBody>
      </p:sp>
      <p:sp>
        <p:nvSpPr>
          <p:cNvPr id="22531" name="Rectangle 3"/>
          <p:cNvSpPr>
            <a:spLocks noGrp="1" noChangeArrowheads="1"/>
          </p:cNvSpPr>
          <p:nvPr>
            <p:ph type="body" idx="1"/>
          </p:nvPr>
        </p:nvSpPr>
        <p:spPr/>
        <p:txBody>
          <a:bodyPr/>
          <a:lstStyle/>
          <a:p>
            <a:pPr>
              <a:lnSpc>
                <a:spcPct val="80000"/>
              </a:lnSpc>
            </a:pPr>
            <a:r>
              <a:rPr lang="en-US" sz="2800" b="1"/>
              <a:t>‘New’ Sectors (Financial/Tourism) often not integrated into National Response / Recovery systems</a:t>
            </a:r>
          </a:p>
          <a:p>
            <a:pPr>
              <a:lnSpc>
                <a:spcPct val="80000"/>
              </a:lnSpc>
            </a:pPr>
            <a:r>
              <a:rPr lang="en-US" sz="2800" b="1"/>
              <a:t>Lessons from recent disasters (eg IVAN in Cayman / Tsunami / recent Quakes) learnt slowly or not at all</a:t>
            </a:r>
          </a:p>
          <a:p>
            <a:pPr>
              <a:lnSpc>
                <a:spcPct val="80000"/>
              </a:lnSpc>
            </a:pPr>
            <a:r>
              <a:rPr lang="en-US" sz="2800" b="1"/>
              <a:t>Business continuity planning not uniformly institutionalised (eg via CSME)</a:t>
            </a:r>
          </a:p>
          <a:p>
            <a:pPr>
              <a:lnSpc>
                <a:spcPct val="80000"/>
              </a:lnSpc>
            </a:pPr>
            <a:r>
              <a:rPr lang="en-US" sz="2800" b="1"/>
              <a:t>REACTIVE rather than PROACTIVE</a:t>
            </a:r>
          </a:p>
          <a:p>
            <a:pPr>
              <a:lnSpc>
                <a:spcPct val="80000"/>
              </a:lnSpc>
            </a:pPr>
            <a:r>
              <a:rPr lang="en-US" sz="2800" b="1"/>
              <a:t>SCENARIOS not consistent (within / across the society and critical entities)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GB">
                <a:solidFill>
                  <a:srgbClr val="F51313"/>
                </a:solidFill>
              </a:rPr>
              <a:t>Components of Risk (Davis)</a:t>
            </a:r>
          </a:p>
        </p:txBody>
      </p:sp>
      <p:sp>
        <p:nvSpPr>
          <p:cNvPr id="32771" name="Rectangle 3"/>
          <p:cNvSpPr>
            <a:spLocks noGrp="1" noChangeArrowheads="1"/>
          </p:cNvSpPr>
          <p:nvPr>
            <p:ph type="body" idx="1"/>
          </p:nvPr>
        </p:nvSpPr>
        <p:spPr>
          <a:xfrm>
            <a:off x="228600" y="1219200"/>
            <a:ext cx="8686800" cy="5181600"/>
          </a:xfrm>
        </p:spPr>
        <p:txBody>
          <a:bodyPr/>
          <a:lstStyle/>
          <a:p>
            <a:pPr>
              <a:buFontTx/>
              <a:buNone/>
            </a:pPr>
            <a:r>
              <a:rPr lang="en-GB" sz="2000" b="1"/>
              <a:t>                                                 Risk of Disaster</a:t>
            </a:r>
          </a:p>
          <a:p>
            <a:pPr>
              <a:buFontTx/>
              <a:buNone/>
            </a:pPr>
            <a:endParaRPr lang="en-GB" sz="2000" b="1"/>
          </a:p>
          <a:p>
            <a:pPr>
              <a:buFontTx/>
              <a:buNone/>
            </a:pPr>
            <a:r>
              <a:rPr lang="en-GB" sz="2000" b="1"/>
              <a:t>             Human Vulnerability                                Natural Hazards</a:t>
            </a:r>
          </a:p>
          <a:p>
            <a:pPr>
              <a:buFontTx/>
              <a:buNone/>
            </a:pPr>
            <a:endParaRPr lang="en-GB" sz="2000" b="1"/>
          </a:p>
          <a:p>
            <a:pPr>
              <a:buFontTx/>
              <a:buNone/>
            </a:pPr>
            <a:r>
              <a:rPr lang="en-GB" sz="1600" b="1"/>
              <a:t>       Exposure                       Resistance        Resilience        Magnitude  Duration   Frequency</a:t>
            </a:r>
          </a:p>
          <a:p>
            <a:pPr>
              <a:buFontTx/>
              <a:buNone/>
            </a:pPr>
            <a:endParaRPr lang="en-GB" sz="1600" b="1"/>
          </a:p>
          <a:p>
            <a:pPr>
              <a:buFontTx/>
              <a:buNone/>
            </a:pPr>
            <a:r>
              <a:rPr lang="en-GB" sz="1400" b="1"/>
              <a:t>Location </a:t>
            </a:r>
          </a:p>
          <a:p>
            <a:pPr>
              <a:buFontTx/>
              <a:buNone/>
            </a:pPr>
            <a:r>
              <a:rPr lang="en-GB" sz="1400" b="1"/>
              <a:t>relative </a:t>
            </a:r>
          </a:p>
          <a:p>
            <a:pPr>
              <a:buFontTx/>
              <a:buNone/>
            </a:pPr>
            <a:r>
              <a:rPr lang="en-GB" sz="1400" b="1"/>
              <a:t>to Hazard</a:t>
            </a:r>
          </a:p>
          <a:p>
            <a:pPr>
              <a:buFontTx/>
              <a:buNone/>
            </a:pPr>
            <a:r>
              <a:rPr lang="en-GB" sz="1400" b="1"/>
              <a:t>                    Environmental </a:t>
            </a:r>
          </a:p>
          <a:p>
            <a:pPr>
              <a:buFontTx/>
              <a:buNone/>
            </a:pPr>
            <a:r>
              <a:rPr lang="en-GB" sz="1400" b="1"/>
              <a:t>                    Surroundings </a:t>
            </a:r>
          </a:p>
          <a:p>
            <a:pPr>
              <a:buFontTx/>
              <a:buNone/>
            </a:pPr>
            <a:endParaRPr lang="en-GB" sz="1400" b="1"/>
          </a:p>
          <a:p>
            <a:pPr>
              <a:buFontTx/>
              <a:buNone/>
            </a:pPr>
            <a:r>
              <a:rPr lang="en-GB" sz="1400" b="1"/>
              <a:t>                                                 Livelihood   Health</a:t>
            </a:r>
          </a:p>
          <a:p>
            <a:pPr>
              <a:buFontTx/>
              <a:buNone/>
            </a:pPr>
            <a:endParaRPr lang="en-GB" sz="1400" b="1"/>
          </a:p>
          <a:p>
            <a:pPr>
              <a:buFontTx/>
              <a:buNone/>
            </a:pPr>
            <a:r>
              <a:rPr lang="en-GB" sz="1400" b="1"/>
              <a:t>                                                                                Adjustments   Risk Reduction Actions    Preparation</a:t>
            </a:r>
          </a:p>
          <a:p>
            <a:pPr>
              <a:buFontTx/>
              <a:buNone/>
            </a:pPr>
            <a:endParaRPr lang="en-GB" sz="1400" b="1"/>
          </a:p>
          <a:p>
            <a:pPr>
              <a:buFontTx/>
              <a:buNone/>
            </a:pPr>
            <a:r>
              <a:rPr lang="en-GB" sz="1400" b="1"/>
              <a:t>After Mark Pelling 2003 </a:t>
            </a:r>
            <a:r>
              <a:rPr lang="en-GB" sz="1400" b="1" i="1"/>
              <a:t>‘The Vulnerability of Cities’</a:t>
            </a:r>
            <a:r>
              <a:rPr lang="en-GB" sz="1400" b="1"/>
              <a:t> Page 48</a:t>
            </a:r>
          </a:p>
        </p:txBody>
      </p:sp>
      <p:sp>
        <p:nvSpPr>
          <p:cNvPr id="32772" name="Line 4"/>
          <p:cNvSpPr>
            <a:spLocks noChangeShapeType="1"/>
          </p:cNvSpPr>
          <p:nvPr/>
        </p:nvSpPr>
        <p:spPr bwMode="auto">
          <a:xfrm>
            <a:off x="4284663" y="1989138"/>
            <a:ext cx="1943100" cy="360362"/>
          </a:xfrm>
          <a:prstGeom prst="line">
            <a:avLst/>
          </a:prstGeom>
          <a:noFill/>
          <a:ln w="57150">
            <a:solidFill>
              <a:srgbClr val="F3F90F"/>
            </a:solidFill>
            <a:round/>
            <a:headEnd/>
            <a:tailEnd type="triangle" w="med" len="med"/>
          </a:ln>
          <a:effectLst/>
        </p:spPr>
        <p:txBody>
          <a:bodyPr/>
          <a:lstStyle/>
          <a:p>
            <a:endParaRPr lang="en-US"/>
          </a:p>
        </p:txBody>
      </p:sp>
      <p:sp>
        <p:nvSpPr>
          <p:cNvPr id="32773" name="Line 5"/>
          <p:cNvSpPr>
            <a:spLocks noChangeShapeType="1"/>
          </p:cNvSpPr>
          <p:nvPr/>
        </p:nvSpPr>
        <p:spPr bwMode="auto">
          <a:xfrm flipH="1">
            <a:off x="2484438" y="1989138"/>
            <a:ext cx="1727200" cy="360362"/>
          </a:xfrm>
          <a:prstGeom prst="line">
            <a:avLst/>
          </a:prstGeom>
          <a:noFill/>
          <a:ln w="57150">
            <a:solidFill>
              <a:srgbClr val="F3F90F"/>
            </a:solidFill>
            <a:round/>
            <a:headEnd/>
            <a:tailEnd type="triangle" w="med" len="med"/>
          </a:ln>
          <a:effectLst/>
        </p:spPr>
        <p:txBody>
          <a:bodyPr/>
          <a:lstStyle/>
          <a:p>
            <a:endParaRPr lang="en-US"/>
          </a:p>
        </p:txBody>
      </p:sp>
      <p:sp>
        <p:nvSpPr>
          <p:cNvPr id="32774" name="Line 6"/>
          <p:cNvSpPr>
            <a:spLocks noChangeShapeType="1"/>
          </p:cNvSpPr>
          <p:nvPr/>
        </p:nvSpPr>
        <p:spPr bwMode="auto">
          <a:xfrm>
            <a:off x="6516688" y="2565400"/>
            <a:ext cx="1150937" cy="287338"/>
          </a:xfrm>
          <a:prstGeom prst="line">
            <a:avLst/>
          </a:prstGeom>
          <a:noFill/>
          <a:ln w="57150">
            <a:solidFill>
              <a:srgbClr val="F3F90F"/>
            </a:solidFill>
            <a:round/>
            <a:headEnd/>
            <a:tailEnd type="triangle" w="med" len="med"/>
          </a:ln>
          <a:effectLst/>
        </p:spPr>
        <p:txBody>
          <a:bodyPr/>
          <a:lstStyle/>
          <a:p>
            <a:endParaRPr lang="en-US"/>
          </a:p>
        </p:txBody>
      </p:sp>
      <p:sp>
        <p:nvSpPr>
          <p:cNvPr id="32775" name="Line 7"/>
          <p:cNvSpPr>
            <a:spLocks noChangeShapeType="1"/>
          </p:cNvSpPr>
          <p:nvPr/>
        </p:nvSpPr>
        <p:spPr bwMode="auto">
          <a:xfrm flipH="1">
            <a:off x="5724525" y="2565400"/>
            <a:ext cx="431800" cy="358775"/>
          </a:xfrm>
          <a:prstGeom prst="line">
            <a:avLst/>
          </a:prstGeom>
          <a:noFill/>
          <a:ln w="57150">
            <a:solidFill>
              <a:srgbClr val="F3F90F"/>
            </a:solidFill>
            <a:round/>
            <a:headEnd/>
            <a:tailEnd type="triangle" w="med" len="med"/>
          </a:ln>
          <a:effectLst/>
        </p:spPr>
        <p:txBody>
          <a:bodyPr/>
          <a:lstStyle/>
          <a:p>
            <a:endParaRPr lang="en-US"/>
          </a:p>
        </p:txBody>
      </p:sp>
      <p:sp>
        <p:nvSpPr>
          <p:cNvPr id="32776" name="Line 8"/>
          <p:cNvSpPr>
            <a:spLocks noChangeShapeType="1"/>
          </p:cNvSpPr>
          <p:nvPr/>
        </p:nvSpPr>
        <p:spPr bwMode="auto">
          <a:xfrm>
            <a:off x="6443663" y="2565400"/>
            <a:ext cx="144462" cy="358775"/>
          </a:xfrm>
          <a:prstGeom prst="line">
            <a:avLst/>
          </a:prstGeom>
          <a:noFill/>
          <a:ln w="57150">
            <a:solidFill>
              <a:srgbClr val="F3F90F"/>
            </a:solidFill>
            <a:round/>
            <a:headEnd/>
            <a:tailEnd type="triangle" w="med" len="med"/>
          </a:ln>
          <a:effectLst/>
        </p:spPr>
        <p:txBody>
          <a:bodyPr/>
          <a:lstStyle/>
          <a:p>
            <a:endParaRPr lang="en-US"/>
          </a:p>
        </p:txBody>
      </p:sp>
      <p:sp>
        <p:nvSpPr>
          <p:cNvPr id="32777" name="Line 9"/>
          <p:cNvSpPr>
            <a:spLocks noChangeShapeType="1"/>
          </p:cNvSpPr>
          <p:nvPr/>
        </p:nvSpPr>
        <p:spPr bwMode="auto">
          <a:xfrm>
            <a:off x="2339975" y="2565400"/>
            <a:ext cx="1944688" cy="358775"/>
          </a:xfrm>
          <a:prstGeom prst="line">
            <a:avLst/>
          </a:prstGeom>
          <a:noFill/>
          <a:ln w="57150">
            <a:solidFill>
              <a:srgbClr val="F3F90F"/>
            </a:solidFill>
            <a:round/>
            <a:headEnd/>
            <a:tailEnd type="triangle" w="med" len="med"/>
          </a:ln>
          <a:effectLst/>
        </p:spPr>
        <p:txBody>
          <a:bodyPr/>
          <a:lstStyle/>
          <a:p>
            <a:endParaRPr lang="en-US"/>
          </a:p>
        </p:txBody>
      </p:sp>
      <p:sp>
        <p:nvSpPr>
          <p:cNvPr id="32778" name="Line 10"/>
          <p:cNvSpPr>
            <a:spLocks noChangeShapeType="1"/>
          </p:cNvSpPr>
          <p:nvPr/>
        </p:nvSpPr>
        <p:spPr bwMode="auto">
          <a:xfrm>
            <a:off x="2339975" y="2565400"/>
            <a:ext cx="647700" cy="358775"/>
          </a:xfrm>
          <a:prstGeom prst="line">
            <a:avLst/>
          </a:prstGeom>
          <a:noFill/>
          <a:ln w="57150">
            <a:solidFill>
              <a:srgbClr val="F3F90F"/>
            </a:solidFill>
            <a:round/>
            <a:headEnd/>
            <a:tailEnd type="triangle" w="med" len="med"/>
          </a:ln>
          <a:effectLst/>
        </p:spPr>
        <p:txBody>
          <a:bodyPr/>
          <a:lstStyle/>
          <a:p>
            <a:endParaRPr lang="en-US"/>
          </a:p>
        </p:txBody>
      </p:sp>
      <p:sp>
        <p:nvSpPr>
          <p:cNvPr id="32779" name="Line 11"/>
          <p:cNvSpPr>
            <a:spLocks noChangeShapeType="1"/>
          </p:cNvSpPr>
          <p:nvPr/>
        </p:nvSpPr>
        <p:spPr bwMode="auto">
          <a:xfrm flipH="1">
            <a:off x="1403350" y="2565400"/>
            <a:ext cx="792163" cy="358775"/>
          </a:xfrm>
          <a:prstGeom prst="line">
            <a:avLst/>
          </a:prstGeom>
          <a:noFill/>
          <a:ln w="57150">
            <a:solidFill>
              <a:srgbClr val="F3F90F"/>
            </a:solidFill>
            <a:round/>
            <a:headEnd/>
            <a:tailEnd type="triangle" w="med" len="med"/>
          </a:ln>
          <a:effectLst/>
        </p:spPr>
        <p:txBody>
          <a:bodyPr/>
          <a:lstStyle/>
          <a:p>
            <a:endParaRPr lang="en-US"/>
          </a:p>
        </p:txBody>
      </p:sp>
      <p:sp>
        <p:nvSpPr>
          <p:cNvPr id="32780" name="Line 12"/>
          <p:cNvSpPr>
            <a:spLocks noChangeShapeType="1"/>
          </p:cNvSpPr>
          <p:nvPr/>
        </p:nvSpPr>
        <p:spPr bwMode="auto">
          <a:xfrm flipH="1">
            <a:off x="971550" y="3213100"/>
            <a:ext cx="215900" cy="215900"/>
          </a:xfrm>
          <a:prstGeom prst="line">
            <a:avLst/>
          </a:prstGeom>
          <a:noFill/>
          <a:ln w="57150">
            <a:solidFill>
              <a:srgbClr val="F3F90F"/>
            </a:solidFill>
            <a:round/>
            <a:headEnd/>
            <a:tailEnd type="triangle" w="med" len="med"/>
          </a:ln>
          <a:effectLst/>
        </p:spPr>
        <p:txBody>
          <a:bodyPr/>
          <a:lstStyle/>
          <a:p>
            <a:endParaRPr lang="en-US"/>
          </a:p>
        </p:txBody>
      </p:sp>
      <p:sp>
        <p:nvSpPr>
          <p:cNvPr id="32781" name="Line 13"/>
          <p:cNvSpPr>
            <a:spLocks noChangeShapeType="1"/>
          </p:cNvSpPr>
          <p:nvPr/>
        </p:nvSpPr>
        <p:spPr bwMode="auto">
          <a:xfrm>
            <a:off x="1476375" y="3141663"/>
            <a:ext cx="358775" cy="863600"/>
          </a:xfrm>
          <a:prstGeom prst="line">
            <a:avLst/>
          </a:prstGeom>
          <a:noFill/>
          <a:ln w="57150">
            <a:solidFill>
              <a:srgbClr val="F3F90F"/>
            </a:solidFill>
            <a:round/>
            <a:headEnd/>
            <a:tailEnd type="triangle" w="med" len="med"/>
          </a:ln>
          <a:effectLst/>
        </p:spPr>
        <p:txBody>
          <a:bodyPr/>
          <a:lstStyle/>
          <a:p>
            <a:endParaRPr lang="en-US"/>
          </a:p>
        </p:txBody>
      </p:sp>
      <p:sp>
        <p:nvSpPr>
          <p:cNvPr id="32782" name="Line 14"/>
          <p:cNvSpPr>
            <a:spLocks noChangeShapeType="1"/>
          </p:cNvSpPr>
          <p:nvPr/>
        </p:nvSpPr>
        <p:spPr bwMode="auto">
          <a:xfrm flipH="1">
            <a:off x="2843213" y="3141663"/>
            <a:ext cx="288925" cy="1727200"/>
          </a:xfrm>
          <a:prstGeom prst="line">
            <a:avLst/>
          </a:prstGeom>
          <a:noFill/>
          <a:ln w="57150">
            <a:solidFill>
              <a:srgbClr val="F3F90F"/>
            </a:solidFill>
            <a:round/>
            <a:headEnd/>
            <a:tailEnd type="triangle" w="med" len="med"/>
          </a:ln>
          <a:effectLst/>
        </p:spPr>
        <p:txBody>
          <a:bodyPr/>
          <a:lstStyle/>
          <a:p>
            <a:endParaRPr lang="en-US"/>
          </a:p>
        </p:txBody>
      </p:sp>
      <p:sp>
        <p:nvSpPr>
          <p:cNvPr id="32783" name="Line 15"/>
          <p:cNvSpPr>
            <a:spLocks noChangeShapeType="1"/>
          </p:cNvSpPr>
          <p:nvPr/>
        </p:nvSpPr>
        <p:spPr bwMode="auto">
          <a:xfrm>
            <a:off x="3275013" y="3213100"/>
            <a:ext cx="504825" cy="1511300"/>
          </a:xfrm>
          <a:prstGeom prst="line">
            <a:avLst/>
          </a:prstGeom>
          <a:noFill/>
          <a:ln w="57150">
            <a:solidFill>
              <a:srgbClr val="F3F90F"/>
            </a:solidFill>
            <a:round/>
            <a:headEnd/>
            <a:tailEnd type="triangle" w="med" len="med"/>
          </a:ln>
          <a:effectLst/>
        </p:spPr>
        <p:txBody>
          <a:bodyPr/>
          <a:lstStyle/>
          <a:p>
            <a:endParaRPr lang="en-US"/>
          </a:p>
        </p:txBody>
      </p:sp>
      <p:sp>
        <p:nvSpPr>
          <p:cNvPr id="32784" name="Line 16"/>
          <p:cNvSpPr>
            <a:spLocks noChangeShapeType="1"/>
          </p:cNvSpPr>
          <p:nvPr/>
        </p:nvSpPr>
        <p:spPr bwMode="auto">
          <a:xfrm>
            <a:off x="4427538" y="3213100"/>
            <a:ext cx="73025" cy="1944688"/>
          </a:xfrm>
          <a:prstGeom prst="line">
            <a:avLst/>
          </a:prstGeom>
          <a:noFill/>
          <a:ln w="57150">
            <a:solidFill>
              <a:srgbClr val="F3F90F"/>
            </a:solidFill>
            <a:round/>
            <a:headEnd/>
            <a:tailEnd type="triangle" w="med" len="med"/>
          </a:ln>
          <a:effectLst/>
        </p:spPr>
        <p:txBody>
          <a:bodyPr/>
          <a:lstStyle/>
          <a:p>
            <a:endParaRPr lang="en-US"/>
          </a:p>
        </p:txBody>
      </p:sp>
      <p:sp>
        <p:nvSpPr>
          <p:cNvPr id="32785" name="Line 17"/>
          <p:cNvSpPr>
            <a:spLocks noChangeShapeType="1"/>
          </p:cNvSpPr>
          <p:nvPr/>
        </p:nvSpPr>
        <p:spPr bwMode="auto">
          <a:xfrm>
            <a:off x="4572000" y="3141663"/>
            <a:ext cx="1008063" cy="1943100"/>
          </a:xfrm>
          <a:prstGeom prst="line">
            <a:avLst/>
          </a:prstGeom>
          <a:noFill/>
          <a:ln w="57150">
            <a:solidFill>
              <a:srgbClr val="F3F90F"/>
            </a:solidFill>
            <a:round/>
            <a:headEnd/>
            <a:tailEnd type="triangle" w="med" len="med"/>
          </a:ln>
          <a:effectLst/>
        </p:spPr>
        <p:txBody>
          <a:bodyPr/>
          <a:lstStyle/>
          <a:p>
            <a:endParaRPr lang="en-US"/>
          </a:p>
        </p:txBody>
      </p:sp>
      <p:sp>
        <p:nvSpPr>
          <p:cNvPr id="32786" name="Line 18"/>
          <p:cNvSpPr>
            <a:spLocks noChangeShapeType="1"/>
          </p:cNvSpPr>
          <p:nvPr/>
        </p:nvSpPr>
        <p:spPr bwMode="auto">
          <a:xfrm>
            <a:off x="4787900" y="3213100"/>
            <a:ext cx="2447925" cy="1944688"/>
          </a:xfrm>
          <a:prstGeom prst="line">
            <a:avLst/>
          </a:prstGeom>
          <a:noFill/>
          <a:ln w="57150">
            <a:solidFill>
              <a:srgbClr val="F3F90F"/>
            </a:solidFill>
            <a:round/>
            <a:headEnd/>
            <a:tailEnd type="triangle" w="med" len="med"/>
          </a:ln>
          <a:effectLst/>
        </p:spPr>
        <p:txBody>
          <a:bodyPr/>
          <a:lstStyle/>
          <a:p>
            <a:endParaRPr lang="en-US"/>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1704975" y="1452563"/>
            <a:ext cx="9144000" cy="0"/>
          </a:xfrm>
          <a:prstGeom prst="rect">
            <a:avLst/>
          </a:prstGeom>
          <a:noFill/>
          <a:ln w="12700" cap="sq">
            <a:noFill/>
            <a:miter lim="800000"/>
            <a:headEnd type="none" w="sm" len="sm"/>
            <a:tailEnd type="none" w="sm" len="sm"/>
          </a:ln>
          <a:effectLst/>
        </p:spPr>
        <p:txBody>
          <a:bodyPr>
            <a:spAutoFit/>
          </a:bodyPr>
          <a:lstStyle/>
          <a:p>
            <a:endParaRPr lang="en-US"/>
          </a:p>
        </p:txBody>
      </p:sp>
      <p:pic>
        <p:nvPicPr>
          <p:cNvPr id="34819" name="Picture 3" descr="Risk_Reduction"/>
          <p:cNvPicPr>
            <a:picLocks noChangeAspect="1" noChangeArrowheads="1"/>
          </p:cNvPicPr>
          <p:nvPr/>
        </p:nvPicPr>
        <p:blipFill>
          <a:blip r:embed="rId3" cstate="print"/>
          <a:srcRect/>
          <a:stretch>
            <a:fillRect/>
          </a:stretch>
        </p:blipFill>
        <p:spPr bwMode="auto">
          <a:xfrm>
            <a:off x="457200" y="762000"/>
            <a:ext cx="7848600" cy="5408613"/>
          </a:xfrm>
          <a:prstGeom prst="rect">
            <a:avLst/>
          </a:prstGeom>
          <a:noFill/>
        </p:spPr>
      </p:pic>
      <p:sp>
        <p:nvSpPr>
          <p:cNvPr id="34820" name="Text Box 4"/>
          <p:cNvSpPr txBox="1">
            <a:spLocks noChangeArrowheads="1"/>
          </p:cNvSpPr>
          <p:nvPr/>
        </p:nvSpPr>
        <p:spPr bwMode="auto">
          <a:xfrm>
            <a:off x="1752600" y="-76200"/>
            <a:ext cx="5105400" cy="701675"/>
          </a:xfrm>
          <a:prstGeom prst="rect">
            <a:avLst/>
          </a:prstGeom>
          <a:noFill/>
          <a:ln w="12700" cap="sq">
            <a:noFill/>
            <a:miter lim="800000"/>
            <a:headEnd type="none" w="sm" len="sm"/>
            <a:tailEnd type="none" w="sm" len="sm"/>
          </a:ln>
          <a:effectLst/>
        </p:spPr>
        <p:txBody>
          <a:bodyPr>
            <a:spAutoFit/>
          </a:bodyPr>
          <a:lstStyle/>
          <a:p>
            <a:pPr algn="ctr">
              <a:spcBef>
                <a:spcPct val="50000"/>
              </a:spcBef>
            </a:pPr>
            <a:r>
              <a:rPr lang="en-GB" sz="3200">
                <a:solidFill>
                  <a:schemeClr val="tx2"/>
                </a:solidFill>
              </a:rPr>
              <a:t>  </a:t>
            </a:r>
            <a:r>
              <a:rPr lang="en-GB" sz="4000" b="1">
                <a:solidFill>
                  <a:schemeClr val="tx2"/>
                </a:solidFill>
              </a:rPr>
              <a:t>The Safety Chain</a:t>
            </a:r>
            <a:endParaRPr lang="en-US" sz="3600" b="1">
              <a:solidFill>
                <a:schemeClr val="tx2"/>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checkerboard(across)">
                                      <p:cBhvr>
                                        <p:cTn id="7" dur="500"/>
                                        <p:tgtEl>
                                          <p:spTgt spid="34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457200" y="914400"/>
            <a:ext cx="8229600" cy="2538413"/>
          </a:xfrm>
          <a:prstGeom prst="rect">
            <a:avLst/>
          </a:prstGeom>
          <a:noFill/>
          <a:ln w="9525">
            <a:noFill/>
            <a:miter lim="800000"/>
            <a:headEnd/>
            <a:tailEnd/>
          </a:ln>
          <a:effectLst/>
        </p:spPr>
        <p:txBody>
          <a:bodyPr>
            <a:spAutoFit/>
          </a:bodyPr>
          <a:lstStyle/>
          <a:p>
            <a:pPr>
              <a:lnSpc>
                <a:spcPct val="90000"/>
              </a:lnSpc>
              <a:spcBef>
                <a:spcPct val="20000"/>
              </a:spcBef>
              <a:buClr>
                <a:srgbClr val="FA0911"/>
              </a:buClr>
              <a:buSzPct val="70000"/>
              <a:buFont typeface="Wingdings" pitchFamily="2" charset="2"/>
              <a:buChar char="q"/>
            </a:pPr>
            <a:r>
              <a:rPr lang="en-US" sz="2400" u="sng">
                <a:latin typeface="Arial Narrow" pitchFamily="34" charset="0"/>
                <a:cs typeface="Arial" pitchFamily="34" charset="0"/>
              </a:rPr>
              <a:t> </a:t>
            </a:r>
            <a:r>
              <a:rPr lang="en-US" sz="2400" b="1" u="sng">
                <a:latin typeface="Arial Narrow" pitchFamily="34" charset="0"/>
                <a:cs typeface="Arial" pitchFamily="34" charset="0"/>
              </a:rPr>
              <a:t>Risk</a:t>
            </a:r>
            <a:r>
              <a:rPr lang="en-US" sz="2400" u="sng">
                <a:latin typeface="Arial Narrow" pitchFamily="34" charset="0"/>
                <a:cs typeface="Arial" pitchFamily="34" charset="0"/>
              </a:rPr>
              <a:t> </a:t>
            </a:r>
            <a:r>
              <a:rPr lang="en-US" sz="2400" b="1" u="sng">
                <a:latin typeface="Arial Narrow" pitchFamily="34" charset="0"/>
                <a:cs typeface="Arial" pitchFamily="34" charset="0"/>
              </a:rPr>
              <a:t>Sensitisation</a:t>
            </a:r>
            <a:r>
              <a:rPr lang="en-US" sz="2400" u="sng">
                <a:latin typeface="Arial Narrow" pitchFamily="34" charset="0"/>
                <a:cs typeface="Arial" pitchFamily="34" charset="0"/>
              </a:rPr>
              <a:t> / </a:t>
            </a:r>
            <a:r>
              <a:rPr lang="en-US" sz="2400" b="1" u="sng">
                <a:latin typeface="Arial Narrow" pitchFamily="34" charset="0"/>
                <a:cs typeface="Arial" pitchFamily="34" charset="0"/>
              </a:rPr>
              <a:t>Early Warning / Vulnerability Awareness / Capacity Building systems</a:t>
            </a:r>
            <a:r>
              <a:rPr lang="en-US" sz="2400" b="1">
                <a:latin typeface="Arial Narrow" pitchFamily="34" charset="0"/>
                <a:cs typeface="Arial" pitchFamily="34" charset="0"/>
              </a:rPr>
              <a:t> involves chains of actors / processes</a:t>
            </a:r>
          </a:p>
          <a:p>
            <a:pPr>
              <a:lnSpc>
                <a:spcPct val="90000"/>
              </a:lnSpc>
              <a:spcBef>
                <a:spcPct val="20000"/>
              </a:spcBef>
              <a:buClr>
                <a:srgbClr val="FA0911"/>
              </a:buClr>
              <a:buSzPct val="70000"/>
              <a:buFont typeface="Wingdings" pitchFamily="2" charset="2"/>
              <a:buChar char="q"/>
            </a:pPr>
            <a:r>
              <a:rPr lang="en-US" sz="2400" b="1">
                <a:latin typeface="Arial Narrow" pitchFamily="34" charset="0"/>
                <a:cs typeface="Arial" pitchFamily="34" charset="0"/>
              </a:rPr>
              <a:t> Narrow “technical” conceptions of such systems leave weak links in the chain – where failures occur (eg Warning System failures in Haiti/Grenada?2004, S AsiaTsunami 2004, TONGA 2006)</a:t>
            </a:r>
          </a:p>
          <a:p>
            <a:pPr>
              <a:lnSpc>
                <a:spcPct val="90000"/>
              </a:lnSpc>
              <a:spcBef>
                <a:spcPct val="20000"/>
              </a:spcBef>
              <a:buClr>
                <a:srgbClr val="FA0911"/>
              </a:buClr>
              <a:buSzPct val="70000"/>
              <a:buFont typeface="Wingdings" pitchFamily="2" charset="2"/>
              <a:buChar char="q"/>
            </a:pPr>
            <a:r>
              <a:rPr lang="en-US" sz="2400" b="1">
                <a:latin typeface="Arial Narrow" pitchFamily="34" charset="0"/>
                <a:cs typeface="Arial" pitchFamily="34" charset="0"/>
              </a:rPr>
              <a:t> “Mainstreamed” =  ‘infused’ into education and culture as well as the business and livelihood related societal value systems.</a:t>
            </a:r>
          </a:p>
        </p:txBody>
      </p:sp>
      <p:sp>
        <p:nvSpPr>
          <p:cNvPr id="36867" name="Rectangle 3"/>
          <p:cNvSpPr>
            <a:spLocks noChangeArrowheads="1"/>
          </p:cNvSpPr>
          <p:nvPr/>
        </p:nvSpPr>
        <p:spPr bwMode="auto">
          <a:xfrm>
            <a:off x="3429000" y="2560638"/>
            <a:ext cx="254000" cy="457200"/>
          </a:xfrm>
          <a:prstGeom prst="rect">
            <a:avLst/>
          </a:prstGeom>
          <a:noFill/>
          <a:ln w="9525">
            <a:noFill/>
            <a:miter lim="800000"/>
            <a:headEnd/>
            <a:tailEnd/>
          </a:ln>
          <a:effectLst/>
        </p:spPr>
        <p:txBody>
          <a:bodyPr wrap="none">
            <a:spAutoFit/>
          </a:bodyPr>
          <a:lstStyle/>
          <a:p>
            <a:pPr eaLnBrk="0" hangingPunct="0"/>
            <a:r>
              <a:rPr lang="en-US" sz="2400">
                <a:latin typeface="Arial Narrow" pitchFamily="34" charset="0"/>
                <a:cs typeface="Arial" pitchFamily="34" charset="0"/>
              </a:rPr>
              <a:t> </a:t>
            </a:r>
          </a:p>
        </p:txBody>
      </p:sp>
      <p:sp>
        <p:nvSpPr>
          <p:cNvPr id="36868" name="Rectangle 4"/>
          <p:cNvSpPr>
            <a:spLocks noChangeArrowheads="1"/>
          </p:cNvSpPr>
          <p:nvPr/>
        </p:nvSpPr>
        <p:spPr bwMode="auto">
          <a:xfrm>
            <a:off x="1570038" y="3024188"/>
            <a:ext cx="7145337" cy="0"/>
          </a:xfrm>
          <a:prstGeom prst="rect">
            <a:avLst/>
          </a:prstGeom>
          <a:noFill/>
          <a:ln w="9525">
            <a:noFill/>
            <a:miter lim="800000"/>
            <a:headEnd/>
            <a:tailEnd/>
          </a:ln>
          <a:effectLst/>
        </p:spPr>
        <p:txBody>
          <a:bodyPr>
            <a:spAutoFit/>
          </a:bodyPr>
          <a:lstStyle/>
          <a:p>
            <a:endParaRPr lang="en-US"/>
          </a:p>
        </p:txBody>
      </p:sp>
      <p:sp>
        <p:nvSpPr>
          <p:cNvPr id="36869" name="Text Box 5"/>
          <p:cNvSpPr txBox="1">
            <a:spLocks noChangeArrowheads="1"/>
          </p:cNvSpPr>
          <p:nvPr/>
        </p:nvSpPr>
        <p:spPr bwMode="auto">
          <a:xfrm>
            <a:off x="304800" y="3940175"/>
            <a:ext cx="2362200" cy="1927225"/>
          </a:xfrm>
          <a:prstGeom prst="rect">
            <a:avLst/>
          </a:prstGeom>
          <a:solidFill>
            <a:srgbClr val="A6D6FF"/>
          </a:solidFill>
          <a:ln w="9525">
            <a:solidFill>
              <a:srgbClr val="0570FA"/>
            </a:solidFill>
            <a:miter lim="800000"/>
            <a:headEnd/>
            <a:tailEnd/>
          </a:ln>
          <a:effectLst/>
        </p:spPr>
        <p:txBody>
          <a:bodyPr>
            <a:spAutoFit/>
          </a:bodyPr>
          <a:lstStyle/>
          <a:p>
            <a:pPr eaLnBrk="0" hangingPunct="0">
              <a:spcBef>
                <a:spcPct val="50000"/>
              </a:spcBef>
            </a:pPr>
            <a:r>
              <a:rPr lang="fr-CH" sz="2400" b="1" u="sng">
                <a:solidFill>
                  <a:srgbClr val="FF3300"/>
                </a:solidFill>
                <a:latin typeface="Arial Narrow" pitchFamily="34" charset="0"/>
                <a:cs typeface="Arial" pitchFamily="34" charset="0"/>
              </a:rPr>
              <a:t>Shared Societal </a:t>
            </a:r>
            <a:r>
              <a:rPr lang="fr-CH" sz="2400" b="1">
                <a:solidFill>
                  <a:srgbClr val="FF3300"/>
                </a:solidFill>
                <a:latin typeface="Arial Narrow" pitchFamily="34" charset="0"/>
                <a:cs typeface="Arial" pitchFamily="34" charset="0"/>
              </a:rPr>
              <a:t>Knowledge of the risks faced by Communities = </a:t>
            </a:r>
            <a:r>
              <a:rPr lang="fr-CH" sz="2400" b="1" u="sng">
                <a:solidFill>
                  <a:srgbClr val="FF3300"/>
                </a:solidFill>
                <a:latin typeface="Arial Narrow" pitchFamily="34" charset="0"/>
                <a:cs typeface="Arial" pitchFamily="34" charset="0"/>
              </a:rPr>
              <a:t>Risk ‘Culture’</a:t>
            </a:r>
            <a:endParaRPr lang="en-GB" sz="2400" b="1" u="sng">
              <a:solidFill>
                <a:srgbClr val="FF3300"/>
              </a:solidFill>
              <a:latin typeface="Arial Narrow" pitchFamily="34" charset="0"/>
              <a:cs typeface="Arial" pitchFamily="34" charset="0"/>
            </a:endParaRPr>
          </a:p>
        </p:txBody>
      </p:sp>
      <p:sp>
        <p:nvSpPr>
          <p:cNvPr id="36870" name="Text Box 6"/>
          <p:cNvSpPr txBox="1">
            <a:spLocks noChangeArrowheads="1"/>
          </p:cNvSpPr>
          <p:nvPr/>
        </p:nvSpPr>
        <p:spPr bwMode="auto">
          <a:xfrm>
            <a:off x="2667000" y="3886200"/>
            <a:ext cx="1981200" cy="2657475"/>
          </a:xfrm>
          <a:prstGeom prst="rect">
            <a:avLst/>
          </a:prstGeom>
          <a:solidFill>
            <a:srgbClr val="99FF99"/>
          </a:solidFill>
          <a:ln w="9525">
            <a:solidFill>
              <a:srgbClr val="0570FA"/>
            </a:solidFill>
            <a:miter lim="800000"/>
            <a:headEnd/>
            <a:tailEnd/>
          </a:ln>
          <a:effectLst/>
        </p:spPr>
        <p:txBody>
          <a:bodyPr>
            <a:spAutoFit/>
          </a:bodyPr>
          <a:lstStyle/>
          <a:p>
            <a:pPr eaLnBrk="0" hangingPunct="0">
              <a:spcBef>
                <a:spcPct val="50000"/>
              </a:spcBef>
            </a:pPr>
            <a:r>
              <a:rPr lang="fr-CH" sz="2400" b="1" i="1">
                <a:solidFill>
                  <a:srgbClr val="FF3300"/>
                </a:solidFill>
                <a:latin typeface="Arial Narrow" pitchFamily="34" charset="0"/>
                <a:cs typeface="Arial" pitchFamily="34" charset="0"/>
              </a:rPr>
              <a:t>‘Technical’ awareness =, zoning, safer built env; &amp; monitoring + Alert / Warn’g Services </a:t>
            </a:r>
            <a:endParaRPr lang="en-GB" sz="2400" b="1" i="1">
              <a:solidFill>
                <a:srgbClr val="FF3300"/>
              </a:solidFill>
              <a:latin typeface="Arial Narrow" pitchFamily="34" charset="0"/>
              <a:cs typeface="Arial" pitchFamily="34" charset="0"/>
            </a:endParaRPr>
          </a:p>
        </p:txBody>
      </p:sp>
      <p:sp>
        <p:nvSpPr>
          <p:cNvPr id="36871" name="Text Box 7"/>
          <p:cNvSpPr txBox="1">
            <a:spLocks noChangeArrowheads="1"/>
          </p:cNvSpPr>
          <p:nvPr/>
        </p:nvSpPr>
        <p:spPr bwMode="auto">
          <a:xfrm>
            <a:off x="4724400" y="4244975"/>
            <a:ext cx="2438400" cy="1927225"/>
          </a:xfrm>
          <a:prstGeom prst="rect">
            <a:avLst/>
          </a:prstGeom>
          <a:solidFill>
            <a:srgbClr val="FFCC99"/>
          </a:solidFill>
          <a:ln w="9525">
            <a:solidFill>
              <a:srgbClr val="0570FA"/>
            </a:solidFill>
            <a:miter lim="800000"/>
            <a:headEnd/>
            <a:tailEnd/>
          </a:ln>
          <a:effectLst/>
        </p:spPr>
        <p:txBody>
          <a:bodyPr>
            <a:spAutoFit/>
          </a:bodyPr>
          <a:lstStyle/>
          <a:p>
            <a:pPr eaLnBrk="0" hangingPunct="0">
              <a:spcBef>
                <a:spcPct val="50000"/>
              </a:spcBef>
            </a:pPr>
            <a:r>
              <a:rPr lang="fr-CH" sz="2400" b="1" i="1">
                <a:solidFill>
                  <a:srgbClr val="FF3300"/>
                </a:solidFill>
                <a:latin typeface="Arial Narrow" pitchFamily="34" charset="0"/>
                <a:cs typeface="Arial" pitchFamily="34" charset="0"/>
              </a:rPr>
              <a:t>Wide Formal and </a:t>
            </a:r>
            <a:r>
              <a:rPr lang="fr-CH" sz="2400" b="1" i="1" u="sng">
                <a:solidFill>
                  <a:srgbClr val="FF3300"/>
                </a:solidFill>
                <a:latin typeface="Arial Narrow" pitchFamily="34" charset="0"/>
                <a:cs typeface="Arial" pitchFamily="34" charset="0"/>
              </a:rPr>
              <a:t>Informal </a:t>
            </a:r>
            <a:r>
              <a:rPr lang="fr-CH" sz="2400" b="1" i="1">
                <a:solidFill>
                  <a:srgbClr val="FF3300"/>
                </a:solidFill>
                <a:latin typeface="Arial Narrow" pitchFamily="34" charset="0"/>
                <a:cs typeface="Arial" pitchFamily="34" charset="0"/>
              </a:rPr>
              <a:t>Diffusion/ Dissemination of U</a:t>
            </a:r>
            <a:r>
              <a:rPr lang="fr-CH" sz="2400" b="1" i="1" u="sng">
                <a:solidFill>
                  <a:srgbClr val="FF3300"/>
                </a:solidFill>
                <a:latin typeface="Arial Narrow" pitchFamily="34" charset="0"/>
                <a:cs typeface="Arial" pitchFamily="34" charset="0"/>
              </a:rPr>
              <a:t>seable</a:t>
            </a:r>
            <a:r>
              <a:rPr lang="fr-CH" sz="2400" b="1" i="1">
                <a:solidFill>
                  <a:srgbClr val="FF3300"/>
                </a:solidFill>
                <a:latin typeface="Arial Narrow" pitchFamily="34" charset="0"/>
                <a:cs typeface="Arial" pitchFamily="34" charset="0"/>
              </a:rPr>
              <a:t> risk info products</a:t>
            </a:r>
            <a:endParaRPr lang="en-GB" sz="2400" b="1" i="1">
              <a:solidFill>
                <a:srgbClr val="FF3300"/>
              </a:solidFill>
              <a:latin typeface="Arial Narrow" pitchFamily="34" charset="0"/>
              <a:cs typeface="Arial" pitchFamily="34" charset="0"/>
            </a:endParaRPr>
          </a:p>
        </p:txBody>
      </p:sp>
      <p:sp>
        <p:nvSpPr>
          <p:cNvPr id="36872" name="Text Box 8"/>
          <p:cNvSpPr txBox="1">
            <a:spLocks noChangeArrowheads="1"/>
          </p:cNvSpPr>
          <p:nvPr/>
        </p:nvSpPr>
        <p:spPr bwMode="auto">
          <a:xfrm>
            <a:off x="7239000" y="3810000"/>
            <a:ext cx="1828800" cy="3022600"/>
          </a:xfrm>
          <a:prstGeom prst="rect">
            <a:avLst/>
          </a:prstGeom>
          <a:solidFill>
            <a:srgbClr val="F6B3C5"/>
          </a:solidFill>
          <a:ln w="9525">
            <a:solidFill>
              <a:srgbClr val="0570FA"/>
            </a:solidFill>
            <a:miter lim="800000"/>
            <a:headEnd/>
            <a:tailEnd/>
          </a:ln>
          <a:effectLst/>
        </p:spPr>
        <p:txBody>
          <a:bodyPr>
            <a:spAutoFit/>
          </a:bodyPr>
          <a:lstStyle/>
          <a:p>
            <a:pPr eaLnBrk="0" hangingPunct="0">
              <a:spcBef>
                <a:spcPct val="50000"/>
              </a:spcBef>
            </a:pPr>
            <a:r>
              <a:rPr lang="fr-CH" sz="2400" b="1" i="1">
                <a:solidFill>
                  <a:srgbClr val="FF3300"/>
                </a:solidFill>
                <a:latin typeface="Arial Narrow" pitchFamily="34" charset="0"/>
                <a:cs typeface="Arial" pitchFamily="34" charset="0"/>
              </a:rPr>
              <a:t>Knowledge and capacity for </a:t>
            </a:r>
            <a:r>
              <a:rPr lang="fr-CH" sz="2400" b="1" i="1" u="sng">
                <a:solidFill>
                  <a:srgbClr val="FF3300"/>
                </a:solidFill>
                <a:latin typeface="Arial Narrow" pitchFamily="34" charset="0"/>
                <a:cs typeface="Arial" pitchFamily="34" charset="0"/>
              </a:rPr>
              <a:t>timely</a:t>
            </a:r>
            <a:r>
              <a:rPr lang="fr-CH" sz="2400" b="1" i="1">
                <a:solidFill>
                  <a:srgbClr val="FF3300"/>
                </a:solidFill>
                <a:latin typeface="Arial Narrow" pitchFamily="34" charset="0"/>
                <a:cs typeface="Arial" pitchFamily="34" charset="0"/>
              </a:rPr>
              <a:t> action (pre, during, post) threat at appropriate levels </a:t>
            </a:r>
            <a:endParaRPr lang="en-GB" sz="2400" b="1" i="1">
              <a:solidFill>
                <a:srgbClr val="FF3300"/>
              </a:solidFill>
              <a:latin typeface="Arial Narrow" pitchFamily="34" charset="0"/>
              <a:cs typeface="Arial" pitchFamily="34" charset="0"/>
            </a:endParaRPr>
          </a:p>
        </p:txBody>
      </p:sp>
      <p:sp>
        <p:nvSpPr>
          <p:cNvPr id="36873" name="Rectangle 9"/>
          <p:cNvSpPr>
            <a:spLocks noChangeArrowheads="1"/>
          </p:cNvSpPr>
          <p:nvPr/>
        </p:nvSpPr>
        <p:spPr bwMode="auto">
          <a:xfrm>
            <a:off x="685800" y="152400"/>
            <a:ext cx="7772400" cy="762000"/>
          </a:xfrm>
          <a:prstGeom prst="rect">
            <a:avLst/>
          </a:prstGeom>
          <a:noFill/>
          <a:ln w="9525">
            <a:noFill/>
            <a:miter lim="800000"/>
            <a:headEnd/>
            <a:tailEnd/>
          </a:ln>
          <a:effectLst/>
        </p:spPr>
        <p:txBody>
          <a:bodyPr anchor="ctr"/>
          <a:lstStyle/>
          <a:p>
            <a:r>
              <a:rPr lang="en-US" sz="4400">
                <a:solidFill>
                  <a:schemeClr val="tx2"/>
                </a:solidFill>
              </a:rPr>
              <a:t>Effective coping systems </a:t>
            </a:r>
            <a:endParaRPr lang="en-US" sz="4000">
              <a:solidFill>
                <a:schemeClr val="tx2"/>
              </a:solidFill>
              <a:latin typeface="Times New Roman" pitchFamily="18" charset="0"/>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274638"/>
            <a:ext cx="8229600" cy="792162"/>
          </a:xfrm>
        </p:spPr>
        <p:txBody>
          <a:bodyPr/>
          <a:lstStyle/>
          <a:p>
            <a:r>
              <a:rPr lang="en-US" sz="4000">
                <a:latin typeface="Verdana" pitchFamily="34" charset="0"/>
              </a:rPr>
              <a:t>Coastal Inundation</a:t>
            </a:r>
          </a:p>
        </p:txBody>
      </p:sp>
      <p:pic>
        <p:nvPicPr>
          <p:cNvPr id="55299" name="Picture 3" descr="300ft_TSU"/>
          <p:cNvPicPr>
            <a:picLocks noChangeAspect="1" noChangeArrowheads="1"/>
          </p:cNvPicPr>
          <p:nvPr>
            <p:ph sz="half" idx="1"/>
          </p:nvPr>
        </p:nvPicPr>
        <p:blipFill>
          <a:blip r:embed="rId3" cstate="print"/>
          <a:srcRect/>
          <a:stretch>
            <a:fillRect/>
          </a:stretch>
        </p:blipFill>
        <p:spPr>
          <a:xfrm>
            <a:off x="457200" y="1981200"/>
            <a:ext cx="5105400" cy="4876800"/>
          </a:xfrm>
          <a:noFill/>
          <a:ln w="25400">
            <a:solidFill>
              <a:schemeClr val="tx1"/>
            </a:solidFill>
          </a:ln>
        </p:spPr>
      </p:pic>
      <p:pic>
        <p:nvPicPr>
          <p:cNvPr id="55300" name="Picture 4" descr="15ft_TSU"/>
          <p:cNvPicPr>
            <a:picLocks noChangeAspect="1" noChangeArrowheads="1"/>
          </p:cNvPicPr>
          <p:nvPr>
            <p:ph sz="quarter" idx="2"/>
          </p:nvPr>
        </p:nvPicPr>
        <p:blipFill>
          <a:blip r:embed="rId4" cstate="print"/>
          <a:srcRect/>
          <a:stretch>
            <a:fillRect/>
          </a:stretch>
        </p:blipFill>
        <p:spPr>
          <a:xfrm>
            <a:off x="3429000" y="990600"/>
            <a:ext cx="5715000" cy="3505200"/>
          </a:xfrm>
          <a:noFill/>
          <a:ln w="25400">
            <a:solidFill>
              <a:schemeClr val="tx1"/>
            </a:solidFill>
          </a:ln>
        </p:spPr>
      </p:pic>
      <p:pic>
        <p:nvPicPr>
          <p:cNvPr id="55301" name="Picture 5" descr="Logo_TsunamiReady"/>
          <p:cNvPicPr>
            <a:picLocks noChangeAspect="1" noChangeArrowheads="1"/>
          </p:cNvPicPr>
          <p:nvPr>
            <p:ph sz="quarter" idx="3"/>
          </p:nvPr>
        </p:nvPicPr>
        <p:blipFill>
          <a:blip r:embed="rId5" cstate="print"/>
          <a:srcRect/>
          <a:stretch>
            <a:fillRect/>
          </a:stretch>
        </p:blipFill>
        <p:spPr>
          <a:xfrm>
            <a:off x="5181600" y="4495800"/>
            <a:ext cx="3962400" cy="2362200"/>
          </a:xfrm>
          <a:noFill/>
          <a:ln w="25400">
            <a:solidFill>
              <a:schemeClr val="tx1"/>
            </a:solidFill>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457200" y="0"/>
            <a:ext cx="8229600" cy="762000"/>
          </a:xfrm>
        </p:spPr>
        <p:txBody>
          <a:bodyPr/>
          <a:lstStyle/>
          <a:p>
            <a:r>
              <a:rPr lang="en-US"/>
              <a:t>NEEDS</a:t>
            </a:r>
          </a:p>
        </p:txBody>
      </p:sp>
      <p:sp>
        <p:nvSpPr>
          <p:cNvPr id="38915" name="Rectangle 3"/>
          <p:cNvSpPr>
            <a:spLocks noGrp="1" noChangeArrowheads="1"/>
          </p:cNvSpPr>
          <p:nvPr>
            <p:ph type="body" idx="1"/>
          </p:nvPr>
        </p:nvSpPr>
        <p:spPr>
          <a:xfrm>
            <a:off x="457200" y="762000"/>
            <a:ext cx="8229600" cy="5867400"/>
          </a:xfrm>
        </p:spPr>
        <p:txBody>
          <a:bodyPr/>
          <a:lstStyle/>
          <a:p>
            <a:pPr>
              <a:lnSpc>
                <a:spcPct val="80000"/>
              </a:lnSpc>
            </a:pPr>
            <a:r>
              <a:rPr lang="en-US" sz="2000" b="1"/>
              <a:t>Improved Business Continuity Planning</a:t>
            </a:r>
          </a:p>
          <a:p>
            <a:pPr>
              <a:lnSpc>
                <a:spcPct val="80000"/>
              </a:lnSpc>
            </a:pPr>
            <a:r>
              <a:rPr lang="en-US" sz="2000" b="1"/>
              <a:t>WORST CASE SCENARIOS</a:t>
            </a:r>
          </a:p>
          <a:p>
            <a:pPr lvl="1">
              <a:lnSpc>
                <a:spcPct val="80000"/>
              </a:lnSpc>
            </a:pPr>
            <a:r>
              <a:rPr lang="en-US" sz="2000" b="1"/>
              <a:t>High Impact Rapid Onset</a:t>
            </a:r>
          </a:p>
          <a:p>
            <a:pPr lvl="1">
              <a:lnSpc>
                <a:spcPct val="80000"/>
              </a:lnSpc>
            </a:pPr>
            <a:r>
              <a:rPr lang="en-US" sz="2000" b="1"/>
              <a:t>Evacuation vs ‘Hardening’</a:t>
            </a:r>
          </a:p>
          <a:p>
            <a:pPr lvl="1">
              <a:lnSpc>
                <a:spcPct val="80000"/>
              </a:lnSpc>
            </a:pPr>
            <a:r>
              <a:rPr lang="en-US" sz="2000" b="1"/>
              <a:t>PLAN COMPREHESIVELY CONSIDER WORKERS, RESIDENTS </a:t>
            </a:r>
          </a:p>
          <a:p>
            <a:pPr lvl="1">
              <a:lnSpc>
                <a:spcPct val="80000"/>
              </a:lnSpc>
            </a:pPr>
            <a:r>
              <a:rPr lang="en-US" sz="2000" b="1"/>
              <a:t>Integrated with NATIONAL / REGIONAL</a:t>
            </a:r>
          </a:p>
          <a:p>
            <a:pPr lvl="1">
              <a:lnSpc>
                <a:spcPct val="80000"/>
              </a:lnSpc>
            </a:pPr>
            <a:endParaRPr lang="en-US" sz="2000" b="1"/>
          </a:p>
          <a:p>
            <a:pPr>
              <a:lnSpc>
                <a:spcPct val="80000"/>
              </a:lnSpc>
            </a:pPr>
            <a:r>
              <a:rPr lang="en-US" sz="2000" b="1"/>
              <a:t>EFFICENT SHARING OF LESSONS LEARNT</a:t>
            </a:r>
          </a:p>
          <a:p>
            <a:pPr lvl="1">
              <a:lnSpc>
                <a:spcPct val="80000"/>
              </a:lnSpc>
            </a:pPr>
            <a:r>
              <a:rPr lang="en-US" sz="2000" b="1"/>
              <a:t>TSUNAMI / IVAN</a:t>
            </a:r>
          </a:p>
          <a:p>
            <a:pPr lvl="1">
              <a:lnSpc>
                <a:spcPct val="80000"/>
              </a:lnSpc>
            </a:pPr>
            <a:r>
              <a:rPr lang="en-US" sz="2000" b="1"/>
              <a:t>CAYMAN “CARS’ to CARIBBEAN</a:t>
            </a:r>
          </a:p>
          <a:p>
            <a:pPr lvl="1">
              <a:lnSpc>
                <a:spcPct val="80000"/>
              </a:lnSpc>
            </a:pPr>
            <a:r>
              <a:rPr lang="en-US" sz="2000" b="1"/>
              <a:t>Details on Vital Records / Flooding / </a:t>
            </a:r>
          </a:p>
          <a:p>
            <a:pPr lvl="1">
              <a:lnSpc>
                <a:spcPct val="80000"/>
              </a:lnSpc>
            </a:pPr>
            <a:r>
              <a:rPr lang="en-US" sz="2000" b="1"/>
              <a:t>Communication Issues</a:t>
            </a:r>
          </a:p>
          <a:p>
            <a:pPr lvl="1">
              <a:lnSpc>
                <a:spcPct val="80000"/>
              </a:lnSpc>
            </a:pPr>
            <a:endParaRPr lang="en-US" sz="2000" b="1"/>
          </a:p>
          <a:p>
            <a:pPr>
              <a:lnSpc>
                <a:spcPct val="80000"/>
              </a:lnSpc>
            </a:pPr>
            <a:r>
              <a:rPr lang="en-US" sz="2000" b="1"/>
              <a:t>RISK REDUCTION NEEDS TO BE TAKEN SERIOUSLY BY ALL SECTORS INCLUDING TOURISM</a:t>
            </a:r>
          </a:p>
          <a:p>
            <a:pPr lvl="1">
              <a:lnSpc>
                <a:spcPct val="80000"/>
              </a:lnSpc>
            </a:pPr>
            <a:endParaRPr lang="en-US" sz="2000" b="1"/>
          </a:p>
          <a:p>
            <a:pPr lvl="1">
              <a:lnSpc>
                <a:spcPct val="80000"/>
              </a:lnSpc>
              <a:buFontTx/>
              <a:buNone/>
            </a:pPr>
            <a:endParaRPr lang="en-US" sz="1400"/>
          </a:p>
          <a:p>
            <a:pPr lvl="1">
              <a:lnSpc>
                <a:spcPct val="80000"/>
              </a:lnSpc>
              <a:buFontTx/>
              <a:buNone/>
            </a:pPr>
            <a:r>
              <a:rPr lang="en-US" sz="1400"/>
              <a:t>	</a:t>
            </a:r>
          </a:p>
          <a:p>
            <a:pPr>
              <a:lnSpc>
                <a:spcPct val="80000"/>
              </a:lnSpc>
            </a:pPr>
            <a:endParaRPr lang="en-US" sz="16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sz="4000"/>
              <a:t>Continuity of Business:</a:t>
            </a:r>
            <a:br>
              <a:rPr lang="en-US" sz="4000"/>
            </a:br>
            <a:r>
              <a:rPr lang="en-US" sz="4000"/>
              <a:t>Tourism/Financial Services Sectors</a:t>
            </a:r>
          </a:p>
        </p:txBody>
      </p:sp>
      <p:sp>
        <p:nvSpPr>
          <p:cNvPr id="40963" name="Rectangle 3"/>
          <p:cNvSpPr>
            <a:spLocks noGrp="1" noChangeArrowheads="1"/>
          </p:cNvSpPr>
          <p:nvPr>
            <p:ph type="body" idx="1"/>
          </p:nvPr>
        </p:nvSpPr>
        <p:spPr>
          <a:xfrm>
            <a:off x="609600" y="1524000"/>
            <a:ext cx="8229600" cy="5334000"/>
          </a:xfrm>
        </p:spPr>
        <p:txBody>
          <a:bodyPr/>
          <a:lstStyle/>
          <a:p>
            <a:pPr>
              <a:lnSpc>
                <a:spcPct val="80000"/>
              </a:lnSpc>
            </a:pPr>
            <a:r>
              <a:rPr lang="en-US" sz="2000" b="1"/>
              <a:t>Tourism and Financial Services Sectors are NEW critical elements of the economy. </a:t>
            </a:r>
          </a:p>
          <a:p>
            <a:pPr>
              <a:lnSpc>
                <a:spcPct val="80000"/>
              </a:lnSpc>
            </a:pPr>
            <a:r>
              <a:rPr lang="en-US" sz="2000" b="1"/>
              <a:t>Their hurricane experience is varied and apparently their special vulnerabilities, needs and sensitivities have not as yet been comprehensively integrated into all National Disaster Planning Processes</a:t>
            </a:r>
          </a:p>
          <a:p>
            <a:pPr>
              <a:lnSpc>
                <a:spcPct val="80000"/>
              </a:lnSpc>
            </a:pPr>
            <a:r>
              <a:rPr lang="en-US" sz="2000" b="1"/>
              <a:t>Tourism Sector concerns include the exposure of plant, the special evacuation/welfare needs (of the Guests + workers), marketplace communication and recovery plans.</a:t>
            </a:r>
          </a:p>
          <a:p>
            <a:pPr>
              <a:lnSpc>
                <a:spcPct val="80000"/>
              </a:lnSpc>
            </a:pPr>
            <a:r>
              <a:rPr lang="en-US" sz="2000" b="1"/>
              <a:t>Financial Service Sector concerns include continuity of utility and communication services, business interruption, and welfare of staff (+ families)</a:t>
            </a:r>
          </a:p>
          <a:p>
            <a:pPr>
              <a:lnSpc>
                <a:spcPct val="80000"/>
              </a:lnSpc>
            </a:pPr>
            <a:r>
              <a:rPr lang="en-US" sz="2000" b="1"/>
              <a:t>Traditional HURRICANE COMMITTEES may not be fully aware of all the needs / concerns of private sector elements as they  are largely public sector / safety focussed.</a:t>
            </a:r>
          </a:p>
          <a:p>
            <a:pPr>
              <a:lnSpc>
                <a:spcPct val="80000"/>
              </a:lnSpc>
            </a:pPr>
            <a:r>
              <a:rPr lang="en-US" sz="2000" b="1"/>
              <a:t>The impact of interruptions of these sectors on REVENUES / JOBS s have significance for the entire country!!</a:t>
            </a:r>
          </a:p>
          <a:p>
            <a:pPr>
              <a:lnSpc>
                <a:spcPct val="80000"/>
              </a:lnSpc>
            </a:pPr>
            <a:endParaRPr lang="en-US" sz="2000" b="1"/>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57200" y="274638"/>
            <a:ext cx="8229600" cy="868362"/>
          </a:xfrm>
        </p:spPr>
        <p:txBody>
          <a:bodyPr/>
          <a:lstStyle/>
          <a:p>
            <a:r>
              <a:rPr lang="en-US"/>
              <a:t>Lesson </a:t>
            </a:r>
          </a:p>
        </p:txBody>
      </p:sp>
      <p:sp>
        <p:nvSpPr>
          <p:cNvPr id="43011" name="Rectangle 3"/>
          <p:cNvSpPr>
            <a:spLocks noGrp="1" noChangeArrowheads="1"/>
          </p:cNvSpPr>
          <p:nvPr>
            <p:ph type="body" idx="1"/>
          </p:nvPr>
        </p:nvSpPr>
        <p:spPr>
          <a:xfrm>
            <a:off x="457200" y="838200"/>
            <a:ext cx="8229600" cy="5287963"/>
          </a:xfrm>
        </p:spPr>
        <p:txBody>
          <a:bodyPr/>
          <a:lstStyle/>
          <a:p>
            <a:pPr>
              <a:lnSpc>
                <a:spcPct val="80000"/>
              </a:lnSpc>
              <a:buFontTx/>
              <a:buNone/>
            </a:pPr>
            <a:endParaRPr lang="en-US" sz="2800" b="1"/>
          </a:p>
          <a:p>
            <a:pPr>
              <a:lnSpc>
                <a:spcPct val="80000"/>
              </a:lnSpc>
            </a:pPr>
            <a:r>
              <a:rPr lang="en-US" sz="2800" b="1"/>
              <a:t>New / Emerging Economically important sectors need to be engaged in both the Prevention and the Contingency Planning processes.</a:t>
            </a:r>
          </a:p>
          <a:p>
            <a:pPr>
              <a:lnSpc>
                <a:spcPct val="80000"/>
              </a:lnSpc>
            </a:pPr>
            <a:r>
              <a:rPr lang="en-US" sz="2800" b="1"/>
              <a:t>The lessons from these sectors in Cayman / Bahamas / elsewhere in the Caribbean need to be compiled into a Best Practice Guide as soon as is possible.</a:t>
            </a:r>
          </a:p>
          <a:p>
            <a:pPr>
              <a:lnSpc>
                <a:spcPct val="80000"/>
              </a:lnSpc>
            </a:pPr>
            <a:r>
              <a:rPr lang="en-US" sz="2800" b="1"/>
              <a:t>The implication for Jobs and the State Revenue impacts of Natural Disasters need to be analysed and responded to by Stakeholders in a more systematic way across the Region</a:t>
            </a:r>
          </a:p>
          <a:p>
            <a:pPr>
              <a:lnSpc>
                <a:spcPct val="80000"/>
              </a:lnSpc>
            </a:pPr>
            <a:endParaRPr lang="en-US" sz="2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0"/>
            <a:ext cx="8229600" cy="533400"/>
          </a:xfrm>
        </p:spPr>
        <p:txBody>
          <a:bodyPr/>
          <a:lstStyle/>
          <a:p>
            <a:r>
              <a:rPr lang="en-US" sz="2400" b="1">
                <a:solidFill>
                  <a:srgbClr val="FF0000"/>
                </a:solidFill>
              </a:rPr>
              <a:t>Natural hazards in the Caribbean</a:t>
            </a:r>
            <a:br>
              <a:rPr lang="en-US" sz="2400" b="1">
                <a:solidFill>
                  <a:srgbClr val="FF0000"/>
                </a:solidFill>
              </a:rPr>
            </a:br>
            <a:r>
              <a:rPr lang="en-US" sz="2400" b="1">
                <a:solidFill>
                  <a:srgbClr val="FF0000"/>
                </a:solidFill>
              </a:rPr>
              <a:t>From: Munich Re, 2002.</a:t>
            </a:r>
          </a:p>
        </p:txBody>
      </p:sp>
      <p:pic>
        <p:nvPicPr>
          <p:cNvPr id="8195" name="Picture 3" descr="pic6"/>
          <p:cNvPicPr>
            <a:picLocks noChangeAspect="1" noChangeArrowheads="1"/>
          </p:cNvPicPr>
          <p:nvPr>
            <p:ph idx="1"/>
          </p:nvPr>
        </p:nvPicPr>
        <p:blipFill>
          <a:blip r:embed="rId3" cstate="print"/>
          <a:srcRect/>
          <a:stretch>
            <a:fillRect/>
          </a:stretch>
        </p:blipFill>
        <p:spPr>
          <a:xfrm>
            <a:off x="0" y="685800"/>
            <a:ext cx="9144000" cy="6172200"/>
          </a:xfrm>
          <a:noFill/>
          <a:ln/>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457200" y="274638"/>
            <a:ext cx="8229600" cy="868362"/>
          </a:xfrm>
        </p:spPr>
        <p:txBody>
          <a:bodyPr/>
          <a:lstStyle/>
          <a:p>
            <a:r>
              <a:rPr lang="en-US" sz="4000" b="1"/>
              <a:t>Summary and Conclusions </a:t>
            </a:r>
            <a:r>
              <a:rPr lang="en-US" sz="4000"/>
              <a:t/>
            </a:r>
            <a:br>
              <a:rPr lang="en-US" sz="4000"/>
            </a:br>
            <a:endParaRPr lang="en-US" sz="4000"/>
          </a:p>
        </p:txBody>
      </p:sp>
      <p:sp>
        <p:nvSpPr>
          <p:cNvPr id="45059" name="Rectangle 3"/>
          <p:cNvSpPr>
            <a:spLocks noGrp="1" noChangeArrowheads="1"/>
          </p:cNvSpPr>
          <p:nvPr>
            <p:ph type="body" idx="1"/>
          </p:nvPr>
        </p:nvSpPr>
        <p:spPr>
          <a:xfrm>
            <a:off x="457200" y="609600"/>
            <a:ext cx="8229600" cy="6248400"/>
          </a:xfrm>
        </p:spPr>
        <p:txBody>
          <a:bodyPr/>
          <a:lstStyle/>
          <a:p>
            <a:pPr>
              <a:lnSpc>
                <a:spcPct val="80000"/>
              </a:lnSpc>
            </a:pPr>
            <a:r>
              <a:rPr lang="en-US" sz="2400"/>
              <a:t>Historical Hazard Information, sound science, data derived from  demographic, economic and environmental sources, Vulnerability  analysis and exposure related factors can be used to assess risks, prognosticate on impacts, provide foresighting scenarios and measure various types of likely, possible, probable outcomes. </a:t>
            </a:r>
          </a:p>
          <a:p>
            <a:pPr>
              <a:lnSpc>
                <a:spcPct val="80000"/>
              </a:lnSpc>
            </a:pPr>
            <a:r>
              <a:rPr lang="en-US" sz="2400"/>
              <a:t>The identification of risk factors, the relationships /  correspondence between projections based on assessed risks and historical disaster patterns, makes these risks foreseeable and the worst cases avoidable??</a:t>
            </a:r>
          </a:p>
          <a:p>
            <a:pPr>
              <a:lnSpc>
                <a:spcPct val="80000"/>
              </a:lnSpc>
            </a:pPr>
            <a:r>
              <a:rPr lang="en-US" sz="2400"/>
              <a:t>This creating an opportunity for action to build RESILIENCE in communities / enterprises / sectors and to reduce risks and losses through pre-emptive action rather than perpetuating [the current] repetitive cycle of disaster event, relief and recovery, followed by other disaster impacts.</a:t>
            </a:r>
          </a:p>
          <a:p>
            <a:pPr>
              <a:lnSpc>
                <a:spcPct val="80000"/>
              </a:lnSpc>
            </a:pPr>
            <a:r>
              <a:rPr lang="en-US" sz="2400"/>
              <a:t>In high risk areas, where disasters are most frequent and losses highest, failure to reduce risks allows disaster losses to continually drain off hopes of economic development. </a:t>
            </a:r>
          </a:p>
          <a:p>
            <a:pPr>
              <a:lnSpc>
                <a:spcPct val="80000"/>
              </a:lnSpc>
            </a:pPr>
            <a:endParaRPr lang="en-US" sz="24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1143000" y="-76200"/>
            <a:ext cx="7259638" cy="701675"/>
          </a:xfrm>
        </p:spPr>
        <p:txBody>
          <a:bodyPr/>
          <a:lstStyle/>
          <a:p>
            <a:r>
              <a:rPr lang="en-US" sz="4000" b="1">
                <a:latin typeface="Comic Sans MS" pitchFamily="66" charset="0"/>
              </a:rPr>
              <a:t>“Capacity Development”</a:t>
            </a:r>
            <a:endParaRPr lang="en-GB" sz="4000" b="1" i="1">
              <a:latin typeface="Comic Sans MS" pitchFamily="66" charset="0"/>
            </a:endParaRPr>
          </a:p>
        </p:txBody>
      </p:sp>
      <p:grpSp>
        <p:nvGrpSpPr>
          <p:cNvPr id="88067" name="Group 3"/>
          <p:cNvGrpSpPr>
            <a:grpSpLocks/>
          </p:cNvGrpSpPr>
          <p:nvPr/>
        </p:nvGrpSpPr>
        <p:grpSpPr bwMode="auto">
          <a:xfrm>
            <a:off x="304800" y="304800"/>
            <a:ext cx="7964488" cy="6496050"/>
            <a:chOff x="670" y="679"/>
            <a:chExt cx="4185" cy="3482"/>
          </a:xfrm>
        </p:grpSpPr>
        <p:sp>
          <p:nvSpPr>
            <p:cNvPr id="88068" name="Rectangle 4"/>
            <p:cNvSpPr>
              <a:spLocks noChangeArrowheads="1"/>
            </p:cNvSpPr>
            <p:nvPr/>
          </p:nvSpPr>
          <p:spPr bwMode="auto">
            <a:xfrm>
              <a:off x="1165" y="937"/>
              <a:ext cx="3312" cy="2880"/>
            </a:xfrm>
            <a:prstGeom prst="rect">
              <a:avLst/>
            </a:prstGeom>
            <a:solidFill>
              <a:srgbClr val="99FF99"/>
            </a:solidFill>
            <a:ln w="57150">
              <a:solidFill>
                <a:schemeClr val="tx1"/>
              </a:solidFill>
              <a:miter lim="800000"/>
              <a:headEnd/>
              <a:tailEnd/>
            </a:ln>
            <a:effectLst/>
          </p:spPr>
          <p:txBody>
            <a:bodyPr wrap="none" anchor="ctr"/>
            <a:lstStyle/>
            <a:p>
              <a:endParaRPr lang="en-US"/>
            </a:p>
          </p:txBody>
        </p:sp>
        <p:sp>
          <p:nvSpPr>
            <p:cNvPr id="88069" name="Rectangle 5"/>
            <p:cNvSpPr>
              <a:spLocks noChangeArrowheads="1"/>
            </p:cNvSpPr>
            <p:nvPr/>
          </p:nvSpPr>
          <p:spPr bwMode="auto">
            <a:xfrm>
              <a:off x="1165" y="1680"/>
              <a:ext cx="2435" cy="2137"/>
            </a:xfrm>
            <a:prstGeom prst="rect">
              <a:avLst/>
            </a:prstGeom>
            <a:solidFill>
              <a:srgbClr val="66FF66"/>
            </a:solidFill>
            <a:ln w="57150">
              <a:solidFill>
                <a:schemeClr val="tx1"/>
              </a:solidFill>
              <a:miter lim="800000"/>
              <a:headEnd/>
              <a:tailEnd/>
            </a:ln>
            <a:effectLst/>
          </p:spPr>
          <p:txBody>
            <a:bodyPr wrap="none" anchor="ctr"/>
            <a:lstStyle/>
            <a:p>
              <a:endParaRPr lang="en-US"/>
            </a:p>
          </p:txBody>
        </p:sp>
        <p:sp>
          <p:nvSpPr>
            <p:cNvPr id="88070" name="Rectangle 6"/>
            <p:cNvSpPr>
              <a:spLocks noChangeArrowheads="1"/>
            </p:cNvSpPr>
            <p:nvPr/>
          </p:nvSpPr>
          <p:spPr bwMode="auto">
            <a:xfrm>
              <a:off x="1165" y="2400"/>
              <a:ext cx="1619" cy="1417"/>
            </a:xfrm>
            <a:prstGeom prst="rect">
              <a:avLst/>
            </a:prstGeom>
            <a:solidFill>
              <a:srgbClr val="33CC33"/>
            </a:solidFill>
            <a:ln w="57150">
              <a:solidFill>
                <a:schemeClr val="tx1"/>
              </a:solidFill>
              <a:miter lim="800000"/>
              <a:headEnd/>
              <a:tailEnd/>
            </a:ln>
            <a:effectLst/>
          </p:spPr>
          <p:txBody>
            <a:bodyPr wrap="none" anchor="ctr"/>
            <a:lstStyle/>
            <a:p>
              <a:endParaRPr lang="en-US"/>
            </a:p>
          </p:txBody>
        </p:sp>
        <p:sp>
          <p:nvSpPr>
            <p:cNvPr id="88071" name="Text Box 7"/>
            <p:cNvSpPr txBox="1">
              <a:spLocks noChangeArrowheads="1"/>
            </p:cNvSpPr>
            <p:nvPr/>
          </p:nvSpPr>
          <p:spPr bwMode="auto">
            <a:xfrm>
              <a:off x="2690" y="3851"/>
              <a:ext cx="506" cy="310"/>
            </a:xfrm>
            <a:prstGeom prst="rect">
              <a:avLst/>
            </a:prstGeom>
            <a:noFill/>
            <a:ln w="9525">
              <a:noFill/>
              <a:miter lim="800000"/>
              <a:headEnd/>
              <a:tailEnd/>
            </a:ln>
            <a:effectLst/>
          </p:spPr>
          <p:txBody>
            <a:bodyPr wrap="none">
              <a:spAutoFit/>
            </a:bodyPr>
            <a:lstStyle/>
            <a:p>
              <a:pPr algn="ctr" eaLnBrk="0" hangingPunct="0"/>
              <a:r>
                <a:rPr lang="en-US" sz="3200" b="1">
                  <a:solidFill>
                    <a:srgbClr val="000000"/>
                  </a:solidFill>
                  <a:effectLst>
                    <a:outerShdw blurRad="38100" dist="38100" dir="2700000" algn="tl">
                      <a:srgbClr val="C0C0C0"/>
                    </a:outerShdw>
                  </a:effectLst>
                  <a:latin typeface="Arial Narrow" pitchFamily="34" charset="0"/>
                  <a:cs typeface="Arial" pitchFamily="34" charset="0"/>
                </a:rPr>
                <a:t>Time</a:t>
              </a:r>
              <a:endParaRPr lang="en-GB" sz="3200" b="1">
                <a:solidFill>
                  <a:srgbClr val="000000"/>
                </a:solidFill>
                <a:effectLst>
                  <a:outerShdw blurRad="38100" dist="38100" dir="2700000" algn="tl">
                    <a:srgbClr val="C0C0C0"/>
                  </a:outerShdw>
                </a:effectLst>
                <a:latin typeface="Arial Narrow" pitchFamily="34" charset="0"/>
                <a:cs typeface="Arial" pitchFamily="34" charset="0"/>
              </a:endParaRPr>
            </a:p>
          </p:txBody>
        </p:sp>
        <p:sp>
          <p:nvSpPr>
            <p:cNvPr id="88072" name="Text Box 8"/>
            <p:cNvSpPr txBox="1">
              <a:spLocks noChangeArrowheads="1"/>
            </p:cNvSpPr>
            <p:nvPr/>
          </p:nvSpPr>
          <p:spPr bwMode="auto">
            <a:xfrm rot="-5411237">
              <a:off x="291" y="2130"/>
              <a:ext cx="1062" cy="304"/>
            </a:xfrm>
            <a:prstGeom prst="rect">
              <a:avLst/>
            </a:prstGeom>
            <a:noFill/>
            <a:ln w="9525">
              <a:noFill/>
              <a:miter lim="800000"/>
              <a:headEnd/>
              <a:tailEnd/>
            </a:ln>
            <a:effectLst/>
          </p:spPr>
          <p:txBody>
            <a:bodyPr wrap="none">
              <a:spAutoFit/>
            </a:bodyPr>
            <a:lstStyle/>
            <a:p>
              <a:pPr algn="ctr" eaLnBrk="0" hangingPunct="0"/>
              <a:r>
                <a:rPr lang="en-US" sz="3200" b="1">
                  <a:solidFill>
                    <a:srgbClr val="000000"/>
                  </a:solidFill>
                  <a:effectLst>
                    <a:outerShdw blurRad="38100" dist="38100" dir="2700000" algn="tl">
                      <a:srgbClr val="C0C0C0"/>
                    </a:outerShdw>
                  </a:effectLst>
                  <a:latin typeface="Arial Narrow" pitchFamily="34" charset="0"/>
                  <a:cs typeface="Arial" pitchFamily="34" charset="0"/>
                </a:rPr>
                <a:t>Complexity</a:t>
              </a:r>
              <a:endParaRPr lang="en-GB" sz="3200" b="1">
                <a:solidFill>
                  <a:srgbClr val="000000"/>
                </a:solidFill>
                <a:effectLst>
                  <a:outerShdw blurRad="38100" dist="38100" dir="2700000" algn="tl">
                    <a:srgbClr val="C0C0C0"/>
                  </a:outerShdw>
                </a:effectLst>
                <a:latin typeface="Arial Narrow" pitchFamily="34" charset="0"/>
                <a:cs typeface="Arial" pitchFamily="34" charset="0"/>
              </a:endParaRPr>
            </a:p>
          </p:txBody>
        </p:sp>
        <p:sp>
          <p:nvSpPr>
            <p:cNvPr id="88073" name="Text Box 9"/>
            <p:cNvSpPr txBox="1">
              <a:spLocks noChangeArrowheads="1"/>
            </p:cNvSpPr>
            <p:nvPr/>
          </p:nvSpPr>
          <p:spPr bwMode="auto">
            <a:xfrm>
              <a:off x="852" y="3456"/>
              <a:ext cx="1571" cy="245"/>
            </a:xfrm>
            <a:prstGeom prst="rect">
              <a:avLst/>
            </a:prstGeom>
            <a:noFill/>
            <a:ln w="9525">
              <a:noFill/>
              <a:miter lim="800000"/>
              <a:headEnd/>
              <a:tailEnd/>
            </a:ln>
            <a:effectLst/>
          </p:spPr>
          <p:txBody>
            <a:bodyPr wrap="none">
              <a:spAutoFit/>
            </a:bodyPr>
            <a:lstStyle/>
            <a:p>
              <a:pPr algn="ctr" eaLnBrk="0" hangingPunct="0"/>
              <a:r>
                <a:rPr lang="en-CA" sz="2400" b="1">
                  <a:solidFill>
                    <a:srgbClr val="000000"/>
                  </a:solidFill>
                  <a:latin typeface="Arial Narrow" pitchFamily="34" charset="0"/>
                  <a:cs typeface="Arial" pitchFamily="34" charset="0"/>
                </a:rPr>
                <a:t>	Individual/Local</a:t>
              </a:r>
              <a:endParaRPr lang="en-GB" sz="2400" b="1">
                <a:solidFill>
                  <a:srgbClr val="000000"/>
                </a:solidFill>
                <a:latin typeface="Arial Narrow" pitchFamily="34" charset="0"/>
                <a:cs typeface="Arial" pitchFamily="34" charset="0"/>
              </a:endParaRPr>
            </a:p>
          </p:txBody>
        </p:sp>
        <p:sp>
          <p:nvSpPr>
            <p:cNvPr id="88074" name="Text Box 10"/>
            <p:cNvSpPr txBox="1">
              <a:spLocks noChangeArrowheads="1"/>
            </p:cNvSpPr>
            <p:nvPr/>
          </p:nvSpPr>
          <p:spPr bwMode="auto">
            <a:xfrm>
              <a:off x="714" y="1344"/>
              <a:ext cx="1638" cy="245"/>
            </a:xfrm>
            <a:prstGeom prst="rect">
              <a:avLst/>
            </a:prstGeom>
            <a:noFill/>
            <a:ln w="9525">
              <a:noFill/>
              <a:miter lim="800000"/>
              <a:headEnd/>
              <a:tailEnd/>
            </a:ln>
            <a:effectLst/>
          </p:spPr>
          <p:txBody>
            <a:bodyPr wrap="none">
              <a:spAutoFit/>
            </a:bodyPr>
            <a:lstStyle/>
            <a:p>
              <a:pPr algn="ctr" eaLnBrk="0" hangingPunct="0"/>
              <a:r>
                <a:rPr lang="en-CA" sz="2400" b="1">
                  <a:solidFill>
                    <a:srgbClr val="000000"/>
                  </a:solidFill>
                  <a:latin typeface="Arial Narrow" pitchFamily="34" charset="0"/>
                  <a:cs typeface="Arial" pitchFamily="34" charset="0"/>
                </a:rPr>
                <a:t>	National/Societal</a:t>
              </a:r>
              <a:endParaRPr lang="en-GB" sz="2400" b="1">
                <a:solidFill>
                  <a:srgbClr val="000000"/>
                </a:solidFill>
                <a:latin typeface="Arial Narrow" pitchFamily="34" charset="0"/>
                <a:cs typeface="Arial" pitchFamily="34" charset="0"/>
              </a:endParaRPr>
            </a:p>
          </p:txBody>
        </p:sp>
        <p:sp>
          <p:nvSpPr>
            <p:cNvPr id="88075" name="Line 11"/>
            <p:cNvSpPr>
              <a:spLocks noChangeShapeType="1"/>
            </p:cNvSpPr>
            <p:nvPr/>
          </p:nvSpPr>
          <p:spPr bwMode="auto">
            <a:xfrm>
              <a:off x="1169" y="3818"/>
              <a:ext cx="3686" cy="0"/>
            </a:xfrm>
            <a:prstGeom prst="line">
              <a:avLst/>
            </a:prstGeom>
            <a:noFill/>
            <a:ln w="76200">
              <a:solidFill>
                <a:srgbClr val="000000"/>
              </a:solidFill>
              <a:miter lim="800000"/>
              <a:headEnd/>
              <a:tailEnd type="triangle" w="med" len="med"/>
            </a:ln>
            <a:effectLst/>
          </p:spPr>
          <p:txBody>
            <a:bodyPr wrap="none"/>
            <a:lstStyle/>
            <a:p>
              <a:endParaRPr lang="en-US"/>
            </a:p>
          </p:txBody>
        </p:sp>
        <p:sp>
          <p:nvSpPr>
            <p:cNvPr id="88076" name="Line 12"/>
            <p:cNvSpPr>
              <a:spLocks noChangeShapeType="1"/>
            </p:cNvSpPr>
            <p:nvPr/>
          </p:nvSpPr>
          <p:spPr bwMode="auto">
            <a:xfrm flipV="1">
              <a:off x="1169" y="679"/>
              <a:ext cx="0" cy="3139"/>
            </a:xfrm>
            <a:prstGeom prst="line">
              <a:avLst/>
            </a:prstGeom>
            <a:noFill/>
            <a:ln w="76200">
              <a:solidFill>
                <a:srgbClr val="000000"/>
              </a:solidFill>
              <a:miter lim="800000"/>
              <a:headEnd/>
              <a:tailEnd type="triangle" w="med" len="med"/>
            </a:ln>
            <a:effectLst/>
          </p:spPr>
          <p:txBody>
            <a:bodyPr wrap="none"/>
            <a:lstStyle/>
            <a:p>
              <a:endParaRPr lang="en-US"/>
            </a:p>
          </p:txBody>
        </p:sp>
        <p:sp>
          <p:nvSpPr>
            <p:cNvPr id="88077" name="Text Box 13"/>
            <p:cNvSpPr txBox="1">
              <a:spLocks noChangeArrowheads="1"/>
            </p:cNvSpPr>
            <p:nvPr/>
          </p:nvSpPr>
          <p:spPr bwMode="auto">
            <a:xfrm>
              <a:off x="1289" y="2064"/>
              <a:ext cx="900" cy="245"/>
            </a:xfrm>
            <a:prstGeom prst="rect">
              <a:avLst/>
            </a:prstGeom>
            <a:noFill/>
            <a:ln w="9525">
              <a:noFill/>
              <a:miter lim="800000"/>
              <a:headEnd/>
              <a:tailEnd/>
            </a:ln>
            <a:effectLst/>
          </p:spPr>
          <p:txBody>
            <a:bodyPr wrap="none">
              <a:spAutoFit/>
            </a:bodyPr>
            <a:lstStyle/>
            <a:p>
              <a:pPr algn="ctr" eaLnBrk="0" hangingPunct="0"/>
              <a:r>
                <a:rPr lang="en-US" sz="2400" b="1">
                  <a:solidFill>
                    <a:srgbClr val="000000"/>
                  </a:solidFill>
                  <a:latin typeface="Arial Narrow" pitchFamily="34" charset="0"/>
                  <a:cs typeface="Arial" pitchFamily="34" charset="0"/>
                </a:rPr>
                <a:t>Organization</a:t>
              </a:r>
              <a:endParaRPr lang="en-GB" sz="2400" b="1">
                <a:solidFill>
                  <a:srgbClr val="000000"/>
                </a:solidFill>
                <a:latin typeface="Arial Narrow" pitchFamily="34" charset="0"/>
                <a:cs typeface="Arial" pitchFamily="34" charset="0"/>
              </a:endParaRPr>
            </a:p>
          </p:txBody>
        </p:sp>
        <p:grpSp>
          <p:nvGrpSpPr>
            <p:cNvPr id="88078" name="Group 14"/>
            <p:cNvGrpSpPr>
              <a:grpSpLocks/>
            </p:cNvGrpSpPr>
            <p:nvPr/>
          </p:nvGrpSpPr>
          <p:grpSpPr bwMode="auto">
            <a:xfrm>
              <a:off x="1440" y="2496"/>
              <a:ext cx="1152" cy="672"/>
              <a:chOff x="4464" y="1872"/>
              <a:chExt cx="1152" cy="672"/>
            </a:xfrm>
          </p:grpSpPr>
          <p:sp>
            <p:nvSpPr>
              <p:cNvPr id="88079" name="Oval 15"/>
              <p:cNvSpPr>
                <a:spLocks noChangeArrowheads="1"/>
              </p:cNvSpPr>
              <p:nvPr/>
            </p:nvSpPr>
            <p:spPr bwMode="auto">
              <a:xfrm>
                <a:off x="4464" y="1872"/>
                <a:ext cx="1152" cy="672"/>
              </a:xfrm>
              <a:prstGeom prst="ellipse">
                <a:avLst/>
              </a:prstGeom>
              <a:solidFill>
                <a:srgbClr val="CCFFCC"/>
              </a:solidFill>
              <a:ln w="9525">
                <a:solidFill>
                  <a:srgbClr val="008000"/>
                </a:solidFill>
                <a:round/>
                <a:headEnd/>
                <a:tailEnd/>
              </a:ln>
              <a:effectLst/>
            </p:spPr>
            <p:txBody>
              <a:bodyPr wrap="none" anchor="ctr"/>
              <a:lstStyle/>
              <a:p>
                <a:endParaRPr lang="en-US"/>
              </a:p>
            </p:txBody>
          </p:sp>
          <p:sp>
            <p:nvSpPr>
              <p:cNvPr id="88080" name="Text Box 16"/>
              <p:cNvSpPr txBox="1">
                <a:spLocks noChangeArrowheads="1"/>
              </p:cNvSpPr>
              <p:nvPr/>
            </p:nvSpPr>
            <p:spPr bwMode="auto">
              <a:xfrm>
                <a:off x="4560" y="1996"/>
                <a:ext cx="1017" cy="441"/>
              </a:xfrm>
              <a:prstGeom prst="rect">
                <a:avLst/>
              </a:prstGeom>
              <a:noFill/>
              <a:ln w="9525">
                <a:noFill/>
                <a:miter lim="800000"/>
                <a:headEnd/>
                <a:tailEnd/>
              </a:ln>
              <a:effectLst/>
            </p:spPr>
            <p:txBody>
              <a:bodyPr>
                <a:spAutoFit/>
              </a:bodyPr>
              <a:lstStyle/>
              <a:p>
                <a:pPr algn="ctr" eaLnBrk="0" hangingPunct="0"/>
                <a:r>
                  <a:rPr lang="en-CA" sz="1200" b="1" i="1">
                    <a:solidFill>
                      <a:srgbClr val="CC0000"/>
                    </a:solidFill>
                    <a:latin typeface="Arial Black" pitchFamily="34" charset="0"/>
                    <a:cs typeface="Arial" pitchFamily="34" charset="0"/>
                  </a:rPr>
                  <a:t>Educate, Increase Capacity to access, create, use skills, &amp; KNOWLEDGE</a:t>
                </a:r>
                <a:endParaRPr lang="en-GB" sz="1200" b="1" i="1">
                  <a:solidFill>
                    <a:srgbClr val="CC0000"/>
                  </a:solidFill>
                  <a:latin typeface="Arial Black" pitchFamily="34" charset="0"/>
                  <a:cs typeface="Arial" pitchFamily="34" charset="0"/>
                </a:endParaRPr>
              </a:p>
            </p:txBody>
          </p:sp>
        </p:grpSp>
        <p:grpSp>
          <p:nvGrpSpPr>
            <p:cNvPr id="88081" name="Group 17"/>
            <p:cNvGrpSpPr>
              <a:grpSpLocks/>
            </p:cNvGrpSpPr>
            <p:nvPr/>
          </p:nvGrpSpPr>
          <p:grpSpPr bwMode="auto">
            <a:xfrm>
              <a:off x="2400" y="1680"/>
              <a:ext cx="1152" cy="912"/>
              <a:chOff x="4464" y="1392"/>
              <a:chExt cx="1152" cy="912"/>
            </a:xfrm>
          </p:grpSpPr>
          <p:sp>
            <p:nvSpPr>
              <p:cNvPr id="88082" name="Oval 18"/>
              <p:cNvSpPr>
                <a:spLocks noChangeArrowheads="1"/>
              </p:cNvSpPr>
              <p:nvPr/>
            </p:nvSpPr>
            <p:spPr bwMode="auto">
              <a:xfrm>
                <a:off x="4464" y="1392"/>
                <a:ext cx="1152" cy="912"/>
              </a:xfrm>
              <a:prstGeom prst="ellipse">
                <a:avLst/>
              </a:prstGeom>
              <a:solidFill>
                <a:srgbClr val="CCFFCC"/>
              </a:solidFill>
              <a:ln w="9525">
                <a:solidFill>
                  <a:srgbClr val="008000"/>
                </a:solidFill>
                <a:round/>
                <a:headEnd/>
                <a:tailEnd/>
              </a:ln>
              <a:effectLst/>
            </p:spPr>
            <p:txBody>
              <a:bodyPr wrap="none" anchor="ctr"/>
              <a:lstStyle/>
              <a:p>
                <a:endParaRPr lang="en-US"/>
              </a:p>
            </p:txBody>
          </p:sp>
          <p:sp>
            <p:nvSpPr>
              <p:cNvPr id="88083" name="Text Box 19"/>
              <p:cNvSpPr txBox="1">
                <a:spLocks noChangeArrowheads="1"/>
              </p:cNvSpPr>
              <p:nvPr/>
            </p:nvSpPr>
            <p:spPr bwMode="auto">
              <a:xfrm>
                <a:off x="4560" y="1440"/>
                <a:ext cx="1017" cy="733"/>
              </a:xfrm>
              <a:prstGeom prst="rect">
                <a:avLst/>
              </a:prstGeom>
              <a:noFill/>
              <a:ln w="9525">
                <a:noFill/>
                <a:miter lim="800000"/>
                <a:headEnd/>
                <a:tailEnd/>
              </a:ln>
              <a:effectLst/>
            </p:spPr>
            <p:txBody>
              <a:bodyPr>
                <a:spAutoFit/>
              </a:bodyPr>
              <a:lstStyle/>
              <a:p>
                <a:pPr algn="ctr" eaLnBrk="0" hangingPunct="0"/>
                <a:r>
                  <a:rPr lang="en-CA" sz="1400" b="1" i="1">
                    <a:solidFill>
                      <a:srgbClr val="FF0000"/>
                    </a:solidFill>
                    <a:latin typeface="Arial Black" pitchFamily="34" charset="0"/>
                    <a:cs typeface="Arial" pitchFamily="34" charset="0"/>
                  </a:rPr>
                  <a:t>Programmes &amp; Projects to Improve Systems Structures, Mechanisms &amp; Procedures</a:t>
                </a:r>
                <a:endParaRPr lang="en-GB" sz="1400" b="1" i="1">
                  <a:solidFill>
                    <a:srgbClr val="FF0000"/>
                  </a:solidFill>
                  <a:latin typeface="Arial Black" pitchFamily="34" charset="0"/>
                  <a:cs typeface="Arial" pitchFamily="34" charset="0"/>
                </a:endParaRPr>
              </a:p>
            </p:txBody>
          </p:sp>
        </p:grpSp>
        <p:grpSp>
          <p:nvGrpSpPr>
            <p:cNvPr id="88084" name="Group 20"/>
            <p:cNvGrpSpPr>
              <a:grpSpLocks/>
            </p:cNvGrpSpPr>
            <p:nvPr/>
          </p:nvGrpSpPr>
          <p:grpSpPr bwMode="auto">
            <a:xfrm>
              <a:off x="3312" y="768"/>
              <a:ext cx="1344" cy="1104"/>
              <a:chOff x="4320" y="2592"/>
              <a:chExt cx="1344" cy="1104"/>
            </a:xfrm>
          </p:grpSpPr>
          <p:sp>
            <p:nvSpPr>
              <p:cNvPr id="88085" name="Oval 21"/>
              <p:cNvSpPr>
                <a:spLocks noChangeArrowheads="1"/>
              </p:cNvSpPr>
              <p:nvPr/>
            </p:nvSpPr>
            <p:spPr bwMode="auto">
              <a:xfrm>
                <a:off x="4320" y="2592"/>
                <a:ext cx="1344" cy="1104"/>
              </a:xfrm>
              <a:prstGeom prst="ellipse">
                <a:avLst/>
              </a:prstGeom>
              <a:solidFill>
                <a:srgbClr val="CCFFCC"/>
              </a:solidFill>
              <a:ln w="9525">
                <a:solidFill>
                  <a:srgbClr val="008000"/>
                </a:solidFill>
                <a:round/>
                <a:headEnd/>
                <a:tailEnd/>
              </a:ln>
              <a:effectLst/>
            </p:spPr>
            <p:txBody>
              <a:bodyPr wrap="none" anchor="ctr"/>
              <a:lstStyle/>
              <a:p>
                <a:endParaRPr lang="en-US"/>
              </a:p>
            </p:txBody>
          </p:sp>
          <p:sp>
            <p:nvSpPr>
              <p:cNvPr id="88086" name="Text Box 22"/>
              <p:cNvSpPr txBox="1">
                <a:spLocks noChangeArrowheads="1"/>
              </p:cNvSpPr>
              <p:nvPr/>
            </p:nvSpPr>
            <p:spPr bwMode="auto">
              <a:xfrm>
                <a:off x="4512" y="2640"/>
                <a:ext cx="1017" cy="573"/>
              </a:xfrm>
              <a:prstGeom prst="rect">
                <a:avLst/>
              </a:prstGeom>
              <a:noFill/>
              <a:ln w="9525">
                <a:noFill/>
                <a:miter lim="800000"/>
                <a:headEnd/>
                <a:tailEnd/>
              </a:ln>
              <a:effectLst/>
            </p:spPr>
            <p:txBody>
              <a:bodyPr>
                <a:spAutoFit/>
              </a:bodyPr>
              <a:lstStyle/>
              <a:p>
                <a:pPr algn="ctr" eaLnBrk="0" hangingPunct="0"/>
                <a:r>
                  <a:rPr lang="en-CA" sz="1600" b="1" i="1">
                    <a:solidFill>
                      <a:srgbClr val="FF0000"/>
                    </a:solidFill>
                    <a:latin typeface="Arial Narrow" pitchFamily="34" charset="0"/>
                    <a:cs typeface="Arial" pitchFamily="34" charset="0"/>
                  </a:rPr>
                  <a:t>Enabling Strategies Supportive Policy, Legal &amp; Institutional Frameworks</a:t>
                </a:r>
                <a:endParaRPr lang="en-GB" sz="1600" b="1" i="1">
                  <a:solidFill>
                    <a:srgbClr val="FF0000"/>
                  </a:solidFill>
                  <a:latin typeface="Arial Narrow" pitchFamily="34" charset="0"/>
                  <a:cs typeface="Arial" pitchFamily="34" charset="0"/>
                </a:endParaRPr>
              </a:p>
            </p:txBody>
          </p:sp>
        </p:grpSp>
        <p:sp>
          <p:nvSpPr>
            <p:cNvPr id="88087" name="Line 23"/>
            <p:cNvSpPr>
              <a:spLocks noChangeShapeType="1"/>
            </p:cNvSpPr>
            <p:nvPr/>
          </p:nvSpPr>
          <p:spPr bwMode="auto">
            <a:xfrm flipV="1">
              <a:off x="3360" y="1680"/>
              <a:ext cx="240" cy="192"/>
            </a:xfrm>
            <a:prstGeom prst="line">
              <a:avLst/>
            </a:prstGeom>
            <a:noFill/>
            <a:ln w="31750">
              <a:solidFill>
                <a:srgbClr val="000000"/>
              </a:solidFill>
              <a:miter lim="800000"/>
              <a:headEnd type="triangle" w="med" len="med"/>
              <a:tailEnd type="triangle" w="med" len="med"/>
            </a:ln>
            <a:effectLst/>
          </p:spPr>
          <p:txBody>
            <a:bodyPr wrap="none"/>
            <a:lstStyle/>
            <a:p>
              <a:endParaRPr lang="en-US"/>
            </a:p>
          </p:txBody>
        </p:sp>
        <p:sp>
          <p:nvSpPr>
            <p:cNvPr id="88088" name="Line 24"/>
            <p:cNvSpPr>
              <a:spLocks noChangeShapeType="1"/>
            </p:cNvSpPr>
            <p:nvPr/>
          </p:nvSpPr>
          <p:spPr bwMode="auto">
            <a:xfrm flipV="1">
              <a:off x="2400" y="2448"/>
              <a:ext cx="240" cy="192"/>
            </a:xfrm>
            <a:prstGeom prst="line">
              <a:avLst/>
            </a:prstGeom>
            <a:noFill/>
            <a:ln w="31750">
              <a:solidFill>
                <a:srgbClr val="000000"/>
              </a:solidFill>
              <a:miter lim="800000"/>
              <a:headEnd type="triangle" w="med" len="med"/>
              <a:tailEnd type="triangle" w="med" len="med"/>
            </a:ln>
            <a:effectLst/>
          </p:spPr>
          <p:txBody>
            <a:bodyPr wrap="none"/>
            <a:lstStyle/>
            <a:p>
              <a:endParaRPr lang="en-US"/>
            </a:p>
          </p:txBody>
        </p:sp>
      </p:gr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457200" y="350838"/>
            <a:ext cx="8229600" cy="485775"/>
          </a:xfrm>
        </p:spPr>
        <p:txBody>
          <a:bodyPr/>
          <a:lstStyle/>
          <a:p>
            <a:r>
              <a:rPr lang="en-US" sz="4000"/>
              <a:t>UWI Based Initiatives</a:t>
            </a:r>
          </a:p>
        </p:txBody>
      </p:sp>
      <p:sp>
        <p:nvSpPr>
          <p:cNvPr id="76803" name="Rectangle 3"/>
          <p:cNvSpPr>
            <a:spLocks noGrp="1" noChangeArrowheads="1"/>
          </p:cNvSpPr>
          <p:nvPr>
            <p:ph type="body" idx="1"/>
          </p:nvPr>
        </p:nvSpPr>
        <p:spPr>
          <a:xfrm>
            <a:off x="457200" y="990600"/>
            <a:ext cx="8229600" cy="5140325"/>
          </a:xfrm>
        </p:spPr>
        <p:txBody>
          <a:bodyPr/>
          <a:lstStyle/>
          <a:p>
            <a:r>
              <a:rPr lang="en-US" b="1"/>
              <a:t>SIDS University Consortium</a:t>
            </a:r>
          </a:p>
          <a:p>
            <a:pPr lvl="1"/>
            <a:r>
              <a:rPr lang="en-US" b="1"/>
              <a:t>Mandated in Mauritius Strategy</a:t>
            </a:r>
          </a:p>
          <a:p>
            <a:pPr lvl="1"/>
            <a:r>
              <a:rPr lang="en-US" b="1"/>
              <a:t>Under active development</a:t>
            </a:r>
          </a:p>
          <a:p>
            <a:r>
              <a:rPr lang="en-US" b="1"/>
              <a:t>UWI Institute for Sustainable Development (ISD) - a regional ‘portal’ for a range of SD issues </a:t>
            </a:r>
          </a:p>
          <a:p>
            <a:pPr lvl="2"/>
            <a:r>
              <a:rPr lang="en-US" b="1"/>
              <a:t>Resilience and Risk Reduction</a:t>
            </a:r>
          </a:p>
          <a:p>
            <a:pPr lvl="2"/>
            <a:r>
              <a:rPr lang="en-US" b="1"/>
              <a:t>Sustainable Tourism</a:t>
            </a:r>
          </a:p>
          <a:p>
            <a:pPr lvl="2"/>
            <a:r>
              <a:rPr lang="en-US" b="1"/>
              <a:t>Foresighting </a:t>
            </a:r>
          </a:p>
          <a:p>
            <a:endParaRPr lang="en-US" b="1"/>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endParaRPr lang="en-US"/>
          </a:p>
        </p:txBody>
      </p:sp>
      <p:sp>
        <p:nvSpPr>
          <p:cNvPr id="4099" name="Rectangle 3"/>
          <p:cNvSpPr>
            <a:spLocks noGrp="1" noChangeArrowheads="1"/>
          </p:cNvSpPr>
          <p:nvPr>
            <p:ph type="body" idx="1"/>
          </p:nvPr>
        </p:nvSpPr>
        <p:spPr/>
        <p:txBody>
          <a:bodyPr/>
          <a:lstStyle/>
          <a:p>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endParaRPr lang="en-US"/>
          </a:p>
        </p:txBody>
      </p:sp>
      <p:pic>
        <p:nvPicPr>
          <p:cNvPr id="57347" name="Picture 3"/>
          <p:cNvPicPr>
            <a:picLocks noChangeAspect="1" noChangeArrowheads="1"/>
          </p:cNvPicPr>
          <p:nvPr>
            <p:ph type="body" idx="1"/>
          </p:nvPr>
        </p:nvPicPr>
        <p:blipFill>
          <a:blip r:embed="rId3" cstate="print"/>
          <a:srcRect/>
          <a:stretch>
            <a:fillRect/>
          </a:stretch>
        </p:blipFill>
        <p:spPr>
          <a:xfrm>
            <a:off x="0" y="-76200"/>
            <a:ext cx="4800600" cy="3505200"/>
          </a:xfrm>
        </p:spPr>
      </p:pic>
      <p:pic>
        <p:nvPicPr>
          <p:cNvPr id="57348" name="Picture 4"/>
          <p:cNvPicPr>
            <a:picLocks noChangeAspect="1" noChangeArrowheads="1"/>
          </p:cNvPicPr>
          <p:nvPr/>
        </p:nvPicPr>
        <p:blipFill>
          <a:blip r:embed="rId4" cstate="print"/>
          <a:srcRect/>
          <a:stretch>
            <a:fillRect/>
          </a:stretch>
        </p:blipFill>
        <p:spPr bwMode="auto">
          <a:xfrm>
            <a:off x="4724400" y="0"/>
            <a:ext cx="4419600" cy="6858000"/>
          </a:xfrm>
          <a:prstGeom prst="rect">
            <a:avLst/>
          </a:prstGeom>
          <a:noFill/>
          <a:ln w="9525">
            <a:noFill/>
            <a:miter lim="800000"/>
            <a:headEnd/>
            <a:tailEnd/>
          </a:ln>
          <a:effectLst/>
        </p:spPr>
      </p:pic>
      <p:pic>
        <p:nvPicPr>
          <p:cNvPr id="57349" name="Picture 5"/>
          <p:cNvPicPr>
            <a:picLocks noChangeAspect="1" noChangeArrowheads="1"/>
          </p:cNvPicPr>
          <p:nvPr/>
        </p:nvPicPr>
        <p:blipFill>
          <a:blip r:embed="rId5" cstate="print"/>
          <a:srcRect/>
          <a:stretch>
            <a:fillRect/>
          </a:stretch>
        </p:blipFill>
        <p:spPr bwMode="auto">
          <a:xfrm>
            <a:off x="0" y="3200400"/>
            <a:ext cx="5029200" cy="3657600"/>
          </a:xfrm>
          <a:prstGeom prst="rect">
            <a:avLst/>
          </a:prstGeom>
          <a:noFill/>
          <a:ln w="9525">
            <a:noFill/>
            <a:miter lim="800000"/>
            <a:headEnd/>
            <a:tailEnd/>
          </a:ln>
          <a:effectLst/>
        </p:spPr>
      </p:pic>
      <p:pic>
        <p:nvPicPr>
          <p:cNvPr id="57350" name="Picture 6"/>
          <p:cNvPicPr>
            <a:picLocks noChangeAspect="1" noChangeArrowheads="1"/>
          </p:cNvPicPr>
          <p:nvPr/>
        </p:nvPicPr>
        <p:blipFill>
          <a:blip r:embed="rId6" cstate="print"/>
          <a:srcRect/>
          <a:stretch>
            <a:fillRect/>
          </a:stretch>
        </p:blipFill>
        <p:spPr bwMode="auto">
          <a:xfrm>
            <a:off x="4876800" y="3124200"/>
            <a:ext cx="4267200" cy="3733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endParaRPr lang="en-US"/>
          </a:p>
        </p:txBody>
      </p:sp>
      <p:pic>
        <p:nvPicPr>
          <p:cNvPr id="12291" name="Picture 3"/>
          <p:cNvPicPr>
            <a:picLocks noChangeAspect="1" noChangeArrowheads="1"/>
          </p:cNvPicPr>
          <p:nvPr>
            <p:ph type="body" idx="1"/>
          </p:nvPr>
        </p:nvPicPr>
        <p:blipFill>
          <a:blip r:embed="rId3" cstate="print"/>
          <a:srcRect/>
          <a:stretch>
            <a:fillRect/>
          </a:stretch>
        </p:blipFill>
        <p:spPr>
          <a:xfrm>
            <a:off x="-76200" y="0"/>
            <a:ext cx="9144000" cy="6858000"/>
          </a:xfrm>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Southern Mexico"/>
          <p:cNvPicPr>
            <a:picLocks noChangeAspect="1" noChangeArrowheads="1"/>
          </p:cNvPicPr>
          <p:nvPr/>
        </p:nvPicPr>
        <p:blipFill>
          <a:blip r:embed="rId3" cstate="print"/>
          <a:srcRect/>
          <a:stretch>
            <a:fillRect/>
          </a:stretch>
        </p:blipFill>
        <p:spPr bwMode="auto">
          <a:xfrm>
            <a:off x="228600" y="1219200"/>
            <a:ext cx="8915400" cy="5638800"/>
          </a:xfrm>
          <a:prstGeom prst="rect">
            <a:avLst/>
          </a:prstGeom>
          <a:noFill/>
        </p:spPr>
      </p:pic>
      <p:sp>
        <p:nvSpPr>
          <p:cNvPr id="10243" name="Rectangle 3"/>
          <p:cNvSpPr>
            <a:spLocks noGrp="1" noChangeArrowheads="1"/>
          </p:cNvSpPr>
          <p:nvPr>
            <p:ph type="title" idx="4294967295"/>
          </p:nvPr>
        </p:nvSpPr>
        <p:spPr/>
        <p:txBody>
          <a:bodyPr/>
          <a:lstStyle/>
          <a:p>
            <a:r>
              <a:rPr lang="en-US"/>
              <a:t>Regional Tectonic Map</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p:cNvPicPr>
            <a:picLocks noChangeAspect="1" noChangeArrowheads="1"/>
          </p:cNvPicPr>
          <p:nvPr>
            <p:ph type="title"/>
          </p:nvPr>
        </p:nvPicPr>
        <p:blipFill>
          <a:blip r:embed="rId3" cstate="print"/>
          <a:srcRect/>
          <a:stretch>
            <a:fillRect/>
          </a:stretch>
        </p:blipFill>
        <p:spPr>
          <a:xfrm>
            <a:off x="4953000" y="1981200"/>
            <a:ext cx="3810000" cy="4724400"/>
          </a:xfrm>
        </p:spPr>
      </p:pic>
      <p:pic>
        <p:nvPicPr>
          <p:cNvPr id="80899" name="Picture 3"/>
          <p:cNvPicPr>
            <a:picLocks noChangeAspect="1" noChangeArrowheads="1"/>
          </p:cNvPicPr>
          <p:nvPr>
            <p:ph type="body" idx="1"/>
          </p:nvPr>
        </p:nvPicPr>
        <p:blipFill>
          <a:blip r:embed="rId4" cstate="print"/>
          <a:srcRect/>
          <a:stretch>
            <a:fillRect/>
          </a:stretch>
        </p:blipFill>
        <p:spPr>
          <a:xfrm>
            <a:off x="304800" y="2057400"/>
            <a:ext cx="4038600" cy="4572000"/>
          </a:xfr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ChangeArrowheads="1"/>
          </p:cNvSpPr>
          <p:nvPr/>
        </p:nvSpPr>
        <p:spPr bwMode="auto">
          <a:xfrm>
            <a:off x="228600" y="1219200"/>
            <a:ext cx="8915400" cy="5257800"/>
          </a:xfrm>
          <a:prstGeom prst="rect">
            <a:avLst/>
          </a:prstGeom>
          <a:noFill/>
          <a:ln w="9525">
            <a:solidFill>
              <a:schemeClr val="tx1"/>
            </a:solidFill>
            <a:miter lim="800000"/>
            <a:headEnd/>
            <a:tailEnd/>
          </a:ln>
          <a:effectLst/>
        </p:spPr>
        <p:txBody>
          <a:bodyPr wrap="none" anchor="ctr"/>
          <a:lstStyle/>
          <a:p>
            <a:endParaRPr lang="en-US"/>
          </a:p>
        </p:txBody>
      </p:sp>
      <p:sp>
        <p:nvSpPr>
          <p:cNvPr id="82947" name="Text Box 3"/>
          <p:cNvSpPr txBox="1">
            <a:spLocks noChangeArrowheads="1"/>
          </p:cNvSpPr>
          <p:nvPr/>
        </p:nvSpPr>
        <p:spPr bwMode="auto">
          <a:xfrm>
            <a:off x="4191000" y="1447800"/>
            <a:ext cx="3581400" cy="825500"/>
          </a:xfrm>
          <a:prstGeom prst="rect">
            <a:avLst/>
          </a:prstGeom>
          <a:solidFill>
            <a:schemeClr val="hlink"/>
          </a:solidFill>
          <a:ln w="3175">
            <a:solidFill>
              <a:schemeClr val="tx1"/>
            </a:solidFill>
            <a:miter lim="800000"/>
            <a:headEnd/>
            <a:tailEnd/>
          </a:ln>
          <a:effectLst/>
        </p:spPr>
        <p:txBody>
          <a:bodyPr>
            <a:spAutoFit/>
          </a:bodyPr>
          <a:lstStyle/>
          <a:p>
            <a:pPr>
              <a:spcBef>
                <a:spcPct val="50000"/>
              </a:spcBef>
            </a:pPr>
            <a:r>
              <a:rPr lang="en-US" sz="2400" b="1">
                <a:solidFill>
                  <a:schemeClr val="bg1"/>
                </a:solidFill>
                <a:latin typeface="Times New Roman" pitchFamily="18" charset="0"/>
                <a:cs typeface="Arial" pitchFamily="34" charset="0"/>
              </a:rPr>
              <a:t>Hurricane ‘Season’        ………(?June 1–Nov 30?)</a:t>
            </a:r>
          </a:p>
        </p:txBody>
      </p:sp>
      <p:sp>
        <p:nvSpPr>
          <p:cNvPr id="82948" name="Rectangle 4"/>
          <p:cNvSpPr>
            <a:spLocks noChangeArrowheads="1"/>
          </p:cNvSpPr>
          <p:nvPr/>
        </p:nvSpPr>
        <p:spPr bwMode="auto">
          <a:xfrm>
            <a:off x="304800" y="2057400"/>
            <a:ext cx="1981200" cy="919163"/>
          </a:xfrm>
          <a:prstGeom prst="rect">
            <a:avLst/>
          </a:prstGeom>
          <a:solidFill>
            <a:schemeClr val="hlink"/>
          </a:solidFill>
          <a:ln w="3175">
            <a:solidFill>
              <a:schemeClr val="tx1"/>
            </a:solidFill>
            <a:miter lim="800000"/>
            <a:headEnd/>
            <a:tailEnd/>
          </a:ln>
          <a:effectLst/>
        </p:spPr>
        <p:txBody>
          <a:bodyPr>
            <a:spAutoFit/>
          </a:bodyPr>
          <a:lstStyle/>
          <a:p>
            <a:r>
              <a:rPr lang="en-US" b="1">
                <a:solidFill>
                  <a:schemeClr val="bg1"/>
                </a:solidFill>
                <a:latin typeface="Times New Roman" pitchFamily="18" charset="0"/>
                <a:cs typeface="Arial" pitchFamily="34" charset="0"/>
              </a:rPr>
              <a:t>Northers High Seas /local floods  </a:t>
            </a:r>
          </a:p>
          <a:p>
            <a:r>
              <a:rPr lang="en-US" b="1">
                <a:solidFill>
                  <a:schemeClr val="bg1"/>
                </a:solidFill>
                <a:latin typeface="Times New Roman" pitchFamily="18" charset="0"/>
                <a:cs typeface="Arial" pitchFamily="34" charset="0"/>
              </a:rPr>
              <a:t>(Mid Dec–March</a:t>
            </a:r>
            <a:r>
              <a:rPr lang="en-US" b="1">
                <a:latin typeface="Times New Roman" pitchFamily="18" charset="0"/>
                <a:cs typeface="Arial" pitchFamily="34" charset="0"/>
              </a:rPr>
              <a:t>)</a:t>
            </a:r>
          </a:p>
        </p:txBody>
      </p:sp>
      <p:sp>
        <p:nvSpPr>
          <p:cNvPr id="82949" name="Rectangle 5"/>
          <p:cNvSpPr>
            <a:spLocks noChangeArrowheads="1"/>
          </p:cNvSpPr>
          <p:nvPr/>
        </p:nvSpPr>
        <p:spPr bwMode="auto">
          <a:xfrm>
            <a:off x="3429000" y="2590800"/>
            <a:ext cx="990600" cy="400050"/>
          </a:xfrm>
          <a:prstGeom prst="rect">
            <a:avLst/>
          </a:prstGeom>
          <a:solidFill>
            <a:schemeClr val="hlink"/>
          </a:solidFill>
          <a:ln w="3175">
            <a:solidFill>
              <a:schemeClr val="tx1"/>
            </a:solidFill>
            <a:miter lim="800000"/>
            <a:headEnd/>
            <a:tailEnd/>
          </a:ln>
          <a:effectLst/>
        </p:spPr>
        <p:txBody>
          <a:bodyPr>
            <a:spAutoFit/>
          </a:bodyPr>
          <a:lstStyle/>
          <a:p>
            <a:r>
              <a:rPr lang="en-US" sz="2000" b="1">
                <a:solidFill>
                  <a:srgbClr val="FF0000"/>
                </a:solidFill>
                <a:latin typeface="Times New Roman" pitchFamily="18" charset="0"/>
                <a:cs typeface="Arial" pitchFamily="34" charset="0"/>
              </a:rPr>
              <a:t>Floods</a:t>
            </a:r>
          </a:p>
        </p:txBody>
      </p:sp>
      <p:sp>
        <p:nvSpPr>
          <p:cNvPr id="82950" name="Rectangle 6"/>
          <p:cNvSpPr>
            <a:spLocks noChangeArrowheads="1"/>
          </p:cNvSpPr>
          <p:nvPr/>
        </p:nvSpPr>
        <p:spPr bwMode="auto">
          <a:xfrm>
            <a:off x="6248400" y="2590800"/>
            <a:ext cx="2057400" cy="460375"/>
          </a:xfrm>
          <a:prstGeom prst="rect">
            <a:avLst/>
          </a:prstGeom>
          <a:solidFill>
            <a:schemeClr val="hlink"/>
          </a:solidFill>
          <a:ln w="3175">
            <a:solidFill>
              <a:schemeClr val="tx1"/>
            </a:solidFill>
            <a:miter lim="800000"/>
            <a:headEnd/>
            <a:tailEnd/>
          </a:ln>
          <a:effectLst/>
        </p:spPr>
        <p:txBody>
          <a:bodyPr>
            <a:spAutoFit/>
          </a:bodyPr>
          <a:lstStyle/>
          <a:p>
            <a:pPr>
              <a:spcBef>
                <a:spcPct val="50000"/>
              </a:spcBef>
            </a:pPr>
            <a:r>
              <a:rPr lang="en-US" sz="2400" b="1">
                <a:solidFill>
                  <a:schemeClr val="bg1"/>
                </a:solidFill>
                <a:latin typeface="Times New Roman" pitchFamily="18" charset="0"/>
                <a:cs typeface="Arial" pitchFamily="34" charset="0"/>
              </a:rPr>
              <a:t>Floods</a:t>
            </a:r>
            <a:r>
              <a:rPr lang="en-US" b="1">
                <a:solidFill>
                  <a:schemeClr val="bg1"/>
                </a:solidFill>
                <a:latin typeface="Times New Roman" pitchFamily="18" charset="0"/>
                <a:cs typeface="Arial" pitchFamily="34" charset="0"/>
              </a:rPr>
              <a:t>(+lslides)</a:t>
            </a:r>
          </a:p>
        </p:txBody>
      </p:sp>
      <p:sp>
        <p:nvSpPr>
          <p:cNvPr id="82951" name="Rectangle 7"/>
          <p:cNvSpPr>
            <a:spLocks noChangeArrowheads="1"/>
          </p:cNvSpPr>
          <p:nvPr/>
        </p:nvSpPr>
        <p:spPr bwMode="auto">
          <a:xfrm>
            <a:off x="1371600" y="3886200"/>
            <a:ext cx="1447800" cy="644525"/>
          </a:xfrm>
          <a:prstGeom prst="rect">
            <a:avLst/>
          </a:prstGeom>
          <a:solidFill>
            <a:schemeClr val="hlink"/>
          </a:solidFill>
          <a:ln w="3175">
            <a:solidFill>
              <a:schemeClr val="tx1"/>
            </a:solidFill>
            <a:miter lim="800000"/>
            <a:headEnd/>
            <a:tailEnd/>
          </a:ln>
          <a:effectLst/>
        </p:spPr>
        <p:txBody>
          <a:bodyPr>
            <a:spAutoFit/>
          </a:bodyPr>
          <a:lstStyle/>
          <a:p>
            <a:r>
              <a:rPr lang="en-US" b="1">
                <a:latin typeface="Times New Roman" pitchFamily="18" charset="0"/>
                <a:cs typeface="Arial" pitchFamily="34" charset="0"/>
              </a:rPr>
              <a:t>Wildfires 1</a:t>
            </a:r>
          </a:p>
          <a:p>
            <a:r>
              <a:rPr lang="en-US" b="1">
                <a:latin typeface="Times New Roman" pitchFamily="18" charset="0"/>
                <a:cs typeface="Arial" pitchFamily="34" charset="0"/>
              </a:rPr>
              <a:t>(Feb-April)</a:t>
            </a:r>
          </a:p>
        </p:txBody>
      </p:sp>
      <p:sp>
        <p:nvSpPr>
          <p:cNvPr id="82952" name="Rectangle 8"/>
          <p:cNvSpPr>
            <a:spLocks noChangeArrowheads="1"/>
          </p:cNvSpPr>
          <p:nvPr/>
        </p:nvSpPr>
        <p:spPr bwMode="auto">
          <a:xfrm>
            <a:off x="457200" y="4648200"/>
            <a:ext cx="8382000" cy="460375"/>
          </a:xfrm>
          <a:prstGeom prst="rect">
            <a:avLst/>
          </a:prstGeom>
          <a:solidFill>
            <a:schemeClr val="hlink"/>
          </a:solidFill>
          <a:ln w="3175">
            <a:solidFill>
              <a:schemeClr val="tx1"/>
            </a:solidFill>
            <a:miter lim="800000"/>
            <a:headEnd/>
            <a:tailEnd/>
          </a:ln>
          <a:effectLst/>
        </p:spPr>
        <p:txBody>
          <a:bodyPr>
            <a:spAutoFit/>
          </a:bodyPr>
          <a:lstStyle/>
          <a:p>
            <a:r>
              <a:rPr lang="en-US" sz="2400">
                <a:latin typeface="Times New Roman" pitchFamily="18" charset="0"/>
                <a:cs typeface="Arial" pitchFamily="34" charset="0"/>
              </a:rPr>
              <a:t>          </a:t>
            </a:r>
            <a:r>
              <a:rPr lang="en-US" sz="2400" b="1">
                <a:latin typeface="Times New Roman" pitchFamily="18" charset="0"/>
                <a:cs typeface="Arial" pitchFamily="34" charset="0"/>
              </a:rPr>
              <a:t> </a:t>
            </a:r>
            <a:r>
              <a:rPr lang="en-US" sz="2400" b="1">
                <a:solidFill>
                  <a:srgbClr val="FF0000"/>
                </a:solidFill>
                <a:latin typeface="Times New Roman" pitchFamily="18" charset="0"/>
                <a:cs typeface="Arial" pitchFamily="34" charset="0"/>
              </a:rPr>
              <a:t>Drought (can last years .. Associated with el Nino?)</a:t>
            </a:r>
          </a:p>
        </p:txBody>
      </p:sp>
      <p:sp>
        <p:nvSpPr>
          <p:cNvPr id="82953" name="Rectangle 9"/>
          <p:cNvSpPr>
            <a:spLocks noChangeArrowheads="1"/>
          </p:cNvSpPr>
          <p:nvPr/>
        </p:nvSpPr>
        <p:spPr bwMode="auto">
          <a:xfrm>
            <a:off x="457200" y="5638800"/>
            <a:ext cx="8382000" cy="460375"/>
          </a:xfrm>
          <a:prstGeom prst="rect">
            <a:avLst/>
          </a:prstGeom>
          <a:solidFill>
            <a:schemeClr val="hlink"/>
          </a:solidFill>
          <a:ln w="3175">
            <a:solidFill>
              <a:schemeClr val="tx1"/>
            </a:solidFill>
            <a:miter lim="800000"/>
            <a:headEnd/>
            <a:tailEnd/>
          </a:ln>
          <a:effectLst/>
        </p:spPr>
        <p:txBody>
          <a:bodyPr>
            <a:spAutoFit/>
          </a:bodyPr>
          <a:lstStyle/>
          <a:p>
            <a:r>
              <a:rPr lang="en-US" sz="2400" b="1">
                <a:solidFill>
                  <a:schemeClr val="bg1"/>
                </a:solidFill>
                <a:latin typeface="Times New Roman" pitchFamily="18" charset="0"/>
                <a:cs typeface="Arial" pitchFamily="34" charset="0"/>
              </a:rPr>
              <a:t>Earthquakes    and     Tsunamis,    Rare Events (no season)</a:t>
            </a:r>
          </a:p>
        </p:txBody>
      </p:sp>
      <p:sp>
        <p:nvSpPr>
          <p:cNvPr id="82954" name="Text Box 10"/>
          <p:cNvSpPr txBox="1">
            <a:spLocks noChangeArrowheads="1"/>
          </p:cNvSpPr>
          <p:nvPr/>
        </p:nvSpPr>
        <p:spPr bwMode="auto">
          <a:xfrm>
            <a:off x="914400" y="152400"/>
            <a:ext cx="6553200" cy="457200"/>
          </a:xfrm>
          <a:prstGeom prst="rect">
            <a:avLst/>
          </a:prstGeom>
          <a:noFill/>
          <a:ln w="9525">
            <a:noFill/>
            <a:miter lim="800000"/>
            <a:headEnd/>
            <a:tailEnd/>
          </a:ln>
          <a:effectLst/>
        </p:spPr>
        <p:txBody>
          <a:bodyPr>
            <a:spAutoFit/>
          </a:bodyPr>
          <a:lstStyle/>
          <a:p>
            <a:pPr>
              <a:spcBef>
                <a:spcPct val="50000"/>
              </a:spcBef>
            </a:pPr>
            <a:r>
              <a:rPr lang="en-US" sz="2400" b="1" i="1" u="sng">
                <a:latin typeface="Times New Roman" pitchFamily="18" charset="0"/>
                <a:cs typeface="Arial" pitchFamily="34" charset="0"/>
              </a:rPr>
              <a:t>NATURAL DISASTER  “CALENDAR”</a:t>
            </a:r>
          </a:p>
        </p:txBody>
      </p:sp>
      <p:sp>
        <p:nvSpPr>
          <p:cNvPr id="82955" name="Text Box 11"/>
          <p:cNvSpPr txBox="1">
            <a:spLocks noChangeArrowheads="1"/>
          </p:cNvSpPr>
          <p:nvPr/>
        </p:nvSpPr>
        <p:spPr bwMode="auto">
          <a:xfrm>
            <a:off x="304800" y="6477000"/>
            <a:ext cx="8839200" cy="274638"/>
          </a:xfrm>
          <a:prstGeom prst="rect">
            <a:avLst/>
          </a:prstGeom>
          <a:noFill/>
          <a:ln w="9525">
            <a:noFill/>
            <a:miter lim="800000"/>
            <a:headEnd/>
            <a:tailEnd/>
          </a:ln>
          <a:effectLst/>
        </p:spPr>
        <p:txBody>
          <a:bodyPr>
            <a:spAutoFit/>
          </a:bodyPr>
          <a:lstStyle/>
          <a:p>
            <a:pPr>
              <a:spcBef>
                <a:spcPct val="50000"/>
              </a:spcBef>
            </a:pPr>
            <a:r>
              <a:rPr lang="en-US" sz="1200" b="1">
                <a:latin typeface="Times New Roman" pitchFamily="18" charset="0"/>
                <a:cs typeface="Arial" pitchFamily="34" charset="0"/>
              </a:rPr>
              <a:t>Jan            Feb            Mar             Apr                May              Jun              Jul            Aug            Sep           Oct            Nov            Dec</a:t>
            </a:r>
          </a:p>
        </p:txBody>
      </p:sp>
      <p:sp>
        <p:nvSpPr>
          <p:cNvPr id="82956" name="Rectangle 12"/>
          <p:cNvSpPr>
            <a:spLocks noChangeArrowheads="1"/>
          </p:cNvSpPr>
          <p:nvPr/>
        </p:nvSpPr>
        <p:spPr bwMode="auto">
          <a:xfrm>
            <a:off x="4876800" y="3886200"/>
            <a:ext cx="1371600" cy="644525"/>
          </a:xfrm>
          <a:prstGeom prst="rect">
            <a:avLst/>
          </a:prstGeom>
          <a:solidFill>
            <a:schemeClr val="hlink"/>
          </a:solidFill>
          <a:ln w="3175">
            <a:solidFill>
              <a:schemeClr val="tx1"/>
            </a:solidFill>
            <a:miter lim="800000"/>
            <a:headEnd/>
            <a:tailEnd/>
          </a:ln>
          <a:effectLst/>
        </p:spPr>
        <p:txBody>
          <a:bodyPr>
            <a:spAutoFit/>
          </a:bodyPr>
          <a:lstStyle/>
          <a:p>
            <a:r>
              <a:rPr lang="en-US" b="1">
                <a:latin typeface="Times New Roman" pitchFamily="18" charset="0"/>
                <a:cs typeface="Arial" pitchFamily="34" charset="0"/>
              </a:rPr>
              <a:t>Wildfires 2</a:t>
            </a:r>
          </a:p>
          <a:p>
            <a:r>
              <a:rPr lang="en-US" b="1">
                <a:latin typeface="Times New Roman" pitchFamily="18" charset="0"/>
                <a:cs typeface="Arial" pitchFamily="34" charset="0"/>
              </a:rPr>
              <a:t>(June–Aug)</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57200" y="-457200"/>
            <a:ext cx="7793038" cy="1143000"/>
          </a:xfrm>
        </p:spPr>
        <p:txBody>
          <a:bodyPr/>
          <a:lstStyle/>
          <a:p>
            <a:r>
              <a:rPr lang="en-US" sz="3200"/>
              <a:t/>
            </a:r>
            <a:br>
              <a:rPr lang="en-US" sz="3200"/>
            </a:br>
            <a:r>
              <a:rPr lang="en-US" sz="3200"/>
              <a:t/>
            </a:r>
            <a:br>
              <a:rPr lang="en-US" sz="3200"/>
            </a:br>
            <a:r>
              <a:rPr lang="en-US" sz="2400" b="1" u="sng"/>
              <a:t>Caribbean Vulnerable to many risks and hazards </a:t>
            </a:r>
            <a:br>
              <a:rPr lang="en-US" sz="2400" b="1" u="sng"/>
            </a:br>
            <a:r>
              <a:rPr lang="en-US" sz="2400" b="1" u="sng">
                <a:solidFill>
                  <a:srgbClr val="FF0066"/>
                </a:solidFill>
              </a:rPr>
              <a:t>(not confined to Hurricanes)</a:t>
            </a:r>
            <a:br>
              <a:rPr lang="en-US" sz="2400" b="1" u="sng">
                <a:solidFill>
                  <a:srgbClr val="FF0066"/>
                </a:solidFill>
              </a:rPr>
            </a:br>
            <a:endParaRPr lang="en-US" sz="2400" b="1" u="sng"/>
          </a:p>
        </p:txBody>
      </p:sp>
      <p:sp>
        <p:nvSpPr>
          <p:cNvPr id="59395" name="Rectangle 3"/>
          <p:cNvSpPr>
            <a:spLocks noGrp="1" noChangeArrowheads="1"/>
          </p:cNvSpPr>
          <p:nvPr>
            <p:ph type="body" idx="1"/>
          </p:nvPr>
        </p:nvSpPr>
        <p:spPr>
          <a:xfrm>
            <a:off x="533400" y="1066800"/>
            <a:ext cx="7772400" cy="4114800"/>
          </a:xfrm>
        </p:spPr>
        <p:txBody>
          <a:bodyPr/>
          <a:lstStyle/>
          <a:p>
            <a:pPr>
              <a:lnSpc>
                <a:spcPct val="90000"/>
              </a:lnSpc>
              <a:buFontTx/>
              <a:buNone/>
            </a:pPr>
            <a:r>
              <a:rPr lang="en-US" sz="2800" b="1"/>
              <a:t>Geophysical: Earthquakes, Tsunamis, Volcanic Events, etc</a:t>
            </a:r>
          </a:p>
          <a:p>
            <a:pPr>
              <a:lnSpc>
                <a:spcPct val="90000"/>
              </a:lnSpc>
              <a:buFontTx/>
              <a:buNone/>
            </a:pPr>
            <a:r>
              <a:rPr lang="en-US" sz="2800" b="1"/>
              <a:t>Climatic: Hurricanes, Floods, Drought, Windstorm, Northers etc</a:t>
            </a:r>
          </a:p>
          <a:p>
            <a:pPr>
              <a:lnSpc>
                <a:spcPct val="90000"/>
              </a:lnSpc>
              <a:buFontTx/>
              <a:buNone/>
            </a:pPr>
            <a:r>
              <a:rPr lang="en-US" sz="2800" b="1"/>
              <a:t>Biological: Human, Animal and Plant Diseases</a:t>
            </a:r>
          </a:p>
          <a:p>
            <a:pPr>
              <a:lnSpc>
                <a:spcPct val="90000"/>
              </a:lnSpc>
              <a:buFontTx/>
              <a:buNone/>
            </a:pPr>
            <a:r>
              <a:rPr lang="en-US" sz="2800" b="1"/>
              <a:t>Technological: Fires, Air / Marine Transport Accidents, Releases of Toxics and Biological Agencies </a:t>
            </a:r>
          </a:p>
          <a:p>
            <a:pPr>
              <a:lnSpc>
                <a:spcPct val="90000"/>
              </a:lnSpc>
              <a:buFontTx/>
              <a:buNone/>
            </a:pPr>
            <a:r>
              <a:rPr lang="en-US" sz="2800" b="1"/>
              <a:t>Other: Civil Disorder, Terrorism, Conflict, War, Displaced persons</a:t>
            </a:r>
          </a:p>
          <a:p>
            <a:pPr>
              <a:lnSpc>
                <a:spcPct val="90000"/>
              </a:lnSpc>
              <a:buFontTx/>
              <a:buNone/>
            </a:pPr>
            <a:r>
              <a:rPr lang="en-US" sz="2800" b="1"/>
              <a:t>SLOW ONSET: Drought,</a:t>
            </a:r>
            <a:r>
              <a:rPr lang="en-US" sz="2800" b="1">
                <a:solidFill>
                  <a:srgbClr val="FF0000"/>
                </a:solidFill>
              </a:rPr>
              <a:t> Climate Change</a:t>
            </a:r>
          </a:p>
          <a:p>
            <a:pPr lvl="1">
              <a:lnSpc>
                <a:spcPct val="90000"/>
              </a:lnSpc>
            </a:pPr>
            <a:endParaRPr lang="en-US" sz="2400">
              <a:solidFill>
                <a:srgbClr val="FF0000"/>
              </a:solidFill>
            </a:endParaRPr>
          </a:p>
          <a:p>
            <a:pPr>
              <a:lnSpc>
                <a:spcPct val="90000"/>
              </a:lnSpc>
            </a:pPr>
            <a:endParaRPr lang="en-US" sz="280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223</TotalTime>
  <Words>1744</Words>
  <Application>Microsoft Office PowerPoint</Application>
  <PresentationFormat>On-screen Show (4:3)</PresentationFormat>
  <Paragraphs>239</Paragraphs>
  <Slides>33</Slides>
  <Notes>33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33</vt:i4>
      </vt:variant>
    </vt:vector>
  </HeadingPairs>
  <TitlesOfParts>
    <vt:vector size="42" baseType="lpstr">
      <vt:lpstr>Arial</vt:lpstr>
      <vt:lpstr>Times New Roman</vt:lpstr>
      <vt:lpstr>Tahoma</vt:lpstr>
      <vt:lpstr>Arial Narrow</vt:lpstr>
      <vt:lpstr>Wingdings</vt:lpstr>
      <vt:lpstr>Verdana</vt:lpstr>
      <vt:lpstr>Comic Sans MS</vt:lpstr>
      <vt:lpstr>Arial Black</vt:lpstr>
      <vt:lpstr>Default Design</vt:lpstr>
      <vt:lpstr>The Challenge of Coping with the Natural Cycle of (Multiple) Hazards in the Caribbean: Promoting, Selecting, Adopting and Adapting  Risk, Resilience, and Sustainability Initiatives</vt:lpstr>
      <vt:lpstr>Risk Reduction Initiatives need to respond to - </vt:lpstr>
      <vt:lpstr>Natural hazards in the Caribbean From: Munich Re, 2002.</vt:lpstr>
      <vt:lpstr>Slide 4</vt:lpstr>
      <vt:lpstr>Slide 5</vt:lpstr>
      <vt:lpstr>Regional Tectonic Map</vt:lpstr>
      <vt:lpstr>Slide 7</vt:lpstr>
      <vt:lpstr>Slide 8</vt:lpstr>
      <vt:lpstr>  Caribbean Vulnerable to many risks and hazards  (not confined to Hurricanes) </vt:lpstr>
      <vt:lpstr>Trends / Emerging Issues </vt:lpstr>
      <vt:lpstr>Meteorological Hazards (with Climate Change drivers)</vt:lpstr>
      <vt:lpstr>Geological Hazards</vt:lpstr>
      <vt:lpstr>Volcanic Risks</vt:lpstr>
      <vt:lpstr>Next 15 – 20 Years</vt:lpstr>
      <vt:lpstr>Slide 15</vt:lpstr>
      <vt:lpstr>Coping Processes must …</vt:lpstr>
      <vt:lpstr>Slide 17</vt:lpstr>
      <vt:lpstr>SPECIAL CONCERNS </vt:lpstr>
      <vt:lpstr>Slide 19</vt:lpstr>
      <vt:lpstr>Slide 20</vt:lpstr>
      <vt:lpstr>WW2BW/IWCAM: Integrated Watershed and Coastal Area Management – Ecosystem Based  Management Initiatives</vt:lpstr>
      <vt:lpstr>Concerns Cont.,</vt:lpstr>
      <vt:lpstr>Components of Risk (Davis)</vt:lpstr>
      <vt:lpstr>Slide 24</vt:lpstr>
      <vt:lpstr>Slide 25</vt:lpstr>
      <vt:lpstr>Coastal Inundation</vt:lpstr>
      <vt:lpstr>NEEDS</vt:lpstr>
      <vt:lpstr>Continuity of Business: Tourism/Financial Services Sectors</vt:lpstr>
      <vt:lpstr>Lesson </vt:lpstr>
      <vt:lpstr>Summary and Conclusions  </vt:lpstr>
      <vt:lpstr>“Capacity Development”</vt:lpstr>
      <vt:lpstr>UWI Based Initiatives</vt:lpstr>
      <vt:lpstr>Slide 33</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Role of Risk, Resilience Measures in the Caribbeans Sustainable Initiatives</dc:title>
  <dc:creator>McDonald</dc:creator>
  <cp:lastModifiedBy>anarod</cp:lastModifiedBy>
  <cp:revision>6</cp:revision>
  <dcterms:created xsi:type="dcterms:W3CDTF">2006-05-17T08:17:24Z</dcterms:created>
  <dcterms:modified xsi:type="dcterms:W3CDTF">2010-07-12T04:14:47Z</dcterms:modified>
</cp:coreProperties>
</file>