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Override PartName="/ppt/notesSlides/notesSlide18.xml" ContentType="application/vnd.openxmlformats-officedocument.presentationml.notesSlide+xml"/>
  <Default Extension="wmf" ContentType="image/x-wmf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52" r:id="rId1"/>
  </p:sldMasterIdLst>
  <p:notesMasterIdLst>
    <p:notesMasterId r:id="rId35"/>
  </p:notesMasterIdLst>
  <p:handoutMasterIdLst>
    <p:handoutMasterId r:id="rId36"/>
  </p:handoutMasterIdLst>
  <p:sldIdLst>
    <p:sldId id="452" r:id="rId2"/>
    <p:sldId id="752" r:id="rId3"/>
    <p:sldId id="664" r:id="rId4"/>
    <p:sldId id="729" r:id="rId5"/>
    <p:sldId id="834" r:id="rId6"/>
    <p:sldId id="835" r:id="rId7"/>
    <p:sldId id="837" r:id="rId8"/>
    <p:sldId id="838" r:id="rId9"/>
    <p:sldId id="842" r:id="rId10"/>
    <p:sldId id="841" r:id="rId11"/>
    <p:sldId id="875" r:id="rId12"/>
    <p:sldId id="870" r:id="rId13"/>
    <p:sldId id="871" r:id="rId14"/>
    <p:sldId id="872" r:id="rId15"/>
    <p:sldId id="873" r:id="rId16"/>
    <p:sldId id="874" r:id="rId17"/>
    <p:sldId id="778" r:id="rId18"/>
    <p:sldId id="859" r:id="rId19"/>
    <p:sldId id="860" r:id="rId20"/>
    <p:sldId id="828" r:id="rId21"/>
    <p:sldId id="830" r:id="rId22"/>
    <p:sldId id="812" r:id="rId23"/>
    <p:sldId id="813" r:id="rId24"/>
    <p:sldId id="865" r:id="rId25"/>
    <p:sldId id="866" r:id="rId26"/>
    <p:sldId id="818" r:id="rId27"/>
    <p:sldId id="876" r:id="rId28"/>
    <p:sldId id="877" r:id="rId29"/>
    <p:sldId id="878" r:id="rId30"/>
    <p:sldId id="879" r:id="rId31"/>
    <p:sldId id="880" r:id="rId32"/>
    <p:sldId id="881" r:id="rId33"/>
    <p:sldId id="824" r:id="rId34"/>
  </p:sldIdLst>
  <p:sldSz cx="9144000" cy="6858000" type="screen4x3"/>
  <p:notesSz cx="6858000" cy="9180513"/>
  <p:embeddedFontLst>
    <p:embeddedFont>
      <p:font typeface="Gulim" pitchFamily="34" charset="-127"/>
      <p:regular r:id="rId37"/>
    </p:embeddedFont>
  </p:embeddedFontLst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FF99"/>
    <a:srgbClr val="FF0000"/>
    <a:srgbClr val="CC0000"/>
    <a:srgbClr val="0066FF"/>
    <a:srgbClr val="4D4D4D"/>
    <a:srgbClr val="33CCCC"/>
    <a:srgbClr val="FFFF66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79" autoAdjust="0"/>
    <p:restoredTop sz="94660"/>
  </p:normalViewPr>
  <p:slideViewPr>
    <p:cSldViewPr>
      <p:cViewPr>
        <p:scale>
          <a:sx n="50" d="100"/>
          <a:sy n="50" d="100"/>
        </p:scale>
        <p:origin x="-744" y="-372"/>
      </p:cViewPr>
      <p:guideLst>
        <p:guide orient="horz" pos="1152"/>
        <p:guide orient="horz" pos="528"/>
        <p:guide orient="horz" pos="2160"/>
        <p:guide pos="2880"/>
        <p:guide pos="96"/>
        <p:guide pos="5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3756"/>
    </p:cViewPr>
  </p:sorterViewPr>
  <p:notesViewPr>
    <p:cSldViewPr>
      <p:cViewPr>
        <p:scale>
          <a:sx n="75" d="100"/>
          <a:sy n="75" d="100"/>
        </p:scale>
        <p:origin x="-1344" y="708"/>
      </p:cViewPr>
      <p:guideLst>
        <p:guide orient="horz" pos="2891"/>
        <p:guide pos="215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9100" cy="436563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>
            <a:lvl1pPr defTabSz="936625">
              <a:defRPr sz="1200" b="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8738" y="0"/>
            <a:ext cx="2959100" cy="436563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>
            <a:lvl1pPr algn="r" defTabSz="936625">
              <a:defRPr sz="1200" b="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4900"/>
            <a:ext cx="2959100" cy="436563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16" tIns="46808" rIns="93616" bIns="46808" numCol="1" anchor="b" anchorCtr="0" compatLnSpc="1">
            <a:prstTxWarp prst="textNoShape">
              <a:avLst/>
            </a:prstTxWarp>
          </a:bodyPr>
          <a:lstStyle>
            <a:lvl1pPr defTabSz="936625">
              <a:defRPr sz="1200" b="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8738" y="8724900"/>
            <a:ext cx="2959100" cy="436563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16" tIns="46808" rIns="93616" bIns="46808" numCol="1" anchor="b" anchorCtr="0" compatLnSpc="1">
            <a:prstTxWarp prst="textNoShape">
              <a:avLst/>
            </a:prstTxWarp>
          </a:bodyPr>
          <a:lstStyle>
            <a:lvl1pPr algn="r" defTabSz="936625">
              <a:defRPr sz="1200" b="0">
                <a:latin typeface="Times New Roman" pitchFamily="18" charset="0"/>
              </a:defRPr>
            </a:lvl1pPr>
          </a:lstStyle>
          <a:p>
            <a:fld id="{0DF675D4-B096-4E09-ABF1-009E71917AD7}" type="slidenum">
              <a:rPr lang="es-ES_tradnl"/>
              <a:pPr/>
              <a:t>‹#›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3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0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s-CR">
              <a:latin typeface="Arial" pitchFamily="34" charset="0"/>
            </a:endParaRPr>
          </a:p>
          <a:p>
            <a:r>
              <a:rPr lang="es-CR"/>
              <a:t>.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3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8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4162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41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59275"/>
            <a:ext cx="5486400" cy="4132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39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3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9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5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0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8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0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00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21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2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0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24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2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4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4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9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7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2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8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8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 sz="24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21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8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9538" name="Rectangle 1026"/>
          <p:cNvSpPr>
            <a:spLocks noChangeArrowheads="1" noTextEdit="1"/>
          </p:cNvSpPr>
          <p:nvPr>
            <p:ph type="sldImg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9540" name="Text Box 1028"/>
          <p:cNvSpPr txBox="1">
            <a:spLocks noChangeArrowheads="1"/>
          </p:cNvSpPr>
          <p:nvPr/>
        </p:nvSpPr>
        <p:spPr bwMode="auto">
          <a:xfrm>
            <a:off x="588963" y="4668838"/>
            <a:ext cx="5827712" cy="2794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68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3683" name="Text Box 3"/>
          <p:cNvSpPr txBox="1">
            <a:spLocks noChangeArrowheads="1"/>
          </p:cNvSpPr>
          <p:nvPr/>
        </p:nvSpPr>
        <p:spPr bwMode="auto">
          <a:xfrm>
            <a:off x="368300" y="4668838"/>
            <a:ext cx="6253163" cy="2794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ES" sz="1200" b="0"/>
              <a:t>.</a:t>
            </a:r>
            <a:endParaRPr lang="en-US" b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7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57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4359275"/>
            <a:ext cx="6665913" cy="48212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977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9780" name="Text Box 4"/>
          <p:cNvSpPr txBox="1">
            <a:spLocks noChangeArrowheads="1"/>
          </p:cNvSpPr>
          <p:nvPr/>
        </p:nvSpPr>
        <p:spPr bwMode="auto">
          <a:xfrm>
            <a:off x="293688" y="4591050"/>
            <a:ext cx="6254750" cy="2794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endParaRPr lang="es-CR" sz="1200" b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62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59275"/>
            <a:ext cx="5486400" cy="4132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906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759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59275"/>
            <a:ext cx="5486400" cy="4132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930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769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59275"/>
            <a:ext cx="5486400" cy="4132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3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8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 sz="10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0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97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78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95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779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37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7925" y="711200"/>
            <a:ext cx="4552950" cy="3414713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1388" y="4338638"/>
            <a:ext cx="5019675" cy="4127500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s-C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3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7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4356100"/>
            <a:ext cx="5665788" cy="4279900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just">
              <a:buFontTx/>
              <a:buChar char="•"/>
            </a:pPr>
            <a:endParaRPr lang="es-ES" sz="1000">
              <a:latin typeface="Arial" pitchFamily="34" charset="0"/>
            </a:endParaRPr>
          </a:p>
          <a:p>
            <a:pPr algn="just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594" name="Rectangle 1026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2595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59275"/>
            <a:ext cx="5486400" cy="4132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60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6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1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0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>
              <a:buFontTx/>
              <a:buChar char="•"/>
            </a:pPr>
            <a:endParaRPr lang="es-CR"/>
          </a:p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2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76338" y="700088"/>
            <a:ext cx="4564062" cy="34226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2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2650" y="4356100"/>
            <a:ext cx="5076825" cy="4124325"/>
          </a:xfrm>
          <a:prstGeom prst="rect">
            <a:avLst/>
          </a:prstGeom>
          <a:noFill/>
          <a:ln w="12699"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546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0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59275"/>
            <a:ext cx="5486400" cy="41322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76200"/>
            <a:ext cx="20955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1341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162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81000" y="1981200"/>
            <a:ext cx="8382000" cy="4343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1148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CR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9186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8918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76200"/>
            <a:ext cx="7162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R" smtClean="0"/>
              <a:t>Click to edit Master title style</a:t>
            </a:r>
          </a:p>
        </p:txBody>
      </p:sp>
      <p:sp>
        <p:nvSpPr>
          <p:cNvPr id="9891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81200"/>
            <a:ext cx="8382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R" smtClean="0"/>
              <a:t>Click to edit Master text styles</a:t>
            </a:r>
          </a:p>
          <a:p>
            <a:pPr lvl="1"/>
            <a:r>
              <a:rPr lang="es-CR" smtClean="0"/>
              <a:t>Second level</a:t>
            </a:r>
          </a:p>
          <a:p>
            <a:pPr lvl="2"/>
            <a:r>
              <a:rPr lang="es-CR" smtClean="0"/>
              <a:t>Third level</a:t>
            </a:r>
          </a:p>
          <a:p>
            <a:pPr lvl="3"/>
            <a:r>
              <a:rPr lang="es-CR" smtClean="0"/>
              <a:t>Fourth level</a:t>
            </a:r>
          </a:p>
          <a:p>
            <a:pPr lvl="4"/>
            <a:r>
              <a:rPr lang="es-CR" smtClean="0"/>
              <a:t>Fifth level</a:t>
            </a:r>
          </a:p>
        </p:txBody>
      </p:sp>
      <p:sp>
        <p:nvSpPr>
          <p:cNvPr id="9891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s-CR"/>
          </a:p>
        </p:txBody>
      </p:sp>
      <p:sp>
        <p:nvSpPr>
          <p:cNvPr id="9891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s-CR"/>
          </a:p>
        </p:txBody>
      </p:sp>
      <p:pic>
        <p:nvPicPr>
          <p:cNvPr id="989191" name="Picture 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001000" y="6324600"/>
            <a:ext cx="10668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89192" name="Rectangle 8"/>
          <p:cNvSpPr>
            <a:spLocks noChangeArrowheads="1"/>
          </p:cNvSpPr>
          <p:nvPr/>
        </p:nvSpPr>
        <p:spPr bwMode="auto">
          <a:xfrm>
            <a:off x="8534400" y="6629400"/>
            <a:ext cx="4572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fld id="{7E5A36AB-EBF4-4EA8-BE78-44E7E59D5F9E}" type="slidenum">
              <a:rPr lang="es-CR" sz="800" b="0">
                <a:solidFill>
                  <a:srgbClr val="969696"/>
                </a:solidFill>
              </a:rPr>
              <a:pPr/>
              <a:t>‹#›</a:t>
            </a:fld>
            <a:endParaRPr lang="es-CR" sz="800" b="0">
              <a:solidFill>
                <a:srgbClr val="969696"/>
              </a:solidFill>
            </a:endParaRPr>
          </a:p>
        </p:txBody>
      </p:sp>
      <p:pic>
        <p:nvPicPr>
          <p:cNvPr id="989193" name="Picture 9" descr="logo cafta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14300" y="287338"/>
            <a:ext cx="2171700" cy="85566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891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8918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891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891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9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891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9188" grpId="0" build="p" bldLvl="3" autoUpdateAnimBg="0" advAuto="0">
        <p:tmplLst>
          <p:tmpl lvl="1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91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98918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91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98918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91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98918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91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98918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91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9891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5F5F5F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3300"/>
        </a:buClr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FFFF66"/>
        </a:buClr>
        <a:buChar char="»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FFFF66"/>
        </a:buClr>
        <a:buChar char="»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Char char="•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Char char="•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Char char="•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Char char="•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3300"/>
        </a:buClr>
        <a:buChar char="•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3.doc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Excel_Chart1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Excel_Chart2.xls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4194" name="Group 18"/>
          <p:cNvGrpSpPr>
            <a:grpSpLocks/>
          </p:cNvGrpSpPr>
          <p:nvPr/>
        </p:nvGrpSpPr>
        <p:grpSpPr bwMode="auto">
          <a:xfrm>
            <a:off x="228600" y="3124200"/>
            <a:ext cx="8915400" cy="1676400"/>
            <a:chOff x="0" y="1200"/>
            <a:chExt cx="5760" cy="2304"/>
          </a:xfrm>
        </p:grpSpPr>
        <p:sp>
          <p:nvSpPr>
            <p:cNvPr id="434178" name="Rectangle 2"/>
            <p:cNvSpPr>
              <a:spLocks noChangeArrowheads="1"/>
            </p:cNvSpPr>
            <p:nvPr/>
          </p:nvSpPr>
          <p:spPr bwMode="auto">
            <a:xfrm>
              <a:off x="0" y="1200"/>
              <a:ext cx="5760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hangingPunct="1"/>
              <a:r>
                <a:rPr lang="en-US" altLang="ko-KR" sz="3600">
                  <a:solidFill>
                    <a:srgbClr val="FFFF00"/>
                  </a:solidFill>
                  <a:latin typeface="Times New Roman" pitchFamily="18" charset="0"/>
                  <a:ea typeface="Gulim" pitchFamily="34" charset="-127"/>
                </a:rPr>
                <a:t>The CA-U.S. FTA: </a:t>
              </a:r>
            </a:p>
            <a:p>
              <a:pPr algn="ctr" eaLnBrk="1" hangingPunct="1"/>
              <a:r>
                <a:rPr lang="en-US" altLang="ko-KR" sz="3600">
                  <a:solidFill>
                    <a:srgbClr val="FFFF00"/>
                  </a:solidFill>
                  <a:latin typeface="Times New Roman" pitchFamily="18" charset="0"/>
                  <a:ea typeface="Gulim" pitchFamily="34" charset="-127"/>
                </a:rPr>
                <a:t>“A growth opportunity for Central American Countries</a:t>
              </a:r>
              <a:r>
                <a:rPr lang="en-US" altLang="ko-KR" sz="3600" b="0">
                  <a:solidFill>
                    <a:srgbClr val="FFFF00"/>
                  </a:solidFill>
                  <a:latin typeface="Times New Roman" pitchFamily="18" charset="0"/>
                  <a:ea typeface="Gulim" pitchFamily="34" charset="-127"/>
                </a:rPr>
                <a:t>”</a:t>
              </a:r>
            </a:p>
            <a:p>
              <a:pPr algn="ctr" eaLnBrk="1" hangingPunct="1"/>
              <a:endParaRPr lang="es-ES_tradnl" sz="3600" b="0">
                <a:solidFill>
                  <a:srgbClr val="FFFF00"/>
                </a:solidFill>
                <a:latin typeface="Times New Roman" pitchFamily="18" charset="0"/>
              </a:endParaRPr>
            </a:p>
          </p:txBody>
        </p:sp>
        <p:sp>
          <p:nvSpPr>
            <p:cNvPr id="434179" name="Rectangle 3"/>
            <p:cNvSpPr>
              <a:spLocks noChangeArrowheads="1"/>
            </p:cNvSpPr>
            <p:nvPr/>
          </p:nvSpPr>
          <p:spPr bwMode="auto">
            <a:xfrm>
              <a:off x="624" y="3120"/>
              <a:ext cx="4464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anchor="ctr"/>
            <a:lstStyle/>
            <a:p>
              <a:pPr algn="ctr" eaLnBrk="1" hangingPunct="1"/>
              <a:r>
                <a:rPr lang="es-ES_tradnl" sz="3600" b="0">
                  <a:solidFill>
                    <a:srgbClr val="FFFFCC"/>
                  </a:solidFill>
                  <a:latin typeface="Times New Roman" pitchFamily="18" charset="0"/>
                </a:rPr>
                <a:t>     </a:t>
              </a:r>
            </a:p>
            <a:p>
              <a:pPr algn="ctr" eaLnBrk="1" hangingPunct="1"/>
              <a:endParaRPr lang="es-ES_tradnl" sz="3600" b="0">
                <a:solidFill>
                  <a:srgbClr val="FFFFCC"/>
                </a:solidFill>
                <a:latin typeface="Times New Roman" pitchFamily="18" charset="0"/>
              </a:endParaRPr>
            </a:p>
          </p:txBody>
        </p:sp>
      </p:grpSp>
      <p:sp>
        <p:nvSpPr>
          <p:cNvPr id="434199" name="Text Box 23"/>
          <p:cNvSpPr txBox="1">
            <a:spLocks noChangeArrowheads="1"/>
          </p:cNvSpPr>
          <p:nvPr/>
        </p:nvSpPr>
        <p:spPr bwMode="auto">
          <a:xfrm>
            <a:off x="5181600" y="5257800"/>
            <a:ext cx="3962400" cy="1004888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solidFill>
                <a:srgbClr val="FFFF99"/>
              </a:solidFill>
            </a:endParaRPr>
          </a:p>
          <a:p>
            <a:pPr>
              <a:spcBef>
                <a:spcPct val="50000"/>
              </a:spcBef>
            </a:pPr>
            <a:endParaRPr lang="en-US">
              <a:solidFill>
                <a:srgbClr val="FFFF99"/>
              </a:solidFill>
            </a:endParaRPr>
          </a:p>
        </p:txBody>
      </p:sp>
      <p:sp>
        <p:nvSpPr>
          <p:cNvPr id="434200" name="Text Box 24"/>
          <p:cNvSpPr txBox="1">
            <a:spLocks noChangeArrowheads="1"/>
          </p:cNvSpPr>
          <p:nvPr/>
        </p:nvSpPr>
        <p:spPr bwMode="auto">
          <a:xfrm>
            <a:off x="5410200" y="5791200"/>
            <a:ext cx="3429000" cy="1311275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2000" b="0">
                <a:solidFill>
                  <a:srgbClr val="FFFF99"/>
                </a:solidFill>
                <a:ea typeface="Gulim" pitchFamily="34" charset="-127"/>
              </a:rPr>
              <a:t>Gabriela Llobet</a:t>
            </a:r>
          </a:p>
          <a:p>
            <a:pPr algn="ctr">
              <a:spcBef>
                <a:spcPct val="50000"/>
              </a:spcBef>
            </a:pPr>
            <a:r>
              <a:rPr lang="en-US" altLang="ko-KR" sz="2000" b="0">
                <a:solidFill>
                  <a:srgbClr val="FFFF99"/>
                </a:solidFill>
                <a:ea typeface="Gulim" pitchFamily="34" charset="-127"/>
              </a:rPr>
              <a:t>August 2003</a:t>
            </a:r>
          </a:p>
          <a:p>
            <a:pPr>
              <a:spcBef>
                <a:spcPct val="50000"/>
              </a:spcBef>
            </a:pPr>
            <a:endParaRPr lang="en-US" sz="2000" b="0">
              <a:solidFill>
                <a:srgbClr val="FFFF99"/>
              </a:solidFill>
            </a:endParaRPr>
          </a:p>
        </p:txBody>
      </p:sp>
      <p:sp>
        <p:nvSpPr>
          <p:cNvPr id="434202" name="Rectangle 26"/>
          <p:cNvSpPr>
            <a:spLocks noChangeArrowheads="1"/>
          </p:cNvSpPr>
          <p:nvPr/>
        </p:nvSpPr>
        <p:spPr bwMode="auto">
          <a:xfrm>
            <a:off x="1143000" y="457200"/>
            <a:ext cx="7162800" cy="396875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s-ES_tradnl" sz="1000">
                <a:solidFill>
                  <a:srgbClr val="0000FF"/>
                </a:solidFill>
                <a:cs typeface="Arial" pitchFamily="34" charset="0"/>
              </a:rPr>
              <a:t>FreeTrade Agreement Betwen Central America and the United States </a:t>
            </a:r>
            <a:br>
              <a:rPr lang="es-ES_tradnl" sz="1000">
                <a:solidFill>
                  <a:srgbClr val="0000FF"/>
                </a:solidFill>
                <a:cs typeface="Arial" pitchFamily="34" charset="0"/>
              </a:rPr>
            </a:br>
            <a:r>
              <a:rPr lang="es-ES_tradnl" sz="1000">
                <a:solidFill>
                  <a:srgbClr val="0000FF"/>
                </a:solidFill>
                <a:cs typeface="Arial" pitchFamily="34" charset="0"/>
              </a:rPr>
              <a:t>and Comprehensive Cooperation Agenda </a:t>
            </a:r>
            <a:endParaRPr lang="es-ES_tradnl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4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4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6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63000" cy="914400"/>
          </a:xfrm>
        </p:spPr>
        <p:txBody>
          <a:bodyPr/>
          <a:lstStyle/>
          <a:p>
            <a:r>
              <a:rPr lang="es-CR"/>
              <a:t>Investment Statistics</a:t>
            </a:r>
          </a:p>
        </p:txBody>
      </p:sp>
      <p:graphicFrame>
        <p:nvGraphicFramePr>
          <p:cNvPr id="1167363" name="Object 1027"/>
          <p:cNvGraphicFramePr>
            <a:graphicFrameLocks noChangeAspect="1"/>
          </p:cNvGraphicFramePr>
          <p:nvPr/>
        </p:nvGraphicFramePr>
        <p:xfrm>
          <a:off x="685800" y="1219200"/>
          <a:ext cx="8229600" cy="5029200"/>
        </p:xfrm>
        <a:graphic>
          <a:graphicData uri="http://schemas.openxmlformats.org/presentationml/2006/ole">
            <p:oleObj spid="_x0000_s1167363" name="Chart" r:id="rId4" imgW="6096238" imgH="4067413" progId="MSGraph.Chart.8">
              <p:embed followColorScheme="full"/>
            </p:oleObj>
          </a:graphicData>
        </a:graphic>
      </p:graphicFrame>
      <p:sp>
        <p:nvSpPr>
          <p:cNvPr id="1167364" name="Text Box 1028"/>
          <p:cNvSpPr txBox="1">
            <a:spLocks noChangeArrowheads="1"/>
          </p:cNvSpPr>
          <p:nvPr/>
        </p:nvSpPr>
        <p:spPr bwMode="auto">
          <a:xfrm>
            <a:off x="533400" y="6172200"/>
            <a:ext cx="2590800" cy="366713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R" sz="1800">
                <a:solidFill>
                  <a:schemeClr val="bg1"/>
                </a:solidFill>
              </a:rPr>
              <a:t>Fuente: USTIC</a:t>
            </a:r>
            <a:endParaRPr 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3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Why the United States?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n-US" b="1">
              <a:cs typeface="Times New Roman" pitchFamily="18" charset="0"/>
            </a:endParaRPr>
          </a:p>
        </p:txBody>
      </p:sp>
      <p:sp>
        <p:nvSpPr>
          <p:cNvPr id="1243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82000" cy="43434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28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 sz="2800">
                <a:solidFill>
                  <a:schemeClr val="tx1"/>
                </a:solidFill>
                <a:cs typeface="Times New Roman" pitchFamily="18" charset="0"/>
              </a:rPr>
              <a:t>   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United States is the region’s main trading 	partner with a total of 285.3 million potential 	consumers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 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Inhabitants with a per capital purchasing 	capacity of $ 34,280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 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 Gross Domestic Product of $ 10,644 	billions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30000"/>
              </a:lnSpc>
            </a:pPr>
            <a:endParaRPr lang="en-US" sz="2800">
              <a:solidFill>
                <a:srgbClr val="FFFF00"/>
              </a:solidFill>
            </a:endParaRPr>
          </a:p>
        </p:txBody>
      </p:sp>
      <p:sp>
        <p:nvSpPr>
          <p:cNvPr id="1243140" name="Text Box 4"/>
          <p:cNvSpPr txBox="1">
            <a:spLocks noChangeArrowheads="1"/>
          </p:cNvSpPr>
          <p:nvPr/>
        </p:nvSpPr>
        <p:spPr bwMode="auto">
          <a:xfrm>
            <a:off x="0" y="6400800"/>
            <a:ext cx="1828800" cy="4572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243141" name="Text Box 5"/>
          <p:cNvSpPr txBox="1">
            <a:spLocks noChangeArrowheads="1"/>
          </p:cNvSpPr>
          <p:nvPr/>
        </p:nvSpPr>
        <p:spPr bwMode="auto">
          <a:xfrm>
            <a:off x="0" y="6491288"/>
            <a:ext cx="2895600" cy="779462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800">
                <a:solidFill>
                  <a:schemeClr val="bg1"/>
                </a:solidFill>
                <a:ea typeface="Gulim" pitchFamily="34" charset="-127"/>
              </a:rPr>
              <a:t>Source: World Bank</a:t>
            </a:r>
          </a:p>
          <a:p>
            <a:pPr>
              <a:spcBef>
                <a:spcPct val="50000"/>
              </a:spcBef>
            </a:pPr>
            <a:endParaRPr lang="en-US" sz="18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91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Causes and Reasons for the Negotiation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n-US" b="1">
              <a:cs typeface="Times New Roman" pitchFamily="18" charset="0"/>
            </a:endParaRPr>
          </a:p>
        </p:txBody>
      </p:sp>
      <p:sp>
        <p:nvSpPr>
          <p:cNvPr id="1232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382000" cy="4343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>
                <a:latin typeface="Arial" pitchFamily="34" charset="0"/>
                <a:cs typeface="Times New Roman" pitchFamily="18" charset="0"/>
              </a:rPr>
              <a:t>FOR CENTRAL AMERICA</a:t>
            </a:r>
            <a:r>
              <a:rPr lang="en-US" sz="2800">
                <a:latin typeface="Arial" pitchFamily="34" charset="0"/>
              </a:rPr>
              <a:t> </a:t>
            </a:r>
          </a:p>
          <a:p>
            <a:pPr>
              <a:lnSpc>
                <a:spcPct val="110000"/>
              </a:lnSpc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</a:t>
            </a:r>
            <a:r>
              <a:rPr lang="en-US" sz="2800">
                <a:solidFill>
                  <a:schemeClr val="tx1"/>
                </a:solidFill>
                <a:cs typeface="Times New Roman" pitchFamily="18" charset="0"/>
              </a:rPr>
              <a:t>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Increase its exports to U.S.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Diversify its imports.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Increase Foreign Direct Investment.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Reduce illegal emigration to U.S.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Strengthen democratic regimes.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Reap benefits of free trade without waiting for             FTAA.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</a:pPr>
            <a:endParaRPr lang="en-US" sz="2800" b="1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49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752600"/>
            <a:ext cx="8839200" cy="53340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>
                <a:latin typeface="Arial" pitchFamily="34" charset="0"/>
              </a:rPr>
              <a:t> </a:t>
            </a:r>
            <a:r>
              <a:rPr lang="en-US" sz="28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chemeClr val="tx1"/>
                </a:solidFill>
                <a:cs typeface="Times New Roman" pitchFamily="18" charset="0"/>
              </a:rPr>
              <a:t>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Higher productivity (incorporation of new technologies).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Greater competition (opening and integration of markets and consequent increase in exports and imports).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Increase in the pace of growth.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Increase in employment.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Improvement in the population’s living conditions.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More security, more democracy, more    development.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endParaRPr lang="en-US" sz="280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234947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685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en-US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What would be achieved?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n-US" b="1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9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5410200"/>
          </a:xfrm>
        </p:spPr>
        <p:txBody>
          <a:bodyPr/>
          <a:lstStyle/>
          <a:p>
            <a:pPr lvl="1">
              <a:lnSpc>
                <a:spcPct val="110000"/>
              </a:lnSpc>
              <a:buSzPct val="75000"/>
              <a:buFontTx/>
              <a:buNone/>
            </a:pPr>
            <a:r>
              <a:rPr lang="en-US" sz="2400">
                <a:solidFill>
                  <a:schemeClr val="tx1"/>
                </a:solidFill>
                <a:cs typeface="Times New Roman" pitchFamily="18" charset="0"/>
              </a:rPr>
              <a:t> 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FOR THE U.S.</a:t>
            </a:r>
          </a:p>
          <a:p>
            <a:pPr lvl="1">
              <a:lnSpc>
                <a:spcPct val="110000"/>
              </a:lnSpc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Increase its exports to Central America.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lnSpc>
                <a:spcPct val="110000"/>
              </a:lnSpc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Increase its imports.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lnSpc>
                <a:spcPct val="110000"/>
              </a:lnSpc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Improve the conditions for that country’s direct foreign        investment in the region.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lnSpc>
                <a:spcPct val="110000"/>
              </a:lnSpc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Take a step forward in building the FTAA.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lnSpc>
                <a:spcPct val="110000"/>
              </a:lnSpc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Give a real demonstration of commitment to free trade.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lnSpc>
                <a:spcPct val="110000"/>
              </a:lnSpc>
              <a:buSzPct val="75000"/>
            </a:pP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236995" name="Rectangle 3"/>
          <p:cNvSpPr>
            <a:spLocks noChangeArrowheads="1"/>
          </p:cNvSpPr>
          <p:nvPr/>
        </p:nvSpPr>
        <p:spPr bwMode="auto">
          <a:xfrm>
            <a:off x="2514600" y="204788"/>
            <a:ext cx="4876800" cy="10668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What would be achieved?</a:t>
            </a:r>
            <a:endParaRPr lang="en-US" sz="320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b="0">
              <a:solidFill>
                <a:srgbClr val="5F5F5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839200" cy="5257800"/>
          </a:xfrm>
        </p:spPr>
        <p:txBody>
          <a:bodyPr/>
          <a:lstStyle/>
          <a:p>
            <a:pPr lvl="1"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FOR THE U.S</a:t>
            </a:r>
          </a:p>
          <a:p>
            <a:pPr lvl="1"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Promote the protection of the environment and  compliance with labor rights.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Improve control over drug traffic.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Prevent terrorism.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Mitigate illegal immigration.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Promote political stability and the strengthening of democracy. 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buSzPct val="75000"/>
              <a:buFontTx/>
              <a:buNone/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Guarantee peace in the Caribbean Sea.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239043" name="Rectangle 3"/>
          <p:cNvSpPr>
            <a:spLocks noChangeArrowheads="1"/>
          </p:cNvSpPr>
          <p:nvPr/>
        </p:nvSpPr>
        <p:spPr bwMode="auto">
          <a:xfrm>
            <a:off x="2362200" y="228600"/>
            <a:ext cx="5029200" cy="10668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</a:rPr>
              <a:t>What would be achieved?</a:t>
            </a:r>
            <a:endParaRPr lang="en-US" sz="320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3200" b="0">
              <a:solidFill>
                <a:srgbClr val="5F5F5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839200" cy="5791200"/>
          </a:xfrm>
        </p:spPr>
        <p:txBody>
          <a:bodyPr/>
          <a:lstStyle/>
          <a:p>
            <a:pPr>
              <a:buFontTx/>
              <a:buNone/>
            </a:pPr>
            <a:r>
              <a:rPr lang="en-US" sz="2900"/>
              <a:t>		</a:t>
            </a:r>
          </a:p>
          <a:p>
            <a:pPr lvl="1">
              <a:buFontTx/>
              <a:buNone/>
            </a:pPr>
            <a:r>
              <a:rPr lang="en-US" sz="25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500">
                <a:solidFill>
                  <a:srgbClr val="FFFF00"/>
                </a:solidFill>
                <a:cs typeface="Times New Roman" pitchFamily="18" charset="0"/>
              </a:rPr>
              <a:t>  </a:t>
            </a:r>
            <a:r>
              <a:rPr lang="en-US" sz="250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5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It is preferable to have neighbors who are poor but 	on   the road to frank development, than stagnating 	economically and socially.</a:t>
            </a:r>
            <a:endParaRPr lang="en-US" sz="25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buFontTx/>
              <a:buNone/>
            </a:pPr>
            <a:r>
              <a:rPr lang="en-US" sz="25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500">
                <a:solidFill>
                  <a:srgbClr val="FFFF00"/>
                </a:solidFill>
                <a:cs typeface="Times New Roman" pitchFamily="18" charset="0"/>
              </a:rPr>
              <a:t>   </a:t>
            </a:r>
            <a:r>
              <a:rPr lang="en-US" sz="25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It would reaffirm President Bush’s position that 	democracy, security and development constitute an 	inseparable whole.</a:t>
            </a:r>
            <a:endParaRPr lang="en-US" sz="25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buFontTx/>
              <a:buNone/>
            </a:pPr>
            <a:r>
              <a:rPr lang="en-US" sz="25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500">
                <a:solidFill>
                  <a:srgbClr val="FFFF00"/>
                </a:solidFill>
                <a:cs typeface="Times New Roman" pitchFamily="18" charset="0"/>
              </a:rPr>
              <a:t>   </a:t>
            </a:r>
            <a:r>
              <a:rPr lang="en-US" sz="25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It would be clear evidence of the U.S. trade strategy 	of advancing on several fronts simultaneously.</a:t>
            </a:r>
            <a:endParaRPr lang="en-US" sz="25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buFontTx/>
              <a:buNone/>
            </a:pPr>
            <a:r>
              <a:rPr lang="en-US" sz="2500">
                <a:solidFill>
                  <a:srgbClr val="FFFF00"/>
                </a:solidFill>
                <a:cs typeface="Times New Roman" pitchFamily="18" charset="0"/>
              </a:rPr>
              <a:t>  		</a:t>
            </a:r>
            <a:r>
              <a:rPr lang="en-US" sz="25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Promote the international leadership of the U.S. </a:t>
            </a:r>
            <a:endParaRPr lang="en-US" sz="25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buFontTx/>
              <a:buNone/>
            </a:pPr>
            <a:r>
              <a:rPr lang="en-US" sz="25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500">
                <a:solidFill>
                  <a:srgbClr val="FFFF00"/>
                </a:solidFill>
                <a:cs typeface="Times New Roman" pitchFamily="18" charset="0"/>
              </a:rPr>
              <a:t>   </a:t>
            </a:r>
            <a:r>
              <a:rPr lang="en-US" sz="25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Demonstrate U.S. interest in poor countries.</a:t>
            </a:r>
            <a:endParaRPr lang="en-US" sz="25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buFontTx/>
              <a:buNone/>
            </a:pPr>
            <a:endParaRPr lang="en-US" sz="250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1241091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8229600" cy="6858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What would be achieved?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n-US" b="1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686800" cy="76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Goals of the Negotiation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s-CR" b="1">
              <a:cs typeface="Times New Roman" pitchFamily="18" charset="0"/>
            </a:endParaRPr>
          </a:p>
        </p:txBody>
      </p:sp>
      <p:sp>
        <p:nvSpPr>
          <p:cNvPr id="978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382000" cy="51054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40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Consolidate, expand and improve our exports’ access to the U.S. market.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Eliminate non-tariff barriers to trade and other unjustified measures that distort trade, and facilitate the circulation of goods and services among the Parties.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Establish and implement a Comprehensive Agenda of Cooperation with the Government of the U.S. and international organizations for the purpose of contributing to the country’s development.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CR" sz="24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6248400" cy="76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Features and Structure of the Negotiation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s-CR" b="1">
              <a:cs typeface="Times New Roman" pitchFamily="18" charset="0"/>
            </a:endParaRPr>
          </a:p>
        </p:txBody>
      </p:sp>
      <p:sp>
        <p:nvSpPr>
          <p:cNvPr id="1211395" name="Rectangle 3"/>
          <p:cNvSpPr>
            <a:spLocks noChangeArrowheads="1"/>
          </p:cNvSpPr>
          <p:nvPr>
            <p:ph type="body" idx="1"/>
          </p:nvPr>
        </p:nvSpPr>
        <p:spPr>
          <a:xfrm>
            <a:off x="762000" y="1524000"/>
            <a:ext cx="8093075" cy="421322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Joint Central America-US negotiation.</a:t>
            </a:r>
          </a:p>
          <a:p>
            <a:pPr>
              <a:lnSpc>
                <a:spcPct val="110000"/>
              </a:lnSpc>
            </a:pP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Structure of the negotiation:</a:t>
            </a:r>
          </a:p>
          <a:p>
            <a:pPr>
              <a:lnSpc>
                <a:spcPct val="110000"/>
              </a:lnSpc>
            </a:pP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5 Negotiating Groups </a:t>
            </a:r>
          </a:p>
          <a:p>
            <a:pPr>
              <a:lnSpc>
                <a:spcPct val="110000"/>
              </a:lnSpc>
            </a:pPr>
            <a:r>
              <a:rPr lang="en-US" sz="2000">
                <a:solidFill>
                  <a:srgbClr val="FFFF00"/>
                </a:solidFill>
                <a:cs typeface="Times New Roman" pitchFamily="18" charset="0"/>
              </a:rPr>
              <a:t>Environmental and Labor Desk</a:t>
            </a:r>
          </a:p>
          <a:p>
            <a:pPr>
              <a:lnSpc>
                <a:spcPct val="110000"/>
              </a:lnSpc>
            </a:pPr>
            <a:r>
              <a:rPr lang="en-US" sz="2000">
                <a:solidFill>
                  <a:srgbClr val="FFFF00"/>
                </a:solidFill>
                <a:cs typeface="Times New Roman" pitchFamily="18" charset="0"/>
              </a:rPr>
              <a:t>Market Access Desk</a:t>
            </a:r>
          </a:p>
          <a:p>
            <a:pPr>
              <a:lnSpc>
                <a:spcPct val="110000"/>
              </a:lnSpc>
            </a:pPr>
            <a:r>
              <a:rPr lang="en-US" sz="2000">
                <a:solidFill>
                  <a:srgbClr val="FFFF00"/>
                </a:solidFill>
                <a:cs typeface="Times New Roman" pitchFamily="18" charset="0"/>
              </a:rPr>
              <a:t>Services and Investment Desk</a:t>
            </a:r>
          </a:p>
          <a:p>
            <a:pPr>
              <a:lnSpc>
                <a:spcPct val="110000"/>
              </a:lnSpc>
            </a:pPr>
            <a:r>
              <a:rPr lang="en-US" sz="2000">
                <a:solidFill>
                  <a:srgbClr val="FFFF00"/>
                </a:solidFill>
                <a:cs typeface="Times New Roman" pitchFamily="18" charset="0"/>
              </a:rPr>
              <a:t>Solution of Controversies and Institutional Affairs Desk </a:t>
            </a:r>
          </a:p>
          <a:p>
            <a:pPr>
              <a:lnSpc>
                <a:spcPct val="110000"/>
              </a:lnSpc>
            </a:pPr>
            <a:r>
              <a:rPr lang="en-US" sz="2000">
                <a:solidFill>
                  <a:srgbClr val="FFFF00"/>
                </a:solidFill>
                <a:cs typeface="Times New Roman" pitchFamily="18" charset="0"/>
              </a:rPr>
              <a:t>Intellectual Property and Public Sector Purchases Desk </a:t>
            </a:r>
          </a:p>
          <a:p>
            <a:pPr>
              <a:lnSpc>
                <a:spcPct val="110000"/>
              </a:lnSpc>
            </a:pPr>
            <a:endParaRPr lang="en-US" sz="20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10000"/>
              </a:lnSpc>
              <a:buFontTx/>
              <a:buNone/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	</a:t>
            </a:r>
            <a:endParaRPr lang="es-CR" sz="2800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  <a:buFontTx/>
              <a:buNone/>
            </a:pPr>
            <a:endParaRPr lang="es-CR" sz="200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CR" sz="28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34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40000"/>
              </a:lnSpc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•      2 Working groups </a:t>
            </a:r>
          </a:p>
          <a:p>
            <a:pPr>
              <a:lnSpc>
                <a:spcPct val="140000"/>
              </a:lnSpc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Group of Negotiating Chiefs</a:t>
            </a:r>
          </a:p>
          <a:p>
            <a:pPr>
              <a:lnSpc>
                <a:spcPct val="140000"/>
              </a:lnSpc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Cooperation Committee</a:t>
            </a:r>
          </a:p>
          <a:p>
            <a:pPr>
              <a:lnSpc>
                <a:spcPct val="140000"/>
              </a:lnSpc>
            </a:pPr>
            <a:endParaRPr lang="es-CR" sz="2800">
              <a:solidFill>
                <a:srgbClr val="FFFF00"/>
              </a:solidFill>
            </a:endParaRPr>
          </a:p>
          <a:p>
            <a:pPr lvl="1">
              <a:lnSpc>
                <a:spcPct val="140000"/>
              </a:lnSpc>
            </a:pP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•      Timetable</a:t>
            </a:r>
          </a:p>
          <a:p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9 negotiating rounds</a:t>
            </a:r>
          </a:p>
          <a:p>
            <a:pPr>
              <a:buFontTx/>
              <a:buNone/>
            </a:pPr>
            <a:endParaRPr lang="es-CR">
              <a:solidFill>
                <a:srgbClr val="FFFF00"/>
              </a:solidFill>
            </a:endParaRPr>
          </a:p>
        </p:txBody>
      </p:sp>
      <p:sp>
        <p:nvSpPr>
          <p:cNvPr id="1213443" name="Rectangle 3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162800" cy="838200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Features and Structure of the Negotiation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s-CR" b="1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1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Index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s-CR" b="1">
              <a:cs typeface="Times New Roman" pitchFamily="18" charset="0"/>
            </a:endParaRPr>
          </a:p>
        </p:txBody>
      </p:sp>
      <p:sp>
        <p:nvSpPr>
          <p:cNvPr id="94617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458200" cy="5029200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      </a:t>
            </a: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Background </a:t>
            </a:r>
            <a:endParaRPr lang="en-US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      </a:t>
            </a: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Causes and Reasons for the Negotiation</a:t>
            </a:r>
            <a:endParaRPr lang="en-US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      </a:t>
            </a: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Overall Goals of the Negotiation</a:t>
            </a:r>
            <a:endParaRPr lang="en-US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      </a:t>
            </a: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Features and Structure of the Negotiation</a:t>
            </a:r>
            <a:endParaRPr lang="en-US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      </a:t>
            </a: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Content of the FTA</a:t>
            </a:r>
            <a:endParaRPr lang="en-US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      </a:t>
            </a: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Comprehensive Cooperation Agenda </a:t>
            </a:r>
            <a:endParaRPr lang="en-US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      </a:t>
            </a: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Progress in the Negotiation</a:t>
            </a:r>
            <a:endParaRPr lang="en-US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endParaRPr lang="es-CR">
              <a:solidFill>
                <a:srgbClr val="FFFF00"/>
              </a:solidFill>
            </a:endParaRPr>
          </a:p>
          <a:p>
            <a:pPr>
              <a:buFontTx/>
              <a:buNone/>
            </a:pPr>
            <a:endParaRPr lang="es-CR">
              <a:solidFill>
                <a:srgbClr val="FFFF00"/>
              </a:solidFill>
            </a:endParaRPr>
          </a:p>
          <a:p>
            <a:endParaRPr lang="es-CR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17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839200" cy="54102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2600">
                <a:solidFill>
                  <a:srgbClr val="FFFF00"/>
                </a:solidFill>
                <a:cs typeface="Times New Roman" pitchFamily="18" charset="0"/>
              </a:rPr>
              <a:t>Market Access</a:t>
            </a:r>
          </a:p>
          <a:p>
            <a:pPr>
              <a:lnSpc>
                <a:spcPct val="110000"/>
              </a:lnSpc>
            </a:pPr>
            <a:r>
              <a:rPr lang="en-US" sz="2600">
                <a:solidFill>
                  <a:srgbClr val="FFFF00"/>
                </a:solidFill>
                <a:cs typeface="Times New Roman" pitchFamily="18" charset="0"/>
              </a:rPr>
              <a:t>Rules of Origin and Customs Procedures </a:t>
            </a:r>
          </a:p>
          <a:p>
            <a:pPr>
              <a:lnSpc>
                <a:spcPct val="110000"/>
              </a:lnSpc>
            </a:pPr>
            <a:r>
              <a:rPr lang="en-US" sz="2600">
                <a:solidFill>
                  <a:srgbClr val="FFFF00"/>
                </a:solidFill>
                <a:cs typeface="Times New Roman" pitchFamily="18" charset="0"/>
              </a:rPr>
              <a:t>Safeguards</a:t>
            </a:r>
          </a:p>
          <a:p>
            <a:pPr>
              <a:lnSpc>
                <a:spcPct val="110000"/>
              </a:lnSpc>
            </a:pPr>
            <a:r>
              <a:rPr lang="en-US" sz="2600">
                <a:solidFill>
                  <a:srgbClr val="FFFF00"/>
                </a:solidFill>
                <a:cs typeface="Times New Roman" pitchFamily="18" charset="0"/>
              </a:rPr>
              <a:t>Public Sector Purchases</a:t>
            </a:r>
          </a:p>
          <a:p>
            <a:pPr>
              <a:lnSpc>
                <a:spcPct val="110000"/>
              </a:lnSpc>
            </a:pPr>
            <a:r>
              <a:rPr lang="en-US" sz="2600">
                <a:solidFill>
                  <a:srgbClr val="FFFF00"/>
                </a:solidFill>
                <a:cs typeface="Times New Roman" pitchFamily="18" charset="0"/>
              </a:rPr>
              <a:t>Investment</a:t>
            </a:r>
          </a:p>
          <a:p>
            <a:pPr>
              <a:lnSpc>
                <a:spcPct val="110000"/>
              </a:lnSpc>
            </a:pPr>
            <a:r>
              <a:rPr lang="en-US" sz="2600">
                <a:solidFill>
                  <a:srgbClr val="FFFF00"/>
                </a:solidFill>
                <a:cs typeface="Times New Roman" pitchFamily="18" charset="0"/>
              </a:rPr>
              <a:t>Services</a:t>
            </a:r>
          </a:p>
          <a:p>
            <a:pPr>
              <a:lnSpc>
                <a:spcPct val="110000"/>
              </a:lnSpc>
            </a:pPr>
            <a:r>
              <a:rPr lang="en-US" sz="2600">
                <a:solidFill>
                  <a:srgbClr val="FFFF00"/>
                </a:solidFill>
                <a:cs typeface="Times New Roman" pitchFamily="18" charset="0"/>
              </a:rPr>
              <a:t>Intellectual Property</a:t>
            </a:r>
          </a:p>
          <a:p>
            <a:pPr>
              <a:lnSpc>
                <a:spcPct val="110000"/>
              </a:lnSpc>
            </a:pPr>
            <a:r>
              <a:rPr lang="en-US" sz="2600">
                <a:solidFill>
                  <a:srgbClr val="FFFF00"/>
                </a:solidFill>
                <a:cs typeface="Times New Roman" pitchFamily="18" charset="0"/>
              </a:rPr>
              <a:t>Solution of Controversies</a:t>
            </a:r>
          </a:p>
          <a:p>
            <a:pPr>
              <a:lnSpc>
                <a:spcPct val="110000"/>
              </a:lnSpc>
            </a:pPr>
            <a:r>
              <a:rPr lang="en-US" sz="2600">
                <a:solidFill>
                  <a:srgbClr val="FFFF00"/>
                </a:solidFill>
                <a:cs typeface="Times New Roman" pitchFamily="18" charset="0"/>
              </a:rPr>
              <a:t>Administration of the Treaty and General Exceptions </a:t>
            </a:r>
          </a:p>
          <a:p>
            <a:pPr>
              <a:lnSpc>
                <a:spcPct val="110000"/>
              </a:lnSpc>
              <a:buFontTx/>
              <a:buNone/>
            </a:pPr>
            <a:endParaRPr lang="es-CR" sz="2600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</a:pPr>
            <a:endParaRPr lang="es-CR" sz="3000">
              <a:solidFill>
                <a:srgbClr val="FFFF00"/>
              </a:solidFill>
            </a:endParaRPr>
          </a:p>
        </p:txBody>
      </p:sp>
      <p:sp>
        <p:nvSpPr>
          <p:cNvPr id="1141763" name="Rectangle 3"/>
          <p:cNvSpPr>
            <a:spLocks noChangeArrowheads="1"/>
          </p:cNvSpPr>
          <p:nvPr/>
        </p:nvSpPr>
        <p:spPr bwMode="auto">
          <a:xfrm>
            <a:off x="2286000" y="152400"/>
            <a:ext cx="3579813" cy="10668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  <a:cs typeface="Times New Roman" pitchFamily="18" charset="0"/>
              </a:rPr>
              <a:t>Content of the FTA</a:t>
            </a:r>
            <a:endParaRPr lang="en-US" sz="320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ES" sz="3200" b="0">
              <a:solidFill>
                <a:srgbClr val="5F5F5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8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229600" cy="57912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endParaRPr lang="es-CR" sz="3000"/>
          </a:p>
          <a:p>
            <a:pPr>
              <a:lnSpc>
                <a:spcPct val="110000"/>
              </a:lnSpc>
            </a:pPr>
            <a:r>
              <a:rPr lang="en-US" sz="3000">
                <a:solidFill>
                  <a:srgbClr val="FFFF00"/>
                </a:solidFill>
                <a:cs typeface="Times New Roman" pitchFamily="18" charset="0"/>
              </a:rPr>
              <a:t>Labor</a:t>
            </a:r>
          </a:p>
          <a:p>
            <a:pPr>
              <a:lnSpc>
                <a:spcPct val="110000"/>
              </a:lnSpc>
            </a:pPr>
            <a:r>
              <a:rPr lang="en-US" sz="3000">
                <a:solidFill>
                  <a:srgbClr val="FFFF00"/>
                </a:solidFill>
                <a:cs typeface="Times New Roman" pitchFamily="18" charset="0"/>
              </a:rPr>
              <a:t>Environment</a:t>
            </a:r>
          </a:p>
          <a:p>
            <a:pPr>
              <a:lnSpc>
                <a:spcPct val="110000"/>
              </a:lnSpc>
            </a:pPr>
            <a:r>
              <a:rPr lang="en-US" sz="3000">
                <a:solidFill>
                  <a:srgbClr val="FFFF00"/>
                </a:solidFill>
                <a:cs typeface="Times New Roman" pitchFamily="18" charset="0"/>
              </a:rPr>
              <a:t>Cooperation</a:t>
            </a:r>
          </a:p>
          <a:p>
            <a:pPr>
              <a:lnSpc>
                <a:spcPct val="110000"/>
              </a:lnSpc>
              <a:buFontTx/>
              <a:buNone/>
            </a:pPr>
            <a:endParaRPr lang="es-CR" sz="3000">
              <a:solidFill>
                <a:srgbClr val="FFFF00"/>
              </a:solidFill>
            </a:endParaRPr>
          </a:p>
          <a:p>
            <a:pPr>
              <a:lnSpc>
                <a:spcPct val="110000"/>
              </a:lnSpc>
            </a:pPr>
            <a:endParaRPr lang="es-CR" sz="2800" b="1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s-CR" sz="2400" b="1"/>
          </a:p>
          <a:p>
            <a:pPr>
              <a:lnSpc>
                <a:spcPct val="90000"/>
              </a:lnSpc>
            </a:pPr>
            <a:endParaRPr lang="es-CR" sz="2400" b="1"/>
          </a:p>
          <a:p>
            <a:pPr>
              <a:lnSpc>
                <a:spcPct val="90000"/>
              </a:lnSpc>
            </a:pPr>
            <a:endParaRPr lang="es-CR" sz="2400"/>
          </a:p>
          <a:p>
            <a:endParaRPr lang="es-CR" sz="2400"/>
          </a:p>
        </p:txBody>
      </p:sp>
      <p:sp>
        <p:nvSpPr>
          <p:cNvPr id="1145859" name="Rectangle 3"/>
          <p:cNvSpPr>
            <a:spLocks noChangeArrowheads="1"/>
          </p:cNvSpPr>
          <p:nvPr/>
        </p:nvSpPr>
        <p:spPr bwMode="auto">
          <a:xfrm>
            <a:off x="2667000" y="228600"/>
            <a:ext cx="3579813" cy="10668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3200">
                <a:latin typeface="Times New Roman" pitchFamily="18" charset="0"/>
                <a:cs typeface="Times New Roman" pitchFamily="18" charset="0"/>
              </a:rPr>
              <a:t>Content of the FTA</a:t>
            </a:r>
            <a:endParaRPr lang="en-US" sz="320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s-ES" sz="3200" b="0">
              <a:solidFill>
                <a:srgbClr val="5F5F5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749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743200"/>
            <a:ext cx="8305800" cy="838200"/>
          </a:xfrm>
          <a:ln>
            <a:solidFill>
              <a:srgbClr val="FFFF99"/>
            </a:solidFill>
          </a:ln>
        </p:spPr>
        <p:txBody>
          <a:bodyPr/>
          <a:lstStyle/>
          <a:p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Comprehensive Cooperation Agenda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n-US" b="1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5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304800"/>
            <a:ext cx="6019800" cy="1143000"/>
          </a:xfrm>
          <a:noFill/>
          <a:ln/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What is the Comprehensive Cooperation Agenda?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s-ES_tradnl" b="1">
              <a:cs typeface="Times New Roman" pitchFamily="18" charset="0"/>
            </a:endParaRPr>
          </a:p>
        </p:txBody>
      </p:sp>
      <p:sp>
        <p:nvSpPr>
          <p:cNvPr id="1088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09800"/>
            <a:ext cx="8382000" cy="43434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230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 sz="2300">
                <a:solidFill>
                  <a:schemeClr val="tx1"/>
                </a:solidFill>
                <a:cs typeface="Times New Roman" pitchFamily="18" charset="0"/>
              </a:rPr>
              <a:t>       </a:t>
            </a:r>
            <a:r>
              <a:rPr lang="en-US" sz="23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Articulated and comprehensive response to the 	country’s standpoints on cooperation and technical 	assistance.</a:t>
            </a:r>
            <a:endParaRPr lang="en-US" sz="23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en-US" sz="23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 sz="2300">
                <a:solidFill>
                  <a:srgbClr val="FFFF00"/>
                </a:solidFill>
                <a:cs typeface="Times New Roman" pitchFamily="18" charset="0"/>
              </a:rPr>
              <a:t>       </a:t>
            </a:r>
            <a:r>
              <a:rPr lang="en-US" sz="23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Concept: to serve as an instrument for taking maximize 	advantage of the opportunities derived from the FTA for 	the country’s diverse sectors.</a:t>
            </a:r>
            <a:endParaRPr lang="en-US" sz="23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es-ES_tradnl" sz="2300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6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04800"/>
            <a:ext cx="7239000" cy="1143000"/>
          </a:xfrm>
          <a:noFill/>
          <a:ln/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sz="3000" b="1">
                <a:solidFill>
                  <a:schemeClr val="tx1"/>
                </a:solidFill>
                <a:cs typeface="Times New Roman" pitchFamily="18" charset="0"/>
              </a:rPr>
              <a:t>How to take maximum advantage of the benefits to be provided by the FTA?</a:t>
            </a:r>
            <a:r>
              <a:rPr lang="en-US" sz="3000" b="1">
                <a:cs typeface="Times New Roman" pitchFamily="18" charset="0"/>
              </a:rPr>
              <a:t/>
            </a:r>
            <a:br>
              <a:rPr lang="en-US" sz="3000" b="1">
                <a:cs typeface="Times New Roman" pitchFamily="18" charset="0"/>
              </a:rPr>
            </a:br>
            <a:endParaRPr lang="es-ES_tradnl" sz="3000" b="1">
              <a:cs typeface="Times New Roman" pitchFamily="18" charset="0"/>
            </a:endParaRPr>
          </a:p>
        </p:txBody>
      </p:sp>
      <p:sp>
        <p:nvSpPr>
          <p:cNvPr id="1222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90000"/>
              </a:lnSpc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Through: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s-ES_tradnl" sz="2400">
              <a:solidFill>
                <a:srgbClr val="FFFF00"/>
              </a:solidFill>
              <a:latin typeface="Arial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Improvement of the conditions allowing effective use to be made of the Agreement.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Expansion of the productive base that will benefit from it, including options for facing the challenges of greater competition on the marketplace.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sz="24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Speedy promotion of the skills, instruments and techniques needed to accelerate enjoyment of the Agreement’s benefits.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s-ES_tradnl" sz="2400">
                <a:solidFill>
                  <a:srgbClr val="FFFF00"/>
                </a:solidFill>
                <a:latin typeface="Arial" pitchFamily="34" charset="0"/>
              </a:rPr>
              <a:t>acelerar el disfrute de</a:t>
            </a:r>
            <a:r>
              <a:rPr lang="es-ES_tradnl" sz="2400">
                <a:latin typeface="Arial" pitchFamily="34" charset="0"/>
              </a:rPr>
              <a:t> los beneficios del acuerdo.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47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  <a:ln/>
          <a:effectLst>
            <a:outerShdw dist="1796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What has hitherto been done? 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s-ES_tradnl" b="1">
              <a:cs typeface="Times New Roman" pitchFamily="18" charset="0"/>
            </a:endParaRPr>
          </a:p>
        </p:txBody>
      </p:sp>
      <p:sp>
        <p:nvSpPr>
          <p:cNvPr id="1224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82000" cy="434340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22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Establishment of two paths of cooperation: joint committee</a:t>
            </a:r>
            <a:endParaRPr lang="en-US" sz="22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United States Government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1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Special office within USTR in charge of coordinating over thirty agencies</a:t>
            </a:r>
            <a:endParaRPr lang="en-US" sz="1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1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Creation of a specific desk to deal with the subject of cooperation in parallel with the negotiation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»    Committee of donor organizations</a:t>
            </a:r>
          </a:p>
          <a:p>
            <a:pPr>
              <a:lnSpc>
                <a:spcPct val="90000"/>
              </a:lnSpc>
            </a:pPr>
            <a:r>
              <a:rPr lang="en-US" altLang="ko-KR" sz="2800">
                <a:solidFill>
                  <a:srgbClr val="FFFF00"/>
                </a:solidFill>
                <a:ea typeface="Gulim" pitchFamily="34" charset="-127"/>
              </a:rPr>
              <a:t>IDB</a:t>
            </a:r>
          </a:p>
          <a:p>
            <a:pPr>
              <a:lnSpc>
                <a:spcPct val="90000"/>
              </a:lnSpc>
            </a:pPr>
            <a:r>
              <a:rPr lang="en-US" altLang="ko-KR" sz="2800">
                <a:solidFill>
                  <a:srgbClr val="FFFF00"/>
                </a:solidFill>
                <a:ea typeface="Gulim" pitchFamily="34" charset="-127"/>
              </a:rPr>
              <a:t>World Bank</a:t>
            </a:r>
          </a:p>
          <a:p>
            <a:pPr>
              <a:lnSpc>
                <a:spcPct val="90000"/>
              </a:lnSpc>
            </a:pPr>
            <a:r>
              <a:rPr lang="en-US" altLang="ko-KR" sz="2800">
                <a:solidFill>
                  <a:srgbClr val="FFFF00"/>
                </a:solidFill>
                <a:ea typeface="Gulim" pitchFamily="34" charset="-127"/>
              </a:rPr>
              <a:t>ECLAC</a:t>
            </a:r>
          </a:p>
          <a:p>
            <a:pPr>
              <a:lnSpc>
                <a:spcPct val="90000"/>
              </a:lnSpc>
            </a:pPr>
            <a:r>
              <a:rPr lang="en-US" altLang="ko-KR" sz="2800">
                <a:solidFill>
                  <a:srgbClr val="FFFF00"/>
                </a:solidFill>
                <a:ea typeface="Gulim" pitchFamily="34" charset="-127"/>
              </a:rPr>
              <a:t>OAS</a:t>
            </a:r>
          </a:p>
          <a:p>
            <a:pPr>
              <a:lnSpc>
                <a:spcPct val="90000"/>
              </a:lnSpc>
            </a:pPr>
            <a:r>
              <a:rPr lang="en-US" altLang="ko-KR" sz="2800">
                <a:solidFill>
                  <a:srgbClr val="FFFF00"/>
                </a:solidFill>
                <a:ea typeface="Gulim" pitchFamily="34" charset="-127"/>
              </a:rPr>
              <a:t>CABEI</a:t>
            </a:r>
          </a:p>
          <a:p>
            <a:pPr>
              <a:lnSpc>
                <a:spcPct val="90000"/>
              </a:lnSpc>
            </a:pPr>
            <a:endParaRPr lang="es-ES_tradnl" sz="280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s-ES_tradnl" sz="240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es-ES_tradnl" sz="2400"/>
          </a:p>
        </p:txBody>
      </p:sp>
      <p:graphicFrame>
        <p:nvGraphicFramePr>
          <p:cNvPr id="1284096" name="Object 0"/>
          <p:cNvGraphicFramePr>
            <a:graphicFrameLocks noChangeAspect="1"/>
          </p:cNvGraphicFramePr>
          <p:nvPr/>
        </p:nvGraphicFramePr>
        <p:xfrm>
          <a:off x="1674813" y="5108575"/>
          <a:ext cx="5684837" cy="1630363"/>
        </p:xfrm>
        <a:graphic>
          <a:graphicData uri="http://schemas.openxmlformats.org/presentationml/2006/ole">
            <p:oleObj spid="_x0000_s1284096" name="Document" r:id="rId4" imgW="5873040" imgH="1684440" progId="Word.Document.8">
              <p:embed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7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828800"/>
            <a:ext cx="8305800" cy="4572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Donors’ response to the cooperation projects presented on the basis of the demand of the interested parties.</a:t>
            </a:r>
            <a:endParaRPr lang="en-US" sz="20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Follow-up of the projects presented.</a:t>
            </a:r>
            <a:endParaRPr lang="en-US" sz="20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Execution of the approved projects</a:t>
            </a:r>
            <a:r>
              <a:rPr lang="en-US" sz="20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US" sz="200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098755" name="Rectangle 3"/>
          <p:cNvSpPr>
            <a:spLocks noGrp="1" noChangeArrowheads="1"/>
          </p:cNvSpPr>
          <p:nvPr>
            <p:ph type="title"/>
          </p:nvPr>
        </p:nvSpPr>
        <p:spPr>
          <a:xfrm>
            <a:off x="1600200" y="0"/>
            <a:ext cx="5105400" cy="838200"/>
          </a:xfrm>
          <a:noFill/>
          <a:ln/>
          <a:effectLst>
            <a:outerShdw dist="35921" dir="2700000" algn="ctr" rotWithShape="0">
              <a:schemeClr val="bg1"/>
            </a:outerShdw>
          </a:effectLst>
        </p:spPr>
        <p:txBody>
          <a:bodyPr anchor="t"/>
          <a:lstStyle/>
          <a:p>
            <a:r>
              <a:rPr lang="en-US" sz="2800" b="1">
                <a:solidFill>
                  <a:schemeClr val="tx1"/>
                </a:solidFill>
                <a:cs typeface="Times New Roman" pitchFamily="18" charset="0"/>
              </a:rPr>
              <a:t>What’s next?</a:t>
            </a:r>
            <a:r>
              <a:rPr lang="en-US" sz="2800" b="1">
                <a:cs typeface="Times New Roman" pitchFamily="18" charset="0"/>
              </a:rPr>
              <a:t/>
            </a:r>
            <a:br>
              <a:rPr lang="en-US" sz="2800" b="1">
                <a:cs typeface="Times New Roman" pitchFamily="18" charset="0"/>
              </a:rPr>
            </a:br>
            <a:endParaRPr lang="es-ES_tradnl" sz="2800" b="1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73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819400"/>
            <a:ext cx="7162800" cy="838200"/>
          </a:xfrm>
          <a:ln>
            <a:solidFill>
              <a:srgbClr val="FFFF99"/>
            </a:solidFill>
          </a:ln>
        </p:spPr>
        <p:txBody>
          <a:bodyPr/>
          <a:lstStyle/>
          <a:p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Progress in the Negotiation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n-US" b="1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07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457200"/>
            <a:ext cx="6234113" cy="614363"/>
          </a:xfrm>
        </p:spPr>
        <p:txBody>
          <a:bodyPr/>
          <a:lstStyle/>
          <a:p>
            <a:r>
              <a:rPr lang="en-US" sz="4400" b="1">
                <a:cs typeface="Times New Roman" pitchFamily="18" charset="0"/>
              </a:rPr>
              <a:t/>
            </a:r>
            <a:br>
              <a:rPr lang="en-US" sz="4400" b="1">
                <a:cs typeface="Times New Roman" pitchFamily="18" charset="0"/>
              </a:rPr>
            </a:br>
            <a:r>
              <a:rPr lang="en-US" sz="4400" b="1">
                <a:cs typeface="Times New Roman" pitchFamily="18" charset="0"/>
              </a:rPr>
              <a:t>CURRENT STATUS</a:t>
            </a:r>
            <a:br>
              <a:rPr lang="en-US" sz="4400" b="1">
                <a:cs typeface="Times New Roman" pitchFamily="18" charset="0"/>
              </a:rPr>
            </a:br>
            <a:r>
              <a:rPr lang="en-US" sz="4400" b="1">
                <a:cs typeface="Times New Roman" pitchFamily="18" charset="0"/>
              </a:rPr>
              <a:t/>
            </a:r>
            <a:br>
              <a:rPr lang="en-US" sz="4400" b="1">
                <a:cs typeface="Times New Roman" pitchFamily="18" charset="0"/>
              </a:rPr>
            </a:br>
            <a:endParaRPr lang="es-ES" sz="4400" b="1">
              <a:cs typeface="Times New Roman" pitchFamily="18" charset="0"/>
            </a:endParaRPr>
          </a:p>
        </p:txBody>
      </p:sp>
      <p:sp>
        <p:nvSpPr>
          <p:cNvPr id="1270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82000" cy="5105400"/>
          </a:xfrm>
        </p:spPr>
        <p:txBody>
          <a:bodyPr/>
          <a:lstStyle/>
          <a:p>
            <a:pPr lvl="2">
              <a:lnSpc>
                <a:spcPct val="90000"/>
              </a:lnSpc>
              <a:buFontTx/>
              <a:buNone/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Advance to the VI round of negotiation</a:t>
            </a:r>
            <a:r>
              <a:rPr lang="en-US" sz="2800">
                <a:solidFill>
                  <a:srgbClr val="FFFF00"/>
                </a:solidFill>
              </a:rPr>
              <a:t> </a:t>
            </a:r>
          </a:p>
          <a:p>
            <a:pPr lvl="2">
              <a:lnSpc>
                <a:spcPct val="90000"/>
              </a:lnSpc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Analysis of the chapter proposals and counter-proposals tabled in the V round.</a:t>
            </a:r>
          </a:p>
          <a:p>
            <a:pPr lvl="2">
              <a:lnSpc>
                <a:spcPct val="90000"/>
              </a:lnSpc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On the issue of market access, closure was achieved of the chapter on customs procedures and trade facilitation. Agreement was reached on 46% of the specific rules of origin excluding textiles.</a:t>
            </a:r>
          </a:p>
          <a:p>
            <a:pPr lvl="2">
              <a:lnSpc>
                <a:spcPct val="90000"/>
              </a:lnSpc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The chapters on services, investment and public sector purchases, presented in the V round, were analyzed.</a:t>
            </a:r>
          </a:p>
          <a:p>
            <a:pPr lvl="2">
              <a:lnSpc>
                <a:spcPct val="90000"/>
              </a:lnSpc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The chapter on electronic commerce was closed.</a:t>
            </a:r>
          </a:p>
          <a:p>
            <a:pPr lvl="2">
              <a:lnSpc>
                <a:spcPct val="90000"/>
              </a:lnSpc>
              <a:buFontTx/>
              <a:buNone/>
            </a:pPr>
            <a:endParaRPr lang="es-ES" sz="280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18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162800" cy="838200"/>
          </a:xfrm>
        </p:spPr>
        <p:txBody>
          <a:bodyPr/>
          <a:lstStyle/>
          <a:p>
            <a:r>
              <a:rPr lang="en-US" sz="2400" b="1">
                <a:solidFill>
                  <a:schemeClr val="tx1"/>
                </a:solidFill>
                <a:cs typeface="Times New Roman" pitchFamily="18" charset="0"/>
              </a:rPr>
              <a:t>OUTLOOK</a:t>
            </a:r>
            <a:br>
              <a:rPr lang="en-US" sz="24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400" b="1">
                <a:solidFill>
                  <a:schemeClr val="tx1"/>
                </a:solidFill>
                <a:cs typeface="Times New Roman" pitchFamily="18" charset="0"/>
              </a:rPr>
              <a:t>(August-September)</a:t>
            </a:r>
            <a:r>
              <a:rPr lang="en-US" sz="2400" b="1">
                <a:cs typeface="Times New Roman" pitchFamily="18" charset="0"/>
              </a:rPr>
              <a:t/>
            </a:r>
            <a:br>
              <a:rPr lang="en-US" sz="2400" b="1">
                <a:cs typeface="Times New Roman" pitchFamily="18" charset="0"/>
              </a:rPr>
            </a:br>
            <a:endParaRPr lang="es-ES" sz="2400" b="1">
              <a:cs typeface="Times New Roman" pitchFamily="18" charset="0"/>
            </a:endParaRPr>
          </a:p>
        </p:txBody>
      </p:sp>
      <p:sp>
        <p:nvSpPr>
          <p:cNvPr id="1271813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ko-KR" sz="2800">
                <a:ea typeface="Gulim" pitchFamily="34" charset="-127"/>
              </a:rPr>
              <a:t>Continuation of negotiation on chapters </a:t>
            </a:r>
            <a:endParaRPr lang="es-CR" sz="2800"/>
          </a:p>
          <a:p>
            <a:pPr lvl="1"/>
            <a:r>
              <a:rPr lang="en-US" altLang="ko-KR" sz="2400">
                <a:ea typeface="Gulim" pitchFamily="34" charset="-127"/>
              </a:rPr>
              <a:t>Possible substantial progress on several chapters </a:t>
            </a:r>
            <a:endParaRPr lang="es-CR" sz="2400"/>
          </a:p>
          <a:p>
            <a:pPr lvl="1"/>
            <a:r>
              <a:rPr lang="en-US" altLang="ko-KR" sz="2400">
                <a:ea typeface="Gulim" pitchFamily="34" charset="-127"/>
              </a:rPr>
              <a:t>Closure of several chapters </a:t>
            </a:r>
            <a:endParaRPr lang="es-CR" sz="2400"/>
          </a:p>
          <a:p>
            <a:pPr lvl="1"/>
            <a:r>
              <a:rPr lang="en-US" altLang="ko-KR" sz="2400">
                <a:ea typeface="Gulim" pitchFamily="34" charset="-127"/>
              </a:rPr>
              <a:t>Negotiation of certain issues becomes more complex </a:t>
            </a:r>
            <a:endParaRPr lang="es-CR" sz="2400"/>
          </a:p>
          <a:p>
            <a:r>
              <a:rPr lang="en-US" altLang="ko-KR" sz="2800">
                <a:ea typeface="Gulim" pitchFamily="34" charset="-127"/>
              </a:rPr>
              <a:t>Continuation of negotiation on market access </a:t>
            </a:r>
            <a:endParaRPr lang="es-CR" sz="2800"/>
          </a:p>
          <a:p>
            <a:pPr lvl="1">
              <a:buFontTx/>
              <a:buNone/>
            </a:pPr>
            <a:endParaRPr lang="es-ES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21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Background</a:t>
            </a:r>
            <a:br>
              <a:rPr lang="en-US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b="1">
                <a:solidFill>
                  <a:schemeClr val="tx1"/>
                </a:solidFill>
                <a:cs typeface="Times New Roman" pitchFamily="18" charset="0"/>
              </a:rPr>
              <a:t>The CBERA</a:t>
            </a:r>
            <a:r>
              <a:rPr lang="en-US" b="1">
                <a:cs typeface="Times New Roman" pitchFamily="18" charset="0"/>
              </a:rPr>
              <a:t/>
            </a:r>
            <a:br>
              <a:rPr lang="en-US" b="1">
                <a:cs typeface="Times New Roman" pitchFamily="18" charset="0"/>
              </a:rPr>
            </a:br>
            <a:endParaRPr lang="es-CR" b="1">
              <a:cs typeface="Times New Roman" pitchFamily="18" charset="0"/>
            </a:endParaRPr>
          </a:p>
        </p:txBody>
      </p:sp>
      <p:sp>
        <p:nvSpPr>
          <p:cNvPr id="8448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534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    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  </a:t>
            </a: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Caribbean Basin Economic Recovery  Act (1984)</a:t>
            </a:r>
            <a:endParaRPr lang="en-US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      </a:t>
            </a: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Reforms to the Caribbean Basin Economic Recovery Act (1990)</a:t>
            </a:r>
            <a:endParaRPr lang="en-US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•</a:t>
            </a:r>
            <a:r>
              <a:rPr lang="en-US">
                <a:solidFill>
                  <a:srgbClr val="FFFF00"/>
                </a:solidFill>
                <a:cs typeface="Times New Roman" pitchFamily="18" charset="0"/>
              </a:rPr>
              <a:t>      </a:t>
            </a:r>
            <a:r>
              <a:rPr lang="en-US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Reforms to the Caribbean Basin Trade Partnership Act (2000)</a:t>
            </a:r>
            <a:endParaRPr lang="en-US">
              <a:solidFill>
                <a:srgbClr val="FFFF0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s-CR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2836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162800" cy="838200"/>
          </a:xfrm>
          <a:noFill/>
          <a:ln/>
        </p:spPr>
        <p:txBody>
          <a:bodyPr/>
          <a:lstStyle/>
          <a:p>
            <a:r>
              <a:rPr lang="en-US" altLang="ko-KR" sz="2400" b="1">
                <a:ea typeface="Gulim" pitchFamily="34" charset="-127"/>
              </a:rPr>
              <a:t>OUTLOOK </a:t>
            </a:r>
            <a:r>
              <a:rPr lang="es-CR" sz="2400" b="1"/>
              <a:t/>
            </a:r>
            <a:br>
              <a:rPr lang="es-CR" sz="2400" b="1"/>
            </a:br>
            <a:r>
              <a:rPr lang="en-US" altLang="ko-KR" sz="2400" b="1">
                <a:ea typeface="Gulim" pitchFamily="34" charset="-127"/>
              </a:rPr>
              <a:t>(August-September) </a:t>
            </a:r>
            <a:endParaRPr lang="es-ES" sz="2400" b="1"/>
          </a:p>
        </p:txBody>
      </p:sp>
      <p:sp>
        <p:nvSpPr>
          <p:cNvPr id="1272839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Progress in the discussion on access: </a:t>
            </a:r>
            <a:endParaRPr lang="es-ES" sz="2400"/>
          </a:p>
          <a:p>
            <a:pPr lvl="2">
              <a:lnSpc>
                <a:spcPct val="90000"/>
              </a:lnSpc>
            </a:pPr>
            <a:r>
              <a:rPr lang="en-US" altLang="ko-KR" sz="1800">
                <a:ea typeface="Gulim" pitchFamily="34" charset="-127"/>
              </a:rPr>
              <a:t>General accommodation of products </a:t>
            </a:r>
            <a:endParaRPr lang="es-CR" sz="1800"/>
          </a:p>
          <a:p>
            <a:pPr lvl="2">
              <a:lnSpc>
                <a:spcPct val="90000"/>
              </a:lnSpc>
            </a:pPr>
            <a:r>
              <a:rPr lang="en-US" altLang="ko-KR" sz="1800">
                <a:ea typeface="Gulim" pitchFamily="34" charset="-127"/>
              </a:rPr>
              <a:t>Priority products </a:t>
            </a:r>
            <a:endParaRPr lang="es-CR" sz="1800"/>
          </a:p>
          <a:p>
            <a:pPr lvl="2">
              <a:lnSpc>
                <a:spcPct val="90000"/>
              </a:lnSpc>
            </a:pPr>
            <a:r>
              <a:rPr lang="en-US" altLang="ko-KR" sz="1800">
                <a:ea typeface="Gulim" pitchFamily="34" charset="-127"/>
              </a:rPr>
              <a:t>Sensitive products </a:t>
            </a:r>
            <a:endParaRPr lang="es-CR" sz="1800"/>
          </a:p>
          <a:p>
            <a:pPr lvl="2">
              <a:lnSpc>
                <a:spcPct val="90000"/>
              </a:lnSpc>
            </a:pPr>
            <a:r>
              <a:rPr lang="en-US" altLang="ko-KR" sz="1800">
                <a:ea typeface="Gulim" pitchFamily="34" charset="-127"/>
              </a:rPr>
              <a:t>Deadlines </a:t>
            </a:r>
            <a:endParaRPr lang="es-CR" sz="1800"/>
          </a:p>
          <a:p>
            <a:pPr lvl="2">
              <a:lnSpc>
                <a:spcPct val="90000"/>
              </a:lnSpc>
            </a:pPr>
            <a:r>
              <a:rPr lang="en-US" altLang="ko-KR" sz="1800">
                <a:ea typeface="Gulim" pitchFamily="34" charset="-127"/>
              </a:rPr>
              <a:t>Origin </a:t>
            </a:r>
            <a:endParaRPr lang="es-CR" sz="1800"/>
          </a:p>
          <a:p>
            <a:pPr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Discussion on sanitation and phytosanitation problems </a:t>
            </a:r>
            <a:endParaRPr lang="es-CR" sz="2400"/>
          </a:p>
          <a:p>
            <a:pPr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Deepening of the Comprehensive Cooperation Agenda </a:t>
            </a:r>
            <a:endParaRPr lang="es-CR" sz="2400"/>
          </a:p>
          <a:p>
            <a:pPr lvl="1">
              <a:lnSpc>
                <a:spcPct val="90000"/>
              </a:lnSpc>
            </a:pPr>
            <a:r>
              <a:rPr lang="en-US" altLang="ko-KR" sz="2000">
                <a:ea typeface="Gulim" pitchFamily="34" charset="-127"/>
              </a:rPr>
              <a:t>Startup of Comprehensive Cooperation Agenda and handling of first projects</a:t>
            </a:r>
            <a:r>
              <a:rPr lang="es-CR" sz="2000"/>
              <a:t>.</a:t>
            </a:r>
          </a:p>
          <a:p>
            <a:pPr lvl="1">
              <a:lnSpc>
                <a:spcPct val="90000"/>
              </a:lnSpc>
            </a:pPr>
            <a:r>
              <a:rPr lang="en-US" altLang="ko-KR" sz="2000">
                <a:ea typeface="Gulim" pitchFamily="34" charset="-127"/>
              </a:rPr>
              <a:t>Establishment of an Institute for the Creation of Commercial Capacities between Central America and the Office of the Mayor of New Orleans</a:t>
            </a:r>
            <a:endParaRPr lang="es-CR" sz="2000"/>
          </a:p>
          <a:p>
            <a:pPr lvl="2">
              <a:lnSpc>
                <a:spcPct val="90000"/>
              </a:lnSpc>
            </a:pPr>
            <a:endParaRPr lang="es-CR" sz="1800"/>
          </a:p>
          <a:p>
            <a:pPr lvl="2">
              <a:lnSpc>
                <a:spcPct val="90000"/>
              </a:lnSpc>
            </a:pPr>
            <a:endParaRPr lang="es-ES" sz="1800" b="1"/>
          </a:p>
        </p:txBody>
      </p:sp>
    </p:spTree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3861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ko-KR" sz="2400" b="1">
                <a:ea typeface="Gulim" pitchFamily="34" charset="-127"/>
              </a:rPr>
              <a:t>NEXT CHALLENGES</a:t>
            </a:r>
            <a:endParaRPr lang="es-ES" sz="2400" b="1"/>
          </a:p>
        </p:txBody>
      </p:sp>
      <p:sp>
        <p:nvSpPr>
          <p:cNvPr id="1273863" name="Rectangle 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ko-KR" sz="2800">
                <a:ea typeface="Gulim" pitchFamily="34" charset="-127"/>
              </a:rPr>
              <a:t>In relation to the negotiation </a:t>
            </a:r>
            <a:endParaRPr lang="es-CR" sz="2800"/>
          </a:p>
          <a:p>
            <a:pPr lvl="1"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Achieve increasing progress making it possible to enter the third stage of the negotiation as of September </a:t>
            </a:r>
            <a:endParaRPr lang="es-CR" sz="2400"/>
          </a:p>
          <a:p>
            <a:pPr lvl="1"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Maintain the pace of the process </a:t>
            </a:r>
            <a:endParaRPr lang="es-CR" sz="2400"/>
          </a:p>
          <a:p>
            <a:pPr lvl="1"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Channel rising tension positively </a:t>
            </a:r>
            <a:endParaRPr lang="es-CR" sz="2400"/>
          </a:p>
          <a:p>
            <a:pPr>
              <a:lnSpc>
                <a:spcPct val="90000"/>
              </a:lnSpc>
            </a:pPr>
            <a:r>
              <a:rPr lang="en-US" altLang="ko-KR" sz="2800">
                <a:ea typeface="Gulim" pitchFamily="34" charset="-127"/>
              </a:rPr>
              <a:t>At national level </a:t>
            </a:r>
            <a:endParaRPr lang="es-CR" sz="2800"/>
          </a:p>
          <a:p>
            <a:pPr lvl="1"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Maintain active participation and involvement of the private sector and groups interested in the process </a:t>
            </a:r>
            <a:endParaRPr lang="es-CR" sz="2400"/>
          </a:p>
          <a:p>
            <a:pPr lvl="1"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Continue and increase efforts on information and its dissemination </a:t>
            </a:r>
            <a:endParaRPr lang="es-CR" sz="2400"/>
          </a:p>
          <a:p>
            <a:pPr lvl="1">
              <a:lnSpc>
                <a:spcPct val="90000"/>
              </a:lnSpc>
            </a:pPr>
            <a:r>
              <a:rPr lang="en-US" altLang="ko-KR" sz="2400">
                <a:ea typeface="Gulim" pitchFamily="34" charset="-127"/>
              </a:rPr>
              <a:t>Continue strengthening the basis of support for FTA </a:t>
            </a:r>
            <a:endParaRPr lang="es-ES" sz="2400"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88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ko-KR" sz="2400">
                <a:ea typeface="Gulim" pitchFamily="34" charset="-127"/>
              </a:rPr>
              <a:t>In relation to CA </a:t>
            </a:r>
            <a:endParaRPr lang="es-CR" sz="2400"/>
          </a:p>
          <a:p>
            <a:pPr lvl="1"/>
            <a:r>
              <a:rPr lang="en-US" altLang="ko-KR" sz="2000">
                <a:ea typeface="Gulim" pitchFamily="34" charset="-127"/>
              </a:rPr>
              <a:t>Continue joint technical work </a:t>
            </a:r>
            <a:endParaRPr lang="es-CR" sz="2000"/>
          </a:p>
          <a:p>
            <a:pPr lvl="1"/>
            <a:r>
              <a:rPr lang="en-US" altLang="ko-KR" sz="2000">
                <a:ea typeface="Gulim" pitchFamily="34" charset="-127"/>
              </a:rPr>
              <a:t>Avoid moves that weaken the negotiating position </a:t>
            </a:r>
            <a:endParaRPr lang="es-CR" sz="2000"/>
          </a:p>
          <a:p>
            <a:pPr lvl="1"/>
            <a:r>
              <a:rPr lang="en-US" altLang="ko-KR" sz="2000">
                <a:ea typeface="Gulim" pitchFamily="34" charset="-127"/>
              </a:rPr>
              <a:t>Manage the challenge posed by the election processes in some countries </a:t>
            </a:r>
            <a:endParaRPr lang="es-CR" sz="2000"/>
          </a:p>
          <a:p>
            <a:r>
              <a:rPr lang="en-US" altLang="ko-KR" sz="2400">
                <a:ea typeface="Gulim" pitchFamily="34" charset="-127"/>
              </a:rPr>
              <a:t>In relation to U.S. </a:t>
            </a:r>
            <a:endParaRPr lang="es-CR" sz="2400"/>
          </a:p>
          <a:p>
            <a:pPr lvl="1"/>
            <a:r>
              <a:rPr lang="en-US" altLang="ko-KR" sz="2000">
                <a:ea typeface="Gulim" pitchFamily="34" charset="-127"/>
              </a:rPr>
              <a:t>Maintain the Administration’s “focus” on this process </a:t>
            </a:r>
            <a:endParaRPr lang="es-CR" sz="2000"/>
          </a:p>
          <a:p>
            <a:pPr lvl="1"/>
            <a:r>
              <a:rPr lang="en-US" altLang="ko-KR" sz="2000">
                <a:ea typeface="Gulim" pitchFamily="34" charset="-127"/>
              </a:rPr>
              <a:t>Expand the basis of support for FTA </a:t>
            </a:r>
            <a:endParaRPr lang="es-CR" sz="2000"/>
          </a:p>
          <a:p>
            <a:r>
              <a:rPr lang="en-US" altLang="ko-KR" sz="2400">
                <a:ea typeface="Gulim" pitchFamily="34" charset="-127"/>
              </a:rPr>
              <a:t>Post-negotiation: Legislative approval </a:t>
            </a:r>
            <a:endParaRPr lang="es-CR" sz="2400"/>
          </a:p>
          <a:p>
            <a:r>
              <a:rPr lang="en-US" altLang="ko-KR" sz="2400">
                <a:ea typeface="Gulim" pitchFamily="34" charset="-127"/>
              </a:rPr>
              <a:t>Post-approval: Making use of the agreement! </a:t>
            </a:r>
            <a:endParaRPr lang="es-CR" sz="2400"/>
          </a:p>
          <a:p>
            <a:pPr lvl="1">
              <a:buFontTx/>
              <a:buNone/>
            </a:pPr>
            <a:endParaRPr lang="es-CR" sz="2000"/>
          </a:p>
          <a:p>
            <a:pPr lvl="1"/>
            <a:endParaRPr lang="es-ES" sz="2400"/>
          </a:p>
        </p:txBody>
      </p:sp>
    </p:spTree>
  </p:cSld>
  <p:clrMapOvr>
    <a:masterClrMapping/>
  </p:clrMapOvr>
  <p:transition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43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0925" y="3028950"/>
            <a:ext cx="196215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4356" name="Text Box 4"/>
          <p:cNvSpPr txBox="1">
            <a:spLocks noChangeArrowheads="1"/>
          </p:cNvSpPr>
          <p:nvPr/>
        </p:nvSpPr>
        <p:spPr bwMode="auto">
          <a:xfrm>
            <a:off x="2371725" y="4264025"/>
            <a:ext cx="44021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s-MX" sz="3200" b="0">
                <a:solidFill>
                  <a:srgbClr val="FFFFFF"/>
                </a:solidFill>
              </a:rPr>
              <a:t>http://www.comex.go.cr</a:t>
            </a:r>
          </a:p>
          <a:p>
            <a:pPr algn="ctr"/>
            <a:r>
              <a:rPr lang="es-MX" sz="3200" b="0">
                <a:solidFill>
                  <a:srgbClr val="FFFFFF"/>
                </a:solidFill>
              </a:rPr>
              <a:t>info@comex.go.cr</a:t>
            </a:r>
            <a:endParaRPr lang="es-CR" sz="3200" b="0">
              <a:solidFill>
                <a:srgbClr val="FFFFFF"/>
              </a:solidFill>
            </a:endParaRPr>
          </a:p>
        </p:txBody>
      </p:sp>
      <p:sp>
        <p:nvSpPr>
          <p:cNvPr id="1124358" name="Text Box 6"/>
          <p:cNvSpPr txBox="1">
            <a:spLocks noChangeArrowheads="1"/>
          </p:cNvSpPr>
          <p:nvPr/>
        </p:nvSpPr>
        <p:spPr bwMode="auto">
          <a:xfrm>
            <a:off x="1130300" y="1900238"/>
            <a:ext cx="6794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altLang="ko-KR" sz="4400" b="0">
                <a:solidFill>
                  <a:srgbClr val="FFFFCC"/>
                </a:solidFill>
                <a:ea typeface="Gulim" pitchFamily="34" charset="-127"/>
              </a:rPr>
              <a:t>Foreign Trade Ministry </a:t>
            </a:r>
            <a:endParaRPr lang="es-CR" sz="4400" b="0">
              <a:solidFill>
                <a:srgbClr val="FFFFCC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4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" fill="hold"/>
                                        <p:tgtEl>
                                          <p:spTgt spid="112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" fill="hold"/>
                                        <p:tgtEl>
                                          <p:spTgt spid="112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fill="hold"/>
                                        <p:tgtEl>
                                          <p:spTgt spid="112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" fill="hold"/>
                                        <p:tgtEl>
                                          <p:spTgt spid="112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4356" grpId="0" autoUpdateAnimBg="0"/>
      <p:bldP spid="112435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839200" cy="4343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>
                <a:solidFill>
                  <a:schemeClr val="tx1"/>
                </a:solidFill>
                <a:cs typeface="Times New Roman" pitchFamily="18" charset="0"/>
              </a:rPr>
              <a:t>    </a:t>
            </a:r>
          </a:p>
          <a:p>
            <a:pPr>
              <a:buFontTx/>
              <a:buNone/>
            </a:pPr>
            <a:r>
              <a:rPr lang="en-US" sz="280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sz="2800" b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Limitations of the Caribbean Basin Economic Recovery Act</a:t>
            </a:r>
            <a:endParaRPr lang="en-US" sz="2800" b="1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  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Access restrictions for certain products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Unilateral character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   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Lack of mechanism for solving controversies</a:t>
            </a:r>
            <a:endParaRPr lang="en-US" sz="2800">
              <a:solidFill>
                <a:srgbClr val="FFFF00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endParaRPr lang="es-CR" sz="28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20580" name="Text Box 4"/>
          <p:cNvSpPr txBox="1">
            <a:spLocks noChangeArrowheads="1"/>
          </p:cNvSpPr>
          <p:nvPr/>
        </p:nvSpPr>
        <p:spPr bwMode="auto">
          <a:xfrm>
            <a:off x="2590800" y="0"/>
            <a:ext cx="3505200" cy="10668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0">
                <a:solidFill>
                  <a:srgbClr val="5F5F5F"/>
                </a:solidFill>
                <a:latin typeface="Times New Roman" pitchFamily="18" charset="0"/>
              </a:rPr>
              <a:t>Antecedentes</a:t>
            </a:r>
            <a:br>
              <a:rPr lang="en-US" sz="3200" b="0">
                <a:solidFill>
                  <a:srgbClr val="5F5F5F"/>
                </a:solidFill>
                <a:latin typeface="Times New Roman" pitchFamily="18" charset="0"/>
              </a:rPr>
            </a:br>
            <a:r>
              <a:rPr lang="en-US" sz="3200" b="0">
                <a:solidFill>
                  <a:srgbClr val="5F5F5F"/>
                </a:solidFill>
                <a:latin typeface="Times New Roman" pitchFamily="18" charset="0"/>
              </a:rPr>
              <a:t>La ICC</a:t>
            </a:r>
            <a:endParaRPr lang="es-ES" sz="3200" b="0">
              <a:solidFill>
                <a:srgbClr val="5F5F5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>
                <a:cs typeface="Times New Roman" pitchFamily="18" charset="0"/>
              </a:rPr>
              <a:t>The FTA is a Unique Opportunity for the Region</a:t>
            </a:r>
            <a:r>
              <a:rPr lang="en-US" sz="2800"/>
              <a:t> </a:t>
            </a:r>
          </a:p>
        </p:txBody>
      </p:sp>
      <p:sp>
        <p:nvSpPr>
          <p:cNvPr id="1154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915400" cy="4800600"/>
          </a:xfrm>
        </p:spPr>
        <p:txBody>
          <a:bodyPr/>
          <a:lstStyle/>
          <a:p>
            <a:r>
              <a:rPr lang="en-US" sz="2800" b="1">
                <a:solidFill>
                  <a:srgbClr val="FFFF00"/>
                </a:solidFill>
                <a:cs typeface="Times New Roman" pitchFamily="18" charset="0"/>
              </a:rPr>
              <a:t>Principal reasons: </a:t>
            </a:r>
            <a:r>
              <a:rPr lang="es-CR" sz="2800" b="1">
                <a:solidFill>
                  <a:srgbClr val="FFFF00"/>
                </a:solidFill>
              </a:rPr>
              <a:t> </a:t>
            </a:r>
          </a:p>
          <a:p>
            <a:r>
              <a:rPr lang="en-US" sz="280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en-US" sz="28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cs typeface="Arial" pitchFamily="34" charset="0"/>
              </a:rPr>
              <a:t>Vital instrument for promoting the appropriate development and growth of the region’s economies.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r>
              <a:rPr lang="en-US" sz="2400">
                <a:solidFill>
                  <a:srgbClr val="FFFF00"/>
                </a:solidFill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cs typeface="Arial" pitchFamily="34" charset="0"/>
              </a:rPr>
              <a:t>The Agreement guarantees predictable and sure access to the world’s biggest market. 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r>
              <a:rPr lang="en-US" sz="2400">
                <a:solidFill>
                  <a:srgbClr val="FFFF00"/>
                </a:solidFill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cs typeface="Arial" pitchFamily="34" charset="0"/>
              </a:rPr>
              <a:t>It promotes the establishment of an appropriate business environment, by establishing a framework of transparent rules that favor not only trade but investment.</a:t>
            </a:r>
            <a:endParaRPr lang="en-US" sz="2400">
              <a:solidFill>
                <a:srgbClr val="FFFF00"/>
              </a:solidFill>
              <a:cs typeface="Times New Roman" pitchFamily="18" charset="0"/>
            </a:endParaRPr>
          </a:p>
          <a:p>
            <a:r>
              <a:rPr lang="en-US" sz="2400">
                <a:solidFill>
                  <a:srgbClr val="FFFF00"/>
                </a:solidFill>
                <a:cs typeface="Arial" pitchFamily="34" charset="0"/>
              </a:rPr>
              <a:t>»</a:t>
            </a:r>
            <a:r>
              <a:rPr lang="en-US" sz="2400">
                <a:solidFill>
                  <a:srgbClr val="FFFF00"/>
                </a:solidFill>
                <a:cs typeface="Times New Roman" pitchFamily="18" charset="0"/>
              </a:rPr>
              <a:t>    </a:t>
            </a:r>
            <a:r>
              <a:rPr lang="en-US" sz="2400">
                <a:solidFill>
                  <a:srgbClr val="FFFF00"/>
                </a:solidFill>
                <a:cs typeface="Arial" pitchFamily="34" charset="0"/>
              </a:rPr>
              <a:t>Increase in sources of employment and generation of job opportunities that improve Central Americans’ standard of living</a:t>
            </a:r>
            <a:r>
              <a:rPr lang="en-US" sz="2400">
                <a:solidFill>
                  <a:schemeClr val="tx1"/>
                </a:solidFill>
                <a:cs typeface="Arial" pitchFamily="34" charset="0"/>
              </a:rPr>
              <a:t>.</a:t>
            </a:r>
            <a:endParaRPr lang="en-US" sz="2400">
              <a:solidFill>
                <a:srgbClr val="FFFFFF"/>
              </a:solidFill>
              <a:cs typeface="Times New Roman" pitchFamily="18" charset="0"/>
            </a:endParaRPr>
          </a:p>
          <a:p>
            <a:endParaRPr lang="es-CR" sz="2400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5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5867400" cy="1143000"/>
          </a:xfrm>
        </p:spPr>
        <p:txBody>
          <a:bodyPr/>
          <a:lstStyle/>
          <a:p>
            <a:r>
              <a:rPr lang="en-US" sz="2400" b="1">
                <a:solidFill>
                  <a:schemeClr val="tx1"/>
                </a:solidFill>
                <a:cs typeface="Times New Roman" pitchFamily="18" charset="0"/>
              </a:rPr>
              <a:t>T</a:t>
            </a:r>
            <a:r>
              <a:rPr lang="en-US" sz="2000" b="1">
                <a:solidFill>
                  <a:schemeClr val="tx1"/>
                </a:solidFill>
                <a:cs typeface="Times New Roman" pitchFamily="18" charset="0"/>
              </a:rPr>
              <a:t>rade Statistics</a:t>
            </a:r>
            <a:br>
              <a:rPr lang="en-US" sz="2000" b="1">
                <a:solidFill>
                  <a:schemeClr val="tx1"/>
                </a:solidFill>
                <a:cs typeface="Times New Roman" pitchFamily="18" charset="0"/>
              </a:rPr>
            </a:br>
            <a:r>
              <a:rPr lang="en-US" sz="2000" b="1">
                <a:solidFill>
                  <a:schemeClr val="tx1"/>
                </a:solidFill>
                <a:cs typeface="Times New Roman" pitchFamily="18" charset="0"/>
              </a:rPr>
              <a:t>Balance of Trade United States</a:t>
            </a:r>
            <a:r>
              <a:rPr lang="en-US" sz="2000" b="1">
                <a:cs typeface="Times New Roman" pitchFamily="18" charset="0"/>
              </a:rPr>
              <a:t/>
            </a:r>
            <a:br>
              <a:rPr lang="en-US" sz="2000" b="1">
                <a:cs typeface="Times New Roman" pitchFamily="18" charset="0"/>
              </a:rPr>
            </a:br>
            <a:r>
              <a:rPr lang="en-US" sz="1800" b="1">
                <a:solidFill>
                  <a:schemeClr val="tx1"/>
                </a:solidFill>
                <a:cs typeface="Times New Roman" pitchFamily="18" charset="0"/>
              </a:rPr>
              <a:t>Trade with Central America 1997-2002 ¹</a:t>
            </a:r>
            <a:endParaRPr lang="es-CR" sz="2000" b="1">
              <a:cs typeface="Times New Roman" pitchFamily="18" charset="0"/>
            </a:endParaRPr>
          </a:p>
        </p:txBody>
      </p:sp>
      <p:graphicFrame>
        <p:nvGraphicFramePr>
          <p:cNvPr id="1283072" name="Object 1024"/>
          <p:cNvGraphicFramePr>
            <a:graphicFrameLocks noChangeAspect="1"/>
          </p:cNvGraphicFramePr>
          <p:nvPr/>
        </p:nvGraphicFramePr>
        <p:xfrm>
          <a:off x="457200" y="1524000"/>
          <a:ext cx="8229600" cy="4800600"/>
        </p:xfrm>
        <a:graphic>
          <a:graphicData uri="http://schemas.openxmlformats.org/presentationml/2006/ole">
            <p:oleObj spid="_x0000_s1283072" name="Chart" r:id="rId4" imgW="6096238" imgH="4067413" progId="MSGraph.Chart.8">
              <p:embed followColorScheme="full"/>
            </p:oleObj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76200"/>
            <a:ext cx="8001000" cy="1219200"/>
          </a:xfrm>
        </p:spPr>
        <p:txBody>
          <a:bodyPr/>
          <a:lstStyle/>
          <a:p>
            <a:r>
              <a:rPr lang="en-US" altLang="ko-KR" sz="2800">
                <a:ea typeface="Gulim" pitchFamily="34" charset="-127"/>
              </a:rPr>
              <a:t>United States: Structure of Exports to </a:t>
            </a:r>
            <a:br>
              <a:rPr lang="en-US" altLang="ko-KR" sz="2800">
                <a:ea typeface="Gulim" pitchFamily="34" charset="-127"/>
              </a:rPr>
            </a:br>
            <a:r>
              <a:rPr lang="en-US" altLang="ko-KR" sz="2800">
                <a:ea typeface="Gulim" pitchFamily="34" charset="-127"/>
              </a:rPr>
              <a:t>Central America 2002 </a:t>
            </a:r>
            <a:endParaRPr lang="es-CR" sz="2800"/>
          </a:p>
        </p:txBody>
      </p:sp>
      <p:graphicFrame>
        <p:nvGraphicFramePr>
          <p:cNvPr id="1159179" name="Object 11"/>
          <p:cNvGraphicFramePr>
            <a:graphicFrameLocks noChangeAspect="1"/>
          </p:cNvGraphicFramePr>
          <p:nvPr>
            <p:ph idx="1"/>
          </p:nvPr>
        </p:nvGraphicFramePr>
        <p:xfrm>
          <a:off x="1143000" y="2438400"/>
          <a:ext cx="6934200" cy="3124200"/>
        </p:xfrm>
        <a:graphic>
          <a:graphicData uri="http://schemas.openxmlformats.org/presentationml/2006/ole">
            <p:oleObj spid="_x0000_s1159179" name="Gráfico" r:id="rId4" imgW="3610051" imgH="1790700" progId="Excel.Chart.8">
              <p:embed/>
            </p:oleObj>
          </a:graphicData>
        </a:graphic>
      </p:graphicFrame>
      <p:sp>
        <p:nvSpPr>
          <p:cNvPr id="1159183" name="Text Box 15"/>
          <p:cNvSpPr txBox="1">
            <a:spLocks noChangeArrowheads="1"/>
          </p:cNvSpPr>
          <p:nvPr/>
        </p:nvSpPr>
        <p:spPr bwMode="auto">
          <a:xfrm>
            <a:off x="1219200" y="6316663"/>
            <a:ext cx="1676400" cy="3048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R" sz="1400">
                <a:solidFill>
                  <a:schemeClr val="bg1"/>
                </a:solidFill>
              </a:rPr>
              <a:t>Source: USITC</a:t>
            </a:r>
            <a:endParaRPr 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1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28600"/>
            <a:ext cx="7772400" cy="838200"/>
          </a:xfrm>
        </p:spPr>
        <p:txBody>
          <a:bodyPr/>
          <a:lstStyle/>
          <a:p>
            <a:r>
              <a:rPr lang="en-US" altLang="ko-KR" sz="2800">
                <a:ea typeface="Gulim" pitchFamily="34" charset="-127"/>
              </a:rPr>
              <a:t>United States: Structure of Imports from </a:t>
            </a:r>
            <a:br>
              <a:rPr lang="en-US" altLang="ko-KR" sz="2800">
                <a:ea typeface="Gulim" pitchFamily="34" charset="-127"/>
              </a:rPr>
            </a:br>
            <a:r>
              <a:rPr lang="en-US" altLang="ko-KR" sz="2800">
                <a:ea typeface="Gulim" pitchFamily="34" charset="-127"/>
              </a:rPr>
              <a:t>Central America 2002 </a:t>
            </a:r>
            <a:endParaRPr lang="es-CR" sz="2800"/>
          </a:p>
        </p:txBody>
      </p:sp>
      <p:graphicFrame>
        <p:nvGraphicFramePr>
          <p:cNvPr id="1161223" name="Object 7"/>
          <p:cNvGraphicFramePr>
            <a:graphicFrameLocks noChangeAspect="1"/>
          </p:cNvGraphicFramePr>
          <p:nvPr>
            <p:ph idx="1"/>
          </p:nvPr>
        </p:nvGraphicFramePr>
        <p:xfrm>
          <a:off x="1143000" y="2362200"/>
          <a:ext cx="6629400" cy="2911475"/>
        </p:xfrm>
        <a:graphic>
          <a:graphicData uri="http://schemas.openxmlformats.org/presentationml/2006/ole">
            <p:oleObj spid="_x0000_s1161223" name="Gráfico" r:id="rId4" imgW="3610051" imgH="1790700" progId="Excel.Chart.8">
              <p:embed/>
            </p:oleObj>
          </a:graphicData>
        </a:graphic>
      </p:graphicFrame>
      <p:sp>
        <p:nvSpPr>
          <p:cNvPr id="1161225" name="Text Box 9"/>
          <p:cNvSpPr txBox="1">
            <a:spLocks noChangeArrowheads="1"/>
          </p:cNvSpPr>
          <p:nvPr/>
        </p:nvSpPr>
        <p:spPr bwMode="auto">
          <a:xfrm>
            <a:off x="838200" y="6164263"/>
            <a:ext cx="1524000" cy="3048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R" sz="1400">
                <a:solidFill>
                  <a:schemeClr val="bg1"/>
                </a:solidFill>
              </a:rPr>
              <a:t>Source: USITC</a:t>
            </a:r>
            <a:endParaRPr 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580" name="Rectangle 4"/>
          <p:cNvSpPr>
            <a:spLocks noGrp="1" noChangeArrowheads="1"/>
          </p:cNvSpPr>
          <p:nvPr>
            <p:ph type="title"/>
          </p:nvPr>
        </p:nvSpPr>
        <p:spPr>
          <a:xfrm>
            <a:off x="1600200" y="381000"/>
            <a:ext cx="7162800" cy="1066800"/>
          </a:xfrm>
        </p:spPr>
        <p:txBody>
          <a:bodyPr/>
          <a:lstStyle/>
          <a:p>
            <a:r>
              <a:rPr lang="en-US" sz="2800">
                <a:solidFill>
                  <a:schemeClr val="bg2"/>
                </a:solidFill>
              </a:rPr>
              <a:t>United States Trade With Central America, per country </a:t>
            </a:r>
            <a:br>
              <a:rPr lang="en-US" sz="2800">
                <a:solidFill>
                  <a:schemeClr val="bg2"/>
                </a:solidFill>
              </a:rPr>
            </a:br>
            <a:r>
              <a:rPr lang="en-US" sz="2800">
                <a:solidFill>
                  <a:schemeClr val="bg2"/>
                </a:solidFill>
              </a:rPr>
              <a:t>November 2002, in millions of USD</a:t>
            </a:r>
          </a:p>
        </p:txBody>
      </p:sp>
      <p:graphicFrame>
        <p:nvGraphicFramePr>
          <p:cNvPr id="1176707" name="Group 131"/>
          <p:cNvGraphicFramePr>
            <a:graphicFrameLocks noGrp="1"/>
          </p:cNvGraphicFramePr>
          <p:nvPr>
            <p:ph idx="1"/>
          </p:nvPr>
        </p:nvGraphicFramePr>
        <p:xfrm>
          <a:off x="609600" y="1828800"/>
          <a:ext cx="8001000" cy="4724400"/>
        </p:xfrm>
        <a:graphic>
          <a:graphicData uri="http://schemas.openxmlformats.org/drawingml/2006/table">
            <a:tbl>
              <a:tblPr/>
              <a:tblGrid>
                <a:gridCol w="2617788"/>
                <a:gridCol w="2716212"/>
                <a:gridCol w="2667000"/>
              </a:tblGrid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Exports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Imports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Costa Rica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3131.6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3141.7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El Salvador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1664.9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1982.4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Guatemala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2041.9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2799.8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Honduras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2564.6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3 264.0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Nicaragua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439.6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33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s-CR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679.2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folHlink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76704" name="Text Box 128"/>
          <p:cNvSpPr txBox="1">
            <a:spLocks noChangeArrowheads="1"/>
          </p:cNvSpPr>
          <p:nvPr/>
        </p:nvSpPr>
        <p:spPr bwMode="auto">
          <a:xfrm>
            <a:off x="228600" y="6553200"/>
            <a:ext cx="1447800" cy="304800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R" sz="1400">
                <a:solidFill>
                  <a:schemeClr val="bg1"/>
                </a:solidFill>
              </a:rPr>
              <a:t>Fuente: USITC</a:t>
            </a:r>
            <a:endParaRPr lang="en-US" sz="14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de Comex">
  <a:themeElements>
    <a:clrScheme name="Presentación de Comex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de Comex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699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esentación de Comex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de Comex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de Comex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de Comex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de Comex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de Comex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de Comex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de Comex.pot</Template>
  <TotalTime>1914</TotalTime>
  <Words>796</Words>
  <Application>Microsoft Office PowerPoint</Application>
  <PresentationFormat>On-screen Show (4:3)</PresentationFormat>
  <Paragraphs>216</Paragraphs>
  <Slides>33</Slides>
  <Notes>33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Times New Roman</vt:lpstr>
      <vt:lpstr>Wingdings</vt:lpstr>
      <vt:lpstr>Arial</vt:lpstr>
      <vt:lpstr>Gulim</vt:lpstr>
      <vt:lpstr>Presentación de Comex</vt:lpstr>
      <vt:lpstr>Microsoft Graph 2000 Chart</vt:lpstr>
      <vt:lpstr>Gráfico de Microsoft Excel</vt:lpstr>
      <vt:lpstr>Microsoft Word Document</vt:lpstr>
      <vt:lpstr>Slide 1</vt:lpstr>
      <vt:lpstr>Index </vt:lpstr>
      <vt:lpstr>Background The CBERA </vt:lpstr>
      <vt:lpstr>Slide 4</vt:lpstr>
      <vt:lpstr>The FTA is a Unique Opportunity for the Region </vt:lpstr>
      <vt:lpstr>Trade Statistics Balance of Trade United States Trade with Central America 1997-2002 ¹</vt:lpstr>
      <vt:lpstr>United States: Structure of Exports to  Central America 2002 </vt:lpstr>
      <vt:lpstr>United States: Structure of Imports from  Central America 2002 </vt:lpstr>
      <vt:lpstr>United States Trade With Central America, per country  November 2002, in millions of USD</vt:lpstr>
      <vt:lpstr>Investment Statistics</vt:lpstr>
      <vt:lpstr>Why the United States? </vt:lpstr>
      <vt:lpstr>Causes and Reasons for the Negotiation </vt:lpstr>
      <vt:lpstr> What would be achieved? </vt:lpstr>
      <vt:lpstr>Slide 14</vt:lpstr>
      <vt:lpstr>Slide 15</vt:lpstr>
      <vt:lpstr>What would be achieved? </vt:lpstr>
      <vt:lpstr>Goals of the Negotiation </vt:lpstr>
      <vt:lpstr>Features and Structure of the Negotiation </vt:lpstr>
      <vt:lpstr>Features and Structure of the Negotiation </vt:lpstr>
      <vt:lpstr>Slide 20</vt:lpstr>
      <vt:lpstr>Slide 21</vt:lpstr>
      <vt:lpstr>Comprehensive Cooperation Agenda </vt:lpstr>
      <vt:lpstr>What is the Comprehensive Cooperation Agenda? </vt:lpstr>
      <vt:lpstr>How to take maximum advantage of the benefits to be provided by the FTA? </vt:lpstr>
      <vt:lpstr>What has hitherto been done?  </vt:lpstr>
      <vt:lpstr>What’s next? </vt:lpstr>
      <vt:lpstr>Progress in the Negotiation </vt:lpstr>
      <vt:lpstr> CURRENT STATUS  </vt:lpstr>
      <vt:lpstr>OUTLOOK (August-September) </vt:lpstr>
      <vt:lpstr>OUTLOOK  (August-September) </vt:lpstr>
      <vt:lpstr>NEXT CHALLENGES</vt:lpstr>
      <vt:lpstr>Slide 32</vt:lpstr>
      <vt:lpstr>Slide 33</vt:lpstr>
    </vt:vector>
  </TitlesOfParts>
  <Company>Gobierno de Costa 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Ministerio Comercio Exterior</dc:creator>
  <cp:lastModifiedBy>anarod</cp:lastModifiedBy>
  <cp:revision>73</cp:revision>
  <cp:lastPrinted>2003-05-05T23:39:02Z</cp:lastPrinted>
  <dcterms:created xsi:type="dcterms:W3CDTF">2003-04-29T14:03:50Z</dcterms:created>
  <dcterms:modified xsi:type="dcterms:W3CDTF">2010-07-12T00:23:20Z</dcterms:modified>
</cp:coreProperties>
</file>