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2" r:id="rId1"/>
  </p:sldMasterIdLst>
  <p:notesMasterIdLst>
    <p:notesMasterId r:id="rId29"/>
  </p:notesMasterIdLst>
  <p:handoutMasterIdLst>
    <p:handoutMasterId r:id="rId30"/>
  </p:handoutMasterIdLst>
  <p:sldIdLst>
    <p:sldId id="280" r:id="rId2"/>
    <p:sldId id="289" r:id="rId3"/>
    <p:sldId id="292" r:id="rId4"/>
    <p:sldId id="314" r:id="rId5"/>
    <p:sldId id="305" r:id="rId6"/>
    <p:sldId id="309" r:id="rId7"/>
    <p:sldId id="310" r:id="rId8"/>
    <p:sldId id="311" r:id="rId9"/>
    <p:sldId id="312" r:id="rId10"/>
    <p:sldId id="313" r:id="rId11"/>
    <p:sldId id="315" r:id="rId12"/>
    <p:sldId id="288" r:id="rId13"/>
    <p:sldId id="275" r:id="rId14"/>
    <p:sldId id="316" r:id="rId15"/>
    <p:sldId id="297" r:id="rId16"/>
    <p:sldId id="304" r:id="rId17"/>
    <p:sldId id="301" r:id="rId18"/>
    <p:sldId id="302" r:id="rId19"/>
    <p:sldId id="307" r:id="rId20"/>
    <p:sldId id="318" r:id="rId21"/>
    <p:sldId id="319" r:id="rId22"/>
    <p:sldId id="257" r:id="rId23"/>
    <p:sldId id="258" r:id="rId24"/>
    <p:sldId id="259" r:id="rId25"/>
    <p:sldId id="260" r:id="rId26"/>
    <p:sldId id="261" r:id="rId27"/>
    <p:sldId id="262" r:id="rId28"/>
  </p:sldIdLst>
  <p:sldSz cx="9144000" cy="6858000" type="screen4x3"/>
  <p:notesSz cx="6858000" cy="9144000"/>
  <p:embeddedFontLst>
    <p:embeddedFont>
      <p:font typeface="Garamond" pitchFamily="18" charset="0"/>
      <p:regular r:id="rId31"/>
      <p:bold r:id="rId32"/>
      <p:italic r:id="rId33"/>
    </p:embeddedFont>
    <p:embeddedFont>
      <p:font typeface="Tahoma" pitchFamily="34" charset="0"/>
      <p:regular r:id="rId34"/>
      <p:bold r:id="rId3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55FE3FDB-BC52-4007-AE3F-06862A6191C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endParaRPr lang="es-E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endParaRPr lang="es-ES"/>
          </a:p>
        </p:txBody>
      </p:sp>
      <p:sp>
        <p:nvSpPr>
          <p:cNvPr id="849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</a:defRPr>
            </a:lvl1pPr>
          </a:lstStyle>
          <a:p>
            <a:endParaRPr lang="es-E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B18F4E8E-095D-47F3-908A-7800D5D22755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C17F9A-F897-4F0D-8C09-1AA5B1F919D5}" type="slidenum">
              <a:rPr lang="es-ES"/>
              <a:pPr/>
              <a:t>1</a:t>
            </a:fld>
            <a:endParaRPr lang="es-ES"/>
          </a:p>
        </p:txBody>
      </p:sp>
      <p:sp>
        <p:nvSpPr>
          <p:cNvPr id="142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04E823-ED9C-490F-8322-F32D062CF726}" type="slidenum">
              <a:rPr lang="es-ES"/>
              <a:pPr/>
              <a:t>10</a:t>
            </a:fld>
            <a:endParaRPr lang="es-ES"/>
          </a:p>
        </p:txBody>
      </p:sp>
      <p:sp>
        <p:nvSpPr>
          <p:cNvPr id="227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FB0EC1-0712-4653-A601-26FDF0E23A81}" type="slidenum">
              <a:rPr lang="es-ES"/>
              <a:pPr/>
              <a:t>11</a:t>
            </a:fld>
            <a:endParaRPr lang="es-ES"/>
          </a:p>
        </p:txBody>
      </p:sp>
      <p:sp>
        <p:nvSpPr>
          <p:cNvPr id="228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C47A03-6D92-4DEF-BD95-B537EF396EF1}" type="slidenum">
              <a:rPr lang="es-ES"/>
              <a:pPr/>
              <a:t>12</a:t>
            </a:fld>
            <a:endParaRPr lang="es-ES"/>
          </a:p>
        </p:txBody>
      </p:sp>
      <p:sp>
        <p:nvSpPr>
          <p:cNvPr id="1464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DDBD16-E3CF-44F7-B5BF-B77BCF7835F2}" type="slidenum">
              <a:rPr lang="es-ES"/>
              <a:pPr/>
              <a:t>13</a:t>
            </a:fld>
            <a:endParaRPr lang="es-ES"/>
          </a:p>
        </p:txBody>
      </p:sp>
      <p:sp>
        <p:nvSpPr>
          <p:cNvPr id="1443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F5D7B7-A6E3-40F6-81DC-ED1CC4FE4152}" type="slidenum">
              <a:rPr lang="es-ES"/>
              <a:pPr/>
              <a:t>14</a:t>
            </a:fld>
            <a:endParaRPr lang="es-ES"/>
          </a:p>
        </p:txBody>
      </p:sp>
      <p:sp>
        <p:nvSpPr>
          <p:cNvPr id="2293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ACC26F-28F8-410B-8F2B-C0394CCB73B8}" type="slidenum">
              <a:rPr lang="es-ES"/>
              <a:pPr/>
              <a:t>15</a:t>
            </a:fld>
            <a:endParaRPr lang="es-ES"/>
          </a:p>
        </p:txBody>
      </p:sp>
      <p:sp>
        <p:nvSpPr>
          <p:cNvPr id="168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452E9F-C4F3-41F3-AE11-74DA0C050700}" type="slidenum">
              <a:rPr lang="es-ES"/>
              <a:pPr/>
              <a:t>16</a:t>
            </a:fld>
            <a:endParaRPr lang="es-ES"/>
          </a:p>
        </p:txBody>
      </p:sp>
      <p:sp>
        <p:nvSpPr>
          <p:cNvPr id="192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8EECE-E6C6-4B41-A00A-9F4D057C84CA}" type="slidenum">
              <a:rPr lang="es-ES"/>
              <a:pPr/>
              <a:t>17</a:t>
            </a:fld>
            <a:endParaRPr lang="es-ES"/>
          </a:p>
        </p:txBody>
      </p:sp>
      <p:sp>
        <p:nvSpPr>
          <p:cNvPr id="193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4BDCD0-4247-4BEC-9C10-FBB60BE2F674}" type="slidenum">
              <a:rPr lang="es-ES"/>
              <a:pPr/>
              <a:t>18</a:t>
            </a:fld>
            <a:endParaRPr lang="es-ES"/>
          </a:p>
        </p:txBody>
      </p:sp>
      <p:sp>
        <p:nvSpPr>
          <p:cNvPr id="194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B78DB4-9B75-4C34-A571-485DA30A3380}" type="slidenum">
              <a:rPr lang="es-ES"/>
              <a:pPr/>
              <a:t>19</a:t>
            </a:fld>
            <a:endParaRPr lang="es-ES"/>
          </a:p>
        </p:txBody>
      </p:sp>
      <p:sp>
        <p:nvSpPr>
          <p:cNvPr id="230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DFF494-BDF4-44E1-9952-BDE1664A4502}" type="slidenum">
              <a:rPr lang="es-ES"/>
              <a:pPr/>
              <a:t>2</a:t>
            </a:fld>
            <a:endParaRPr lang="es-ES"/>
          </a:p>
        </p:txBody>
      </p:sp>
      <p:sp>
        <p:nvSpPr>
          <p:cNvPr id="1576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E4FB21-E408-4468-B70B-EB7C7BAB8BF9}" type="slidenum">
              <a:rPr lang="es-ES"/>
              <a:pPr/>
              <a:t>20</a:t>
            </a:fld>
            <a:endParaRPr lang="es-ES"/>
          </a:p>
        </p:txBody>
      </p:sp>
      <p:sp>
        <p:nvSpPr>
          <p:cNvPr id="231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0FF7DA-42F3-45E1-80BA-9DBC4E4D35AF}" type="slidenum">
              <a:rPr lang="es-ES"/>
              <a:pPr/>
              <a:t>21</a:t>
            </a:fld>
            <a:endParaRPr lang="es-ES"/>
          </a:p>
        </p:txBody>
      </p:sp>
      <p:sp>
        <p:nvSpPr>
          <p:cNvPr id="232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714BD-5F44-4FC6-8048-1E6CB7AE9AB3}" type="slidenum">
              <a:rPr lang="es-ES"/>
              <a:pPr/>
              <a:t>22</a:t>
            </a:fld>
            <a:endParaRPr lang="es-ES"/>
          </a:p>
        </p:txBody>
      </p:sp>
      <p:sp>
        <p:nvSpPr>
          <p:cNvPr id="95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972B8-187A-4329-B8F0-3F6CE91B2B76}" type="slidenum">
              <a:rPr lang="es-ES"/>
              <a:pPr/>
              <a:t>23</a:t>
            </a:fld>
            <a:endParaRPr lang="es-E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0F7CF5-26FF-4349-9106-717A06C6A442}" type="slidenum">
              <a:rPr lang="es-ES"/>
              <a:pPr/>
              <a:t>24</a:t>
            </a:fld>
            <a:endParaRPr lang="es-E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1FD657-8550-4BDC-8701-50E706D2FB43}" type="slidenum">
              <a:rPr lang="es-ES"/>
              <a:pPr/>
              <a:t>25</a:t>
            </a:fld>
            <a:endParaRPr lang="es-ES"/>
          </a:p>
        </p:txBody>
      </p:sp>
      <p:sp>
        <p:nvSpPr>
          <p:cNvPr id="9830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124AAA-A35B-47B2-8A50-1C432C7BF9A6}" type="slidenum">
              <a:rPr lang="es-ES"/>
              <a:pPr/>
              <a:t>26</a:t>
            </a:fld>
            <a:endParaRPr lang="es-ES"/>
          </a:p>
        </p:txBody>
      </p:sp>
      <p:sp>
        <p:nvSpPr>
          <p:cNvPr id="99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F84578-E8BC-4BFE-B2EC-2129761A5B50}" type="slidenum">
              <a:rPr lang="es-ES"/>
              <a:pPr/>
              <a:t>27</a:t>
            </a:fld>
            <a:endParaRPr lang="es-ES"/>
          </a:p>
        </p:txBody>
      </p:sp>
      <p:sp>
        <p:nvSpPr>
          <p:cNvPr id="1003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2CA190-E1A0-47DA-8543-E155AA85D5A8}" type="slidenum">
              <a:rPr lang="es-ES"/>
              <a:pPr/>
              <a:t>3</a:t>
            </a:fld>
            <a:endParaRPr lang="es-ES"/>
          </a:p>
        </p:txBody>
      </p:sp>
      <p:sp>
        <p:nvSpPr>
          <p:cNvPr id="1587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7C67D4-0344-4BED-8B8E-10AEF16714F3}" type="slidenum">
              <a:rPr lang="es-ES"/>
              <a:pPr/>
              <a:t>4</a:t>
            </a:fld>
            <a:endParaRPr lang="es-ES"/>
          </a:p>
        </p:txBody>
      </p:sp>
      <p:sp>
        <p:nvSpPr>
          <p:cNvPr id="226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F9B375-D8FB-4A13-9C86-807C48F62EAF}" type="slidenum">
              <a:rPr lang="es-ES"/>
              <a:pPr/>
              <a:t>5</a:t>
            </a:fld>
            <a:endParaRPr lang="es-ES"/>
          </a:p>
        </p:txBody>
      </p:sp>
      <p:sp>
        <p:nvSpPr>
          <p:cNvPr id="196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CB5897-0C46-428D-8E1B-D2C3B9B7641A}" type="slidenum">
              <a:rPr lang="es-ES"/>
              <a:pPr/>
              <a:t>6</a:t>
            </a:fld>
            <a:endParaRPr lang="es-ES"/>
          </a:p>
        </p:txBody>
      </p:sp>
      <p:sp>
        <p:nvSpPr>
          <p:cNvPr id="206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BB3D4D-E8E0-4DCD-B22B-5BC93BADC895}" type="slidenum">
              <a:rPr lang="es-ES"/>
              <a:pPr/>
              <a:t>7</a:t>
            </a:fld>
            <a:endParaRPr lang="es-ES"/>
          </a:p>
        </p:txBody>
      </p:sp>
      <p:sp>
        <p:nvSpPr>
          <p:cNvPr id="208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B89E03-2857-4C36-89D4-789148DA729F}" type="slidenum">
              <a:rPr lang="es-ES"/>
              <a:pPr/>
              <a:t>8</a:t>
            </a:fld>
            <a:endParaRPr lang="es-ES"/>
          </a:p>
        </p:txBody>
      </p:sp>
      <p:sp>
        <p:nvSpPr>
          <p:cNvPr id="210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9B4C8-FB14-448F-90B9-5B1C80D9B6E8}" type="slidenum">
              <a:rPr lang="es-ES"/>
              <a:pPr/>
              <a:t>9</a:t>
            </a:fld>
            <a:endParaRPr lang="es-ES"/>
          </a:p>
        </p:txBody>
      </p:sp>
      <p:sp>
        <p:nvSpPr>
          <p:cNvPr id="212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4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264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264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4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4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4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64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64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65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65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1265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1265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265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1265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7C0477-75E3-4C7C-A8E3-652AC3BA2B1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01FFB8-C0D9-4791-B8CB-5CFE820C8A09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AAF895-66E9-4639-B301-797BDFDCE154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132142F-2570-44F9-9ED4-DEBEF53A338A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2F3EEC-9154-4CA6-A7B4-9466CF9C8CC0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EB5CBC-37F2-41C8-A18F-602A8DE1D0EE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D0997E8-05A5-4A98-960C-460B4011DC34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025D2F7-37D5-4DE4-B4DC-83040832DDBA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730028-482B-4942-ACF4-87B1D2B75EBF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F522C6-1626-4B4E-8587-0945C45B101A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5AC8D1-74FE-4D5D-BE59-15E258953C6C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0CA750-3EEC-4FED-BDA1-CD624C8BDC3F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11455C1-CEDB-42B4-9A09-5A4CAA5B1CF1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FD984C-A364-417B-B41B-A69460AB7F3C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D48C79-9C05-4B9F-86A4-029EE7250A0D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5FE0E8-2245-47F9-A0C6-ADCD218A03BD}" type="slidenum">
              <a:rPr lang="es-ES"/>
              <a:pPr/>
              <a:t>‹#›</a:t>
            </a:fld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32DD43F9-4CEC-418C-BE74-FD440859503B}" type="slidenum">
              <a:rPr lang="es-ES"/>
              <a:pPr/>
              <a:t>‹#›</a:t>
            </a:fld>
            <a:endParaRPr lang="es-ES"/>
          </a:p>
        </p:txBody>
      </p:sp>
      <p:grpSp>
        <p:nvGrpSpPr>
          <p:cNvPr id="11162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1162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162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62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162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162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16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116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itchFamily="34" charset="0"/>
              </a:defRPr>
            </a:lvl1pPr>
          </a:lstStyle>
          <a:p>
            <a:endParaRPr lang="es-ES"/>
          </a:p>
        </p:txBody>
      </p:sp>
      <p:sp>
        <p:nvSpPr>
          <p:cNvPr id="1116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ptop.org/OLPC_files/nigeria-e-book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" y="457200"/>
            <a:ext cx="8686800" cy="18288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s-MX" sz="4000">
                <a:solidFill>
                  <a:schemeClr val="hlink"/>
                </a:solidFill>
              </a:rPr>
              <a:t>Inter American Development Bank</a:t>
            </a:r>
            <a:br>
              <a:rPr lang="es-MX" sz="4000">
                <a:solidFill>
                  <a:schemeClr val="hlink"/>
                </a:solidFill>
              </a:rPr>
            </a:br>
            <a:r>
              <a:rPr lang="es-MX" sz="4000">
                <a:solidFill>
                  <a:schemeClr val="hlink"/>
                </a:solidFill>
              </a:rPr>
              <a:t>Regional Policy Dialogue</a:t>
            </a:r>
            <a:endParaRPr lang="es-ES" sz="4000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853440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8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800" b="1">
                <a:latin typeface="Times New Roman" pitchFamily="18" charset="0"/>
              </a:rPr>
              <a:t>The 1 to 1 Model:  </a:t>
            </a:r>
          </a:p>
          <a:p>
            <a:pPr>
              <a:lnSpc>
                <a:spcPct val="80000"/>
              </a:lnSpc>
            </a:pPr>
            <a:r>
              <a:rPr lang="en-US" sz="2800" b="1">
                <a:latin typeface="Times New Roman" pitchFamily="18" charset="0"/>
              </a:rPr>
              <a:t>Exploring its Potential in a Rural One-Teacher </a:t>
            </a:r>
          </a:p>
          <a:p>
            <a:pPr>
              <a:lnSpc>
                <a:spcPct val="80000"/>
              </a:lnSpc>
            </a:pPr>
            <a:r>
              <a:rPr lang="en-US" sz="2800" b="1">
                <a:latin typeface="Times New Roman" pitchFamily="18" charset="0"/>
              </a:rPr>
              <a:t>Costa Rican School</a:t>
            </a:r>
          </a:p>
          <a:p>
            <a:pPr>
              <a:lnSpc>
                <a:spcPct val="80000"/>
              </a:lnSpc>
            </a:pPr>
            <a:endParaRPr lang="en-US" sz="28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8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  <a:latin typeface="Times New Roman" pitchFamily="18" charset="0"/>
              </a:rPr>
              <a:t>Clotilde Fonseca</a:t>
            </a:r>
          </a:p>
          <a:p>
            <a:pPr>
              <a:lnSpc>
                <a:spcPct val="80000"/>
              </a:lnSpc>
            </a:pPr>
            <a:r>
              <a:rPr lang="en-US" sz="2000" b="1">
                <a:solidFill>
                  <a:schemeClr val="hlink"/>
                </a:solidFill>
                <a:latin typeface="Times New Roman" pitchFamily="18" charset="0"/>
              </a:rPr>
              <a:t>Executive Director, Omar Dengo Foundation</a:t>
            </a:r>
          </a:p>
          <a:p>
            <a:pPr>
              <a:lnSpc>
                <a:spcPct val="80000"/>
              </a:lnSpc>
            </a:pPr>
            <a:r>
              <a:rPr lang="es-MX" sz="2000" b="1">
                <a:latin typeface="Times New Roman" pitchFamily="18" charset="0"/>
              </a:rPr>
              <a:t/>
            </a:r>
            <a:br>
              <a:rPr lang="es-MX" sz="2000" b="1">
                <a:latin typeface="Times New Roman" pitchFamily="18" charset="0"/>
              </a:rPr>
            </a:br>
            <a:r>
              <a:rPr lang="es-MX" sz="2000" b="1">
                <a:latin typeface="Times New Roman" pitchFamily="18" charset="0"/>
              </a:rPr>
              <a:t>IX  Hemispheric Meeting of the Education Network</a:t>
            </a:r>
          </a:p>
          <a:p>
            <a:pPr>
              <a:lnSpc>
                <a:spcPct val="80000"/>
              </a:lnSpc>
            </a:pPr>
            <a:r>
              <a:rPr lang="en-US" sz="2000" b="1">
                <a:latin typeface="Times New Roman" pitchFamily="18" charset="0"/>
              </a:rPr>
              <a:t>Washington, D. C.  November  8, 2006</a:t>
            </a:r>
          </a:p>
          <a:p>
            <a:pPr>
              <a:lnSpc>
                <a:spcPct val="80000"/>
              </a:lnSpc>
            </a:pPr>
            <a:endParaRPr lang="es-ES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 </a:t>
            </a:r>
            <a:r>
              <a:rPr lang="es-MX">
                <a:solidFill>
                  <a:schemeClr val="hlink"/>
                </a:solidFill>
              </a:rPr>
              <a:t>Essential Characteristics</a:t>
            </a:r>
            <a:endParaRPr lang="es-ES">
              <a:solidFill>
                <a:schemeClr val="hlink"/>
              </a:solidFill>
            </a:endParaRPr>
          </a:p>
        </p:txBody>
      </p:sp>
      <p:graphicFrame>
        <p:nvGraphicFramePr>
          <p:cNvPr id="214049" name="Group 33"/>
          <p:cNvGraphicFramePr>
            <a:graphicFrameLocks noGrp="1"/>
          </p:cNvGraphicFramePr>
          <p:nvPr>
            <p:ph type="tbl" idx="1"/>
          </p:nvPr>
        </p:nvGraphicFramePr>
        <p:xfrm>
          <a:off x="228600" y="1600200"/>
          <a:ext cx="8763000" cy="5795963"/>
        </p:xfrm>
        <a:graphic>
          <a:graphicData uri="http://schemas.openxmlformats.org/drawingml/2006/table">
            <a:tbl>
              <a:tblPr/>
              <a:tblGrid>
                <a:gridCol w="2743200"/>
                <a:gridCol w="6019800"/>
              </a:tblGrid>
              <a:tr h="842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1</a:t>
                      </a: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. Immersion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 technology immersion experience (laptop, robotics, Internet)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AutoNum type="arabicPeriod" startAt="2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Personal Meaning and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   Relevance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Learning experiences and situations designed to be personally meaningful and pertinent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(map creation  +  map of the town)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AutoNum type="arabicPeriod" startAt="3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Powerful Ideas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Projects revolve around powerful ideas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Links to personal, social and cultural 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4</a:t>
                      </a: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.  Support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  Network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Intellectual and pedagogical support network for growth and exchange among teachers</a:t>
                      </a:r>
                      <a:endParaRPr kumimoji="0" 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>
                <a:solidFill>
                  <a:schemeClr val="hlink"/>
                </a:solidFill>
              </a:rPr>
              <a:t>2</a:t>
            </a:r>
            <a:br>
              <a:rPr lang="es-MX">
                <a:solidFill>
                  <a:schemeClr val="hlink"/>
                </a:solidFill>
              </a:rPr>
            </a:br>
            <a:r>
              <a:rPr lang="es-MX">
                <a:solidFill>
                  <a:schemeClr val="hlink"/>
                </a:solidFill>
              </a:rPr>
              <a:t>Context of the Project:</a:t>
            </a:r>
            <a:endParaRPr lang="es-ES"/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>
                <a:solidFill>
                  <a:schemeClr val="hlink"/>
                </a:solidFill>
              </a:rPr>
              <a:t> National Program of Educational Informatics  MEP-FOD</a:t>
            </a:r>
          </a:p>
          <a:p>
            <a:r>
              <a:rPr lang="es-MX" b="1">
                <a:solidFill>
                  <a:schemeClr val="hlink"/>
                </a:solidFill>
              </a:rPr>
              <a:t>(1988-2006)</a:t>
            </a:r>
            <a:endParaRPr lang="es-ES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>
                <a:solidFill>
                  <a:schemeClr val="hlink"/>
                </a:solidFill>
              </a:rPr>
              <a:t/>
            </a:r>
            <a:br>
              <a:rPr lang="es-MX" sz="4000">
                <a:solidFill>
                  <a:schemeClr val="hlink"/>
                </a:solidFill>
              </a:rPr>
            </a:br>
            <a:r>
              <a:rPr lang="es-MX" sz="4000">
                <a:solidFill>
                  <a:schemeClr val="hlink"/>
                </a:solidFill>
              </a:rPr>
              <a:t> National Program of Educational Informatics (1988-2006)</a:t>
            </a:r>
            <a:endParaRPr lang="es-ES" sz="4000">
              <a:solidFill>
                <a:schemeClr val="hlink"/>
              </a:solidFill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7630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Joint effort of the Ministry of Education and ODF</a:t>
            </a:r>
          </a:p>
          <a:p>
            <a:pPr>
              <a:lnSpc>
                <a:spcPct val="90000"/>
              </a:lnSpc>
            </a:pPr>
            <a:r>
              <a:rPr lang="es-MX"/>
              <a:t>18 years of experience, research and development</a:t>
            </a:r>
          </a:p>
          <a:p>
            <a:pPr>
              <a:lnSpc>
                <a:spcPct val="90000"/>
              </a:lnSpc>
            </a:pPr>
            <a:r>
              <a:rPr lang="es-MX"/>
              <a:t>Over 1.5 million children, youth and teachers served over almost two decades</a:t>
            </a:r>
          </a:p>
          <a:p>
            <a:pPr>
              <a:lnSpc>
                <a:spcPct val="90000"/>
              </a:lnSpc>
            </a:pPr>
            <a:r>
              <a:rPr lang="es-MX"/>
              <a:t>500.000 students in the program at present</a:t>
            </a:r>
          </a:p>
          <a:p>
            <a:pPr>
              <a:lnSpc>
                <a:spcPct val="90000"/>
              </a:lnSpc>
            </a:pPr>
            <a:r>
              <a:rPr lang="es-MX"/>
              <a:t>Priority given to rural and marginal urban schools</a:t>
            </a:r>
          </a:p>
          <a:p>
            <a:pPr>
              <a:lnSpc>
                <a:spcPct val="90000"/>
              </a:lnSpc>
            </a:pPr>
            <a:r>
              <a:rPr lang="es-MX"/>
              <a:t>Capacity building core</a:t>
            </a:r>
          </a:p>
          <a:p>
            <a:pPr>
              <a:lnSpc>
                <a:spcPct val="90000"/>
              </a:lnSpc>
            </a:pPr>
            <a:r>
              <a:rPr lang="es-MX"/>
              <a:t>Computer programming to stimulate creativity and thinking skills</a:t>
            </a:r>
          </a:p>
          <a:p>
            <a:pPr>
              <a:lnSpc>
                <a:spcPct val="90000"/>
              </a:lnSpc>
            </a:pPr>
            <a:endParaRPr lang="es-MX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solidFill>
                  <a:schemeClr val="hlink"/>
                </a:solidFill>
              </a:rPr>
              <a:t>Type of Computer Use in Schools</a:t>
            </a:r>
            <a:br>
              <a:rPr lang="es-MX">
                <a:solidFill>
                  <a:schemeClr val="hlink"/>
                </a:solidFill>
              </a:rPr>
            </a:br>
            <a:r>
              <a:rPr lang="es-MX" sz="2400">
                <a:solidFill>
                  <a:schemeClr val="hlink"/>
                </a:solidFill>
              </a:rPr>
              <a:t>breaking the linear view of development</a:t>
            </a:r>
            <a:endParaRPr lang="es-ES" sz="2400">
              <a:solidFill>
                <a:schemeClr val="hlink"/>
              </a:solidFill>
            </a:endParaRPr>
          </a:p>
        </p:txBody>
      </p:sp>
      <p:graphicFrame>
        <p:nvGraphicFramePr>
          <p:cNvPr id="114739" name="Group 51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5607050"/>
        </p:xfrm>
        <a:graphic>
          <a:graphicData uri="http://schemas.openxmlformats.org/drawingml/2006/table">
            <a:tbl>
              <a:tblPr/>
              <a:tblGrid>
                <a:gridCol w="2590800"/>
                <a:gridCol w="2819400"/>
                <a:gridCol w="2819400"/>
              </a:tblGrid>
              <a:tr h="1416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Computer Lab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Computer in the Classroom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1 a 1</a:t>
                      </a:r>
                    </a:p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Child + Laptop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Limited use at specific times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Project- based learning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MX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 students share the computer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Computer for the teacher &amp; student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Students share computer and use it for specific activities only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Few computers for many students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Laptop for every student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Laptop used in the class, school and at home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Permanently assigned to student/free use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5400">
                <a:solidFill>
                  <a:schemeClr val="hlink"/>
                </a:solidFill>
              </a:rPr>
              <a:t>3</a:t>
            </a:r>
            <a:br>
              <a:rPr lang="es-MX" sz="5400">
                <a:solidFill>
                  <a:schemeClr val="hlink"/>
                </a:solidFill>
              </a:rPr>
            </a:br>
            <a:endParaRPr lang="es-ES" sz="5400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048000"/>
            <a:ext cx="8534400" cy="2590800"/>
          </a:xfrm>
        </p:spPr>
        <p:txBody>
          <a:bodyPr/>
          <a:lstStyle/>
          <a:p>
            <a:r>
              <a:rPr lang="es-MX" sz="6000">
                <a:solidFill>
                  <a:schemeClr val="hlink"/>
                </a:solidFill>
              </a:rPr>
              <a:t>Some Considerations </a:t>
            </a:r>
            <a:br>
              <a:rPr lang="es-MX" sz="6000">
                <a:solidFill>
                  <a:schemeClr val="hlink"/>
                </a:solidFill>
              </a:rPr>
            </a:br>
            <a:r>
              <a:rPr lang="es-MX" sz="6000">
                <a:solidFill>
                  <a:schemeClr val="hlink"/>
                </a:solidFill>
              </a:rPr>
              <a:t>and Initial Outcomes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>
                <a:solidFill>
                  <a:schemeClr val="hlink"/>
                </a:solidFill>
              </a:rPr>
              <a:t>Reflections and Findings</a:t>
            </a:r>
            <a:br>
              <a:rPr lang="es-MX" sz="4000">
                <a:solidFill>
                  <a:schemeClr val="hlink"/>
                </a:solidFill>
              </a:rPr>
            </a:br>
            <a:r>
              <a:rPr lang="es-MX" sz="4000">
                <a:solidFill>
                  <a:schemeClr val="hlink"/>
                </a:solidFill>
              </a:rPr>
              <a:t> [</a:t>
            </a:r>
            <a:r>
              <a:rPr lang="es-MX" sz="2800">
                <a:solidFill>
                  <a:schemeClr val="hlink"/>
                </a:solidFill>
              </a:rPr>
              <a:t>The high risk of “express” solutions]</a:t>
            </a:r>
            <a:endParaRPr lang="es-ES" sz="2800">
              <a:solidFill>
                <a:schemeClr val="hlink"/>
              </a:solidFill>
            </a:endParaRP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752600"/>
            <a:ext cx="41910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800" b="1"/>
              <a:t>The great tragedy of our times:  Leading technologies used as an add on or “novelty” without innovation in learning approaches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MX" sz="2800" b="1"/>
          </a:p>
          <a:p>
            <a:pPr>
              <a:lnSpc>
                <a:spcPct val="90000"/>
              </a:lnSpc>
            </a:pPr>
            <a:r>
              <a:rPr lang="es-MX" sz="2800" b="1"/>
              <a:t>Technology does not contribute much without vision and good learning practices </a:t>
            </a:r>
            <a:endParaRPr lang="es-ES" sz="2800" b="1"/>
          </a:p>
        </p:txBody>
      </p:sp>
      <p:pic>
        <p:nvPicPr>
          <p:cNvPr id="167940" name="Picture 4" descr="hamburguesa-color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514600"/>
            <a:ext cx="3962400" cy="32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305800" cy="639762"/>
          </a:xfrm>
        </p:spPr>
        <p:txBody>
          <a:bodyPr/>
          <a:lstStyle/>
          <a:p>
            <a:r>
              <a:rPr lang="es-MX" sz="4000">
                <a:solidFill>
                  <a:schemeClr val="hlink"/>
                </a:solidFill>
              </a:rPr>
              <a:t>1. Preliminary Outcomes (Students)</a:t>
            </a:r>
            <a:endParaRPr lang="es-ES" sz="4000">
              <a:solidFill>
                <a:schemeClr val="hlink"/>
              </a:solidFill>
            </a:endParaRPr>
          </a:p>
        </p:txBody>
      </p:sp>
      <p:graphicFrame>
        <p:nvGraphicFramePr>
          <p:cNvPr id="190515" name="Group 51"/>
          <p:cNvGraphicFramePr>
            <a:graphicFrameLocks noGrp="1"/>
          </p:cNvGraphicFramePr>
          <p:nvPr>
            <p:ph type="tbl" idx="1"/>
          </p:nvPr>
        </p:nvGraphicFramePr>
        <p:xfrm>
          <a:off x="304800" y="1219200"/>
          <a:ext cx="8839200" cy="5484813"/>
        </p:xfrm>
        <a:graphic>
          <a:graphicData uri="http://schemas.openxmlformats.org/drawingml/2006/table">
            <a:tbl>
              <a:tblPr/>
              <a:tblGrid>
                <a:gridCol w="2438400"/>
                <a:gridCol w="6400800"/>
              </a:tblGrid>
              <a:tr h="182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Improvements in Learning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Rapid and joyful appropriation of </a:t>
                      </a:r>
                      <a:r>
                        <a:rPr kumimoji="0" lang="es-MX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technology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Increased interest in subjects and research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Concern over quality of productions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Children tend to learn faster than teacher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1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Child-Compurer interactions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Children prefer digital materials over paper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Children are interested in keyboarding skills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Have less need for printed texts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Transition to middle and high school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Clearly prefer 1 to 1 than computer lab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New challenges in transition to high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Students tend to keep linked to  school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305800" cy="639762"/>
          </a:xfrm>
        </p:spPr>
        <p:txBody>
          <a:bodyPr/>
          <a:lstStyle/>
          <a:p>
            <a:r>
              <a:rPr lang="es-MX" sz="4000">
                <a:solidFill>
                  <a:schemeClr val="hlink"/>
                </a:solidFill>
              </a:rPr>
              <a:t>2. Preliminary Outcomes (Teachers) </a:t>
            </a:r>
            <a:endParaRPr lang="es-ES" sz="4000">
              <a:solidFill>
                <a:schemeClr val="hlink"/>
              </a:solidFill>
            </a:endParaRPr>
          </a:p>
        </p:txBody>
      </p:sp>
      <p:graphicFrame>
        <p:nvGraphicFramePr>
          <p:cNvPr id="183466" name="Group 170"/>
          <p:cNvGraphicFramePr>
            <a:graphicFrameLocks noGrp="1"/>
          </p:cNvGraphicFramePr>
          <p:nvPr>
            <p:ph type="tbl" idx="1"/>
          </p:nvPr>
        </p:nvGraphicFramePr>
        <p:xfrm>
          <a:off x="304800" y="990600"/>
          <a:ext cx="8839200" cy="6053138"/>
        </p:xfrm>
        <a:graphic>
          <a:graphicData uri="http://schemas.openxmlformats.org/drawingml/2006/table">
            <a:tbl>
              <a:tblPr/>
              <a:tblGrid>
                <a:gridCol w="2286000"/>
                <a:gridCol w="6553200"/>
              </a:tblGrid>
              <a:tr h="204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Teachers´s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capacity and potential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Teacher took on the responsability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Increased motivation and training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Has taken on a leadership role in relation to other colleagues from rural areas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Teacher Preparation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Intense preparatory work needs to be undertaken to begin the project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Advice and support to teacher are key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Gradual  teacher development works better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Capacity to Adapt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Teachers require flexibility and capacity to adapt.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Has to be willing to learn with the children and from the children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305800" cy="639762"/>
          </a:xfrm>
        </p:spPr>
        <p:txBody>
          <a:bodyPr/>
          <a:lstStyle/>
          <a:p>
            <a:r>
              <a:rPr lang="es-MX" sz="4000">
                <a:solidFill>
                  <a:schemeClr val="hlink"/>
                </a:solidFill>
              </a:rPr>
              <a:t>3. Preliminary Outcomes (Parents)</a:t>
            </a:r>
            <a:endParaRPr lang="es-ES" sz="4000">
              <a:solidFill>
                <a:schemeClr val="hlink"/>
              </a:solidFill>
            </a:endParaRPr>
          </a:p>
        </p:txBody>
      </p:sp>
      <p:graphicFrame>
        <p:nvGraphicFramePr>
          <p:cNvPr id="185440" name="Group 96"/>
          <p:cNvGraphicFramePr>
            <a:graphicFrameLocks noGrp="1"/>
          </p:cNvGraphicFramePr>
          <p:nvPr>
            <p:ph type="tbl" idx="1"/>
          </p:nvPr>
        </p:nvGraphicFramePr>
        <p:xfrm>
          <a:off x="304800" y="1219200"/>
          <a:ext cx="8839200" cy="5749925"/>
        </p:xfrm>
        <a:graphic>
          <a:graphicData uri="http://schemas.openxmlformats.org/drawingml/2006/table">
            <a:tbl>
              <a:tblPr/>
              <a:tblGrid>
                <a:gridCol w="2286000"/>
                <a:gridCol w="6553200"/>
              </a:tblGrid>
              <a:tr h="15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Parents Links to school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Children´s projects with computers have linked parents more intensely with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Grandparents and members of the community also participate actively 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8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Parents fears &amp; concenrs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They are afraid that someone may rob the children and that they may need to pay for it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They are afraid to break it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89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Capacity building for parents and family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Parents develop  new technlological competencies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Improve quality of teacher student interactions.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Children share their projects with them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4" name="Rectangle 102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solidFill>
                  <a:schemeClr val="hlink"/>
                </a:solidFill>
              </a:rPr>
              <a:t>Some Limitations &amp; Obstacles</a:t>
            </a:r>
            <a:endParaRPr lang="es-ES">
              <a:solidFill>
                <a:schemeClr val="hlink"/>
              </a:solidFill>
            </a:endParaRPr>
          </a:p>
        </p:txBody>
      </p:sp>
      <p:graphicFrame>
        <p:nvGraphicFramePr>
          <p:cNvPr id="199733" name="Group 1077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622800"/>
        </p:xfrm>
        <a:graphic>
          <a:graphicData uri="http://schemas.openxmlformats.org/drawingml/2006/table">
            <a:tbl>
              <a:tblPr/>
              <a:tblGrid>
                <a:gridCol w="2819400"/>
                <a:gridCol w="5410200"/>
              </a:tblGrid>
              <a:tr h="13573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Connectivity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They have an ISDN line.  At times it is slightly unstable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From the point of view of  knowledge and capacity, kids do not have  problems using the Internet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7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AutoNum type="arabicPeriod" startAt="2"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Problems associated to used laptops</a:t>
                      </a: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Initial comptuers in the project were used and presented constant problems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When they strated to fail, students became frustrated </a:t>
                      </a: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7924800" cy="487362"/>
          </a:xfrm>
        </p:spPr>
        <p:txBody>
          <a:bodyPr/>
          <a:lstStyle/>
          <a:p>
            <a:r>
              <a:rPr lang="es-MX" sz="4000">
                <a:solidFill>
                  <a:schemeClr val="hlink"/>
                </a:solidFill>
              </a:rPr>
              <a:t/>
            </a:r>
            <a:br>
              <a:rPr lang="es-MX" sz="4000">
                <a:solidFill>
                  <a:schemeClr val="hlink"/>
                </a:solidFill>
              </a:rPr>
            </a:br>
            <a:r>
              <a:rPr lang="es-MX" sz="4000">
                <a:solidFill>
                  <a:schemeClr val="hlink"/>
                </a:solidFill>
              </a:rPr>
              <a:t/>
            </a:r>
            <a:br>
              <a:rPr lang="es-MX" sz="4000">
                <a:solidFill>
                  <a:schemeClr val="hlink"/>
                </a:solidFill>
              </a:rPr>
            </a:br>
            <a:r>
              <a:rPr lang="es-MX" sz="4000">
                <a:solidFill>
                  <a:schemeClr val="hlink"/>
                </a:solidFill>
              </a:rPr>
              <a:t>“Coleridge´s Flower”</a:t>
            </a:r>
            <a:r>
              <a:rPr lang="es-MX" sz="2400">
                <a:solidFill>
                  <a:schemeClr val="hlink"/>
                </a:solidFill>
              </a:rPr>
              <a:t/>
            </a:r>
            <a:br>
              <a:rPr lang="es-MX" sz="2400">
                <a:solidFill>
                  <a:schemeClr val="hlink"/>
                </a:solidFill>
              </a:rPr>
            </a:br>
            <a:r>
              <a:rPr lang="es-MX" sz="2400" b="0">
                <a:solidFill>
                  <a:schemeClr val="tx1"/>
                </a:solidFill>
              </a:rPr>
              <a:t> text by  </a:t>
            </a:r>
            <a:r>
              <a:rPr lang="es-MX" sz="2400">
                <a:solidFill>
                  <a:schemeClr val="tx1"/>
                </a:solidFill>
              </a:rPr>
              <a:t>Jorge Luis Borges </a:t>
            </a:r>
            <a:br>
              <a:rPr lang="es-MX" sz="2400">
                <a:solidFill>
                  <a:schemeClr val="tx1"/>
                </a:solidFill>
              </a:rPr>
            </a:br>
            <a:r>
              <a:rPr lang="es-MX" sz="2400">
                <a:solidFill>
                  <a:schemeClr val="tx1"/>
                </a:solidFill>
              </a:rPr>
              <a:t>by way of introduction…</a:t>
            </a:r>
            <a:endParaRPr lang="es-ES" sz="2400" b="0">
              <a:solidFill>
                <a:schemeClr val="tx1"/>
              </a:solidFill>
            </a:endParaRP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686800" cy="4191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8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MX" sz="8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MX" sz="8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MX" sz="8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MX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MX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MX" sz="28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MX" sz="2800" b="1"/>
              <a:t>If a man were to visit Paradise in a dream,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MX" sz="2800" b="1"/>
              <a:t>and, upon waiking up, would find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MX" sz="2800" b="1"/>
              <a:t>the flower of Paradise on the table,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MX" sz="2800" b="1"/>
              <a:t>beside his bed, as testimony of having been there…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MX" sz="10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MX" sz="4000" b="1"/>
              <a:t>¿What then?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MX" sz="40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MX" sz="800" b="1"/>
              <a:t>			</a:t>
            </a:r>
            <a:endParaRPr lang="es-ES" sz="800" b="1"/>
          </a:p>
        </p:txBody>
      </p:sp>
      <p:pic>
        <p:nvPicPr>
          <p:cNvPr id="147463" name="Picture 7" descr="Heliconias and tropical flowers organizations Heliconias Calatheas Ging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981200"/>
            <a:ext cx="2438400" cy="2205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>
                <a:solidFill>
                  <a:schemeClr val="hlink"/>
                </a:solidFill>
              </a:rPr>
              <a:t>4</a:t>
            </a:r>
            <a:br>
              <a:rPr lang="es-MX">
                <a:solidFill>
                  <a:schemeClr val="hlink"/>
                </a:solidFill>
              </a:rPr>
            </a:br>
            <a:r>
              <a:rPr lang="es-MX">
                <a:solidFill>
                  <a:schemeClr val="hlink"/>
                </a:solidFill>
              </a:rPr>
              <a:t>Video</a:t>
            </a:r>
            <a:endParaRPr lang="es-ES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>
                <a:solidFill>
                  <a:schemeClr val="hlink"/>
                </a:solidFill>
              </a:rPr>
              <a:t>“The  Voices of El Silencio”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>
                <a:solidFill>
                  <a:schemeClr val="hlink"/>
                </a:solidFill>
              </a:rPr>
              <a:t>5.</a:t>
            </a:r>
            <a:br>
              <a:rPr lang="es-MX">
                <a:solidFill>
                  <a:schemeClr val="hlink"/>
                </a:solidFill>
              </a:rPr>
            </a:br>
            <a:r>
              <a:rPr lang="es-MX">
                <a:solidFill>
                  <a:schemeClr val="hlink"/>
                </a:solidFill>
              </a:rPr>
              <a:t>Example of a Project</a:t>
            </a:r>
            <a:endParaRPr lang="es-ES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>
                <a:solidFill>
                  <a:schemeClr val="hlink"/>
                </a:solidFill>
              </a:rPr>
              <a:t>“The maps of the community”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Project on the Community: 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Creation of a Community Map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382000" cy="4953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solidFill>
                  <a:schemeClr val="hlink"/>
                </a:solidFill>
              </a:rPr>
              <a:t>Objectives:</a:t>
            </a:r>
            <a:r>
              <a:rPr lang="en-US" sz="240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To learn more about the community through addressing powerful ideas in science, math, social studies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To become familiar with new digital technologies (including robotics)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  </a:t>
            </a:r>
            <a:r>
              <a:rPr lang="en-US" sz="2400">
                <a:solidFill>
                  <a:schemeClr val="hlink"/>
                </a:solidFill>
              </a:rPr>
              <a:t>Learning outcomes:</a:t>
            </a:r>
          </a:p>
          <a:p>
            <a:pPr>
              <a:lnSpc>
                <a:spcPct val="90000"/>
              </a:lnSpc>
            </a:pPr>
            <a:r>
              <a:rPr lang="en-US" sz="2400"/>
              <a:t>Kids explore the community. They observe and learn about its characteristics </a:t>
            </a:r>
          </a:p>
          <a:p>
            <a:pPr>
              <a:lnSpc>
                <a:spcPct val="90000"/>
              </a:lnSpc>
            </a:pPr>
            <a:r>
              <a:rPr lang="en-US" sz="2400"/>
              <a:t>They learn basic concepts about geomery and measuring</a:t>
            </a:r>
          </a:p>
          <a:p>
            <a:pPr>
              <a:lnSpc>
                <a:spcPct val="90000"/>
              </a:lnSpc>
            </a:pPr>
            <a:r>
              <a:rPr lang="en-US" sz="2400"/>
              <a:t>They acquire useful skills and compentencies (measuring)</a:t>
            </a:r>
          </a:p>
          <a:p>
            <a:pPr>
              <a:lnSpc>
                <a:spcPct val="90000"/>
              </a:lnSpc>
            </a:pPr>
            <a:r>
              <a:rPr lang="en-US" sz="2400"/>
              <a:t>They use 3D map tools and create community representation at scale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Project on the Community</a:t>
            </a:r>
          </a:p>
        </p:txBody>
      </p:sp>
      <p:pic>
        <p:nvPicPr>
          <p:cNvPr id="4101" name="Picture 5" descr="mapa2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1981200"/>
            <a:ext cx="3124200" cy="1987550"/>
          </a:xfrm>
          <a:noFill/>
          <a:ln/>
        </p:spPr>
      </p:pic>
      <p:sp>
        <p:nvSpPr>
          <p:cNvPr id="409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038600" y="1600200"/>
            <a:ext cx="4953000" cy="4525963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solidFill>
                  <a:schemeClr val="hlink"/>
                </a:solidFill>
              </a:rPr>
              <a:t>Creation 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>
                <a:solidFill>
                  <a:schemeClr val="hlink"/>
                </a:solidFill>
              </a:rPr>
              <a:t>of a community map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 marL="609600" indent="-609600">
              <a:lnSpc>
                <a:spcPct val="90000"/>
              </a:lnSpc>
            </a:pPr>
            <a:r>
              <a:rPr lang="en-US" sz="2400" b="1"/>
              <a:t>Learning to use map and compass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400" b="1"/>
          </a:p>
          <a:p>
            <a:pPr marL="609600" indent="-609600">
              <a:lnSpc>
                <a:spcPct val="90000"/>
              </a:lnSpc>
            </a:pPr>
            <a:r>
              <a:rPr lang="en-US" sz="2400" b="1"/>
              <a:t>Creation of maps using paper and pencil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400" b="1"/>
          </a:p>
          <a:p>
            <a:pPr marL="609600" indent="-609600">
              <a:lnSpc>
                <a:spcPct val="90000"/>
              </a:lnSpc>
            </a:pPr>
            <a:r>
              <a:rPr lang="en-US" sz="2400" b="1"/>
              <a:t>Discussion of strategies to approach the construction of maps  </a:t>
            </a:r>
          </a:p>
          <a:p>
            <a:pPr marL="609600" indent="-609600">
              <a:lnSpc>
                <a:spcPct val="90000"/>
              </a:lnSpc>
            </a:pPr>
            <a:endParaRPr lang="en-US" sz="2400" b="1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400" b="1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sz="2400"/>
          </a:p>
        </p:txBody>
      </p:sp>
      <p:pic>
        <p:nvPicPr>
          <p:cNvPr id="4107" name="Picture 11" descr="mapa3-small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81000" y="4114800"/>
            <a:ext cx="3124200" cy="21336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Proyect on the Community </a:t>
            </a:r>
          </a:p>
        </p:txBody>
      </p:sp>
      <p:pic>
        <p:nvPicPr>
          <p:cNvPr id="8199" name="Picture 7" descr="micomunidad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8325" y="1600200"/>
            <a:ext cx="3816350" cy="2185988"/>
          </a:xfrm>
          <a:noFill/>
          <a:ln/>
        </p:spPr>
      </p:pic>
      <p:sp>
        <p:nvSpPr>
          <p:cNvPr id="819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524000"/>
            <a:ext cx="4343400" cy="5334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b="1">
                <a:solidFill>
                  <a:schemeClr val="hlink"/>
                </a:solidFill>
              </a:rPr>
              <a:t>Creation</a:t>
            </a:r>
          </a:p>
          <a:p>
            <a:pPr algn="ctr">
              <a:buFont typeface="Wingdings" pitchFamily="2" charset="2"/>
              <a:buNone/>
            </a:pPr>
            <a:r>
              <a:rPr lang="en-US" b="1">
                <a:solidFill>
                  <a:schemeClr val="hlink"/>
                </a:solidFill>
              </a:rPr>
              <a:t>of a digital map</a:t>
            </a:r>
          </a:p>
          <a:p>
            <a:pPr>
              <a:buFont typeface="Wingdings" pitchFamily="2" charset="2"/>
              <a:buNone/>
            </a:pPr>
            <a:endParaRPr lang="en-US" sz="2400" b="1">
              <a:solidFill>
                <a:schemeClr val="hlink"/>
              </a:solidFill>
            </a:endParaRPr>
          </a:p>
          <a:p>
            <a:r>
              <a:rPr lang="en-US" sz="2400" b="1"/>
              <a:t>Use of MicroWorlds to create digital maps based on group discussions and on the initial </a:t>
            </a:r>
          </a:p>
          <a:p>
            <a:pPr>
              <a:buFont typeface="Wingdings" pitchFamily="2" charset="2"/>
              <a:buNone/>
            </a:pPr>
            <a:r>
              <a:rPr lang="en-US" sz="2400" b="1"/>
              <a:t>    design</a:t>
            </a:r>
          </a:p>
          <a:p>
            <a:pPr>
              <a:buFont typeface="Wingdings" pitchFamily="2" charset="2"/>
              <a:buNone/>
            </a:pPr>
            <a:endParaRPr lang="en-US" sz="2400" b="1"/>
          </a:p>
          <a:p>
            <a:r>
              <a:rPr lang="en-US" sz="2400" b="1"/>
              <a:t>Programming the maps makes it possible to address other learning elements</a:t>
            </a:r>
            <a:endParaRPr lang="en-US" sz="2800" b="1"/>
          </a:p>
        </p:txBody>
      </p:sp>
      <p:pic>
        <p:nvPicPr>
          <p:cNvPr id="8207" name="Picture 15" descr="com-melvin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66738" y="3938588"/>
            <a:ext cx="3821112" cy="2187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Project on the Community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800" b="1">
                <a:solidFill>
                  <a:schemeClr val="hlink"/>
                </a:solidFill>
              </a:rPr>
              <a:t>Institutions in the Community</a:t>
            </a:r>
          </a:p>
          <a:p>
            <a:r>
              <a:rPr lang="en-US" sz="2400" b="1"/>
              <a:t>Institutions, mass media, transportation and community activities</a:t>
            </a:r>
          </a:p>
          <a:p>
            <a:pPr>
              <a:buFont typeface="Wingdings" pitchFamily="2" charset="2"/>
              <a:buNone/>
            </a:pPr>
            <a:endParaRPr lang="en-US" sz="2400" b="1"/>
          </a:p>
          <a:p>
            <a:r>
              <a:rPr lang="en-US" sz="2400" b="1"/>
              <a:t>Some students build quite sophisticated representations of the information gathered</a:t>
            </a:r>
          </a:p>
        </p:txBody>
      </p:sp>
      <p:pic>
        <p:nvPicPr>
          <p:cNvPr id="13319" name="Picture 7" descr="comunicacion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2133600"/>
            <a:ext cx="4343400" cy="3962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304800"/>
            <a:ext cx="8915400" cy="1143000"/>
          </a:xfrm>
        </p:spPr>
        <p:txBody>
          <a:bodyPr/>
          <a:lstStyle/>
          <a:p>
            <a:pPr algn="r"/>
            <a:r>
              <a:rPr lang="en-US">
                <a:solidFill>
                  <a:schemeClr val="hlink"/>
                </a:solidFill>
              </a:rPr>
              <a:t>Proyecto vinculado a la Comunidad  </a:t>
            </a:r>
            <a:endParaRPr lang="en-US"/>
          </a:p>
        </p:txBody>
      </p:sp>
      <p:pic>
        <p:nvPicPr>
          <p:cNvPr id="15367" name="Picture 7" descr="DSC02817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19175" y="1600200"/>
            <a:ext cx="2914650" cy="2185988"/>
          </a:xfrm>
          <a:noFill/>
          <a:ln/>
        </p:spPr>
      </p:pic>
      <p:sp>
        <p:nvSpPr>
          <p:cNvPr id="15366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>
                <a:solidFill>
                  <a:schemeClr val="hlink"/>
                </a:solidFill>
              </a:rPr>
              <a:t>Construction of a 3D model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n-US" sz="1200" b="1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</a:rPr>
              <a:t>Students measure the size of the community by using a movement sensor installed on a bicycle (robotics project)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</a:rPr>
              <a:t>They were able to establish the factor to build the 3D representation at scale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20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2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</a:rPr>
              <a:t>They measured their hones and reproduced them at scale (200 times smaller than their real size)</a:t>
            </a:r>
          </a:p>
          <a:p>
            <a:pPr>
              <a:lnSpc>
                <a:spcPct val="80000"/>
              </a:lnSpc>
            </a:pPr>
            <a:r>
              <a:rPr lang="en-US" sz="2400">
                <a:latin typeface="Times New Roman" pitchFamily="18" charset="0"/>
              </a:rPr>
              <a:t>They use that factor to build roads and church also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000"/>
          </a:p>
        </p:txBody>
      </p:sp>
      <p:pic>
        <p:nvPicPr>
          <p:cNvPr id="15371" name="Picture 11" descr="DSC02816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17588" y="3938588"/>
            <a:ext cx="2916237" cy="2187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Project on the Community 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600200"/>
            <a:ext cx="4038600" cy="5029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hlink"/>
                </a:solidFill>
                <a:effectLst/>
              </a:rPr>
              <a:t>  Integrating Robotics</a:t>
            </a:r>
          </a:p>
          <a:p>
            <a:r>
              <a:rPr lang="en-US" sz="2800"/>
              <a:t>Students build an alarm system and an electronically activated lighting system</a:t>
            </a:r>
          </a:p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2800"/>
              <a:t>They also build a seismographer  (they live near a volcano)</a:t>
            </a:r>
          </a:p>
          <a:p>
            <a:endParaRPr lang="en-US" sz="2800" b="1"/>
          </a:p>
        </p:txBody>
      </p:sp>
      <p:pic>
        <p:nvPicPr>
          <p:cNvPr id="18439" name="Picture 7" descr="maqueta1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600200"/>
            <a:ext cx="4038600" cy="3429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s-MX" sz="4000">
                <a:solidFill>
                  <a:schemeClr val="hlink"/>
                </a:solidFill>
              </a:rPr>
              <a:t>¿Are we being confronted by</a:t>
            </a:r>
            <a:br>
              <a:rPr lang="es-MX" sz="4000">
                <a:solidFill>
                  <a:schemeClr val="hlink"/>
                </a:solidFill>
              </a:rPr>
            </a:br>
            <a:r>
              <a:rPr lang="es-MX" sz="4000">
                <a:solidFill>
                  <a:schemeClr val="hlink"/>
                </a:solidFill>
              </a:rPr>
              <a:t> what we could call</a:t>
            </a:r>
            <a:br>
              <a:rPr lang="es-MX" sz="4000">
                <a:solidFill>
                  <a:schemeClr val="hlink"/>
                </a:solidFill>
              </a:rPr>
            </a:br>
            <a:r>
              <a:rPr lang="es-MX" sz="4000">
                <a:solidFill>
                  <a:schemeClr val="hlink"/>
                </a:solidFill>
              </a:rPr>
              <a:t>the OLPC  “flower”?</a:t>
            </a:r>
            <a:endParaRPr lang="es-ES" sz="4000">
              <a:solidFill>
                <a:schemeClr val="hlink"/>
              </a:solidFill>
            </a:endParaRPr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/>
          </a:p>
        </p:txBody>
      </p:sp>
      <p:sp>
        <p:nvSpPr>
          <p:cNvPr id="15155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05000"/>
            <a:ext cx="4191000" cy="4572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600"/>
          </a:p>
          <a:p>
            <a:pPr>
              <a:lnSpc>
                <a:spcPct val="80000"/>
              </a:lnSpc>
            </a:pPr>
            <a:endParaRPr lang="es-MX" sz="900" b="1"/>
          </a:p>
          <a:p>
            <a:pPr>
              <a:lnSpc>
                <a:spcPct val="80000"/>
              </a:lnSpc>
            </a:pPr>
            <a:r>
              <a:rPr lang="es-MX" sz="2400" b="1"/>
              <a:t>We have all participated in the dream</a:t>
            </a:r>
          </a:p>
          <a:p>
            <a:pPr>
              <a:lnSpc>
                <a:spcPct val="80000"/>
              </a:lnSpc>
            </a:pPr>
            <a:r>
              <a:rPr lang="es-MX" sz="2400" b="1"/>
              <a:t>What do we do now, when the dream has turned into   reality?</a:t>
            </a:r>
          </a:p>
          <a:p>
            <a:pPr>
              <a:lnSpc>
                <a:spcPct val="80000"/>
              </a:lnSpc>
            </a:pPr>
            <a:r>
              <a:rPr lang="es-MX" sz="2400" b="1"/>
              <a:t>How do we approach the developments and transformations?</a:t>
            </a:r>
          </a:p>
          <a:p>
            <a:pPr>
              <a:lnSpc>
                <a:spcPct val="80000"/>
              </a:lnSpc>
            </a:pPr>
            <a:r>
              <a:rPr lang="es-MX" sz="2400" b="1"/>
              <a:t>Are we prepared to cope with the implications?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24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1800" b="1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MX" sz="2400" b="1">
                <a:solidFill>
                  <a:schemeClr val="hlink"/>
                </a:solidFill>
              </a:rPr>
              <a:t>What do we do now?</a:t>
            </a:r>
          </a:p>
        </p:txBody>
      </p:sp>
      <p:pic>
        <p:nvPicPr>
          <p:cNvPr id="151562" name="Picture 10" descr="Nigeria eBook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752600"/>
            <a:ext cx="41148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>
                <a:solidFill>
                  <a:schemeClr val="hlink"/>
                </a:solidFill>
              </a:rPr>
              <a:t>1</a:t>
            </a:r>
            <a:br>
              <a:rPr lang="es-MX">
                <a:solidFill>
                  <a:schemeClr val="hlink"/>
                </a:solidFill>
              </a:rPr>
            </a:br>
            <a:r>
              <a:rPr lang="es-MX">
                <a:solidFill>
                  <a:schemeClr val="hlink"/>
                </a:solidFill>
              </a:rPr>
              <a:t>The Project</a:t>
            </a:r>
            <a:endParaRPr lang="es-E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  <a:p>
            <a:r>
              <a:rPr lang="es-MX" b="1">
                <a:solidFill>
                  <a:schemeClr val="hlink"/>
                </a:solidFill>
              </a:rPr>
              <a:t>El Silencio School</a:t>
            </a:r>
          </a:p>
          <a:p>
            <a:r>
              <a:rPr lang="es-MX" b="1">
                <a:solidFill>
                  <a:schemeClr val="hlink"/>
                </a:solidFill>
              </a:rPr>
              <a:t>Costa Rica</a:t>
            </a:r>
            <a:endParaRPr lang="es-ES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/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An experience, an approach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in a poor rural community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 </a:t>
            </a:r>
            <a:r>
              <a:rPr lang="en-US" sz="2400">
                <a:solidFill>
                  <a:schemeClr val="hlink"/>
                </a:solidFill>
              </a:rPr>
              <a:t>(112 inhabitants)</a:t>
            </a:r>
          </a:p>
        </p:txBody>
      </p:sp>
      <p:pic>
        <p:nvPicPr>
          <p:cNvPr id="195587" name="Picture 3" descr="costarica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514600"/>
            <a:ext cx="4114800" cy="4068763"/>
          </a:xfrm>
          <a:noFill/>
          <a:ln/>
        </p:spPr>
      </p:pic>
      <p:pic>
        <p:nvPicPr>
          <p:cNvPr id="195588" name="Picture 4" descr="DSC02806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00600" y="3429000"/>
            <a:ext cx="4038600" cy="3028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 El Silencio Project</a:t>
            </a:r>
          </a:p>
        </p:txBody>
      </p:sp>
      <p:pic>
        <p:nvPicPr>
          <p:cNvPr id="205827" name="Picture 3" descr="DSC02803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1752600"/>
            <a:ext cx="3200400" cy="2590800"/>
          </a:xfrm>
          <a:noFill/>
          <a:ln/>
        </p:spPr>
      </p:pic>
      <p:pic>
        <p:nvPicPr>
          <p:cNvPr id="205828" name="Picture 4" descr="DSC02821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76600" y="1295400"/>
            <a:ext cx="2914650" cy="2338388"/>
          </a:xfrm>
          <a:noFill/>
          <a:ln/>
        </p:spPr>
      </p:pic>
      <p:sp>
        <p:nvSpPr>
          <p:cNvPr id="205829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4419600"/>
            <a:ext cx="8915400" cy="213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One-Techer School in a rural and isolated area</a:t>
            </a:r>
          </a:p>
          <a:p>
            <a:pPr>
              <a:lnSpc>
                <a:spcPct val="90000"/>
              </a:lnSpc>
            </a:pPr>
            <a:r>
              <a:rPr lang="en-US" b="1"/>
              <a:t>Poor “campesino” children</a:t>
            </a:r>
          </a:p>
          <a:p>
            <a:pPr>
              <a:lnSpc>
                <a:spcPct val="90000"/>
              </a:lnSpc>
            </a:pPr>
            <a:r>
              <a:rPr lang="en-US" b="1"/>
              <a:t>School infrastructure improved through international support (Putney Student Services)</a:t>
            </a:r>
          </a:p>
        </p:txBody>
      </p:sp>
      <p:pic>
        <p:nvPicPr>
          <p:cNvPr id="205830" name="Picture 6" descr="DSC02796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486400" y="1752600"/>
            <a:ext cx="3087688" cy="2406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874" name="Picture 2" descr="DSC02817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38200" y="2438400"/>
            <a:ext cx="2752725" cy="1987550"/>
          </a:xfrm>
          <a:noFill/>
          <a:ln/>
        </p:spPr>
      </p:pic>
      <p:pic>
        <p:nvPicPr>
          <p:cNvPr id="207875" name="Picture 3" descr="DSC02820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352800" y="1828800"/>
            <a:ext cx="2914650" cy="2185988"/>
          </a:xfrm>
          <a:noFill/>
          <a:ln/>
        </p:spPr>
      </p:pic>
      <p:sp>
        <p:nvSpPr>
          <p:cNvPr id="207876" name="Rectangle 4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4572000"/>
            <a:ext cx="8534400" cy="17827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>
                <a:latin typeface="Times New Roman" pitchFamily="18" charset="0"/>
              </a:rPr>
              <a:t>Children of different ages and grades work together</a:t>
            </a:r>
          </a:p>
          <a:p>
            <a:pPr>
              <a:lnSpc>
                <a:spcPct val="90000"/>
              </a:lnSpc>
            </a:pPr>
            <a:r>
              <a:rPr lang="en-US" sz="2400" b="1"/>
              <a:t>Laptops used at home and in school, including during vacation periods</a:t>
            </a:r>
          </a:p>
          <a:p>
            <a:pPr>
              <a:lnSpc>
                <a:spcPct val="90000"/>
              </a:lnSpc>
            </a:pPr>
            <a:r>
              <a:rPr lang="en-US" sz="2400" b="1"/>
              <a:t>Project based learning and collaborative learning approaches</a:t>
            </a:r>
          </a:p>
          <a:p>
            <a:pPr>
              <a:lnSpc>
                <a:spcPct val="90000"/>
              </a:lnSpc>
            </a:pPr>
            <a:r>
              <a:rPr lang="en-US" sz="2400" b="1"/>
              <a:t>MicroWorlds PRO + MS Office, Encarta, web design tools</a:t>
            </a:r>
            <a:endParaRPr lang="en-US" sz="2400" b="1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400" b="1">
              <a:latin typeface="Times New Roman" pitchFamily="18" charset="0"/>
            </a:endParaRPr>
          </a:p>
        </p:txBody>
      </p:sp>
      <p:pic>
        <p:nvPicPr>
          <p:cNvPr id="207877" name="Picture 5" descr="DSC02787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715000" y="2362200"/>
            <a:ext cx="2916238" cy="2187575"/>
          </a:xfrm>
          <a:noFill/>
          <a:ln/>
        </p:spPr>
      </p:pic>
      <p:sp>
        <p:nvSpPr>
          <p:cNvPr id="207878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Student Population </a:t>
            </a:r>
            <a:br>
              <a:rPr lang="en-US" sz="4000">
                <a:solidFill>
                  <a:schemeClr val="hlink"/>
                </a:solidFill>
              </a:rPr>
            </a:br>
            <a:r>
              <a:rPr lang="en-US" sz="4000">
                <a:solidFill>
                  <a:schemeClr val="hlink"/>
                </a:solidFill>
              </a:rPr>
              <a:t>and Educational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Pedagogical Approach</a:t>
            </a:r>
          </a:p>
        </p:txBody>
      </p:sp>
      <p:pic>
        <p:nvPicPr>
          <p:cNvPr id="209923" name="Picture 3" descr="DSC02854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641725" y="2562225"/>
            <a:ext cx="2501900" cy="1876425"/>
          </a:xfrm>
          <a:noFill/>
          <a:ln/>
        </p:spPr>
      </p:pic>
      <p:pic>
        <p:nvPicPr>
          <p:cNvPr id="209924" name="Picture 4" descr="DSC02830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676400" y="1828800"/>
            <a:ext cx="2535238" cy="1901825"/>
          </a:xfrm>
          <a:noFill/>
          <a:ln/>
        </p:spPr>
      </p:pic>
      <p:pic>
        <p:nvPicPr>
          <p:cNvPr id="209925" name="Picture 5" descr="DSC02850"/>
          <p:cNvPicPr>
            <a:picLocks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7200" y="2819400"/>
            <a:ext cx="2209800" cy="1657350"/>
          </a:xfrm>
          <a:noFill/>
          <a:ln/>
        </p:spPr>
      </p:pic>
      <p:sp>
        <p:nvSpPr>
          <p:cNvPr id="209926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4670425"/>
            <a:ext cx="8382000" cy="21875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endParaRPr lang="en-US" sz="2800"/>
          </a:p>
        </p:txBody>
      </p:sp>
      <p:pic>
        <p:nvPicPr>
          <p:cNvPr id="209927" name="Picture 7" descr="DSC0283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1828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9941" name="Group 21"/>
          <p:cNvGraphicFramePr>
            <a:graphicFrameLocks noGrp="1"/>
          </p:cNvGraphicFramePr>
          <p:nvPr>
            <p:ph sz="quarter" idx="2"/>
          </p:nvPr>
        </p:nvGraphicFramePr>
        <p:xfrm>
          <a:off x="152400" y="4724400"/>
          <a:ext cx="8991600" cy="2055813"/>
        </p:xfrm>
        <a:graphic>
          <a:graphicData uri="http://schemas.openxmlformats.org/drawingml/2006/table">
            <a:tbl>
              <a:tblPr/>
              <a:tblGrid>
                <a:gridCol w="4495800"/>
                <a:gridCol w="44958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Powerful ideas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Curriculum- related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Children´s interests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Associated to real-life,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relevant content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hlink"/>
                </a:solidFill>
              </a:rPr>
              <a:t>School and Community Integration </a:t>
            </a:r>
          </a:p>
        </p:txBody>
      </p:sp>
      <p:pic>
        <p:nvPicPr>
          <p:cNvPr id="211971" name="Picture 3" descr="DSC02846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33800" y="1905000"/>
            <a:ext cx="2752725" cy="1987550"/>
          </a:xfrm>
          <a:noFill/>
          <a:ln/>
        </p:spPr>
      </p:pic>
      <p:pic>
        <p:nvPicPr>
          <p:cNvPr id="211972" name="Picture 4" descr="DSC02854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418138" y="2481263"/>
            <a:ext cx="3086100" cy="2405062"/>
          </a:xfrm>
          <a:noFill/>
          <a:ln/>
        </p:spPr>
      </p:pic>
      <p:sp>
        <p:nvSpPr>
          <p:cNvPr id="211973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457200" y="4876800"/>
            <a:ext cx="8305800" cy="1828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Approach promotes link between school, home and community</a:t>
            </a:r>
          </a:p>
          <a:p>
            <a:pPr>
              <a:lnSpc>
                <a:spcPct val="90000"/>
              </a:lnSpc>
            </a:pPr>
            <a:r>
              <a:rPr lang="en-US" sz="2800" b="1"/>
              <a:t>Rich environment extends beyond the walls of the school  and the mind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600" b="1"/>
          </a:p>
        </p:txBody>
      </p:sp>
      <p:pic>
        <p:nvPicPr>
          <p:cNvPr id="211974" name="Picture 6" descr="DSCI0032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7200" y="2438400"/>
            <a:ext cx="2917825" cy="2187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uencia">
  <a:themeElements>
    <a:clrScheme name="Secuencia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ecuenci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cuencia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uencia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2937</TotalTime>
  <Words>1117</Words>
  <Application>Microsoft Office PowerPoint</Application>
  <PresentationFormat>On-screen Show (4:3)</PresentationFormat>
  <Paragraphs>232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Garamond</vt:lpstr>
      <vt:lpstr>Times New Roman</vt:lpstr>
      <vt:lpstr>Wingdings</vt:lpstr>
      <vt:lpstr>Tahoma</vt:lpstr>
      <vt:lpstr>Secuencia</vt:lpstr>
      <vt:lpstr>Inter American Development Bank Regional Policy Dialogue</vt:lpstr>
      <vt:lpstr>  “Coleridge´s Flower”  text by  Jorge Luis Borges  by way of introduction…</vt:lpstr>
      <vt:lpstr>¿Are we being confronted by  what we could call the OLPC  “flower”?</vt:lpstr>
      <vt:lpstr>1 The Project</vt:lpstr>
      <vt:lpstr> An experience, an approach in a poor rural community  (112 inhabitants)</vt:lpstr>
      <vt:lpstr> El Silencio Project</vt:lpstr>
      <vt:lpstr>Student Population  and Educational Environment</vt:lpstr>
      <vt:lpstr>Pedagogical Approach</vt:lpstr>
      <vt:lpstr>School and Community Integration </vt:lpstr>
      <vt:lpstr> Essential Characteristics</vt:lpstr>
      <vt:lpstr>2 Context of the Project:</vt:lpstr>
      <vt:lpstr>  National Program of Educational Informatics (1988-2006)</vt:lpstr>
      <vt:lpstr>Type of Computer Use in Schools breaking the linear view of development</vt:lpstr>
      <vt:lpstr>3 </vt:lpstr>
      <vt:lpstr>Reflections and Findings  [The high risk of “express” solutions]</vt:lpstr>
      <vt:lpstr>1. Preliminary Outcomes (Students)</vt:lpstr>
      <vt:lpstr>2. Preliminary Outcomes (Teachers) </vt:lpstr>
      <vt:lpstr>3. Preliminary Outcomes (Parents)</vt:lpstr>
      <vt:lpstr>Some Limitations &amp; Obstacles</vt:lpstr>
      <vt:lpstr>4 Video</vt:lpstr>
      <vt:lpstr>5. Example of a Project</vt:lpstr>
      <vt:lpstr>Project on the Community:  Creation of a Community Map</vt:lpstr>
      <vt:lpstr>Project on the Community</vt:lpstr>
      <vt:lpstr>Proyect on the Community </vt:lpstr>
      <vt:lpstr>Project on the Community</vt:lpstr>
      <vt:lpstr>Proyecto vinculado a la Comunidad  </vt:lpstr>
      <vt:lpstr>Project on the Community </vt:lpstr>
    </vt:vector>
  </TitlesOfParts>
  <Company>Media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Claudia Urrea</dc:creator>
  <cp:lastModifiedBy>anarod</cp:lastModifiedBy>
  <cp:revision>27</cp:revision>
  <dcterms:created xsi:type="dcterms:W3CDTF">2006-01-16T18:17:45Z</dcterms:created>
  <dcterms:modified xsi:type="dcterms:W3CDTF">2010-07-12T00:47:15Z</dcterms:modified>
</cp:coreProperties>
</file>