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</p:sldMasterIdLst>
  <p:notesMasterIdLst>
    <p:notesMasterId r:id="rId26"/>
  </p:notesMasterIdLst>
  <p:sldIdLst>
    <p:sldId id="256" r:id="rId7"/>
    <p:sldId id="257" r:id="rId8"/>
    <p:sldId id="258" r:id="rId9"/>
    <p:sldId id="276" r:id="rId10"/>
    <p:sldId id="277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9144000" cy="6858000" type="screen4x3"/>
  <p:notesSz cx="6858000" cy="9144000"/>
  <p:embeddedFontLst>
    <p:embeddedFont>
      <p:font typeface="Tahoma" pitchFamily="34" charset="0"/>
      <p:regular r:id="rId27"/>
      <p:bold r:id="rId28"/>
    </p:embeddedFont>
  </p:embeddedFontLst>
  <p:defaultTextStyle>
    <a:defPPr>
      <a:defRPr lang="en-GB"/>
    </a:defPPr>
    <a:lvl1pPr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1pPr>
    <a:lvl2pPr marL="4572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2pPr>
    <a:lvl3pPr marL="9144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3pPr>
    <a:lvl4pPr marL="13716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4pPr>
    <a:lvl5pPr marL="18288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99CC00"/>
    <a:srgbClr val="FF9933"/>
    <a:srgbClr val="FF6600"/>
    <a:srgbClr val="FF33CC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2" autoAdjust="0"/>
    <p:restoredTop sz="94610" autoAdjust="0"/>
  </p:normalViewPr>
  <p:slideViewPr>
    <p:cSldViewPr>
      <p:cViewPr varScale="1">
        <p:scale>
          <a:sx n="64" d="100"/>
          <a:sy n="64" d="100"/>
        </p:scale>
        <p:origin x="-528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2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A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pitchFamily="34" charset="0"/>
      </a:defRPr>
    </a:lvl1pPr>
    <a:lvl2pPr marL="742950" indent="-28575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pitchFamily="34" charset="0"/>
      </a:defRPr>
    </a:lvl2pPr>
    <a:lvl3pPr marL="11430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pitchFamily="34" charset="0"/>
      </a:defRPr>
    </a:lvl3pPr>
    <a:lvl4pPr marL="16002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pitchFamily="34" charset="0"/>
      </a:defRPr>
    </a:lvl4pPr>
    <a:lvl5pPr marL="20574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685800"/>
            <a:ext cx="2074863" cy="604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6076950" cy="604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80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19431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56769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196215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573405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098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9013" y="22098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19431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56769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19431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56769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196215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573405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82280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2098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721" r:id="rId12"/>
  </p:sldLayoutIdLst>
  <p:txStyles>
    <p:titleStyle>
      <a:lvl1pPr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000" b="1">
          <a:solidFill>
            <a:srgbClr val="000000"/>
          </a:solidFill>
          <a:latin typeface="Arial" pitchFamily="34" charset="0"/>
          <a:cs typeface="Arial" pitchFamily="34" charset="0"/>
        </a:defRPr>
      </a:lvl2pPr>
      <a:lvl3pPr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000" b="1">
          <a:solidFill>
            <a:srgbClr val="000000"/>
          </a:solidFill>
          <a:latin typeface="Arial" pitchFamily="34" charset="0"/>
          <a:cs typeface="Arial" pitchFamily="34" charset="0"/>
        </a:defRPr>
      </a:lvl3pPr>
      <a:lvl4pPr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000" b="1">
          <a:solidFill>
            <a:srgbClr val="000000"/>
          </a:solidFill>
          <a:latin typeface="Arial" pitchFamily="34" charset="0"/>
          <a:cs typeface="Arial" pitchFamily="34" charset="0"/>
        </a:defRPr>
      </a:lvl4pPr>
      <a:lvl5pPr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000" b="1">
          <a:solidFill>
            <a:srgbClr val="000000"/>
          </a:solidFill>
          <a:latin typeface="Arial" pitchFamily="34" charset="0"/>
          <a:cs typeface="Arial" pitchFamily="34" charset="0"/>
        </a:defRPr>
      </a:lvl5pPr>
      <a:lvl6pPr marL="4572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000" b="1">
          <a:solidFill>
            <a:srgbClr val="000000"/>
          </a:solidFill>
          <a:latin typeface="Arial" pitchFamily="34" charset="0"/>
          <a:cs typeface="Arial" pitchFamily="34" charset="0"/>
        </a:defRPr>
      </a:lvl6pPr>
      <a:lvl7pPr marL="9144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000" b="1">
          <a:solidFill>
            <a:srgbClr val="000000"/>
          </a:solidFill>
          <a:latin typeface="Arial" pitchFamily="34" charset="0"/>
          <a:cs typeface="Arial" pitchFamily="34" charset="0"/>
        </a:defRPr>
      </a:lvl7pPr>
      <a:lvl8pPr marL="1371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000" b="1">
          <a:solidFill>
            <a:srgbClr val="000000"/>
          </a:solidFill>
          <a:latin typeface="Arial" pitchFamily="34" charset="0"/>
          <a:cs typeface="Arial" pitchFamily="34" charset="0"/>
        </a:defRPr>
      </a:lvl8pPr>
      <a:lvl9pPr marL="18288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000" b="1">
          <a:solidFill>
            <a:srgbClr val="000000"/>
          </a:solidFill>
          <a:latin typeface="Arial" pitchFamily="34" charset="0"/>
          <a:cs typeface="Arial" pitchFamily="34" charset="0"/>
        </a:defRPr>
      </a:lvl9pPr>
    </p:titleStyle>
    <p:bodyStyle>
      <a:lvl1pPr marL="341313" indent="-341313" algn="l" defTabSz="449263" rtl="0" fontAlgn="base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fontAlgn="base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fontAlgn="base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1524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cambiar el estilo de título	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modificar el estilo de texto del patrón</a:t>
            </a:r>
          </a:p>
          <a:p>
            <a:pPr lvl="1"/>
            <a:r>
              <a:rPr lang="es-AR" smtClean="0"/>
              <a:t>Segundo nivel</a:t>
            </a:r>
          </a:p>
          <a:p>
            <a:pPr lvl="2"/>
            <a:r>
              <a:rPr lang="es-AR" smtClean="0"/>
              <a:t>Tercer nivel</a:t>
            </a:r>
          </a:p>
          <a:p>
            <a:pPr lvl="3"/>
            <a:r>
              <a:rPr lang="es-AR" smtClean="0"/>
              <a:t>Cuarto nivel</a:t>
            </a:r>
          </a:p>
          <a:p>
            <a:pPr lvl="4"/>
            <a:r>
              <a:rPr lang="es-AR" smtClean="0"/>
              <a:t>Quinto nivel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85800" y="152400"/>
            <a:ext cx="7778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 sz="6000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1066800"/>
            <a:ext cx="6858000" cy="76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1" build="allAtOnce">
        <p:tmplLst>
          <p:tmpl lvl="1">
            <p:tnLst>
              <p:par>
                <p:cTn presetID="53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4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4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4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4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47" grpId="0"/>
      <p:bldP spid="10249" grpId="0" animBg="1"/>
    </p:bld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1524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cambiar el estilo de título	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modificar el estilo de texto del patrón</a:t>
            </a:r>
          </a:p>
          <a:p>
            <a:pPr lvl="1"/>
            <a:r>
              <a:rPr lang="es-AR" smtClean="0"/>
              <a:t>Segundo nivel</a:t>
            </a:r>
          </a:p>
          <a:p>
            <a:pPr lvl="2"/>
            <a:r>
              <a:rPr lang="es-AR" smtClean="0"/>
              <a:t>Tercer nivel</a:t>
            </a:r>
          </a:p>
          <a:p>
            <a:pPr lvl="3"/>
            <a:r>
              <a:rPr lang="es-AR" smtClean="0"/>
              <a:t>Cuarto nivel</a:t>
            </a:r>
          </a:p>
          <a:p>
            <a:pPr lvl="4"/>
            <a:r>
              <a:rPr lang="es-AR" smtClean="0"/>
              <a:t>Quinto nivel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85800" y="152400"/>
            <a:ext cx="7778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 sz="600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1066800"/>
            <a:ext cx="6858000" cy="76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allAtOnce">
        <p:tmplLst>
          <p:tmpl lvl="1">
            <p:tnLst>
              <p:par>
                <p:cTn presetID="53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2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2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26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2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2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26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2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2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26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2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2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26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2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2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2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72" grpId="0"/>
      <p:bldP spid="11274" grpId="0" animBg="1"/>
    </p:bldLst>
  </p:timing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1524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cambiar el estilo de título	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modificar el estilo de texto del patrón</a:t>
            </a:r>
          </a:p>
          <a:p>
            <a:pPr lvl="1"/>
            <a:r>
              <a:rPr lang="es-AR" smtClean="0"/>
              <a:t>Segundo nivel</a:t>
            </a:r>
          </a:p>
          <a:p>
            <a:pPr lvl="2"/>
            <a:r>
              <a:rPr lang="es-AR" smtClean="0"/>
              <a:t>Tercer nivel</a:t>
            </a:r>
          </a:p>
          <a:p>
            <a:pPr lvl="3"/>
            <a:r>
              <a:rPr lang="es-AR" smtClean="0"/>
              <a:t>Cuarto nivel</a:t>
            </a:r>
          </a:p>
          <a:p>
            <a:pPr lvl="4"/>
            <a:r>
              <a:rPr lang="es-AR" smtClean="0"/>
              <a:t>Quinto nivel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85800" y="152400"/>
            <a:ext cx="7778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 sz="600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0" y="1066800"/>
            <a:ext cx="6858000" cy="76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allAtOnce">
        <p:tmplLst>
          <p:tmpl lvl="1">
            <p:tnLst>
              <p:par>
                <p:cTn presetID="53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2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2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22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2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2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22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2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2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22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2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2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22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2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2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22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295" grpId="0"/>
      <p:bldP spid="12297" grpId="0" animBg="1"/>
    </p:bldLst>
  </p:timing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1524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modificar el estilo de texto del patrón</a:t>
            </a:r>
          </a:p>
          <a:p>
            <a:pPr lvl="1"/>
            <a:r>
              <a:rPr lang="es-AR" smtClean="0"/>
              <a:t>Segundo nivel</a:t>
            </a:r>
          </a:p>
          <a:p>
            <a:pPr lvl="2"/>
            <a:r>
              <a:rPr lang="es-AR" smtClean="0"/>
              <a:t>Tercer nivel</a:t>
            </a:r>
          </a:p>
          <a:p>
            <a:pPr lvl="3"/>
            <a:r>
              <a:rPr lang="es-AR" smtClean="0"/>
              <a:t>Cuarto nivel</a:t>
            </a:r>
          </a:p>
          <a:p>
            <a:pPr lvl="4"/>
            <a:r>
              <a:rPr lang="es-AR" smtClean="0"/>
              <a:t>Quinto nivel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85800" y="152400"/>
            <a:ext cx="7778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 sz="6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1066800"/>
            <a:ext cx="6858000" cy="76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3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allAtOnce">
        <p:tmplLst>
          <p:tmpl lvl="1">
            <p:tnLst>
              <p:par>
                <p:cTn presetID="53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33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3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33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33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3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33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33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3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33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33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3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33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33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3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33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319" grpId="0"/>
      <p:bldP spid="13322" grpId="0" animBg="1"/>
    </p:bldLst>
  </p:timing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1524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cambiar el estilo de título	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modificar el estilo de texto del patrón</a:t>
            </a:r>
          </a:p>
          <a:p>
            <a:pPr lvl="1"/>
            <a:r>
              <a:rPr lang="es-AR" smtClean="0"/>
              <a:t>Segundo nivel</a:t>
            </a:r>
          </a:p>
          <a:p>
            <a:pPr lvl="2"/>
            <a:r>
              <a:rPr lang="es-AR" smtClean="0"/>
              <a:t>Tercer nivel</a:t>
            </a:r>
          </a:p>
          <a:p>
            <a:pPr lvl="3"/>
            <a:r>
              <a:rPr lang="es-AR" smtClean="0"/>
              <a:t>Cuarto nivel</a:t>
            </a:r>
          </a:p>
          <a:p>
            <a:pPr lvl="4"/>
            <a:r>
              <a:rPr lang="es-AR" smtClean="0"/>
              <a:t>Quinto nivel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85800" y="152400"/>
            <a:ext cx="7778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 sz="600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1066800"/>
            <a:ext cx="6858000" cy="76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1" build="allAtOnce">
        <p:tmplLst>
          <p:tmpl lvl="1">
            <p:tnLst>
              <p:par>
                <p:cTn presetID="53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33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33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33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33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3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344" grpId="0"/>
      <p:bldP spid="14345" grpId="0" animBg="1"/>
    </p:bldLst>
  </p:timing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5695950"/>
            <a:ext cx="7618412" cy="963613"/>
          </a:xfrm>
          <a:ln/>
        </p:spPr>
        <p:txBody>
          <a:bodyPr lIns="0" tIns="0" rIns="0" bIns="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/>
              <a:t>IADB - Regional Policy Dialogue – </a:t>
            </a:r>
            <a:r>
              <a:rPr lang="en-US" sz="2000"/>
              <a:t>Education Network </a:t>
            </a:r>
            <a:endParaRPr lang="en-GB" sz="200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47663" y="241300"/>
            <a:ext cx="8223250" cy="5387975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lvl="1" algn="ctr">
              <a:lnSpc>
                <a:spcPct val="75000"/>
              </a:lnSpc>
              <a:buFont typeface="Arial" pitchFamily="34" charset="0"/>
              <a:buNone/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</a:pPr>
            <a:endParaRPr lang="en-GB" b="1"/>
          </a:p>
          <a:p>
            <a:pPr lvl="1" algn="ctr">
              <a:lnSpc>
                <a:spcPct val="75000"/>
              </a:lnSpc>
              <a:buFont typeface="Arial" pitchFamily="34" charset="0"/>
              <a:buNone/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</a:pPr>
            <a:endParaRPr lang="en-GB" b="1"/>
          </a:p>
          <a:p>
            <a:pPr lvl="1" algn="ctr">
              <a:lnSpc>
                <a:spcPct val="75000"/>
              </a:lnSpc>
              <a:buFont typeface="Arial" pitchFamily="34" charset="0"/>
              <a:buNone/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</a:pPr>
            <a:endParaRPr lang="en-GB" b="1"/>
          </a:p>
          <a:p>
            <a:pPr lvl="1" algn="ctr">
              <a:lnSpc>
                <a:spcPct val="75000"/>
              </a:lnSpc>
              <a:buFont typeface="Arial" pitchFamily="34" charset="0"/>
              <a:buNone/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</a:pPr>
            <a:r>
              <a:rPr lang="es-ES" b="1"/>
              <a:t>Teachers´ unions, governments and education reform in Latin America and the Caribbean: Conditions to Dialogue</a:t>
            </a:r>
          </a:p>
          <a:p>
            <a:pPr lvl="1" algn="ctr">
              <a:lnSpc>
                <a:spcPct val="75000"/>
              </a:lnSpc>
              <a:spcBef>
                <a:spcPts val="600"/>
              </a:spcBef>
              <a:buFont typeface="Arial" pitchFamily="34" charset="0"/>
              <a:buNone/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</a:pPr>
            <a:endParaRPr lang="en-GB" sz="2400"/>
          </a:p>
          <a:p>
            <a:pPr lvl="1" algn="ctr">
              <a:lnSpc>
                <a:spcPct val="75000"/>
              </a:lnSpc>
              <a:spcBef>
                <a:spcPts val="600"/>
              </a:spcBef>
              <a:buFont typeface="Arial" pitchFamily="34" charset="0"/>
              <a:buNone/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</a:pPr>
            <a:endParaRPr lang="en-GB" sz="2400"/>
          </a:p>
          <a:p>
            <a:pPr lvl="1" algn="ctr">
              <a:lnSpc>
                <a:spcPct val="75000"/>
              </a:lnSpc>
              <a:spcBef>
                <a:spcPts val="600"/>
              </a:spcBef>
              <a:buFont typeface="Arial" pitchFamily="34" charset="0"/>
              <a:buNone/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</a:pPr>
            <a:endParaRPr lang="en-GB" sz="2400"/>
          </a:p>
          <a:p>
            <a:pPr lvl="1" algn="ctr">
              <a:lnSpc>
                <a:spcPct val="75000"/>
              </a:lnSpc>
              <a:spcBef>
                <a:spcPts val="600"/>
              </a:spcBef>
              <a:buFont typeface="Arial" pitchFamily="34" charset="0"/>
              <a:buNone/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</a:pPr>
            <a:endParaRPr lang="en-GB" sz="2400"/>
          </a:p>
          <a:p>
            <a:pPr lvl="1" algn="ctr">
              <a:lnSpc>
                <a:spcPct val="75000"/>
              </a:lnSpc>
              <a:spcBef>
                <a:spcPts val="600"/>
              </a:spcBef>
              <a:buFont typeface="Arial" pitchFamily="34" charset="0"/>
              <a:buNone/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</a:pPr>
            <a:endParaRPr lang="en-GB" sz="2400"/>
          </a:p>
          <a:p>
            <a:pPr lvl="1" algn="ctr">
              <a:lnSpc>
                <a:spcPct val="75000"/>
              </a:lnSpc>
              <a:spcBef>
                <a:spcPts val="600"/>
              </a:spcBef>
              <a:buFont typeface="Arial" pitchFamily="34" charset="0"/>
              <a:buNone/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</a:pPr>
            <a:endParaRPr lang="en-GB" sz="2400"/>
          </a:p>
          <a:p>
            <a:pPr lvl="1" algn="ctr">
              <a:lnSpc>
                <a:spcPct val="75000"/>
              </a:lnSpc>
              <a:spcBef>
                <a:spcPts val="450"/>
              </a:spcBef>
              <a:buFont typeface="Arial" pitchFamily="34" charset="0"/>
              <a:buNone/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</a:pPr>
            <a:r>
              <a:rPr lang="en-GB" sz="2400" b="1"/>
              <a:t>Mariano Palamidessi and Martín Legarralde</a:t>
            </a:r>
          </a:p>
          <a:p>
            <a:pPr lvl="1" algn="ctr">
              <a:lnSpc>
                <a:spcPct val="75000"/>
              </a:lnSpc>
              <a:spcBef>
                <a:spcPts val="450"/>
              </a:spcBef>
              <a:buFont typeface="Arial" pitchFamily="34" charset="0"/>
              <a:buNone/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</a:pPr>
            <a:r>
              <a:rPr lang="en-GB" sz="2400" b="1"/>
              <a:t>September 2006</a:t>
            </a:r>
          </a:p>
          <a:p>
            <a:pPr lvl="1" algn="r">
              <a:lnSpc>
                <a:spcPct val="75000"/>
              </a:lnSpc>
              <a:spcBef>
                <a:spcPts val="450"/>
              </a:spcBef>
              <a:buFont typeface="Arial" pitchFamily="34" charset="0"/>
              <a:buNone/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</a:pPr>
            <a:endParaRPr lang="en-GB" sz="2000"/>
          </a:p>
          <a:p>
            <a:pPr lvl="1" algn="ctr">
              <a:lnSpc>
                <a:spcPct val="75000"/>
              </a:lnSpc>
              <a:spcBef>
                <a:spcPts val="450"/>
              </a:spcBef>
              <a:buFont typeface="Arial" pitchFamily="34" charset="0"/>
              <a:buNone/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</a:pPr>
            <a:endParaRPr lang="en-GB" sz="180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9888" y="5541963"/>
            <a:ext cx="914400" cy="1155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1463" y="1239838"/>
            <a:ext cx="7292975" cy="5327650"/>
          </a:xfrm>
        </p:spPr>
        <p:txBody>
          <a:bodyPr/>
          <a:lstStyle/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en-US" sz="2400" b="1"/>
              <a:t>KEY ELEMENTS </a:t>
            </a:r>
          </a:p>
          <a:p>
            <a:pPr marL="609600" indent="-609600" algn="ctr">
              <a:lnSpc>
                <a:spcPct val="80000"/>
              </a:lnSpc>
              <a:buFontTx/>
              <a:buNone/>
            </a:pPr>
            <a:endParaRPr lang="en-US" sz="2400" b="1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AutoNum type="alphaLcParenR" startAt="4"/>
            </a:pPr>
            <a:r>
              <a:rPr lang="en-US" sz="2400"/>
              <a:t>The reforms managed to advance in incremental dynamics that included negotiations and agreements. 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AutoNum type="alphaLcParenR" startAt="4"/>
            </a:pPr>
            <a:endParaRPr lang="en-US" sz="240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AutoNum type="alphaLcParenR" startAt="4"/>
            </a:pPr>
            <a:r>
              <a:rPr lang="en-US" sz="2400"/>
              <a:t>Union organizations coordinated at national level are key actors in the governance of change.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AutoNum type="alphaLcParenR" startAt="4"/>
            </a:pPr>
            <a:endParaRPr lang="en-US" sz="240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AutoNum type="alphaLcParenR" startAt="4"/>
            </a:pPr>
            <a:r>
              <a:rPr lang="en-US" sz="2400"/>
              <a:t>Institutionalization of permanent spaces for technical dialogue. 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AutoNum type="alphaLcParenR" startAt="4"/>
            </a:pPr>
            <a:endParaRPr lang="en-US" sz="240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AutoNum type="alphaLcParenR" startAt="4"/>
            </a:pPr>
            <a:r>
              <a:rPr lang="en-US" sz="2400"/>
              <a:t>The governments generated new political instances for negotiation in moments of crisis.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229600" cy="1143000"/>
          </a:xfrm>
          <a:noFill/>
          <a:ln/>
        </p:spPr>
        <p:txBody>
          <a:bodyPr/>
          <a:lstStyle/>
          <a:p>
            <a:pPr marL="838200" indent="-838200"/>
            <a:r>
              <a:rPr lang="es-EC" sz="1600" b="1"/>
              <a:t>Dialogues and agreement: four national experiencies</a:t>
            </a:r>
            <a:r>
              <a:rPr lang="es-EC" b="1"/>
              <a:t> </a:t>
            </a:r>
            <a:r>
              <a:rPr lang="es-ES" sz="1600"/>
              <a:t/>
            </a:r>
            <a:br>
              <a:rPr lang="es-ES" sz="1600"/>
            </a:br>
            <a:endParaRPr lang="es-E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1313" y="1171575"/>
            <a:ext cx="7377112" cy="5329238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s-EC" sz="3600" b="1"/>
              <a:t>	</a:t>
            </a:r>
            <a:r>
              <a:rPr lang="en-US" sz="2800" b="1"/>
              <a:t>THE NEW CONTEXT</a:t>
            </a:r>
            <a:r>
              <a:rPr lang="en-US" sz="3600" b="1"/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3600" b="1"/>
          </a:p>
          <a:p>
            <a:pPr>
              <a:lnSpc>
                <a:spcPct val="80000"/>
              </a:lnSpc>
            </a:pPr>
            <a:r>
              <a:rPr lang="en-US" sz="2800"/>
              <a:t>Conditions for dialogue between teachers’ unions and governments have changed.  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The process of economic growth is reactivating union demands for salary improvements in almost all countries in the region.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Conflict subjects or issues subordinated or postponed in the official agendas are raised again.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3600"/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16764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>
                <a:solidFill>
                  <a:schemeClr val="tx2"/>
                </a:solidFill>
                <a:latin typeface="Tahoma" pitchFamily="34" charset="0"/>
              </a:rPr>
              <a:t>Ideas to foster dialogue and cooperation</a:t>
            </a:r>
            <a:r>
              <a:rPr lang="en-US" sz="3600" b="1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3600">
                <a:solidFill>
                  <a:schemeClr val="tx2"/>
                </a:solidFill>
                <a:latin typeface="Tahoma" pitchFamily="34" charset="0"/>
              </a:rPr>
              <a:t/>
            </a:r>
            <a:br>
              <a:rPr lang="en-US" sz="3600">
                <a:solidFill>
                  <a:schemeClr val="tx2"/>
                </a:solidFill>
                <a:latin typeface="Tahoma" pitchFamily="34" charset="0"/>
              </a:rPr>
            </a:br>
            <a:endParaRPr lang="en-US" sz="3600">
              <a:solidFill>
                <a:schemeClr val="tx2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1150" y="1123950"/>
            <a:ext cx="7445375" cy="5183188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s-EC" sz="2800" b="1"/>
              <a:t>	</a:t>
            </a:r>
            <a:r>
              <a:rPr lang="en-US" sz="2800" b="1"/>
              <a:t>THE NEW CONTEXT</a:t>
            </a:r>
            <a:r>
              <a:rPr lang="en-US" sz="3600" b="1"/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3600" b="1"/>
          </a:p>
          <a:p>
            <a:pPr>
              <a:lnSpc>
                <a:spcPct val="80000"/>
              </a:lnSpc>
            </a:pPr>
            <a:r>
              <a:rPr lang="en-US" sz="2800"/>
              <a:t>Several countries have undertaken revision processes of frameworks and outlines of the reforms of the 90s. 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New education agendas are more  heterogeneous. 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Managements have at their disposal a much richer political tool box than in the past.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3600" b="1"/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16764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>
                <a:solidFill>
                  <a:schemeClr val="tx2"/>
                </a:solidFill>
                <a:latin typeface="Tahoma" pitchFamily="34" charset="0"/>
              </a:rPr>
              <a:t>Ideas to foster dialogue and cooperation</a:t>
            </a:r>
            <a:r>
              <a:rPr lang="en-US" sz="3600" b="1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s-EC" sz="3600" b="1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s-ES" sz="3600">
                <a:solidFill>
                  <a:schemeClr val="tx2"/>
                </a:solidFill>
                <a:latin typeface="Tahoma" pitchFamily="34" charset="0"/>
              </a:rPr>
              <a:t/>
            </a:r>
            <a:br>
              <a:rPr lang="es-ES" sz="3600">
                <a:solidFill>
                  <a:schemeClr val="tx2"/>
                </a:solidFill>
                <a:latin typeface="Tahoma" pitchFamily="34" charset="0"/>
              </a:rPr>
            </a:br>
            <a:endParaRPr lang="es-ES" sz="3600">
              <a:solidFill>
                <a:schemeClr val="tx2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8100" y="1123950"/>
            <a:ext cx="7521575" cy="5183188"/>
          </a:xfrm>
        </p:spPr>
        <p:txBody>
          <a:bodyPr/>
          <a:lstStyle/>
          <a:p>
            <a:pPr algn="ctr">
              <a:buFontTx/>
              <a:buNone/>
            </a:pPr>
            <a:r>
              <a:rPr lang="es-EC" sz="2800" b="1"/>
              <a:t>	</a:t>
            </a:r>
            <a:r>
              <a:rPr lang="en-US" sz="2400" b="1"/>
              <a:t>THE NEW CONTEXT</a:t>
            </a:r>
            <a:r>
              <a:rPr lang="en-US" b="1"/>
              <a:t> </a:t>
            </a:r>
          </a:p>
          <a:p>
            <a:pPr algn="ctr">
              <a:buFontTx/>
              <a:buNone/>
            </a:pPr>
            <a:endParaRPr lang="en-US" b="1"/>
          </a:p>
          <a:p>
            <a:pPr algn="ctr">
              <a:buFontTx/>
              <a:buNone/>
            </a:pPr>
            <a:r>
              <a:rPr lang="en-US"/>
              <a:t>	How to stimulate dialogue and keep agreements in the long term? </a:t>
            </a:r>
          </a:p>
          <a:p>
            <a:pPr algn="ctr"/>
            <a:endParaRPr lang="en-US"/>
          </a:p>
          <a:p>
            <a:pPr algn="ctr">
              <a:buFontTx/>
              <a:buNone/>
            </a:pPr>
            <a:r>
              <a:rPr lang="en-US"/>
              <a:t>	How to promote higher levels of commitment and participation of teachers and their organizations?</a:t>
            </a:r>
          </a:p>
          <a:p>
            <a:endParaRPr lang="en-US" b="1"/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16764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>
                <a:solidFill>
                  <a:schemeClr val="tx2"/>
                </a:solidFill>
                <a:latin typeface="Tahoma" pitchFamily="34" charset="0"/>
              </a:rPr>
              <a:t>Ideas to foster dialogue and cooperation</a:t>
            </a:r>
            <a:r>
              <a:rPr lang="en-US" sz="3600" b="1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3600">
                <a:solidFill>
                  <a:schemeClr val="tx2"/>
                </a:solidFill>
                <a:latin typeface="Tahoma" pitchFamily="34" charset="0"/>
              </a:rPr>
              <a:t/>
            </a:r>
            <a:br>
              <a:rPr lang="en-US" sz="3600">
                <a:solidFill>
                  <a:schemeClr val="tx2"/>
                </a:solidFill>
                <a:latin typeface="Tahoma" pitchFamily="34" charset="0"/>
              </a:rPr>
            </a:br>
            <a:endParaRPr lang="es-ES" sz="3600">
              <a:solidFill>
                <a:schemeClr val="tx2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924425"/>
          </a:xfrm>
        </p:spPr>
        <p:txBody>
          <a:bodyPr/>
          <a:lstStyle/>
          <a:p>
            <a:pPr algn="ctr">
              <a:buFontTx/>
              <a:buNone/>
            </a:pPr>
            <a:r>
              <a:rPr lang="es-ES" b="1"/>
              <a:t>I </a:t>
            </a:r>
          </a:p>
          <a:p>
            <a:pPr algn="ctr">
              <a:buFontTx/>
              <a:buNone/>
            </a:pPr>
            <a:endParaRPr lang="es-ES" b="1"/>
          </a:p>
          <a:p>
            <a:pPr algn="ctr">
              <a:buFontTx/>
              <a:buNone/>
            </a:pPr>
            <a:r>
              <a:rPr lang="es-ES" b="1"/>
              <a:t>	Improve quality of institutional frameworks for dialogue</a:t>
            </a:r>
          </a:p>
          <a:p>
            <a:endParaRPr lang="es-EC" b="1"/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16764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>
                <a:solidFill>
                  <a:schemeClr val="tx2"/>
                </a:solidFill>
                <a:latin typeface="Tahoma" pitchFamily="34" charset="0"/>
              </a:rPr>
              <a:t>Ideas to foster dialogue and cooperation</a:t>
            </a:r>
            <a:r>
              <a:rPr lang="en-US" sz="3600" b="1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3600">
                <a:solidFill>
                  <a:schemeClr val="tx2"/>
                </a:solidFill>
                <a:latin typeface="Tahoma" pitchFamily="34" charset="0"/>
              </a:rPr>
              <a:t/>
            </a:r>
            <a:br>
              <a:rPr lang="en-US" sz="3600">
                <a:solidFill>
                  <a:schemeClr val="tx2"/>
                </a:solidFill>
                <a:latin typeface="Tahoma" pitchFamily="34" charset="0"/>
              </a:rPr>
            </a:br>
            <a:endParaRPr lang="es-ES" sz="3600">
              <a:solidFill>
                <a:schemeClr val="tx2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924425"/>
          </a:xfrm>
        </p:spPr>
        <p:txBody>
          <a:bodyPr/>
          <a:lstStyle/>
          <a:p>
            <a:pPr algn="ctr">
              <a:buFontTx/>
              <a:buNone/>
            </a:pPr>
            <a:r>
              <a:rPr lang="es-ES" b="1"/>
              <a:t>II </a:t>
            </a:r>
          </a:p>
          <a:p>
            <a:pPr algn="ctr">
              <a:buFontTx/>
              <a:buNone/>
            </a:pPr>
            <a:endParaRPr lang="es-ES" b="1"/>
          </a:p>
          <a:p>
            <a:pPr algn="ctr">
              <a:buFontTx/>
              <a:buNone/>
            </a:pPr>
            <a:r>
              <a:rPr lang="es-ES" b="1"/>
              <a:t>	Strengthen public administration capacities</a:t>
            </a:r>
          </a:p>
          <a:p>
            <a:endParaRPr lang="es-EC" b="1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16764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>
                <a:solidFill>
                  <a:schemeClr val="tx2"/>
                </a:solidFill>
                <a:latin typeface="Tahoma" pitchFamily="34" charset="0"/>
              </a:rPr>
              <a:t>Ideas to foster dialogue and cooperation</a:t>
            </a:r>
            <a:r>
              <a:rPr lang="en-US" sz="3600" b="1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3600">
                <a:solidFill>
                  <a:schemeClr val="tx2"/>
                </a:solidFill>
                <a:latin typeface="Tahoma" pitchFamily="34" charset="0"/>
              </a:rPr>
              <a:t/>
            </a:r>
            <a:br>
              <a:rPr lang="en-US" sz="3600">
                <a:solidFill>
                  <a:schemeClr val="tx2"/>
                </a:solidFill>
                <a:latin typeface="Tahoma" pitchFamily="34" charset="0"/>
              </a:rPr>
            </a:br>
            <a:endParaRPr lang="es-ES" sz="3600">
              <a:solidFill>
                <a:schemeClr val="tx2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924425"/>
          </a:xfrm>
        </p:spPr>
        <p:txBody>
          <a:bodyPr/>
          <a:lstStyle/>
          <a:p>
            <a:pPr algn="ctr">
              <a:buFontTx/>
              <a:buNone/>
            </a:pPr>
            <a:r>
              <a:rPr lang="es-ES" b="1"/>
              <a:t>III </a:t>
            </a:r>
          </a:p>
          <a:p>
            <a:pPr algn="ctr">
              <a:buFontTx/>
              <a:buNone/>
            </a:pPr>
            <a:endParaRPr lang="es-ES" b="1"/>
          </a:p>
          <a:p>
            <a:pPr algn="ctr">
              <a:buFontTx/>
              <a:buNone/>
            </a:pPr>
            <a:r>
              <a:rPr lang="es-ES" b="1"/>
              <a:t>	</a:t>
            </a:r>
            <a:r>
              <a:rPr lang="en-US" b="1"/>
              <a:t>Rethink teachers’ unions and teachers’ role in reforms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16764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>
                <a:solidFill>
                  <a:schemeClr val="tx2"/>
                </a:solidFill>
                <a:latin typeface="Tahoma" pitchFamily="34" charset="0"/>
              </a:rPr>
              <a:t>Ideas to foster dialogue and cooperation</a:t>
            </a:r>
            <a:r>
              <a:rPr lang="en-US" sz="3600" b="1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3600">
                <a:solidFill>
                  <a:schemeClr val="tx2"/>
                </a:solidFill>
                <a:latin typeface="Tahoma" pitchFamily="34" charset="0"/>
              </a:rPr>
              <a:t/>
            </a:r>
            <a:br>
              <a:rPr lang="en-US" sz="3600">
                <a:solidFill>
                  <a:schemeClr val="tx2"/>
                </a:solidFill>
                <a:latin typeface="Tahoma" pitchFamily="34" charset="0"/>
              </a:rPr>
            </a:br>
            <a:endParaRPr lang="es-ES" sz="3600">
              <a:solidFill>
                <a:schemeClr val="tx2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924425"/>
          </a:xfrm>
        </p:spPr>
        <p:txBody>
          <a:bodyPr/>
          <a:lstStyle/>
          <a:p>
            <a:pPr algn="ctr">
              <a:buFontTx/>
              <a:buNone/>
            </a:pPr>
            <a:r>
              <a:rPr lang="es-AR" b="1"/>
              <a:t>IV </a:t>
            </a:r>
          </a:p>
          <a:p>
            <a:pPr algn="ctr">
              <a:buFontTx/>
              <a:buNone/>
            </a:pPr>
            <a:endParaRPr lang="es-AR" b="1"/>
          </a:p>
          <a:p>
            <a:pPr algn="ctr">
              <a:buFontTx/>
              <a:buNone/>
            </a:pPr>
            <a:r>
              <a:rPr lang="es-AR" b="1"/>
              <a:t>Link the professionalization agenda with working conditions improvement</a:t>
            </a:r>
          </a:p>
          <a:p>
            <a:endParaRPr lang="es-EC" b="1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16764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>
                <a:solidFill>
                  <a:schemeClr val="tx2"/>
                </a:solidFill>
                <a:latin typeface="Tahoma" pitchFamily="34" charset="0"/>
              </a:rPr>
              <a:t>Ideas to foster dialogue and cooperation</a:t>
            </a:r>
            <a:r>
              <a:rPr lang="en-US" sz="3600" b="1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3600">
                <a:solidFill>
                  <a:schemeClr val="tx2"/>
                </a:solidFill>
                <a:latin typeface="Tahoma" pitchFamily="34" charset="0"/>
              </a:rPr>
              <a:t/>
            </a:r>
            <a:br>
              <a:rPr lang="en-US" sz="3600">
                <a:solidFill>
                  <a:schemeClr val="tx2"/>
                </a:solidFill>
                <a:latin typeface="Tahoma" pitchFamily="34" charset="0"/>
              </a:rPr>
            </a:br>
            <a:endParaRPr lang="es-ES" sz="3600">
              <a:solidFill>
                <a:schemeClr val="tx2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924425"/>
          </a:xfrm>
        </p:spPr>
        <p:txBody>
          <a:bodyPr/>
          <a:lstStyle/>
          <a:p>
            <a:pPr algn="ctr">
              <a:buFontTx/>
              <a:buNone/>
            </a:pPr>
            <a:r>
              <a:rPr lang="es-ES" b="1"/>
              <a:t>V </a:t>
            </a:r>
          </a:p>
          <a:p>
            <a:pPr algn="ctr">
              <a:buFontTx/>
              <a:buNone/>
            </a:pPr>
            <a:endParaRPr lang="es-ES" b="1"/>
          </a:p>
          <a:p>
            <a:pPr algn="ctr">
              <a:buFontTx/>
              <a:buNone/>
            </a:pPr>
            <a:r>
              <a:rPr lang="es-ES" b="1"/>
              <a:t>	Recreate locally the education quality speech</a:t>
            </a:r>
          </a:p>
          <a:p>
            <a:endParaRPr lang="es-EC" b="1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229600" cy="1143000"/>
          </a:xfrm>
          <a:noFill/>
          <a:ln/>
        </p:spPr>
        <p:txBody>
          <a:bodyPr/>
          <a:lstStyle/>
          <a:p>
            <a:pPr marL="838200" indent="-838200"/>
            <a:r>
              <a:rPr lang="en-US" sz="1400" b="1"/>
              <a:t>Ideas to foster dialogue and cooperation</a:t>
            </a:r>
            <a:r>
              <a:rPr lang="en-US" sz="3200" b="1"/>
              <a:t> </a:t>
            </a:r>
            <a:r>
              <a:rPr lang="en-US" sz="3200"/>
              <a:t/>
            </a:r>
            <a:br>
              <a:rPr lang="en-US" sz="3200"/>
            </a:b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marL="342900" indent="-342900" defTabSz="914400">
              <a:buFont typeface="Arial" pitchFamily="34" charset="0"/>
              <a:buNone/>
            </a:pPr>
            <a:endParaRPr lang="es-ES"/>
          </a:p>
          <a:p>
            <a:pPr marL="342900" indent="-342900" defTabSz="914400">
              <a:buFont typeface="Arial" pitchFamily="34" charset="0"/>
              <a:buNone/>
            </a:pPr>
            <a:endParaRPr lang="es-ES"/>
          </a:p>
          <a:p>
            <a:pPr marL="342900" indent="-342900" algn="ctr" defTabSz="914400">
              <a:buFont typeface="Arial" pitchFamily="34" charset="0"/>
              <a:buNone/>
            </a:pPr>
            <a:r>
              <a:rPr lang="es-ES"/>
              <a:t>Thank you very much!</a:t>
            </a:r>
          </a:p>
          <a:p>
            <a:pPr marL="342900" indent="-342900" defTabSz="914400"/>
            <a:endParaRPr lang="es-ES"/>
          </a:p>
          <a:p>
            <a:pPr marL="342900" indent="-342900" defTabSz="914400"/>
            <a:endParaRPr lang="es-ES"/>
          </a:p>
          <a:p>
            <a:pPr marL="342900" indent="-342900" defTabSz="914400"/>
            <a:endParaRPr lang="es-ES"/>
          </a:p>
          <a:p>
            <a:pPr marL="342900" indent="-342900" algn="r" defTabSz="914400">
              <a:buFont typeface="Arial" pitchFamily="34" charset="0"/>
              <a:buNone/>
            </a:pPr>
            <a:endParaRPr lang="es-ES"/>
          </a:p>
          <a:p>
            <a:pPr marL="342900" indent="-342900" algn="r" defTabSz="914400">
              <a:buFont typeface="Arial" pitchFamily="34" charset="0"/>
              <a:buNone/>
            </a:pPr>
            <a:endParaRPr lang="es-ES"/>
          </a:p>
          <a:p>
            <a:pPr marL="342900" indent="-342900" algn="r" defTabSz="914400">
              <a:buFont typeface="Arial" pitchFamily="34" charset="0"/>
              <a:buNone/>
            </a:pPr>
            <a:r>
              <a:rPr lang="es-ES"/>
              <a:t>mpalamidessi@udesa.edu.ar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229600" cy="1143000"/>
          </a:xfrm>
        </p:spPr>
        <p:txBody>
          <a:bodyPr/>
          <a:lstStyle/>
          <a:p>
            <a:pPr marL="838200" indent="-838200"/>
            <a:r>
              <a:rPr lang="en-US" sz="1600" b="1"/>
              <a:t>Governments, teachers and reform processes</a:t>
            </a:r>
            <a:r>
              <a:rPr lang="en-US" sz="1600"/>
              <a:t/>
            </a:r>
            <a:br>
              <a:rPr lang="en-US" sz="1600"/>
            </a:br>
            <a:endParaRPr lang="en-US" sz="160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4488" y="1624013"/>
            <a:ext cx="7373937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The reform processes diversified the educational scenario in the countries of the region. 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New actors have joined the educational political arena.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The mobilization and blocking capacity of the unions continue to be a very significant factor. 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The unions have raised strong discrepancies and –in many cases- strong resistance to the sector’s modernization policies.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6575" y="1585913"/>
            <a:ext cx="6927850" cy="5105400"/>
          </a:xfrm>
        </p:spPr>
        <p:txBody>
          <a:bodyPr/>
          <a:lstStyle/>
          <a:p>
            <a:pPr>
              <a:buFontTx/>
              <a:buNone/>
            </a:pPr>
            <a:r>
              <a:rPr lang="es-ES"/>
              <a:t>	</a:t>
            </a:r>
          </a:p>
          <a:p>
            <a:pPr algn="ctr">
              <a:buFontTx/>
              <a:buNone/>
            </a:pPr>
            <a:r>
              <a:rPr lang="es-ES"/>
              <a:t>	</a:t>
            </a:r>
            <a:r>
              <a:rPr lang="en-US"/>
              <a:t>How to establish dialogue and build consensus with teachers’ unions about quality improvement policies?</a:t>
            </a:r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229600" cy="1143000"/>
          </a:xfrm>
          <a:noFill/>
          <a:ln/>
        </p:spPr>
        <p:txBody>
          <a:bodyPr/>
          <a:lstStyle/>
          <a:p>
            <a:pPr marL="838200" indent="-838200"/>
            <a:r>
              <a:rPr lang="en-US" sz="1600" b="1"/>
              <a:t>Governments, teachers and reform processes</a:t>
            </a:r>
            <a:r>
              <a:rPr lang="en-US" sz="1600"/>
              <a:t/>
            </a:r>
            <a:br>
              <a:rPr lang="en-US" sz="1600"/>
            </a:br>
            <a:endParaRPr lang="es-E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ChangeArrowheads="1"/>
          </p:cNvSpPr>
          <p:nvPr>
            <p:ph type="body" idx="1"/>
          </p:nvPr>
        </p:nvSpPr>
        <p:spPr>
          <a:xfrm>
            <a:off x="1719263" y="1239838"/>
            <a:ext cx="7424737" cy="5105400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 b="1"/>
              <a:t>Teachers’ organizations around the region have miscellaneous characteristics</a:t>
            </a:r>
            <a:r>
              <a:rPr lang="en-US" sz="2400"/>
              <a:t>: 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Coexistence of several non integrated organizations (Honduras, Nicaragua, Guatemala, El Salvador, Uruguay or Puerto Rico), 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Union Confederations (Argentina, Brasil or Colombia),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Practically only one national union or association (Chile, Perú, Bahamas).</a:t>
            </a:r>
            <a:r>
              <a:rPr lang="en-US" sz="2800"/>
              <a:t> </a:t>
            </a:r>
            <a:endParaRPr lang="en-US" sz="2800" b="1"/>
          </a:p>
          <a:p>
            <a:pPr>
              <a:lnSpc>
                <a:spcPct val="90000"/>
              </a:lnSpc>
            </a:pPr>
            <a:endParaRPr lang="es-ES" sz="2800" b="1"/>
          </a:p>
          <a:p>
            <a:pPr>
              <a:lnSpc>
                <a:spcPct val="90000"/>
              </a:lnSpc>
            </a:pPr>
            <a:endParaRPr lang="es-ES" sz="2800" b="1"/>
          </a:p>
          <a:p>
            <a:pPr>
              <a:lnSpc>
                <a:spcPct val="90000"/>
              </a:lnSpc>
            </a:pPr>
            <a:endParaRPr lang="es-ES" sz="2800" b="1"/>
          </a:p>
          <a:p>
            <a:pPr>
              <a:lnSpc>
                <a:spcPct val="90000"/>
              </a:lnSpc>
            </a:pPr>
            <a:endParaRPr lang="es-ES" sz="2800" b="1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s-ES" sz="2000" b="1">
              <a:latin typeface="Arial" pitchFamily="34" charset="0"/>
            </a:endParaRPr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467600" cy="1295400"/>
          </a:xfrm>
          <a:noFill/>
          <a:ln/>
        </p:spPr>
        <p:txBody>
          <a:bodyPr/>
          <a:lstStyle/>
          <a:p>
            <a:pPr marL="838200" indent="-838200"/>
            <a:r>
              <a:rPr lang="en-US" sz="1800" b="1"/>
              <a:t>Teachers’ Unions in Latin America and the Caribbean</a:t>
            </a:r>
            <a:r>
              <a:rPr lang="es-ES"/>
              <a:t/>
            </a:r>
            <a:br>
              <a:rPr lang="es-ES"/>
            </a:b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>
            <p:ph type="body" idx="1"/>
          </p:nvPr>
        </p:nvSpPr>
        <p:spPr>
          <a:xfrm>
            <a:off x="1154113" y="1201738"/>
            <a:ext cx="7989887" cy="5146675"/>
          </a:xfrm>
          <a:noFill/>
          <a:ln/>
        </p:spPr>
        <p:txBody>
          <a:bodyPr/>
          <a:lstStyle/>
          <a:p>
            <a:pPr marL="800100" lvl="1" indent="-342900">
              <a:buClr>
                <a:schemeClr val="tx1"/>
              </a:buClr>
              <a:buFontTx/>
              <a:buChar char="•"/>
            </a:pPr>
            <a:r>
              <a:rPr lang="en-US" sz="2400"/>
              <a:t>Organizations in transition from a corporate model to professional positions with agendas that combine labor and professional demands.</a:t>
            </a:r>
          </a:p>
          <a:p>
            <a:pPr marL="800100" lvl="1" indent="-342900">
              <a:buClr>
                <a:schemeClr val="tx1"/>
              </a:buClr>
              <a:buFontTx/>
              <a:buChar char="•"/>
            </a:pPr>
            <a:endParaRPr lang="en-US" sz="2400"/>
          </a:p>
          <a:p>
            <a:pPr marL="800100" lvl="1" indent="-342900">
              <a:buClr>
                <a:schemeClr val="tx1"/>
              </a:buClr>
              <a:buFontTx/>
              <a:buChar char="•"/>
            </a:pPr>
            <a:r>
              <a:rPr lang="en-US" sz="2400"/>
              <a:t>Organizations attempting to consolidate themselves as legitimate teachers’ representatives in countries that have undergone long periods of political violence and where freedom of association in labor unions is limited. </a:t>
            </a:r>
          </a:p>
          <a:p>
            <a:pPr marL="800100" lvl="1" indent="-342900">
              <a:buClr>
                <a:schemeClr val="tx1"/>
              </a:buClr>
              <a:buFontTx/>
              <a:buChar char="•"/>
            </a:pPr>
            <a:endParaRPr lang="en-US" sz="2400"/>
          </a:p>
          <a:p>
            <a:pPr marL="800100" lvl="1" indent="-342900">
              <a:buClr>
                <a:schemeClr val="tx1"/>
              </a:buClr>
              <a:buFontTx/>
              <a:buChar char="•"/>
            </a:pPr>
            <a:r>
              <a:rPr lang="en-US" sz="2400"/>
              <a:t>Organizations with a long tradition of professional associations that process their requests in an institutionalized dialogue matrix.</a:t>
            </a:r>
            <a:endParaRPr lang="en-US" sz="2400" b="1"/>
          </a:p>
          <a:p>
            <a:endParaRPr lang="en-US" sz="2800" b="1"/>
          </a:p>
          <a:p>
            <a:pPr>
              <a:spcBef>
                <a:spcPct val="0"/>
              </a:spcBef>
              <a:buFontTx/>
              <a:buNone/>
            </a:pPr>
            <a:endParaRPr lang="es-ES" sz="2000" b="1">
              <a:latin typeface="Arial" pitchFamily="34" charset="0"/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467600" cy="1295400"/>
          </a:xfrm>
          <a:noFill/>
          <a:ln/>
        </p:spPr>
        <p:txBody>
          <a:bodyPr/>
          <a:lstStyle/>
          <a:p>
            <a:pPr marL="838200" indent="-838200"/>
            <a:r>
              <a:rPr lang="en-US" sz="1800" b="1"/>
              <a:t>Teachers’ Unions in Latin America and the Caribbean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5125" y="1266825"/>
            <a:ext cx="7315200" cy="492442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 b="1"/>
              <a:t>CONFLICTS DURING THE NINETIES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400" b="1"/>
          </a:p>
          <a:p>
            <a:pPr>
              <a:lnSpc>
                <a:spcPct val="90000"/>
              </a:lnSpc>
            </a:pPr>
            <a:r>
              <a:rPr lang="en-US" sz="2400"/>
              <a:t>Salary levels and working conditions,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Opposition to the decentralization and privatization processes, 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Rejection to the  “unconsulted” characteristic of the reforms, 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Resistance to changes to the teachers’ work regulations and to the evaluation systems.</a:t>
            </a:r>
            <a:r>
              <a:rPr lang="en-US" sz="2800"/>
              <a:t> 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229600" cy="1143000"/>
          </a:xfrm>
          <a:noFill/>
          <a:ln/>
        </p:spPr>
        <p:txBody>
          <a:bodyPr/>
          <a:lstStyle/>
          <a:p>
            <a:pPr marL="838200" indent="-838200"/>
            <a:r>
              <a:rPr lang="es-EC" sz="1600" b="1"/>
              <a:t>The core of conflicts between unions and governments </a:t>
            </a:r>
            <a:r>
              <a:rPr lang="es-ES" sz="1600"/>
              <a:t/>
            </a:r>
            <a:br>
              <a:rPr lang="es-ES" sz="1600"/>
            </a:br>
            <a:endParaRPr lang="es-E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6713" y="1233488"/>
            <a:ext cx="7467600" cy="492442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800" b="1"/>
              <a:t>RECENT CONFLICTS 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2800" b="1"/>
          </a:p>
          <a:p>
            <a:pPr>
              <a:lnSpc>
                <a:spcPct val="80000"/>
              </a:lnSpc>
            </a:pPr>
            <a:r>
              <a:rPr lang="en-US" sz="2800"/>
              <a:t>Increasing demands related to salary, benefits and labor conditions.</a:t>
            </a:r>
            <a:r>
              <a:rPr lang="en-US" sz="3600"/>
              <a:t> 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Between 2003 and 2006, 60% of strikes and protests were related to salary and labor demands.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Only 23% of conflicts were related to educational policy orientations. </a:t>
            </a:r>
          </a:p>
          <a:p>
            <a:pPr>
              <a:lnSpc>
                <a:spcPct val="80000"/>
              </a:lnSpc>
            </a:pPr>
            <a:endParaRPr lang="en-US" sz="2800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229600" cy="1143000"/>
          </a:xfrm>
          <a:noFill/>
          <a:ln/>
        </p:spPr>
        <p:txBody>
          <a:bodyPr/>
          <a:lstStyle/>
          <a:p>
            <a:pPr marL="838200" indent="-838200"/>
            <a:r>
              <a:rPr lang="en-US" sz="1600" b="1"/>
              <a:t>The core of conflicts between unions and governments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611313"/>
            <a:ext cx="7521575" cy="4924425"/>
          </a:xfrm>
        </p:spPr>
        <p:txBody>
          <a:bodyPr/>
          <a:lstStyle/>
          <a:p>
            <a:pPr lvl="2"/>
            <a:r>
              <a:rPr lang="es-EC" b="1"/>
              <a:t>   Chile</a:t>
            </a:r>
          </a:p>
          <a:p>
            <a:pPr>
              <a:buClr>
                <a:schemeClr val="tx1"/>
              </a:buClr>
            </a:pPr>
            <a:endParaRPr lang="es-EC" sz="2400" b="1"/>
          </a:p>
          <a:p>
            <a:pPr lvl="2">
              <a:buClr>
                <a:schemeClr val="tx1"/>
              </a:buClr>
            </a:pPr>
            <a:r>
              <a:rPr lang="es-EC" b="1"/>
              <a:t>   Jamaica</a:t>
            </a:r>
          </a:p>
          <a:p>
            <a:pPr>
              <a:buClr>
                <a:schemeClr val="tx1"/>
              </a:buClr>
            </a:pPr>
            <a:endParaRPr lang="es-EC" sz="2400" b="1"/>
          </a:p>
          <a:p>
            <a:pPr lvl="2">
              <a:buClr>
                <a:schemeClr val="tx1"/>
              </a:buClr>
            </a:pPr>
            <a:r>
              <a:rPr lang="es-EC" b="1"/>
              <a:t>   Mexico</a:t>
            </a:r>
          </a:p>
          <a:p>
            <a:pPr>
              <a:buClr>
                <a:schemeClr val="tx1"/>
              </a:buClr>
            </a:pPr>
            <a:endParaRPr lang="es-EC" sz="2400" b="1"/>
          </a:p>
          <a:p>
            <a:pPr lvl="2">
              <a:buClr>
                <a:schemeClr val="tx1"/>
              </a:buClr>
            </a:pPr>
            <a:r>
              <a:rPr lang="es-EC" b="1"/>
              <a:t>   Dominican Republic</a:t>
            </a: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229600" cy="1143000"/>
          </a:xfrm>
          <a:noFill/>
          <a:ln/>
        </p:spPr>
        <p:txBody>
          <a:bodyPr/>
          <a:lstStyle/>
          <a:p>
            <a:pPr marL="838200" indent="-838200"/>
            <a:r>
              <a:rPr lang="es-EC" sz="1600" b="1"/>
              <a:t>Dialogues and agreement: four national experiencies</a:t>
            </a:r>
            <a:r>
              <a:rPr lang="es-EC" b="1"/>
              <a:t> </a:t>
            </a:r>
            <a:r>
              <a:rPr lang="es-ES"/>
              <a:t/>
            </a:r>
            <a:br>
              <a:rPr lang="es-ES"/>
            </a:b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1463" y="1239838"/>
            <a:ext cx="7140575" cy="5399087"/>
          </a:xfrm>
        </p:spPr>
        <p:txBody>
          <a:bodyPr/>
          <a:lstStyle/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en-US" sz="2800" b="1"/>
              <a:t>KEY ELEMENTS </a:t>
            </a:r>
          </a:p>
          <a:p>
            <a:pPr marL="609600" indent="-609600" algn="ctr">
              <a:lnSpc>
                <a:spcPct val="80000"/>
              </a:lnSpc>
              <a:buFontTx/>
              <a:buNone/>
            </a:pPr>
            <a:endParaRPr lang="en-US" sz="3600" b="1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AutoNum type="alphaLcParenR"/>
            </a:pPr>
            <a:r>
              <a:rPr lang="en-US" sz="2800"/>
              <a:t>Existence of basic economic and political conditions for dialogue. 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AutoNum type="alphaLcParenR"/>
            </a:pPr>
            <a:endParaRPr lang="en-US" sz="280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AutoNum type="alphaLcParenR"/>
            </a:pPr>
            <a:r>
              <a:rPr lang="en-US" sz="2800"/>
              <a:t>Creation of institutionalized dialogue spaces about basis, orientations and reform tools. 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AutoNum type="alphaLcParenR"/>
            </a:pPr>
            <a:endParaRPr lang="en-US" sz="280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AutoNum type="alphaLcParenR"/>
            </a:pPr>
            <a:r>
              <a:rPr lang="en-US" sz="2800"/>
              <a:t>Government representatives with political and technical capacities to lead, harmonize interests and confront changing conditions.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229600" cy="1143000"/>
          </a:xfrm>
          <a:noFill/>
          <a:ln/>
        </p:spPr>
        <p:txBody>
          <a:bodyPr/>
          <a:lstStyle/>
          <a:p>
            <a:pPr marL="838200" indent="-838200"/>
            <a:r>
              <a:rPr lang="es-EC" sz="1600" b="1"/>
              <a:t>Dialogues and agreement: four national experiencies</a:t>
            </a:r>
            <a:r>
              <a:rPr lang="es-EC" b="1"/>
              <a:t> </a:t>
            </a:r>
            <a:r>
              <a:rPr lang="es-ES" sz="1600"/>
              <a:t/>
            </a:r>
            <a:br>
              <a:rPr lang="es-ES" sz="1600"/>
            </a:br>
            <a:endParaRPr lang="es-E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ersonalizado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iseño personalizado">
  <a:themeElements>
    <a:clrScheme name="2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iseño personalizad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2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iseño personalizado">
  <a:themeElements>
    <a:clrScheme name="3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iseño personalizad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3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iseño personalizado">
  <a:themeElements>
    <a:clrScheme name="4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iseño personalizad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4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538</Words>
  <Application>Microsoft Office PowerPoint</Application>
  <PresentationFormat>On-screen Show (4:3)</PresentationFormat>
  <Paragraphs>137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Tahoma</vt:lpstr>
      <vt:lpstr>Times New Roman</vt:lpstr>
      <vt:lpstr>Diseño predeterminado</vt:lpstr>
      <vt:lpstr>Diseño personalizado</vt:lpstr>
      <vt:lpstr>1_Diseño personalizado</vt:lpstr>
      <vt:lpstr>2_Diseño personalizado</vt:lpstr>
      <vt:lpstr>3_Diseño personalizado</vt:lpstr>
      <vt:lpstr>4_Diseño personalizado</vt:lpstr>
      <vt:lpstr>IADB - Regional Policy Dialogue – Education Network </vt:lpstr>
      <vt:lpstr>Governments, teachers and reform processes </vt:lpstr>
      <vt:lpstr>Governments, teachers and reform processes </vt:lpstr>
      <vt:lpstr>Teachers’ Unions in Latin America and the Caribbean </vt:lpstr>
      <vt:lpstr>Teachers’ Unions in Latin America and the Caribbean</vt:lpstr>
      <vt:lpstr>The core of conflicts between unions and governments  </vt:lpstr>
      <vt:lpstr>The core of conflicts between unions and governments</vt:lpstr>
      <vt:lpstr>Dialogues and agreement: four national experiencies  </vt:lpstr>
      <vt:lpstr>Dialogues and agreement: four national experiencies  </vt:lpstr>
      <vt:lpstr>Dialogues and agreement: four national experiencies 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Ideas to foster dialogue and cooperation  </vt:lpstr>
      <vt:lpstr>Slide 19</vt:lpstr>
    </vt:vector>
  </TitlesOfParts>
  <Company>Abella@adinet.com.uy para el BID - Pabla Ayala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Sindicalismo docente ENGLISH TRANSLATION</dc:title>
  <dc:creator>Palamidessi, traducido por Maria Juliana Abella</dc:creator>
  <cp:lastModifiedBy>anarod</cp:lastModifiedBy>
  <cp:revision>30</cp:revision>
  <dcterms:modified xsi:type="dcterms:W3CDTF">2010-07-11T17:09:18Z</dcterms:modified>
</cp:coreProperties>
</file>