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embeddedFontLst>
    <p:embeddedFont>
      <p:font typeface="Verdana" pitchFamily="34" charset="0"/>
      <p:regular r:id="rId14"/>
      <p:bold r:id="rId15"/>
      <p:italic r:id="rId16"/>
      <p:boldItalic r:id="rId17"/>
    </p:embeddedFont>
  </p:embeddedFont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071" autoAdjust="0"/>
    <p:restoredTop sz="90929"/>
  </p:normalViewPr>
  <p:slideViewPr>
    <p:cSldViewPr>
      <p:cViewPr>
        <p:scale>
          <a:sx n="75" d="100"/>
          <a:sy n="75" d="100"/>
        </p:scale>
        <p:origin x="-49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916E6-9745-42ED-830A-A37E0494DB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D6E21-93CF-4830-90DA-5F903439CDD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D2192-FCA1-4EC6-BAAC-D5DE54151EC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C52B4-CD89-4C34-8A96-37501D01B50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DB928-04BD-4077-91E3-6BE1639CE5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7E9B4-198A-44D8-B6EA-8B88077F35C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46F8F-0688-45EF-9BE2-105E19E913C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ED9A6-ACAD-44B0-8D18-6FA06DB27FA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C3850-556B-43FD-99F8-69395D7DBAC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5511D-A139-4AB1-9D5E-D2BB26EC636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7EDFF-0FEA-4566-AE91-4209F5FBC89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ECFF">
                <a:gamma/>
                <a:tint val="36863"/>
                <a:invGamma/>
              </a:srgbClr>
            </a:gs>
            <a:gs pos="100000">
              <a:srgbClr val="CCE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379B20-FC29-4542-B453-C814F087BFB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57200" y="579120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000"/>
              <a:t>Washington, D.C., </a:t>
            </a:r>
            <a:r>
              <a:rPr lang="en-US" sz="2000"/>
              <a:t>November</a:t>
            </a:r>
            <a:r>
              <a:rPr lang="es-ES_tradnl" sz="2000"/>
              <a:t> 14-15, 2002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295400" y="1600200"/>
            <a:ext cx="6705600" cy="3429000"/>
          </a:xfrm>
          <a:prstGeom prst="rect">
            <a:avLst/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ES" sz="3200" b="1">
                <a:solidFill>
                  <a:srgbClr val="00FFFF"/>
                </a:solidFill>
                <a:latin typeface="Verdana" pitchFamily="34" charset="0"/>
              </a:rPr>
              <a:t>SYNTHESIS OF THE CIVIL</a:t>
            </a:r>
          </a:p>
          <a:p>
            <a:pPr algn="ctr"/>
            <a:r>
              <a:rPr lang="es-ES" sz="3200" b="1">
                <a:solidFill>
                  <a:srgbClr val="00FFFF"/>
                </a:solidFill>
                <a:latin typeface="Verdana" pitchFamily="34" charset="0"/>
              </a:rPr>
              <a:t> SERVICE DIAGNOSES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403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/>
              <a:t>Interamerican Development Bank Regional Policy Dialogue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968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00FFFF"/>
                </a:solidFill>
                <a:latin typeface="Verdana" pitchFamily="34" charset="0"/>
              </a:rPr>
              <a:t>Systematic Analysis of the Indices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CC0066"/>
                </a:solidFill>
                <a:latin typeface="Verdana" pitchFamily="34" charset="0"/>
              </a:rPr>
              <a:t>4. FUNCTIONAL CAPACITY	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676400" y="4648200"/>
            <a:ext cx="5867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Work and system organization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Mobility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Horizontal careers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295400" y="1752600"/>
            <a:ext cx="3805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000" b="1">
                <a:solidFill>
                  <a:srgbClr val="CC0066"/>
                </a:solidFill>
                <a:latin typeface="Verdana" pitchFamily="34" charset="0"/>
              </a:rPr>
              <a:t>Incentivate Effectiveness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676400" y="2286000"/>
            <a:ext cx="60960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76250" indent="-47625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Performance evaluation</a:t>
            </a:r>
          </a:p>
          <a:p>
            <a:pPr marL="476250" indent="-47625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Compensation policies</a:t>
            </a:r>
          </a:p>
          <a:p>
            <a:pPr marL="476250" indent="-47625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Indicators of wage compression</a:t>
            </a:r>
          </a:p>
          <a:p>
            <a:pPr marL="476250" indent="-47625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Disciplinary procedures and sanctions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371600" y="4114800"/>
            <a:ext cx="1582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000" b="1">
                <a:solidFill>
                  <a:srgbClr val="CC0066"/>
                </a:solidFill>
                <a:latin typeface="Verdana" pitchFamily="34" charset="0"/>
              </a:rPr>
              <a:t>Flexibility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968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00FFFF"/>
                </a:solidFill>
                <a:latin typeface="Verdana" pitchFamily="34" charset="0"/>
              </a:rPr>
              <a:t>Systematic Analysis of the Indices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219200" y="1371600"/>
            <a:ext cx="579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CC0066"/>
                </a:solidFill>
                <a:latin typeface="Verdana" pitchFamily="34" charset="0"/>
              </a:rPr>
              <a:t>5. INTEGRATING CAPACITY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371600" y="2057400"/>
            <a:ext cx="58674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Labor climate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Labor conflicts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Labor rights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Labor relations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Collective bargaining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Role of unions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968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00FFFF"/>
                </a:solidFill>
                <a:latin typeface="Verdana" pitchFamily="34" charset="0"/>
              </a:rPr>
              <a:t>Conclusions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371600" y="1676400"/>
            <a:ext cx="66294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2000">
                <a:latin typeface="Verdana" pitchFamily="34" charset="0"/>
              </a:rPr>
              <a:t>Reference paradigm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endParaRPr lang="es-ES" sz="2000">
              <a:latin typeface="Verdana" pitchFamily="34" charset="0"/>
            </a:endParaRP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2000">
                <a:latin typeface="Verdana" pitchFamily="34" charset="0"/>
              </a:rPr>
              <a:t>Legal framework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endParaRPr lang="es-ES" sz="2000">
              <a:latin typeface="Verdana" pitchFamily="34" charset="0"/>
            </a:endParaRP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2000">
                <a:latin typeface="Verdana" pitchFamily="34" charset="0"/>
              </a:rPr>
              <a:t>Future trends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endParaRPr lang="es-ES" sz="2000">
              <a:latin typeface="Verdana" pitchFamily="34" charset="0"/>
            </a:endParaRP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2000">
                <a:latin typeface="Verdana" pitchFamily="34" charset="0"/>
              </a:rPr>
              <a:t>Recommendations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27" name="Object 131"/>
          <p:cNvGraphicFramePr>
            <a:graphicFrameLocks noChangeAspect="1"/>
          </p:cNvGraphicFramePr>
          <p:nvPr/>
        </p:nvGraphicFramePr>
        <p:xfrm>
          <a:off x="1346200" y="952500"/>
          <a:ext cx="7162800" cy="5753100"/>
        </p:xfrm>
        <a:graphic>
          <a:graphicData uri="http://schemas.openxmlformats.org/presentationml/2006/ole">
            <p:oleObj spid="_x0000_s4227" name="Document" r:id="rId3" imgW="6555600" imgH="547380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57200" y="762000"/>
          <a:ext cx="8026400" cy="5664200"/>
        </p:xfrm>
        <a:graphic>
          <a:graphicData uri="http://schemas.openxmlformats.org/presentationml/2006/ole">
            <p:oleObj spid="_x0000_s5122" name="Document" r:id="rId3" imgW="9416520" imgH="665172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968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00FFFF"/>
                </a:solidFill>
                <a:latin typeface="Verdana" pitchFamily="34" charset="0"/>
              </a:rPr>
              <a:t>Introduction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447800" y="1447800"/>
            <a:ext cx="66294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2000">
                <a:latin typeface="Verdana" pitchFamily="34" charset="0"/>
              </a:rPr>
              <a:t>Countries included in the study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endParaRPr lang="es-ES" sz="2000">
              <a:latin typeface="Verdana" pitchFamily="34" charset="0"/>
            </a:endParaRP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2000">
                <a:latin typeface="Verdana" pitchFamily="34" charset="0"/>
              </a:rPr>
              <a:t>Plurality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endParaRPr lang="es-ES" sz="2000">
              <a:latin typeface="Verdana" pitchFamily="34" charset="0"/>
            </a:endParaRP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2000">
                <a:latin typeface="Verdana" pitchFamily="34" charset="0"/>
              </a:rPr>
              <a:t>Indices do not judge government conduct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endParaRPr lang="es-ES" sz="2000">
              <a:latin typeface="Verdana" pitchFamily="34" charset="0"/>
            </a:endParaRP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2000">
                <a:latin typeface="Verdana" pitchFamily="34" charset="0"/>
              </a:rPr>
              <a:t>Analytical Framework: What does it tell us?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endParaRPr lang="es-ES" sz="2000">
              <a:latin typeface="Verdana" pitchFamily="34" charset="0"/>
            </a:endParaRP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2000">
                <a:latin typeface="Verdana" pitchFamily="34" charset="0"/>
              </a:rPr>
              <a:t>Acceptable results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968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00FFFF"/>
                </a:solidFill>
                <a:latin typeface="Verdana" pitchFamily="34" charset="0"/>
              </a:rPr>
              <a:t>Systematic Analysis of the Indices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219200" y="13716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CC0066"/>
                </a:solidFill>
                <a:latin typeface="Verdana" pitchFamily="34" charset="0"/>
              </a:rPr>
              <a:t>1. EFFICIENCY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371600" y="2057400"/>
            <a:ext cx="58674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Lack of information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Lack of planning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Fiscal weight of salaries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Benefits apart from salary 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Lack of data on turnover and absenteeism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968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00FFFF"/>
                </a:solidFill>
                <a:latin typeface="Verdana" pitchFamily="34" charset="0"/>
              </a:rPr>
              <a:t>Systematic Analysis of the Indices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219200" y="13716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CC0066"/>
                </a:solidFill>
                <a:latin typeface="Verdana" pitchFamily="34" charset="0"/>
              </a:rPr>
              <a:t>2. MERIT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371600" y="2057400"/>
            <a:ext cx="58674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Deficit of rule implementation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Country-specific problems and successes and historical analysis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Areas protected from arbitrary action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Effects on career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Selection agencies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968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00FFFF"/>
                </a:solidFill>
                <a:latin typeface="Verdana" pitchFamily="34" charset="0"/>
              </a:rPr>
              <a:t>Systematic Analysis of the Indices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7010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CC0066"/>
                </a:solidFill>
                <a:latin typeface="Verdana" pitchFamily="34" charset="0"/>
              </a:rPr>
              <a:t>3. STRUCTURAL CONSISTENCY</a:t>
            </a:r>
          </a:p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CC0066"/>
                </a:solidFill>
                <a:latin typeface="Verdana" pitchFamily="34" charset="0"/>
              </a:rPr>
              <a:t>	Strategic Coherence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905000" y="2209800"/>
            <a:ext cx="58674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Lack of strategic vision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Specific and historical analysis by country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Compensation strategy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Education strategy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Performance evaluation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968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00FFFF"/>
                </a:solidFill>
                <a:latin typeface="Verdana" pitchFamily="34" charset="0"/>
              </a:rPr>
              <a:t>Systematic Analysis of the Indices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CC0066"/>
                </a:solidFill>
                <a:latin typeface="Verdana" pitchFamily="34" charset="0"/>
              </a:rPr>
              <a:t>3. STRUCTURAL CONSISTENCY	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676400" y="3886200"/>
            <a:ext cx="58674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Quality of information systems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Performance evaluation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Job description and classification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Education strategy</a:t>
            </a:r>
          </a:p>
          <a:p>
            <a:pPr marL="384175" indent="-384175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Salary differences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295400" y="1752600"/>
            <a:ext cx="3559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000" b="1">
                <a:solidFill>
                  <a:srgbClr val="CC0066"/>
                </a:solidFill>
                <a:latin typeface="Verdana" pitchFamily="34" charset="0"/>
              </a:rPr>
              <a:t>Managerial Consistency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676400" y="2286000"/>
            <a:ext cx="4876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76250" indent="-47625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Uniformity and centralization</a:t>
            </a:r>
          </a:p>
          <a:p>
            <a:pPr marL="476250" indent="-47625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Deficits of education and attitude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371600" y="3352800"/>
            <a:ext cx="3086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000" b="1">
                <a:solidFill>
                  <a:srgbClr val="CC0066"/>
                </a:solidFill>
                <a:latin typeface="Verdana" pitchFamily="34" charset="0"/>
              </a:rPr>
              <a:t>Process Consistency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968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00FFFF"/>
                </a:solidFill>
                <a:latin typeface="Verdana" pitchFamily="34" charset="0"/>
              </a:rPr>
              <a:t>Systematic Analysis of the Indices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CC0066"/>
                </a:solidFill>
                <a:latin typeface="Verdana" pitchFamily="34" charset="0"/>
              </a:rPr>
              <a:t>4. FUNCTIONAL CAPACITY	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295400" y="1752600"/>
            <a:ext cx="193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000" b="1">
                <a:solidFill>
                  <a:srgbClr val="CC0066"/>
                </a:solidFill>
                <a:latin typeface="Verdana" pitchFamily="34" charset="0"/>
              </a:rPr>
              <a:t>Competence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676400" y="2286000"/>
            <a:ext cx="56388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76250" indent="-47625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Professional qualifications</a:t>
            </a:r>
          </a:p>
          <a:p>
            <a:pPr marL="476250" indent="-47625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Management by competencies</a:t>
            </a:r>
          </a:p>
          <a:p>
            <a:pPr marL="476250" indent="-47625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Indicators to measure positions that require higher education</a:t>
            </a:r>
          </a:p>
          <a:p>
            <a:pPr marL="476250" indent="-47625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Real technical capacity</a:t>
            </a:r>
          </a:p>
          <a:p>
            <a:pPr marL="476250" indent="-47625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1800">
                <a:latin typeface="Verdana" pitchFamily="34" charset="0"/>
              </a:rPr>
              <a:t>Probationary periods</a:t>
            </a:r>
          </a:p>
          <a:p>
            <a:pPr marL="476250" indent="-47625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1800">
                <a:latin typeface="Verdana" pitchFamily="34" charset="0"/>
              </a:rPr>
              <a:t>Development and education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255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Times New Roman</vt:lpstr>
      <vt:lpstr>Verdana</vt:lpstr>
      <vt:lpstr>Diseño predeterminado</vt:lpstr>
      <vt:lpstr>Microsoft Word 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F.ESADE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CPD</dc:creator>
  <cp:lastModifiedBy>anarod</cp:lastModifiedBy>
  <cp:revision>15</cp:revision>
  <dcterms:created xsi:type="dcterms:W3CDTF">2002-11-07T09:22:40Z</dcterms:created>
  <dcterms:modified xsi:type="dcterms:W3CDTF">2010-07-11T23:45:00Z</dcterms:modified>
</cp:coreProperties>
</file>