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55" r:id="rId1"/>
  </p:sldMasterIdLst>
  <p:notesMasterIdLst>
    <p:notesMasterId r:id="rId47"/>
  </p:notesMasterIdLst>
  <p:handoutMasterIdLst>
    <p:handoutMasterId r:id="rId48"/>
  </p:handoutMasterIdLst>
  <p:sldIdLst>
    <p:sldId id="256" r:id="rId2"/>
    <p:sldId id="298" r:id="rId3"/>
    <p:sldId id="297" r:id="rId4"/>
    <p:sldId id="290" r:id="rId5"/>
    <p:sldId id="294" r:id="rId6"/>
    <p:sldId id="291" r:id="rId7"/>
    <p:sldId id="292" r:id="rId8"/>
    <p:sldId id="293" r:id="rId9"/>
    <p:sldId id="296" r:id="rId10"/>
    <p:sldId id="282" r:id="rId11"/>
    <p:sldId id="283" r:id="rId12"/>
    <p:sldId id="284" r:id="rId13"/>
    <p:sldId id="285" r:id="rId14"/>
    <p:sldId id="301" r:id="rId15"/>
    <p:sldId id="286" r:id="rId16"/>
    <p:sldId id="302" r:id="rId17"/>
    <p:sldId id="287" r:id="rId18"/>
    <p:sldId id="288" r:id="rId19"/>
    <p:sldId id="304" r:id="rId20"/>
    <p:sldId id="273" r:id="rId21"/>
    <p:sldId id="274" r:id="rId22"/>
    <p:sldId id="275" r:id="rId23"/>
    <p:sldId id="276" r:id="rId24"/>
    <p:sldId id="277" r:id="rId25"/>
    <p:sldId id="305" r:id="rId26"/>
    <p:sldId id="279" r:id="rId27"/>
    <p:sldId id="306" r:id="rId28"/>
    <p:sldId id="307" r:id="rId29"/>
    <p:sldId id="280" r:id="rId30"/>
    <p:sldId id="308" r:id="rId31"/>
    <p:sldId id="281" r:id="rId32"/>
    <p:sldId id="269" r:id="rId33"/>
    <p:sldId id="270" r:id="rId34"/>
    <p:sldId id="271" r:id="rId35"/>
    <p:sldId id="309" r:id="rId36"/>
    <p:sldId id="272" r:id="rId37"/>
    <p:sldId id="267" r:id="rId38"/>
    <p:sldId id="268" r:id="rId39"/>
    <p:sldId id="310" r:id="rId40"/>
    <p:sldId id="311" r:id="rId41"/>
    <p:sldId id="257" r:id="rId42"/>
    <p:sldId id="299" r:id="rId43"/>
    <p:sldId id="300" r:id="rId44"/>
    <p:sldId id="260" r:id="rId45"/>
    <p:sldId id="261" r:id="rId46"/>
  </p:sldIdLst>
  <p:sldSz cx="9144000" cy="6858000" type="screen4x3"/>
  <p:notesSz cx="6996113" cy="9282113"/>
  <p:embeddedFontLst>
    <p:embeddedFont>
      <p:font typeface="Georgia" pitchFamily="18" charset="0"/>
      <p:regular r:id="rId49"/>
      <p:bold r:id="rId50"/>
      <p:italic r:id="rId51"/>
      <p:boldItalic r:id="rId52"/>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2.fntdata"/><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3.fntdata"/><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defTabSz="930275">
              <a:defRPr sz="1200"/>
            </a:lvl1pPr>
          </a:lstStyle>
          <a:p>
            <a:endParaRPr lang="en-US"/>
          </a:p>
        </p:txBody>
      </p:sp>
      <p:sp>
        <p:nvSpPr>
          <p:cNvPr id="4915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algn="r" defTabSz="930275">
              <a:defRPr sz="1200"/>
            </a:lvl1pPr>
          </a:lstStyle>
          <a:p>
            <a:endParaRPr lang="en-US"/>
          </a:p>
        </p:txBody>
      </p:sp>
      <p:sp>
        <p:nvSpPr>
          <p:cNvPr id="49156"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defTabSz="930275">
              <a:defRPr sz="1200"/>
            </a:lvl1pPr>
          </a:lstStyle>
          <a:p>
            <a:endParaRPr lang="en-US"/>
          </a:p>
        </p:txBody>
      </p:sp>
      <p:sp>
        <p:nvSpPr>
          <p:cNvPr id="49157"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algn="r" defTabSz="930275">
              <a:defRPr sz="1200"/>
            </a:lvl1pPr>
          </a:lstStyle>
          <a:p>
            <a:fld id="{60507115-3539-42B8-B7C0-655335FB2E0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defTabSz="930275">
              <a:defRPr sz="1200"/>
            </a:lvl1pPr>
          </a:lstStyle>
          <a:p>
            <a:endParaRPr lang="en-US"/>
          </a:p>
        </p:txBody>
      </p:sp>
      <p:sp>
        <p:nvSpPr>
          <p:cNvPr id="102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algn="r" defTabSz="930275">
              <a:defRPr sz="1200"/>
            </a:lvl1pPr>
          </a:lstStyle>
          <a:p>
            <a:endParaRPr lang="en-US"/>
          </a:p>
        </p:txBody>
      </p:sp>
      <p:sp>
        <p:nvSpPr>
          <p:cNvPr id="1028" name="Rectangle 4"/>
          <p:cNvSpPr>
            <a:spLocks noChangeArrowheads="1" noTextEdit="1"/>
          </p:cNvSpPr>
          <p:nvPr>
            <p:ph type="sldImg" idx="2"/>
          </p:nvPr>
        </p:nvSpPr>
        <p:spPr bwMode="auto">
          <a:xfrm>
            <a:off x="1177925" y="696913"/>
            <a:ext cx="4641850" cy="3479800"/>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33450" y="4408488"/>
            <a:ext cx="5129213" cy="4176712"/>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defTabSz="930275">
              <a:defRPr sz="1200"/>
            </a:lvl1pPr>
          </a:lstStyle>
          <a:p>
            <a:endParaRPr lang="en-US"/>
          </a:p>
        </p:txBody>
      </p:sp>
      <p:sp>
        <p:nvSpPr>
          <p:cNvPr id="1031"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algn="r" defTabSz="930275">
              <a:defRPr sz="1200"/>
            </a:lvl1pPr>
          </a:lstStyle>
          <a:p>
            <a:fld id="{1F48C3F5-5EB5-4E70-BBFF-CBA46DE1887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72021E0-5FB3-4ED2-AA95-5872CCE9D5B1}" type="slidenum">
              <a:rPr lang="en-US"/>
              <a:pPr/>
              <a:t>1</a:t>
            </a:fld>
            <a:endParaRPr lang="en-US"/>
          </a:p>
        </p:txBody>
      </p:sp>
      <p:sp>
        <p:nvSpPr>
          <p:cNvPr id="54274" name="Rectangle 2"/>
          <p:cNvSpPr>
            <a:spLocks noChangeArrowheads="1" noTextEdit="1"/>
          </p:cNvSpPr>
          <p:nvPr>
            <p:ph type="sldImg"/>
          </p:nvPr>
        </p:nvSpPr>
        <p:spPr>
          <a:xfrm>
            <a:off x="1179513" y="696913"/>
            <a:ext cx="4638675" cy="3479800"/>
          </a:xfrm>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B0CCC81-81BF-42F2-8309-937F476F9CE7}" type="slidenum">
              <a:rPr lang="en-US"/>
              <a:pPr/>
              <a:t>2</a:t>
            </a:fld>
            <a:endParaRPr lang="en-US"/>
          </a:p>
        </p:txBody>
      </p:sp>
      <p:sp>
        <p:nvSpPr>
          <p:cNvPr id="56322" name="Rectangle 2"/>
          <p:cNvSpPr>
            <a:spLocks noChangeArrowheads="1" noTextEdit="1"/>
          </p:cNvSpPr>
          <p:nvPr>
            <p:ph type="sldImg"/>
          </p:nvPr>
        </p:nvSpPr>
        <p:spPr>
          <a:xfrm>
            <a:off x="1179513" y="696913"/>
            <a:ext cx="4638675" cy="3479800"/>
          </a:xfrm>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682" name="Rectangle 205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683" name="Rectangle 205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chemeClr val="accent1"/>
                </a:solidFill>
                <a:latin typeface="Georgia" pitchFamily="18" charset="0"/>
              </a:defRPr>
            </a:lvl1pPr>
          </a:lstStyle>
          <a:p>
            <a:r>
              <a:rPr lang="en-US"/>
              <a:t>Click to edit Master subtitle style</a:t>
            </a:r>
          </a:p>
        </p:txBody>
      </p:sp>
      <p:sp>
        <p:nvSpPr>
          <p:cNvPr id="71684" name="Rectangle 2052"/>
          <p:cNvSpPr>
            <a:spLocks noGrp="1" noChangeArrowheads="1"/>
          </p:cNvSpPr>
          <p:nvPr>
            <p:ph type="sldNum" sz="quarter" idx="4"/>
          </p:nvPr>
        </p:nvSpPr>
        <p:spPr/>
        <p:txBody>
          <a:bodyPr/>
          <a:lstStyle>
            <a:lvl1pPr>
              <a:defRPr/>
            </a:lvl1pPr>
          </a:lstStyle>
          <a:p>
            <a:fld id="{E789A34F-E580-4580-975D-F158CE9C23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2930196-3AB0-473F-B0C2-27942D4BE5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E71A883-1829-49C5-BF22-0E9E8FDD71F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Slide Number Placeholder 4"/>
          <p:cNvSpPr>
            <a:spLocks noGrp="1"/>
          </p:cNvSpPr>
          <p:nvPr>
            <p:ph type="sldNum" sz="quarter" idx="10"/>
          </p:nvPr>
        </p:nvSpPr>
        <p:spPr>
          <a:xfrm>
            <a:off x="6553200" y="6248400"/>
            <a:ext cx="1905000" cy="457200"/>
          </a:xfrm>
        </p:spPr>
        <p:txBody>
          <a:bodyPr/>
          <a:lstStyle>
            <a:lvl1pPr>
              <a:defRPr/>
            </a:lvl1pPr>
          </a:lstStyle>
          <a:p>
            <a:fld id="{B6395B19-5D33-4000-960B-E555D7E1B7F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Slide Number Placeholder 3"/>
          <p:cNvSpPr>
            <a:spLocks noGrp="1"/>
          </p:cNvSpPr>
          <p:nvPr>
            <p:ph type="sldNum" sz="quarter" idx="10"/>
          </p:nvPr>
        </p:nvSpPr>
        <p:spPr>
          <a:xfrm>
            <a:off x="6553200" y="6248400"/>
            <a:ext cx="1905000" cy="457200"/>
          </a:xfrm>
        </p:spPr>
        <p:txBody>
          <a:bodyPr/>
          <a:lstStyle>
            <a:lvl1pPr>
              <a:defRPr/>
            </a:lvl1pPr>
          </a:lstStyle>
          <a:p>
            <a:fld id="{152C9D64-B50B-4247-B65E-AD51FC821E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F881AAE-6E94-4F64-8345-974B16F84F3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A9DAD16-D8DC-4C56-BD4C-69E88460EE2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7FAC68A-2C5D-46B8-AF7C-6D1983884AC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C865F47-920B-4D6F-BAB1-1B64A96E82B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26B6584-6649-42B9-8276-EF352BFCF4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1DF9D9C-0A90-46D1-AFD3-D3E82FD940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DF8F92B-777C-4DAB-9146-E969CC185C3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22D989B-54A5-4E46-92D0-352120579ED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Who was Interviewed?</a:t>
            </a:r>
          </a:p>
        </p:txBody>
      </p:sp>
      <p:sp>
        <p:nvSpPr>
          <p:cNvPr id="7065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70660" name="Picture 4" descr="C:\Documents and Settings\Administrator\Desktop\B&amp;A Logo3.gif"/>
          <p:cNvPicPr>
            <a:picLocks noChangeAspect="1" noChangeArrowheads="1"/>
          </p:cNvPicPr>
          <p:nvPr/>
        </p:nvPicPr>
        <p:blipFill>
          <a:blip r:embed="rId15" cstate="print"/>
          <a:srcRect/>
          <a:stretch>
            <a:fillRect/>
          </a:stretch>
        </p:blipFill>
        <p:spPr bwMode="auto">
          <a:xfrm>
            <a:off x="0" y="0"/>
            <a:ext cx="1198563" cy="1219200"/>
          </a:xfrm>
          <a:prstGeom prst="rect">
            <a:avLst/>
          </a:prstGeom>
          <a:noFill/>
        </p:spPr>
      </p:pic>
      <p:sp>
        <p:nvSpPr>
          <p:cNvPr id="70661" name="Rectangle 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94D2F5B-8554-49AF-A4FA-5E42659B1F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hdr="0" ftr="0" dt="0"/>
  <p:txStyles>
    <p:titleStyle>
      <a:lvl1pPr algn="ctr" rtl="0" fontAlgn="base">
        <a:spcBef>
          <a:spcPct val="0"/>
        </a:spcBef>
        <a:spcAft>
          <a:spcPct val="0"/>
        </a:spcAft>
        <a:defRPr sz="4400">
          <a:solidFill>
            <a:srgbClr val="000066"/>
          </a:solidFill>
          <a:latin typeface="+mj-lt"/>
          <a:ea typeface="+mj-ea"/>
          <a:cs typeface="+mj-cs"/>
        </a:defRPr>
      </a:lvl1pPr>
      <a:lvl2pPr algn="ctr" rtl="0" fontAlgn="base">
        <a:spcBef>
          <a:spcPct val="0"/>
        </a:spcBef>
        <a:spcAft>
          <a:spcPct val="0"/>
        </a:spcAft>
        <a:defRPr sz="4400">
          <a:solidFill>
            <a:srgbClr val="000066"/>
          </a:solidFill>
          <a:latin typeface="Georgia" pitchFamily="18" charset="0"/>
        </a:defRPr>
      </a:lvl2pPr>
      <a:lvl3pPr algn="ctr" rtl="0" fontAlgn="base">
        <a:spcBef>
          <a:spcPct val="0"/>
        </a:spcBef>
        <a:spcAft>
          <a:spcPct val="0"/>
        </a:spcAft>
        <a:defRPr sz="4400">
          <a:solidFill>
            <a:srgbClr val="000066"/>
          </a:solidFill>
          <a:latin typeface="Georgia" pitchFamily="18" charset="0"/>
        </a:defRPr>
      </a:lvl3pPr>
      <a:lvl4pPr algn="ctr" rtl="0" fontAlgn="base">
        <a:spcBef>
          <a:spcPct val="0"/>
        </a:spcBef>
        <a:spcAft>
          <a:spcPct val="0"/>
        </a:spcAft>
        <a:defRPr sz="4400">
          <a:solidFill>
            <a:srgbClr val="000066"/>
          </a:solidFill>
          <a:latin typeface="Georgia" pitchFamily="18" charset="0"/>
        </a:defRPr>
      </a:lvl4pPr>
      <a:lvl5pPr algn="ctr" rtl="0" fontAlgn="base">
        <a:spcBef>
          <a:spcPct val="0"/>
        </a:spcBef>
        <a:spcAft>
          <a:spcPct val="0"/>
        </a:spcAft>
        <a:defRPr sz="4400">
          <a:solidFill>
            <a:srgbClr val="000066"/>
          </a:solidFill>
          <a:latin typeface="Georgia" pitchFamily="18" charset="0"/>
        </a:defRPr>
      </a:lvl5pPr>
      <a:lvl6pPr marL="457200" algn="ctr" rtl="0" fontAlgn="base">
        <a:spcBef>
          <a:spcPct val="0"/>
        </a:spcBef>
        <a:spcAft>
          <a:spcPct val="0"/>
        </a:spcAft>
        <a:defRPr sz="4400">
          <a:solidFill>
            <a:srgbClr val="000066"/>
          </a:solidFill>
          <a:latin typeface="Georgia" pitchFamily="18" charset="0"/>
        </a:defRPr>
      </a:lvl6pPr>
      <a:lvl7pPr marL="914400" algn="ctr" rtl="0" fontAlgn="base">
        <a:spcBef>
          <a:spcPct val="0"/>
        </a:spcBef>
        <a:spcAft>
          <a:spcPct val="0"/>
        </a:spcAft>
        <a:defRPr sz="4400">
          <a:solidFill>
            <a:srgbClr val="000066"/>
          </a:solidFill>
          <a:latin typeface="Georgia" pitchFamily="18" charset="0"/>
        </a:defRPr>
      </a:lvl7pPr>
      <a:lvl8pPr marL="1371600" algn="ctr" rtl="0" fontAlgn="base">
        <a:spcBef>
          <a:spcPct val="0"/>
        </a:spcBef>
        <a:spcAft>
          <a:spcPct val="0"/>
        </a:spcAft>
        <a:defRPr sz="4400">
          <a:solidFill>
            <a:srgbClr val="000066"/>
          </a:solidFill>
          <a:latin typeface="Georgia" pitchFamily="18" charset="0"/>
        </a:defRPr>
      </a:lvl8pPr>
      <a:lvl9pPr marL="1828800" algn="ctr" rtl="0" fontAlgn="base">
        <a:spcBef>
          <a:spcPct val="0"/>
        </a:spcBef>
        <a:spcAft>
          <a:spcPct val="0"/>
        </a:spcAft>
        <a:defRPr sz="4400">
          <a:solidFill>
            <a:srgbClr val="000066"/>
          </a:solidFill>
          <a:latin typeface="Georgia" pitchFamily="18" charset="0"/>
        </a:defRPr>
      </a:lvl9pPr>
    </p:titleStyle>
    <p:bodyStyle>
      <a:lvl1pPr marL="342900" indent="-342900" algn="l" rtl="0" fontAlgn="base">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1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19.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20.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2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2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23.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24.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25.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26.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27.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28.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29.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30.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31.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32.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3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3.xml"/><Relationship Id="rId1" Type="http://schemas.openxmlformats.org/officeDocument/2006/relationships/vmlDrawing" Target="../drawings/vmlDrawing34.vml"/></Relationships>
</file>

<file path=ppt/slides/_rels/slide4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13.xml"/><Relationship Id="rId1" Type="http://schemas.openxmlformats.org/officeDocument/2006/relationships/vmlDrawing" Target="../drawings/vmlDrawing35.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3.xml"/><Relationship Id="rId1" Type="http://schemas.openxmlformats.org/officeDocument/2006/relationships/vmlDrawing" Target="../drawings/vmlDrawing36.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3.xml"/><Relationship Id="rId1" Type="http://schemas.openxmlformats.org/officeDocument/2006/relationships/vmlDrawing" Target="../drawings/vmlDrawing37.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3.xml"/><Relationship Id="rId1" Type="http://schemas.openxmlformats.org/officeDocument/2006/relationships/vmlDrawing" Target="../drawings/vmlDrawing38.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228600" y="228600"/>
            <a:ext cx="8686800" cy="6324600"/>
          </a:xfrm>
          <a:prstGeom prst="rect">
            <a:avLst/>
          </a:prstGeom>
          <a:noFill/>
          <a:ln w="28575">
            <a:solidFill>
              <a:srgbClr val="000080"/>
            </a:solidFill>
            <a:miter lim="800000"/>
            <a:headEnd/>
            <a:tailEnd/>
          </a:ln>
          <a:effectLst/>
        </p:spPr>
        <p:txBody>
          <a:bodyPr wrap="none" anchor="ctr"/>
          <a:lstStyle/>
          <a:p>
            <a:endParaRPr lang="en-US"/>
          </a:p>
        </p:txBody>
      </p:sp>
      <p:sp>
        <p:nvSpPr>
          <p:cNvPr id="2050" name="Rectangle 2"/>
          <p:cNvSpPr>
            <a:spLocks noGrp="1" noChangeArrowheads="1"/>
          </p:cNvSpPr>
          <p:nvPr>
            <p:ph type="ctrTitle"/>
          </p:nvPr>
        </p:nvSpPr>
        <p:spPr>
          <a:xfrm>
            <a:off x="1524000" y="304800"/>
            <a:ext cx="6172200" cy="1143000"/>
          </a:xfrm>
        </p:spPr>
        <p:txBody>
          <a:bodyPr/>
          <a:lstStyle/>
          <a:p>
            <a:r>
              <a:rPr lang="en-US" sz="2400"/>
              <a:t>Multilateral Investment Fund </a:t>
            </a:r>
            <a:br>
              <a:rPr lang="en-US" sz="2400"/>
            </a:br>
            <a:r>
              <a:rPr lang="en-US" sz="2400"/>
              <a:t>Inter-American Development Bank</a:t>
            </a:r>
          </a:p>
        </p:txBody>
      </p:sp>
      <p:sp>
        <p:nvSpPr>
          <p:cNvPr id="2051" name="Rectangle 3"/>
          <p:cNvSpPr>
            <a:spLocks noGrp="1" noChangeArrowheads="1"/>
          </p:cNvSpPr>
          <p:nvPr>
            <p:ph type="subTitle" idx="1"/>
          </p:nvPr>
        </p:nvSpPr>
        <p:spPr>
          <a:xfrm>
            <a:off x="1371600" y="4495800"/>
            <a:ext cx="6400800" cy="1752600"/>
          </a:xfrm>
        </p:spPr>
        <p:txBody>
          <a:bodyPr/>
          <a:lstStyle/>
          <a:p>
            <a:r>
              <a:rPr lang="en-US" sz="2400">
                <a:solidFill>
                  <a:srgbClr val="CC0000"/>
                </a:solidFill>
              </a:rPr>
              <a:t>Nov / Dec 2001 </a:t>
            </a:r>
          </a:p>
          <a:p>
            <a:r>
              <a:rPr lang="en-US" sz="2400">
                <a:solidFill>
                  <a:srgbClr val="CC0000"/>
                </a:solidFill>
              </a:rPr>
              <a:t>1,000 Interviews</a:t>
            </a:r>
          </a:p>
          <a:p>
            <a:r>
              <a:rPr lang="en-US" sz="2400">
                <a:solidFill>
                  <a:srgbClr val="CC0000"/>
                </a:solidFill>
              </a:rPr>
              <a:t>Margin of Error: 3%</a:t>
            </a:r>
          </a:p>
        </p:txBody>
      </p:sp>
      <p:pic>
        <p:nvPicPr>
          <p:cNvPr id="2053" name="Picture 5" descr="E:\corporate information\B&amp;A logos\B&amp;A Logo2.gif"/>
          <p:cNvPicPr>
            <a:picLocks noChangeAspect="1" noChangeArrowheads="1"/>
          </p:cNvPicPr>
          <p:nvPr/>
        </p:nvPicPr>
        <p:blipFill>
          <a:blip r:embed="rId3" cstate="print"/>
          <a:srcRect/>
          <a:stretch>
            <a:fillRect/>
          </a:stretch>
        </p:blipFill>
        <p:spPr bwMode="auto">
          <a:xfrm>
            <a:off x="457200" y="4495800"/>
            <a:ext cx="1798638" cy="1828800"/>
          </a:xfrm>
          <a:prstGeom prst="rect">
            <a:avLst/>
          </a:prstGeom>
          <a:noFill/>
        </p:spPr>
      </p:pic>
      <p:pic>
        <p:nvPicPr>
          <p:cNvPr id="2054" name="Picture 6" descr="C:\Documents and Settings\Administrator\Desktop\logo.gif"/>
          <p:cNvPicPr>
            <a:picLocks noChangeAspect="1" noChangeArrowheads="1"/>
          </p:cNvPicPr>
          <p:nvPr/>
        </p:nvPicPr>
        <p:blipFill>
          <a:blip r:embed="rId4" cstate="print"/>
          <a:srcRect/>
          <a:stretch>
            <a:fillRect/>
          </a:stretch>
        </p:blipFill>
        <p:spPr bwMode="auto">
          <a:xfrm>
            <a:off x="7848600" y="381000"/>
            <a:ext cx="884238" cy="1066800"/>
          </a:xfrm>
          <a:prstGeom prst="rect">
            <a:avLst/>
          </a:prstGeom>
          <a:noFill/>
        </p:spPr>
      </p:pic>
      <p:pic>
        <p:nvPicPr>
          <p:cNvPr id="2056" name="Picture 8" descr="D:\@Peter documents\BOULOT\BID -MIF\ConfADR\dataBASES\LogoBleuMIF.jpg"/>
          <p:cNvPicPr>
            <a:picLocks noChangeAspect="1" noChangeArrowheads="1"/>
          </p:cNvPicPr>
          <p:nvPr/>
        </p:nvPicPr>
        <p:blipFill>
          <a:blip r:embed="rId5" cstate="print"/>
          <a:srcRect/>
          <a:stretch>
            <a:fillRect/>
          </a:stretch>
        </p:blipFill>
        <p:spPr bwMode="auto">
          <a:xfrm>
            <a:off x="457200" y="381000"/>
            <a:ext cx="1089025" cy="1181100"/>
          </a:xfrm>
          <a:prstGeom prst="rect">
            <a:avLst/>
          </a:prstGeom>
          <a:noFill/>
          <a:ln w="9525">
            <a:noFill/>
            <a:miter lim="800000"/>
            <a:headEnd/>
            <a:tailEnd/>
          </a:ln>
        </p:spPr>
      </p:pic>
      <p:sp>
        <p:nvSpPr>
          <p:cNvPr id="2057" name="Rectangle 9"/>
          <p:cNvSpPr>
            <a:spLocks noChangeArrowheads="1"/>
          </p:cNvSpPr>
          <p:nvPr/>
        </p:nvSpPr>
        <p:spPr bwMode="auto">
          <a:xfrm>
            <a:off x="381000" y="2133600"/>
            <a:ext cx="8382000" cy="1524000"/>
          </a:xfrm>
          <a:prstGeom prst="rect">
            <a:avLst/>
          </a:prstGeom>
          <a:noFill/>
          <a:ln w="9525">
            <a:noFill/>
            <a:miter lim="800000"/>
            <a:headEnd/>
            <a:tailEnd/>
          </a:ln>
          <a:effectLst/>
        </p:spPr>
        <p:txBody>
          <a:bodyPr anchor="ctr"/>
          <a:lstStyle/>
          <a:p>
            <a:pPr algn="ctr"/>
            <a:r>
              <a:rPr lang="en-US" sz="4000">
                <a:solidFill>
                  <a:srgbClr val="003399"/>
                </a:solidFill>
                <a:latin typeface="Georgia" pitchFamily="18" charset="0"/>
              </a:rPr>
              <a:t>Survey of Remittance Senders:</a:t>
            </a:r>
          </a:p>
          <a:p>
            <a:pPr algn="ctr"/>
            <a:r>
              <a:rPr lang="en-US" sz="4000">
                <a:solidFill>
                  <a:srgbClr val="003399"/>
                </a:solidFill>
                <a:latin typeface="Georgia" pitchFamily="18" charset="0"/>
              </a:rPr>
              <a:t>U.S. to Latin America</a:t>
            </a:r>
            <a:endParaRPr lang="en-US" sz="4000" i="1">
              <a:solidFill>
                <a:srgbClr val="003399"/>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3EC901B-0FB3-40EF-AA71-E47FD9847E19}" type="slidenum">
              <a:rPr lang="en-US"/>
              <a:pPr/>
              <a:t>10</a:t>
            </a:fld>
            <a:endParaRPr lang="en-US"/>
          </a:p>
        </p:txBody>
      </p:sp>
      <p:sp>
        <p:nvSpPr>
          <p:cNvPr id="29698" name="Rectangle 2"/>
          <p:cNvSpPr>
            <a:spLocks noGrp="1" noChangeArrowheads="1"/>
          </p:cNvSpPr>
          <p:nvPr>
            <p:ph type="title"/>
          </p:nvPr>
        </p:nvSpPr>
        <p:spPr/>
        <p:txBody>
          <a:bodyPr/>
          <a:lstStyle/>
          <a:p>
            <a:pPr marL="1117600" indent="-1117600">
              <a:buFontTx/>
              <a:buAutoNum type="romanUcPeriod" startAt="2"/>
            </a:pPr>
            <a:r>
              <a:rPr lang="en-US"/>
              <a:t>Remittances </a:t>
            </a:r>
          </a:p>
        </p:txBody>
      </p:sp>
      <p:sp>
        <p:nvSpPr>
          <p:cNvPr id="29699" name="Rectangle 3"/>
          <p:cNvSpPr>
            <a:spLocks noGrp="1" noChangeArrowheads="1"/>
          </p:cNvSpPr>
          <p:nvPr>
            <p:ph type="body" idx="1"/>
          </p:nvPr>
        </p:nvSpPr>
        <p:spPr/>
        <p:txBody>
          <a:bodyPr/>
          <a:lstStyle/>
          <a:p>
            <a:r>
              <a:rPr lang="en-US"/>
              <a:t>Our study indicates that 69% of all Latin American immigrants living in the United States – approximately 10 million adults – send an average of $200 to their families in Latin America about seven times a year. </a:t>
            </a:r>
          </a:p>
          <a:p>
            <a:r>
              <a:rPr lang="en-US"/>
              <a:t>According to our poll, the total yearly amount of remittances from the U.S. to Latin American is approximately $15 billion.</a:t>
            </a:r>
          </a:p>
        </p:txBody>
      </p:sp>
      <p:sp>
        <p:nvSpPr>
          <p:cNvPr id="29700"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9CB741A-FE67-4ECC-91F1-7C82EDFAB6C4}" type="slidenum">
              <a:rPr lang="en-US"/>
              <a:pPr/>
              <a:t>11</a:t>
            </a:fld>
            <a:endParaRPr lang="en-US"/>
          </a:p>
        </p:txBody>
      </p:sp>
      <p:sp>
        <p:nvSpPr>
          <p:cNvPr id="30722" name="Rectangle 1026"/>
          <p:cNvSpPr>
            <a:spLocks noGrp="1" noChangeArrowheads="1"/>
          </p:cNvSpPr>
          <p:nvPr>
            <p:ph type="title"/>
          </p:nvPr>
        </p:nvSpPr>
        <p:spPr>
          <a:xfrm>
            <a:off x="838200" y="609600"/>
            <a:ext cx="7772400" cy="1143000"/>
          </a:xfrm>
        </p:spPr>
        <p:txBody>
          <a:bodyPr/>
          <a:lstStyle/>
          <a:p>
            <a:r>
              <a:rPr lang="en-US"/>
              <a:t>Have you ever sent money to family in your home country?</a:t>
            </a:r>
          </a:p>
        </p:txBody>
      </p:sp>
      <p:graphicFrame>
        <p:nvGraphicFramePr>
          <p:cNvPr id="30725" name="Object 1029"/>
          <p:cNvGraphicFramePr>
            <a:graphicFrameLocks noChangeAspect="1"/>
          </p:cNvGraphicFramePr>
          <p:nvPr>
            <p:ph type="chart" idx="1"/>
          </p:nvPr>
        </p:nvGraphicFramePr>
        <p:xfrm>
          <a:off x="685800" y="2057400"/>
          <a:ext cx="7772400" cy="4114800"/>
        </p:xfrm>
        <a:graphic>
          <a:graphicData uri="http://schemas.openxmlformats.org/presentationml/2006/ole">
            <p:oleObj spid="_x0000_s30725" name="Chart" r:id="rId3" imgW="7772705" imgH="4115105" progId="MSGraph.Chart.8">
              <p:embed followColorScheme="full"/>
            </p:oleObj>
          </a:graphicData>
        </a:graphic>
      </p:graphicFrame>
      <p:sp>
        <p:nvSpPr>
          <p:cNvPr id="30726" name="Text Box 1030"/>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7D2B447-0AFB-4847-9862-71FF01FC276B}" type="slidenum">
              <a:rPr lang="en-US"/>
              <a:pPr/>
              <a:t>12</a:t>
            </a:fld>
            <a:endParaRPr lang="en-US"/>
          </a:p>
        </p:txBody>
      </p:sp>
      <p:sp>
        <p:nvSpPr>
          <p:cNvPr id="31746" name="Rectangle 2"/>
          <p:cNvSpPr>
            <a:spLocks noGrp="1" noChangeArrowheads="1"/>
          </p:cNvSpPr>
          <p:nvPr>
            <p:ph type="title"/>
          </p:nvPr>
        </p:nvSpPr>
        <p:spPr>
          <a:xfrm>
            <a:off x="762000" y="609600"/>
            <a:ext cx="7772400" cy="1143000"/>
          </a:xfrm>
        </p:spPr>
        <p:txBody>
          <a:bodyPr/>
          <a:lstStyle/>
          <a:p>
            <a:r>
              <a:rPr lang="en-US"/>
              <a:t>Have you ever sent money to family in your home country?</a:t>
            </a:r>
          </a:p>
        </p:txBody>
      </p:sp>
      <p:graphicFrame>
        <p:nvGraphicFramePr>
          <p:cNvPr id="31747" name="Object 3"/>
          <p:cNvGraphicFramePr>
            <a:graphicFrameLocks noChangeAspect="1"/>
          </p:cNvGraphicFramePr>
          <p:nvPr>
            <p:ph type="chart" idx="1"/>
          </p:nvPr>
        </p:nvGraphicFramePr>
        <p:xfrm>
          <a:off x="685800" y="2133600"/>
          <a:ext cx="7772400" cy="4114800"/>
        </p:xfrm>
        <a:graphic>
          <a:graphicData uri="http://schemas.openxmlformats.org/presentationml/2006/ole">
            <p:oleObj spid="_x0000_s31747" name="Chart" r:id="rId3" imgW="7772897" imgH="4115250" progId="MSGraph.Chart.8">
              <p:embed followColorScheme="full"/>
            </p:oleObj>
          </a:graphicData>
        </a:graphic>
      </p:graphicFrame>
      <p:sp>
        <p:nvSpPr>
          <p:cNvPr id="31748"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B8CFF6A-9142-453B-8E78-AF6895B4DFF1}" type="slidenum">
              <a:rPr lang="en-US"/>
              <a:pPr/>
              <a:t>13</a:t>
            </a:fld>
            <a:endParaRPr lang="en-US"/>
          </a:p>
        </p:txBody>
      </p:sp>
      <p:sp>
        <p:nvSpPr>
          <p:cNvPr id="32770" name="Rectangle 2"/>
          <p:cNvSpPr>
            <a:spLocks noGrp="1" noChangeArrowheads="1"/>
          </p:cNvSpPr>
          <p:nvPr>
            <p:ph type="title"/>
          </p:nvPr>
        </p:nvSpPr>
        <p:spPr/>
        <p:txBody>
          <a:bodyPr/>
          <a:lstStyle/>
          <a:p>
            <a:r>
              <a:rPr lang="en-US"/>
              <a:t>Have you ever sent money to family in your home country?</a:t>
            </a:r>
          </a:p>
        </p:txBody>
      </p:sp>
      <p:sp>
        <p:nvSpPr>
          <p:cNvPr id="32772"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graphicFrame>
        <p:nvGraphicFramePr>
          <p:cNvPr id="32773" name="Object 5"/>
          <p:cNvGraphicFramePr>
            <a:graphicFrameLocks noChangeAspect="1"/>
          </p:cNvGraphicFramePr>
          <p:nvPr>
            <p:ph type="chart" idx="1"/>
          </p:nvPr>
        </p:nvGraphicFramePr>
        <p:xfrm>
          <a:off x="609600" y="2057400"/>
          <a:ext cx="7975600" cy="4106863"/>
        </p:xfrm>
        <a:graphic>
          <a:graphicData uri="http://schemas.openxmlformats.org/presentationml/2006/ole">
            <p:oleObj spid="_x0000_s32773" name="Chart" r:id="rId3" imgW="7972654" imgH="4105656" progId="MSGraph.Chart.8">
              <p:embed followColorScheme="full"/>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74344E3-8062-4C5C-8813-27F5C635326A}" type="slidenum">
              <a:rPr lang="en-US"/>
              <a:pPr/>
              <a:t>14</a:t>
            </a:fld>
            <a:endParaRPr lang="en-US"/>
          </a:p>
        </p:txBody>
      </p:sp>
      <p:sp>
        <p:nvSpPr>
          <p:cNvPr id="61442" name="Rectangle 2"/>
          <p:cNvSpPr>
            <a:spLocks noGrp="1" noChangeArrowheads="1"/>
          </p:cNvSpPr>
          <p:nvPr>
            <p:ph type="title"/>
          </p:nvPr>
        </p:nvSpPr>
        <p:spPr>
          <a:xfrm>
            <a:off x="838200" y="609600"/>
            <a:ext cx="7772400" cy="1143000"/>
          </a:xfrm>
        </p:spPr>
        <p:txBody>
          <a:bodyPr/>
          <a:lstStyle/>
          <a:p>
            <a:r>
              <a:rPr lang="en-US"/>
              <a:t>Have you ever sent money to family in your home country?</a:t>
            </a:r>
          </a:p>
        </p:txBody>
      </p:sp>
      <p:graphicFrame>
        <p:nvGraphicFramePr>
          <p:cNvPr id="61444" name="Object 4"/>
          <p:cNvGraphicFramePr>
            <a:graphicFrameLocks noChangeAspect="1"/>
          </p:cNvGraphicFramePr>
          <p:nvPr>
            <p:ph type="chart" idx="1"/>
          </p:nvPr>
        </p:nvGraphicFramePr>
        <p:xfrm>
          <a:off x="685800" y="2133600"/>
          <a:ext cx="7772400" cy="4002088"/>
        </p:xfrm>
        <a:graphic>
          <a:graphicData uri="http://schemas.openxmlformats.org/presentationml/2006/ole">
            <p:oleObj spid="_x0000_s61444" name="Chart" r:id="rId3" imgW="7972654" imgH="4105656" progId="MSGraph.Chart.8">
              <p:embed followColorScheme="full"/>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2F5D60B-8068-4424-846E-A74E41EA7446}" type="slidenum">
              <a:rPr lang="en-US"/>
              <a:pPr/>
              <a:t>15</a:t>
            </a:fld>
            <a:endParaRPr lang="en-US"/>
          </a:p>
        </p:txBody>
      </p:sp>
      <p:sp>
        <p:nvSpPr>
          <p:cNvPr id="33794" name="Rectangle 2"/>
          <p:cNvSpPr>
            <a:spLocks noGrp="1" noChangeArrowheads="1"/>
          </p:cNvSpPr>
          <p:nvPr>
            <p:ph type="title"/>
          </p:nvPr>
        </p:nvSpPr>
        <p:spPr>
          <a:xfrm>
            <a:off x="838200" y="609600"/>
            <a:ext cx="7772400" cy="1143000"/>
          </a:xfrm>
        </p:spPr>
        <p:txBody>
          <a:bodyPr/>
          <a:lstStyle/>
          <a:p>
            <a:r>
              <a:rPr lang="en-US" sz="4200"/>
              <a:t>How often do you send money to family in your home country?</a:t>
            </a:r>
            <a:r>
              <a:rPr lang="en-US"/>
              <a:t> </a:t>
            </a:r>
          </a:p>
        </p:txBody>
      </p:sp>
      <p:graphicFrame>
        <p:nvGraphicFramePr>
          <p:cNvPr id="33795" name="Object 3"/>
          <p:cNvGraphicFramePr>
            <a:graphicFrameLocks noChangeAspect="1"/>
          </p:cNvGraphicFramePr>
          <p:nvPr>
            <p:ph type="chart" idx="1"/>
          </p:nvPr>
        </p:nvGraphicFramePr>
        <p:xfrm>
          <a:off x="685800" y="2057400"/>
          <a:ext cx="7772400" cy="4114800"/>
        </p:xfrm>
        <a:graphic>
          <a:graphicData uri="http://schemas.openxmlformats.org/presentationml/2006/ole">
            <p:oleObj spid="_x0000_s33795" name="Chart" r:id="rId3" imgW="7772705" imgH="4115105" progId="MSGraph.Chart.8">
              <p:embed followColorScheme="full"/>
            </p:oleObj>
          </a:graphicData>
        </a:graphic>
      </p:graphicFrame>
      <p:sp>
        <p:nvSpPr>
          <p:cNvPr id="33797" name="Text Box 5"/>
          <p:cNvSpPr txBox="1">
            <a:spLocks noChangeArrowheads="1"/>
          </p:cNvSpPr>
          <p:nvPr/>
        </p:nvSpPr>
        <p:spPr bwMode="auto">
          <a:xfrm>
            <a:off x="2971800" y="6248400"/>
            <a:ext cx="4114800" cy="519113"/>
          </a:xfrm>
          <a:prstGeom prst="rect">
            <a:avLst/>
          </a:prstGeom>
          <a:noFill/>
          <a:ln w="9525">
            <a:noFill/>
            <a:miter lim="800000"/>
            <a:headEnd/>
            <a:tailEnd/>
          </a:ln>
          <a:effectLst/>
        </p:spPr>
        <p:txBody>
          <a:bodyPr>
            <a:spAutoFit/>
          </a:bodyPr>
          <a:lstStyle/>
          <a:p>
            <a:pPr algn="ctr">
              <a:spcBef>
                <a:spcPct val="50000"/>
              </a:spcBef>
            </a:pPr>
            <a:r>
              <a:rPr lang="en-US" sz="2800" b="1"/>
              <a:t>Average: 7 times per year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ABBF12E-DA8D-450E-9A17-FF38B07D8023}" type="slidenum">
              <a:rPr lang="en-US"/>
              <a:pPr/>
              <a:t>16</a:t>
            </a:fld>
            <a:endParaRPr lang="en-US"/>
          </a:p>
        </p:txBody>
      </p:sp>
      <p:sp>
        <p:nvSpPr>
          <p:cNvPr id="62466" name="Rectangle 2"/>
          <p:cNvSpPr>
            <a:spLocks noGrp="1" noChangeArrowheads="1"/>
          </p:cNvSpPr>
          <p:nvPr>
            <p:ph type="title"/>
          </p:nvPr>
        </p:nvSpPr>
        <p:spPr/>
        <p:txBody>
          <a:bodyPr/>
          <a:lstStyle/>
          <a:p>
            <a:r>
              <a:rPr lang="en-US" sz="4200"/>
              <a:t>How often do you send money to family in your home country?</a:t>
            </a:r>
          </a:p>
        </p:txBody>
      </p:sp>
      <p:graphicFrame>
        <p:nvGraphicFramePr>
          <p:cNvPr id="62468" name="Object 4"/>
          <p:cNvGraphicFramePr>
            <a:graphicFrameLocks noChangeAspect="1"/>
          </p:cNvGraphicFramePr>
          <p:nvPr>
            <p:ph type="chart" idx="1"/>
          </p:nvPr>
        </p:nvGraphicFramePr>
        <p:xfrm>
          <a:off x="685800" y="2057400"/>
          <a:ext cx="7772400" cy="4114800"/>
        </p:xfrm>
        <a:graphic>
          <a:graphicData uri="http://schemas.openxmlformats.org/presentationml/2006/ole">
            <p:oleObj spid="_x0000_s62468" name="Chart" r:id="rId3" imgW="7772705" imgH="4115105" progId="MSGraph.Chart.8">
              <p:embed followColorScheme="full"/>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3C7F31F-9C84-49EF-991F-CCBD12B45CF2}" type="slidenum">
              <a:rPr lang="en-US"/>
              <a:pPr/>
              <a:t>17</a:t>
            </a:fld>
            <a:endParaRPr lang="en-US"/>
          </a:p>
        </p:txBody>
      </p:sp>
      <p:sp>
        <p:nvSpPr>
          <p:cNvPr id="34818" name="Rectangle 2"/>
          <p:cNvSpPr>
            <a:spLocks noGrp="1" noChangeArrowheads="1"/>
          </p:cNvSpPr>
          <p:nvPr>
            <p:ph type="title"/>
          </p:nvPr>
        </p:nvSpPr>
        <p:spPr>
          <a:xfrm>
            <a:off x="457200" y="609600"/>
            <a:ext cx="8686800" cy="1143000"/>
          </a:xfrm>
        </p:spPr>
        <p:txBody>
          <a:bodyPr/>
          <a:lstStyle/>
          <a:p>
            <a:r>
              <a:rPr lang="en-US" sz="4000"/>
              <a:t>How many years have you been sending money to family in your home country?</a:t>
            </a:r>
            <a:r>
              <a:rPr lang="en-US"/>
              <a:t> </a:t>
            </a:r>
          </a:p>
        </p:txBody>
      </p:sp>
      <p:graphicFrame>
        <p:nvGraphicFramePr>
          <p:cNvPr id="34819" name="Object 3"/>
          <p:cNvGraphicFramePr>
            <a:graphicFrameLocks noChangeAspect="1"/>
          </p:cNvGraphicFramePr>
          <p:nvPr>
            <p:ph type="chart" idx="1"/>
          </p:nvPr>
        </p:nvGraphicFramePr>
        <p:xfrm>
          <a:off x="682625" y="2203450"/>
          <a:ext cx="7775575" cy="4108450"/>
        </p:xfrm>
        <a:graphic>
          <a:graphicData uri="http://schemas.openxmlformats.org/presentationml/2006/ole">
            <p:oleObj spid="_x0000_s34819" name="Chart" r:id="rId3" imgW="7772705" imgH="4115105" progId="MSGraph.Chart.8">
              <p:embed followColorScheme="full"/>
            </p:oleObj>
          </a:graphicData>
        </a:graphic>
      </p:graphicFrame>
      <p:sp>
        <p:nvSpPr>
          <p:cNvPr id="34820"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741E59E1-D39E-49C6-A017-EDE676B075A3}" type="slidenum">
              <a:rPr lang="en-US"/>
              <a:pPr/>
              <a:t>18</a:t>
            </a:fld>
            <a:endParaRPr lang="en-US"/>
          </a:p>
        </p:txBody>
      </p:sp>
      <p:sp>
        <p:nvSpPr>
          <p:cNvPr id="35842" name="Rectangle 2"/>
          <p:cNvSpPr>
            <a:spLocks noGrp="1" noChangeArrowheads="1"/>
          </p:cNvSpPr>
          <p:nvPr>
            <p:ph type="title"/>
          </p:nvPr>
        </p:nvSpPr>
        <p:spPr>
          <a:xfrm>
            <a:off x="1066800" y="609600"/>
            <a:ext cx="7848600" cy="1143000"/>
          </a:xfrm>
        </p:spPr>
        <p:txBody>
          <a:bodyPr/>
          <a:lstStyle/>
          <a:p>
            <a:r>
              <a:rPr lang="en-US" sz="4000"/>
              <a:t>When sending money to your family, how much do you normally send each time? </a:t>
            </a:r>
          </a:p>
        </p:txBody>
      </p:sp>
      <p:graphicFrame>
        <p:nvGraphicFramePr>
          <p:cNvPr id="35843" name="Object 3"/>
          <p:cNvGraphicFramePr>
            <a:graphicFrameLocks noChangeAspect="1"/>
          </p:cNvGraphicFramePr>
          <p:nvPr>
            <p:ph type="chart" idx="1"/>
          </p:nvPr>
        </p:nvGraphicFramePr>
        <p:xfrm>
          <a:off x="685800" y="1981200"/>
          <a:ext cx="7696200" cy="4186238"/>
        </p:xfrm>
        <a:graphic>
          <a:graphicData uri="http://schemas.openxmlformats.org/presentationml/2006/ole">
            <p:oleObj spid="_x0000_s35843" name="Chart" r:id="rId3" imgW="7915656" imgH="4305605" progId="MSGraph.Chart.8">
              <p:embed followColorScheme="full"/>
            </p:oleObj>
          </a:graphicData>
        </a:graphic>
      </p:graphicFrame>
      <p:sp>
        <p:nvSpPr>
          <p:cNvPr id="35844"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
        <p:nvSpPr>
          <p:cNvPr id="35845" name="Text Box 5"/>
          <p:cNvSpPr txBox="1">
            <a:spLocks noChangeArrowheads="1"/>
          </p:cNvSpPr>
          <p:nvPr/>
        </p:nvSpPr>
        <p:spPr bwMode="auto">
          <a:xfrm>
            <a:off x="2362200" y="6096000"/>
            <a:ext cx="5638800" cy="519113"/>
          </a:xfrm>
          <a:prstGeom prst="rect">
            <a:avLst/>
          </a:prstGeom>
          <a:noFill/>
          <a:ln w="9525">
            <a:noFill/>
            <a:miter lim="800000"/>
            <a:headEnd/>
            <a:tailEnd/>
          </a:ln>
          <a:effectLst/>
        </p:spPr>
        <p:txBody>
          <a:bodyPr>
            <a:spAutoFit/>
          </a:bodyPr>
          <a:lstStyle/>
          <a:p>
            <a:pPr algn="ctr">
              <a:spcBef>
                <a:spcPct val="50000"/>
              </a:spcBef>
            </a:pPr>
            <a:r>
              <a:rPr lang="en-US" sz="2800" b="1"/>
              <a:t>Average remittance: $200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07B9C7A-DDA0-4390-882A-0D05D06A852E}" type="slidenum">
              <a:rPr lang="en-US"/>
              <a:pPr/>
              <a:t>19</a:t>
            </a:fld>
            <a:endParaRPr lang="en-US"/>
          </a:p>
        </p:txBody>
      </p:sp>
      <p:sp>
        <p:nvSpPr>
          <p:cNvPr id="64514" name="Rectangle 2"/>
          <p:cNvSpPr>
            <a:spLocks noGrp="1" noChangeArrowheads="1"/>
          </p:cNvSpPr>
          <p:nvPr>
            <p:ph type="title"/>
          </p:nvPr>
        </p:nvSpPr>
        <p:spPr>
          <a:xfrm>
            <a:off x="685800" y="609600"/>
            <a:ext cx="8458200" cy="1143000"/>
          </a:xfrm>
        </p:spPr>
        <p:txBody>
          <a:bodyPr/>
          <a:lstStyle/>
          <a:p>
            <a:r>
              <a:rPr lang="en-US"/>
              <a:t>How much money - on average </a:t>
            </a:r>
            <a:br>
              <a:rPr lang="en-US"/>
            </a:br>
            <a:r>
              <a:rPr lang="en-US"/>
              <a:t>- do you send to your family?</a:t>
            </a:r>
          </a:p>
        </p:txBody>
      </p:sp>
      <p:graphicFrame>
        <p:nvGraphicFramePr>
          <p:cNvPr id="64516" name="Object 4"/>
          <p:cNvGraphicFramePr>
            <a:graphicFrameLocks noChangeAspect="1"/>
          </p:cNvGraphicFramePr>
          <p:nvPr>
            <p:ph type="chart" idx="1"/>
          </p:nvPr>
        </p:nvGraphicFramePr>
        <p:xfrm>
          <a:off x="533400" y="2057400"/>
          <a:ext cx="8074025" cy="4179888"/>
        </p:xfrm>
        <a:graphic>
          <a:graphicData uri="http://schemas.openxmlformats.org/presentationml/2006/ole">
            <p:oleObj spid="_x0000_s64516" name="Chart" r:id="rId3" imgW="8077505" imgH="4181856" progId="MSGraph.Chart.8">
              <p:embed followColorScheme="full"/>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0"/>
          </p:nvPr>
        </p:nvSpPr>
        <p:spPr/>
        <p:txBody>
          <a:bodyPr/>
          <a:lstStyle/>
          <a:p>
            <a:fld id="{CE905810-8522-40C9-98CF-66C75CF42128}" type="slidenum">
              <a:rPr lang="en-US"/>
              <a:pPr/>
              <a:t>2</a:t>
            </a:fld>
            <a:endParaRPr lang="en-US"/>
          </a:p>
        </p:txBody>
      </p:sp>
      <p:sp>
        <p:nvSpPr>
          <p:cNvPr id="47106" name="Rectangle 2"/>
          <p:cNvSpPr>
            <a:spLocks noGrp="1" noChangeArrowheads="1"/>
          </p:cNvSpPr>
          <p:nvPr>
            <p:ph type="title"/>
          </p:nvPr>
        </p:nvSpPr>
        <p:spPr/>
        <p:txBody>
          <a:bodyPr/>
          <a:lstStyle/>
          <a:p>
            <a:pPr marL="1117600" indent="-1117600">
              <a:buFontTx/>
              <a:buAutoNum type="romanUcPeriod"/>
            </a:pPr>
            <a:r>
              <a:rPr lang="en-US"/>
              <a:t>Who was Interviewed?</a:t>
            </a:r>
          </a:p>
        </p:txBody>
      </p:sp>
      <p:graphicFrame>
        <p:nvGraphicFramePr>
          <p:cNvPr id="83968" name="Object 0"/>
          <p:cNvGraphicFramePr>
            <a:graphicFrameLocks noChangeAspect="1"/>
          </p:cNvGraphicFramePr>
          <p:nvPr>
            <p:ph type="chart" sz="half" idx="2"/>
          </p:nvPr>
        </p:nvGraphicFramePr>
        <p:xfrm>
          <a:off x="6096000" y="1600200"/>
          <a:ext cx="2820988" cy="3048000"/>
        </p:xfrm>
        <a:graphic>
          <a:graphicData uri="http://schemas.openxmlformats.org/presentationml/2006/ole">
            <p:oleObj spid="_x0000_s83968" name="Chart" r:id="rId4" imgW="3810305" imgH="4115105" progId="MSGraph.Chart.8">
              <p:embed followColorScheme="full"/>
            </p:oleObj>
          </a:graphicData>
        </a:graphic>
      </p:graphicFrame>
      <p:graphicFrame>
        <p:nvGraphicFramePr>
          <p:cNvPr id="83969" name="Object 1"/>
          <p:cNvGraphicFramePr>
            <a:graphicFrameLocks noChangeAspect="1"/>
          </p:cNvGraphicFramePr>
          <p:nvPr>
            <p:ph type="body" sz="half" idx="1"/>
          </p:nvPr>
        </p:nvGraphicFramePr>
        <p:xfrm>
          <a:off x="304800" y="1600200"/>
          <a:ext cx="2892425" cy="3124200"/>
        </p:xfrm>
        <a:graphic>
          <a:graphicData uri="http://schemas.openxmlformats.org/presentationml/2006/ole">
            <p:oleObj spid="_x0000_s83969" name="Chart" r:id="rId5" imgW="3810305" imgH="4115105" progId="MSGraph.Chart.8">
              <p:embed followColorScheme="full"/>
            </p:oleObj>
          </a:graphicData>
        </a:graphic>
      </p:graphicFrame>
      <p:graphicFrame>
        <p:nvGraphicFramePr>
          <p:cNvPr id="83970" name="Object 2"/>
          <p:cNvGraphicFramePr>
            <a:graphicFrameLocks noChangeAspect="1"/>
          </p:cNvGraphicFramePr>
          <p:nvPr/>
        </p:nvGraphicFramePr>
        <p:xfrm>
          <a:off x="3200400" y="3048000"/>
          <a:ext cx="2820988" cy="3048000"/>
        </p:xfrm>
        <a:graphic>
          <a:graphicData uri="http://schemas.openxmlformats.org/presentationml/2006/ole">
            <p:oleObj spid="_x0000_s83970" name="Chart" r:id="rId6" imgW="3810305" imgH="4115105" progId="MSGraph.Chart.8">
              <p:embed followColorScheme="full"/>
            </p:oleObj>
          </a:graphicData>
        </a:graphic>
      </p:graphicFrame>
      <p:sp>
        <p:nvSpPr>
          <p:cNvPr id="47111" name="Text Box 7"/>
          <p:cNvSpPr txBox="1">
            <a:spLocks noChangeArrowheads="1"/>
          </p:cNvSpPr>
          <p:nvPr/>
        </p:nvSpPr>
        <p:spPr bwMode="auto">
          <a:xfrm>
            <a:off x="609600" y="4495800"/>
            <a:ext cx="2362200" cy="457200"/>
          </a:xfrm>
          <a:prstGeom prst="rect">
            <a:avLst/>
          </a:prstGeom>
          <a:noFill/>
          <a:ln w="9525">
            <a:noFill/>
            <a:miter lim="800000"/>
            <a:headEnd/>
            <a:tailEnd/>
          </a:ln>
          <a:effectLst/>
        </p:spPr>
        <p:txBody>
          <a:bodyPr>
            <a:spAutoFit/>
          </a:bodyPr>
          <a:lstStyle/>
          <a:p>
            <a:pPr>
              <a:spcBef>
                <a:spcPct val="50000"/>
              </a:spcBef>
            </a:pPr>
            <a:r>
              <a:rPr lang="en-US"/>
              <a:t>18 years or more </a:t>
            </a:r>
          </a:p>
        </p:txBody>
      </p:sp>
      <p:sp>
        <p:nvSpPr>
          <p:cNvPr id="47112" name="Text Box 8"/>
          <p:cNvSpPr txBox="1">
            <a:spLocks noChangeArrowheads="1"/>
          </p:cNvSpPr>
          <p:nvPr/>
        </p:nvSpPr>
        <p:spPr bwMode="auto">
          <a:xfrm>
            <a:off x="2895600" y="5791200"/>
            <a:ext cx="3352800" cy="822325"/>
          </a:xfrm>
          <a:prstGeom prst="rect">
            <a:avLst/>
          </a:prstGeom>
          <a:noFill/>
          <a:ln w="9525">
            <a:noFill/>
            <a:miter lim="800000"/>
            <a:headEnd/>
            <a:tailEnd/>
          </a:ln>
          <a:effectLst/>
        </p:spPr>
        <p:txBody>
          <a:bodyPr>
            <a:spAutoFit/>
          </a:bodyPr>
          <a:lstStyle/>
          <a:p>
            <a:pPr algn="ctr">
              <a:spcBef>
                <a:spcPct val="50000"/>
              </a:spcBef>
            </a:pPr>
            <a:r>
              <a:rPr lang="en-US"/>
              <a:t>Latin American immigrants living in U.S.</a:t>
            </a:r>
          </a:p>
        </p:txBody>
      </p:sp>
      <p:sp>
        <p:nvSpPr>
          <p:cNvPr id="47113" name="Text Box 9"/>
          <p:cNvSpPr txBox="1">
            <a:spLocks noChangeArrowheads="1"/>
          </p:cNvSpPr>
          <p:nvPr/>
        </p:nvSpPr>
        <p:spPr bwMode="auto">
          <a:xfrm>
            <a:off x="6400800" y="4419600"/>
            <a:ext cx="2362200" cy="822325"/>
          </a:xfrm>
          <a:prstGeom prst="rect">
            <a:avLst/>
          </a:prstGeom>
          <a:noFill/>
          <a:ln w="9525">
            <a:noFill/>
            <a:miter lim="800000"/>
            <a:headEnd/>
            <a:tailEnd/>
          </a:ln>
          <a:effectLst/>
        </p:spPr>
        <p:txBody>
          <a:bodyPr>
            <a:spAutoFit/>
          </a:bodyPr>
          <a:lstStyle/>
          <a:p>
            <a:pPr algn="ctr">
              <a:spcBef>
                <a:spcPct val="50000"/>
              </a:spcBef>
            </a:pPr>
            <a:r>
              <a:rPr lang="en-US"/>
              <a:t>Have family in Latin America </a:t>
            </a:r>
          </a:p>
        </p:txBody>
      </p:sp>
      <p:sp>
        <p:nvSpPr>
          <p:cNvPr id="47114" name="Text Box 10"/>
          <p:cNvSpPr txBox="1">
            <a:spLocks noChangeArrowheads="1"/>
          </p:cNvSpPr>
          <p:nvPr/>
        </p:nvSpPr>
        <p:spPr bwMode="auto">
          <a:xfrm>
            <a:off x="990600" y="3200400"/>
            <a:ext cx="1676400" cy="579438"/>
          </a:xfrm>
          <a:prstGeom prst="rect">
            <a:avLst/>
          </a:prstGeom>
          <a:noFill/>
          <a:ln w="9525">
            <a:noFill/>
            <a:miter lim="800000"/>
            <a:headEnd/>
            <a:tailEnd/>
          </a:ln>
          <a:effectLst/>
        </p:spPr>
        <p:txBody>
          <a:bodyPr>
            <a:spAutoFit/>
          </a:bodyPr>
          <a:lstStyle/>
          <a:p>
            <a:pPr algn="ctr">
              <a:spcBef>
                <a:spcPct val="50000"/>
              </a:spcBef>
            </a:pPr>
            <a:r>
              <a:rPr lang="en-US" sz="3200" b="1">
                <a:solidFill>
                  <a:schemeClr val="bg1"/>
                </a:solidFill>
              </a:rPr>
              <a:t>100%</a:t>
            </a:r>
          </a:p>
        </p:txBody>
      </p:sp>
      <p:sp>
        <p:nvSpPr>
          <p:cNvPr id="47115" name="Text Box 11"/>
          <p:cNvSpPr txBox="1">
            <a:spLocks noChangeArrowheads="1"/>
          </p:cNvSpPr>
          <p:nvPr/>
        </p:nvSpPr>
        <p:spPr bwMode="auto">
          <a:xfrm>
            <a:off x="3886200" y="4572000"/>
            <a:ext cx="1676400" cy="579438"/>
          </a:xfrm>
          <a:prstGeom prst="rect">
            <a:avLst/>
          </a:prstGeom>
          <a:noFill/>
          <a:ln w="9525">
            <a:noFill/>
            <a:miter lim="800000"/>
            <a:headEnd/>
            <a:tailEnd/>
          </a:ln>
          <a:effectLst/>
        </p:spPr>
        <p:txBody>
          <a:bodyPr>
            <a:spAutoFit/>
          </a:bodyPr>
          <a:lstStyle/>
          <a:p>
            <a:pPr algn="ctr">
              <a:spcBef>
                <a:spcPct val="50000"/>
              </a:spcBef>
            </a:pPr>
            <a:r>
              <a:rPr lang="en-US" sz="3200" b="1">
                <a:solidFill>
                  <a:schemeClr val="bg1"/>
                </a:solidFill>
              </a:rPr>
              <a:t>100%</a:t>
            </a:r>
          </a:p>
        </p:txBody>
      </p:sp>
      <p:sp>
        <p:nvSpPr>
          <p:cNvPr id="47116" name="Text Box 12"/>
          <p:cNvSpPr txBox="1">
            <a:spLocks noChangeArrowheads="1"/>
          </p:cNvSpPr>
          <p:nvPr/>
        </p:nvSpPr>
        <p:spPr bwMode="auto">
          <a:xfrm>
            <a:off x="6781800" y="3124200"/>
            <a:ext cx="1676400" cy="579438"/>
          </a:xfrm>
          <a:prstGeom prst="rect">
            <a:avLst/>
          </a:prstGeom>
          <a:noFill/>
          <a:ln w="9525">
            <a:noFill/>
            <a:miter lim="800000"/>
            <a:headEnd/>
            <a:tailEnd/>
          </a:ln>
          <a:effectLst/>
        </p:spPr>
        <p:txBody>
          <a:bodyPr>
            <a:spAutoFit/>
          </a:bodyPr>
          <a:lstStyle/>
          <a:p>
            <a:pPr algn="ctr">
              <a:spcBef>
                <a:spcPct val="50000"/>
              </a:spcBef>
            </a:pPr>
            <a:r>
              <a:rPr lang="en-US" sz="3200" b="1"/>
              <a:t>100%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B3C926A-F070-4E74-8E69-04ABBBE5693A}" type="slidenum">
              <a:rPr lang="en-US"/>
              <a:pPr/>
              <a:t>20</a:t>
            </a:fld>
            <a:endParaRPr lang="en-US"/>
          </a:p>
        </p:txBody>
      </p:sp>
      <p:sp>
        <p:nvSpPr>
          <p:cNvPr id="20482" name="Rectangle 2"/>
          <p:cNvSpPr>
            <a:spLocks noGrp="1" noChangeArrowheads="1"/>
          </p:cNvSpPr>
          <p:nvPr>
            <p:ph type="title"/>
          </p:nvPr>
        </p:nvSpPr>
        <p:spPr>
          <a:xfrm>
            <a:off x="381000" y="533400"/>
            <a:ext cx="8305800" cy="1143000"/>
          </a:xfrm>
        </p:spPr>
        <p:txBody>
          <a:bodyPr/>
          <a:lstStyle/>
          <a:p>
            <a:pPr marL="1117600" indent="-1117600">
              <a:buFontTx/>
              <a:buAutoNum type="romanUcPeriod" startAt="3"/>
            </a:pPr>
            <a:r>
              <a:rPr lang="en-US" sz="4000"/>
              <a:t>Methods of Sending Remittances</a:t>
            </a:r>
          </a:p>
        </p:txBody>
      </p:sp>
      <p:sp>
        <p:nvSpPr>
          <p:cNvPr id="20483" name="Rectangle 3"/>
          <p:cNvSpPr>
            <a:spLocks noGrp="1" noChangeArrowheads="1"/>
          </p:cNvSpPr>
          <p:nvPr>
            <p:ph type="body" idx="1"/>
          </p:nvPr>
        </p:nvSpPr>
        <p:spPr>
          <a:xfrm>
            <a:off x="685800" y="2133600"/>
            <a:ext cx="7772400" cy="3962400"/>
          </a:xfrm>
        </p:spPr>
        <p:txBody>
          <a:bodyPr/>
          <a:lstStyle/>
          <a:p>
            <a:r>
              <a:rPr lang="en-US" sz="2800"/>
              <a:t>Most Latin American immigrants send remittances to their families through international money transfer companies like Western Union and MoneyGram. </a:t>
            </a:r>
          </a:p>
          <a:p>
            <a:endParaRPr lang="en-US" sz="2800"/>
          </a:p>
          <a:p>
            <a:r>
              <a:rPr lang="en-US" sz="2800"/>
              <a:t>“Convenience” is sited as the most important reason for utilizing these private companies.</a:t>
            </a:r>
          </a:p>
          <a:p>
            <a:pPr>
              <a:buFont typeface="Wingdings" pitchFamily="2" charset="2"/>
              <a:buNone/>
            </a:pPr>
            <a:endParaRPr lang="en-US" sz="2800"/>
          </a:p>
        </p:txBody>
      </p:sp>
      <p:sp>
        <p:nvSpPr>
          <p:cNvPr id="20484"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B0D11FA-CA91-43F6-9D9B-C424507EDB84}" type="slidenum">
              <a:rPr lang="en-US"/>
              <a:pPr/>
              <a:t>21</a:t>
            </a:fld>
            <a:endParaRPr lang="en-US"/>
          </a:p>
        </p:txBody>
      </p:sp>
      <p:sp>
        <p:nvSpPr>
          <p:cNvPr id="21506" name="Rectangle 2"/>
          <p:cNvSpPr>
            <a:spLocks noGrp="1" noChangeArrowheads="1"/>
          </p:cNvSpPr>
          <p:nvPr>
            <p:ph type="title"/>
          </p:nvPr>
        </p:nvSpPr>
        <p:spPr>
          <a:xfrm>
            <a:off x="838200" y="609600"/>
            <a:ext cx="7772400" cy="1143000"/>
          </a:xfrm>
        </p:spPr>
        <p:txBody>
          <a:bodyPr/>
          <a:lstStyle/>
          <a:p>
            <a:r>
              <a:rPr lang="en-US"/>
              <a:t>How do you usually send money to your family?</a:t>
            </a:r>
          </a:p>
        </p:txBody>
      </p:sp>
      <p:graphicFrame>
        <p:nvGraphicFramePr>
          <p:cNvPr id="21508" name="Object 4"/>
          <p:cNvGraphicFramePr>
            <a:graphicFrameLocks noChangeAspect="1"/>
          </p:cNvGraphicFramePr>
          <p:nvPr>
            <p:ph type="chart" idx="1"/>
          </p:nvPr>
        </p:nvGraphicFramePr>
        <p:xfrm>
          <a:off x="596900" y="2009775"/>
          <a:ext cx="7975600" cy="4395788"/>
        </p:xfrm>
        <a:graphic>
          <a:graphicData uri="http://schemas.openxmlformats.org/presentationml/2006/ole">
            <p:oleObj spid="_x0000_s21508" name="Chart" r:id="rId3" imgW="8363170" imgH="4610378" progId="MSGraph.Chart.8">
              <p:embed followColorScheme="full"/>
            </p:oleObj>
          </a:graphicData>
        </a:graphic>
      </p:graphicFrame>
      <p:sp>
        <p:nvSpPr>
          <p:cNvPr id="21509" name="Text Box 5"/>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5338C6D-E781-4BDB-B744-FEDCAEFDA6D9}" type="slidenum">
              <a:rPr lang="en-US"/>
              <a:pPr/>
              <a:t>22</a:t>
            </a:fld>
            <a:endParaRPr lang="en-US"/>
          </a:p>
        </p:txBody>
      </p:sp>
      <p:sp>
        <p:nvSpPr>
          <p:cNvPr id="22530" name="Rectangle 2"/>
          <p:cNvSpPr>
            <a:spLocks noGrp="1" noChangeArrowheads="1"/>
          </p:cNvSpPr>
          <p:nvPr>
            <p:ph type="title"/>
          </p:nvPr>
        </p:nvSpPr>
        <p:spPr/>
        <p:txBody>
          <a:bodyPr/>
          <a:lstStyle/>
          <a:p>
            <a:r>
              <a:rPr lang="en-US"/>
              <a:t>How do you usually send money to your family?</a:t>
            </a:r>
          </a:p>
        </p:txBody>
      </p:sp>
      <p:graphicFrame>
        <p:nvGraphicFramePr>
          <p:cNvPr id="22534" name="Object 6"/>
          <p:cNvGraphicFramePr>
            <a:graphicFrameLocks noChangeAspect="1"/>
          </p:cNvGraphicFramePr>
          <p:nvPr>
            <p:ph type="chart" idx="1"/>
          </p:nvPr>
        </p:nvGraphicFramePr>
        <p:xfrm>
          <a:off x="685800" y="1981200"/>
          <a:ext cx="7772400" cy="4114800"/>
        </p:xfrm>
        <a:graphic>
          <a:graphicData uri="http://schemas.openxmlformats.org/presentationml/2006/ole">
            <p:oleObj spid="_x0000_s22534" name="Chart" r:id="rId3" imgW="7772705" imgH="4115105" progId="MSGraph.Chart.8">
              <p:embed followColorScheme="full"/>
            </p:oleObj>
          </a:graphicData>
        </a:graphic>
      </p:graphicFrame>
      <p:sp>
        <p:nvSpPr>
          <p:cNvPr id="22535" name="Text Box 7"/>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7576EC9-9A32-4E9A-9B29-2CA16FD765EC}" type="slidenum">
              <a:rPr lang="en-US"/>
              <a:pPr/>
              <a:t>23</a:t>
            </a:fld>
            <a:endParaRPr lang="en-US"/>
          </a:p>
        </p:txBody>
      </p:sp>
      <p:sp>
        <p:nvSpPr>
          <p:cNvPr id="23554" name="Rectangle 2"/>
          <p:cNvSpPr>
            <a:spLocks noGrp="1" noChangeArrowheads="1"/>
          </p:cNvSpPr>
          <p:nvPr>
            <p:ph type="title"/>
          </p:nvPr>
        </p:nvSpPr>
        <p:spPr>
          <a:xfrm>
            <a:off x="990600" y="457200"/>
            <a:ext cx="7772400" cy="1295400"/>
          </a:xfrm>
        </p:spPr>
        <p:txBody>
          <a:bodyPr/>
          <a:lstStyle/>
          <a:p>
            <a:r>
              <a:rPr lang="en-US" sz="4000"/>
              <a:t>Why do you send money through Western Union / MoneyGram?</a:t>
            </a:r>
          </a:p>
        </p:txBody>
      </p:sp>
      <p:graphicFrame>
        <p:nvGraphicFramePr>
          <p:cNvPr id="23555" name="Object 3"/>
          <p:cNvGraphicFramePr>
            <a:graphicFrameLocks noChangeAspect="1"/>
          </p:cNvGraphicFramePr>
          <p:nvPr>
            <p:ph type="chart" idx="1"/>
          </p:nvPr>
        </p:nvGraphicFramePr>
        <p:xfrm>
          <a:off x="682625" y="1976438"/>
          <a:ext cx="7775575" cy="4108450"/>
        </p:xfrm>
        <a:graphic>
          <a:graphicData uri="http://schemas.openxmlformats.org/presentationml/2006/ole">
            <p:oleObj spid="_x0000_s23555" name="Chart" r:id="rId3" imgW="7772705" imgH="4115105" progId="MSGraph.Chart.8">
              <p:embed followColorScheme="full"/>
            </p:oleObj>
          </a:graphicData>
        </a:graphic>
      </p:graphicFrame>
      <p:sp>
        <p:nvSpPr>
          <p:cNvPr id="23556"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9765694-3BC8-4FCD-BEB1-66DFF9AB18E5}" type="slidenum">
              <a:rPr lang="en-US"/>
              <a:pPr/>
              <a:t>24</a:t>
            </a:fld>
            <a:endParaRPr lang="en-US"/>
          </a:p>
        </p:txBody>
      </p:sp>
      <p:sp>
        <p:nvSpPr>
          <p:cNvPr id="24578" name="Rectangle 2"/>
          <p:cNvSpPr>
            <a:spLocks noGrp="1" noChangeArrowheads="1"/>
          </p:cNvSpPr>
          <p:nvPr>
            <p:ph type="title"/>
          </p:nvPr>
        </p:nvSpPr>
        <p:spPr>
          <a:xfrm>
            <a:off x="914400" y="609600"/>
            <a:ext cx="7772400" cy="1143000"/>
          </a:xfrm>
        </p:spPr>
        <p:txBody>
          <a:bodyPr/>
          <a:lstStyle/>
          <a:p>
            <a:r>
              <a:rPr lang="en-US" sz="4000"/>
              <a:t>Why do you send money through Bank / Credit Union?</a:t>
            </a:r>
          </a:p>
        </p:txBody>
      </p:sp>
      <p:graphicFrame>
        <p:nvGraphicFramePr>
          <p:cNvPr id="24581" name="Object 5"/>
          <p:cNvGraphicFramePr>
            <a:graphicFrameLocks noChangeAspect="1"/>
          </p:cNvGraphicFramePr>
          <p:nvPr>
            <p:ph type="chart" idx="1"/>
          </p:nvPr>
        </p:nvGraphicFramePr>
        <p:xfrm>
          <a:off x="685800" y="1981200"/>
          <a:ext cx="7772400" cy="4114800"/>
        </p:xfrm>
        <a:graphic>
          <a:graphicData uri="http://schemas.openxmlformats.org/presentationml/2006/ole">
            <p:oleObj spid="_x0000_s24581" name="Chart" r:id="rId3" imgW="7772705" imgH="4115105" progId="MSGraph.Chart.8">
              <p:embed followColorScheme="full"/>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296C51-ED67-4AAF-8D13-F65195351499}" type="slidenum">
              <a:rPr lang="en-US"/>
              <a:pPr/>
              <a:t>25</a:t>
            </a:fld>
            <a:endParaRPr lang="en-US"/>
          </a:p>
        </p:txBody>
      </p:sp>
      <p:sp>
        <p:nvSpPr>
          <p:cNvPr id="66562" name="Rectangle 2"/>
          <p:cNvSpPr>
            <a:spLocks noGrp="1" noChangeArrowheads="1"/>
          </p:cNvSpPr>
          <p:nvPr>
            <p:ph type="title"/>
          </p:nvPr>
        </p:nvSpPr>
        <p:spPr>
          <a:xfrm>
            <a:off x="457200" y="609600"/>
            <a:ext cx="8305800" cy="1143000"/>
          </a:xfrm>
        </p:spPr>
        <p:txBody>
          <a:bodyPr/>
          <a:lstStyle/>
          <a:p>
            <a:pPr marL="1117600" indent="-1117600">
              <a:buFontTx/>
              <a:buAutoNum type="romanUcPeriod" startAt="4"/>
            </a:pPr>
            <a:r>
              <a:rPr lang="en-US" sz="4000"/>
              <a:t>Costs of sending Remittances</a:t>
            </a:r>
          </a:p>
        </p:txBody>
      </p:sp>
      <p:sp>
        <p:nvSpPr>
          <p:cNvPr id="66563" name="Rectangle 3"/>
          <p:cNvSpPr>
            <a:spLocks noGrp="1" noChangeArrowheads="1"/>
          </p:cNvSpPr>
          <p:nvPr>
            <p:ph type="body" idx="1"/>
          </p:nvPr>
        </p:nvSpPr>
        <p:spPr/>
        <p:txBody>
          <a:bodyPr/>
          <a:lstStyle/>
          <a:p>
            <a:r>
              <a:rPr lang="en-US" sz="2800"/>
              <a:t>An overwhelming majority of Latin American immigrants are unaware that their families in Latin America receive less money than what they send from the U.S.</a:t>
            </a:r>
          </a:p>
          <a:p>
            <a:r>
              <a:rPr lang="en-US" sz="2800"/>
              <a:t>Most Latin American immigrants think that the cost of sending remittances is unfair after they are informed that besides a high transfer fee, international money transfer companies often  provide an unfavorable exchange rates.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FA30DB7-2187-40D0-B664-FD6A395DDC00}" type="slidenum">
              <a:rPr lang="en-US"/>
              <a:pPr/>
              <a:t>26</a:t>
            </a:fld>
            <a:endParaRPr lang="en-US"/>
          </a:p>
        </p:txBody>
      </p:sp>
      <p:sp>
        <p:nvSpPr>
          <p:cNvPr id="26626" name="Rectangle 2"/>
          <p:cNvSpPr>
            <a:spLocks noGrp="1" noChangeArrowheads="1"/>
          </p:cNvSpPr>
          <p:nvPr>
            <p:ph type="title"/>
          </p:nvPr>
        </p:nvSpPr>
        <p:spPr>
          <a:xfrm>
            <a:off x="762000" y="609600"/>
            <a:ext cx="8229600" cy="1143000"/>
          </a:xfrm>
        </p:spPr>
        <p:txBody>
          <a:bodyPr/>
          <a:lstStyle/>
          <a:p>
            <a:r>
              <a:rPr lang="en-US"/>
              <a:t>Fees paid in the United States</a:t>
            </a:r>
          </a:p>
        </p:txBody>
      </p:sp>
      <p:graphicFrame>
        <p:nvGraphicFramePr>
          <p:cNvPr id="26627" name="Object 3"/>
          <p:cNvGraphicFramePr>
            <a:graphicFrameLocks noChangeAspect="1"/>
          </p:cNvGraphicFramePr>
          <p:nvPr>
            <p:ph type="chart" idx="1"/>
          </p:nvPr>
        </p:nvGraphicFramePr>
        <p:xfrm>
          <a:off x="687388" y="1976438"/>
          <a:ext cx="7851775" cy="4292600"/>
        </p:xfrm>
        <a:graphic>
          <a:graphicData uri="http://schemas.openxmlformats.org/presentationml/2006/ole">
            <p:oleObj spid="_x0000_s26627" name="Chart" r:id="rId3" imgW="7858354" imgH="4296156" progId="MSGraph.Chart.8">
              <p:embed followColorScheme="full"/>
            </p:oleObj>
          </a:graphicData>
        </a:graphic>
      </p:graphicFrame>
      <p:sp>
        <p:nvSpPr>
          <p:cNvPr id="26628"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1427369-275B-49D8-A510-158A332B23BD}" type="slidenum">
              <a:rPr lang="en-US"/>
              <a:pPr/>
              <a:t>27</a:t>
            </a:fld>
            <a:endParaRPr lang="en-US"/>
          </a:p>
        </p:txBody>
      </p:sp>
      <p:sp>
        <p:nvSpPr>
          <p:cNvPr id="67586" name="Rectangle 2"/>
          <p:cNvSpPr>
            <a:spLocks noGrp="1" noChangeArrowheads="1"/>
          </p:cNvSpPr>
          <p:nvPr>
            <p:ph type="title"/>
          </p:nvPr>
        </p:nvSpPr>
        <p:spPr>
          <a:xfrm>
            <a:off x="609600" y="609600"/>
            <a:ext cx="8534400" cy="1143000"/>
          </a:xfrm>
        </p:spPr>
        <p:txBody>
          <a:bodyPr/>
          <a:lstStyle/>
          <a:p>
            <a:r>
              <a:rPr lang="en-US"/>
              <a:t>Fees paid in the United States to Western Union / MoneyGram</a:t>
            </a:r>
          </a:p>
        </p:txBody>
      </p:sp>
      <p:graphicFrame>
        <p:nvGraphicFramePr>
          <p:cNvPr id="67588" name="Object 4"/>
          <p:cNvGraphicFramePr>
            <a:graphicFrameLocks noChangeAspect="1"/>
          </p:cNvGraphicFramePr>
          <p:nvPr>
            <p:ph type="chart" idx="1"/>
          </p:nvPr>
        </p:nvGraphicFramePr>
        <p:xfrm>
          <a:off x="838200" y="2133600"/>
          <a:ext cx="7510463" cy="4114800"/>
        </p:xfrm>
        <a:graphic>
          <a:graphicData uri="http://schemas.openxmlformats.org/presentationml/2006/ole">
            <p:oleObj spid="_x0000_s67588" name="Chart" r:id="rId3" imgW="7858354" imgH="4305605" progId="MSGraph.Chart.8">
              <p:embed followColorScheme="full"/>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32D39C-7AD8-4E9D-8534-ED3BC695F2E9}" type="slidenum">
              <a:rPr lang="en-US"/>
              <a:pPr/>
              <a:t>28</a:t>
            </a:fld>
            <a:endParaRPr lang="en-US"/>
          </a:p>
        </p:txBody>
      </p:sp>
      <p:sp>
        <p:nvSpPr>
          <p:cNvPr id="68610" name="Rectangle 2"/>
          <p:cNvSpPr>
            <a:spLocks noGrp="1" noChangeArrowheads="1"/>
          </p:cNvSpPr>
          <p:nvPr>
            <p:ph type="title"/>
          </p:nvPr>
        </p:nvSpPr>
        <p:spPr>
          <a:xfrm>
            <a:off x="914400" y="609600"/>
            <a:ext cx="8229600" cy="1143000"/>
          </a:xfrm>
        </p:spPr>
        <p:txBody>
          <a:bodyPr/>
          <a:lstStyle/>
          <a:p>
            <a:r>
              <a:rPr lang="en-US"/>
              <a:t>Fees paid in the United States </a:t>
            </a:r>
            <a:br>
              <a:rPr lang="en-US"/>
            </a:br>
            <a:r>
              <a:rPr lang="en-US"/>
              <a:t>to Banks</a:t>
            </a:r>
          </a:p>
        </p:txBody>
      </p:sp>
      <p:graphicFrame>
        <p:nvGraphicFramePr>
          <p:cNvPr id="89088" name="Object 0"/>
          <p:cNvGraphicFramePr>
            <a:graphicFrameLocks noChangeAspect="1"/>
          </p:cNvGraphicFramePr>
          <p:nvPr>
            <p:ph type="chart" idx="1"/>
          </p:nvPr>
        </p:nvGraphicFramePr>
        <p:xfrm>
          <a:off x="815975" y="1981200"/>
          <a:ext cx="7510463" cy="4114800"/>
        </p:xfrm>
        <a:graphic>
          <a:graphicData uri="http://schemas.openxmlformats.org/presentationml/2006/ole">
            <p:oleObj spid="_x0000_s89088" name="Chart" r:id="rId3" imgW="7858354" imgH="4305605" progId="MSGraph.Chart.8">
              <p:embed followColorScheme="full"/>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3BFF998-068B-4A6B-9C6B-1DE5E2982A5F}" type="slidenum">
              <a:rPr lang="en-US"/>
              <a:pPr/>
              <a:t>29</a:t>
            </a:fld>
            <a:endParaRPr lang="en-US"/>
          </a:p>
        </p:txBody>
      </p:sp>
      <p:sp>
        <p:nvSpPr>
          <p:cNvPr id="27650" name="Rectangle 2"/>
          <p:cNvSpPr>
            <a:spLocks noGrp="1" noChangeArrowheads="1"/>
          </p:cNvSpPr>
          <p:nvPr>
            <p:ph type="title"/>
          </p:nvPr>
        </p:nvSpPr>
        <p:spPr>
          <a:xfrm>
            <a:off x="685800" y="609600"/>
            <a:ext cx="8229600" cy="1143000"/>
          </a:xfrm>
        </p:spPr>
        <p:txBody>
          <a:bodyPr/>
          <a:lstStyle/>
          <a:p>
            <a:r>
              <a:rPr lang="en-US" sz="3200"/>
              <a:t>When your family picks up the money in Latin America, do you think that they get the full amount or that they get less than what you sent?</a:t>
            </a:r>
          </a:p>
        </p:txBody>
      </p:sp>
      <p:graphicFrame>
        <p:nvGraphicFramePr>
          <p:cNvPr id="27651" name="Object 3"/>
          <p:cNvGraphicFramePr>
            <a:graphicFrameLocks noChangeAspect="1"/>
          </p:cNvGraphicFramePr>
          <p:nvPr>
            <p:ph type="chart" idx="1"/>
          </p:nvPr>
        </p:nvGraphicFramePr>
        <p:xfrm>
          <a:off x="685800" y="2133600"/>
          <a:ext cx="7772400" cy="4114800"/>
        </p:xfrm>
        <a:graphic>
          <a:graphicData uri="http://schemas.openxmlformats.org/presentationml/2006/ole">
            <p:oleObj spid="_x0000_s27651" name="Chart" r:id="rId3" imgW="7772705" imgH="4115105" progId="MSGraph.Chart.8">
              <p:embed followColorScheme="full"/>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6EEF042-057B-4A67-8A2D-FCFC8DDBE10F}" type="slidenum">
              <a:rPr lang="en-US"/>
              <a:pPr/>
              <a:t>3</a:t>
            </a:fld>
            <a:endParaRPr lang="en-US"/>
          </a:p>
        </p:txBody>
      </p:sp>
      <p:sp>
        <p:nvSpPr>
          <p:cNvPr id="45058" name="Rectangle 2"/>
          <p:cNvSpPr>
            <a:spLocks noGrp="1" noChangeArrowheads="1"/>
          </p:cNvSpPr>
          <p:nvPr>
            <p:ph type="title"/>
          </p:nvPr>
        </p:nvSpPr>
        <p:spPr/>
        <p:txBody>
          <a:bodyPr/>
          <a:lstStyle/>
          <a:p>
            <a:r>
              <a:rPr lang="en-US"/>
              <a:t>Country of Birth</a:t>
            </a:r>
          </a:p>
        </p:txBody>
      </p:sp>
      <p:graphicFrame>
        <p:nvGraphicFramePr>
          <p:cNvPr id="84992" name="Object 0"/>
          <p:cNvGraphicFramePr>
            <a:graphicFrameLocks noChangeAspect="1"/>
          </p:cNvGraphicFramePr>
          <p:nvPr>
            <p:ph type="chart" idx="1"/>
          </p:nvPr>
        </p:nvGraphicFramePr>
        <p:xfrm>
          <a:off x="696913" y="1978025"/>
          <a:ext cx="7759700" cy="4175125"/>
        </p:xfrm>
        <a:graphic>
          <a:graphicData uri="http://schemas.openxmlformats.org/presentationml/2006/ole">
            <p:oleObj spid="_x0000_s84992" name="Chart" r:id="rId3" imgW="7772705" imgH="4181856" progId="MSGraph.Chart.8">
              <p:embed followColorScheme="full"/>
            </p:oleObj>
          </a:graphicData>
        </a:graphic>
      </p:graphicFrame>
      <p:sp>
        <p:nvSpPr>
          <p:cNvPr id="45060" name="Text Box 4"/>
          <p:cNvSpPr txBox="1">
            <a:spLocks noChangeArrowheads="1"/>
          </p:cNvSpPr>
          <p:nvPr/>
        </p:nvSpPr>
        <p:spPr bwMode="auto">
          <a:xfrm>
            <a:off x="8305800" y="6248400"/>
            <a:ext cx="609600" cy="396875"/>
          </a:xfrm>
          <a:prstGeom prst="rect">
            <a:avLst/>
          </a:prstGeom>
          <a:noFill/>
          <a:ln w="9525">
            <a:noFill/>
            <a:miter lim="800000"/>
            <a:headEnd/>
            <a:tailEnd/>
          </a:ln>
          <a:effectLst/>
        </p:spPr>
        <p:txBody>
          <a:bodyPr>
            <a:spAutoFit/>
          </a:bodyPr>
          <a:lstStyle/>
          <a:p>
            <a:pPr algn="ctr">
              <a:spcBef>
                <a:spcPct val="50000"/>
              </a:spcBef>
            </a:pPr>
            <a:endParaRPr lang="en-US"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0A56B56-4CF0-4FE9-B990-BA0A268DEA32}" type="slidenum">
              <a:rPr lang="en-US"/>
              <a:pPr/>
              <a:t>30</a:t>
            </a:fld>
            <a:endParaRPr lang="en-US"/>
          </a:p>
        </p:txBody>
      </p:sp>
      <p:sp>
        <p:nvSpPr>
          <p:cNvPr id="69634" name="Rectangle 2"/>
          <p:cNvSpPr>
            <a:spLocks noGrp="1" noChangeArrowheads="1"/>
          </p:cNvSpPr>
          <p:nvPr>
            <p:ph type="title"/>
          </p:nvPr>
        </p:nvSpPr>
        <p:spPr>
          <a:xfrm>
            <a:off x="685800" y="609600"/>
            <a:ext cx="8229600" cy="1143000"/>
          </a:xfrm>
        </p:spPr>
        <p:txBody>
          <a:bodyPr/>
          <a:lstStyle/>
          <a:p>
            <a:r>
              <a:rPr lang="en-US" sz="3200"/>
              <a:t>When your family picks up the money in Latin America, do you think that they get the full amount or that they get less than what you sent?</a:t>
            </a:r>
          </a:p>
        </p:txBody>
      </p:sp>
      <p:graphicFrame>
        <p:nvGraphicFramePr>
          <p:cNvPr id="69638" name="Object 6"/>
          <p:cNvGraphicFramePr>
            <a:graphicFrameLocks noChangeAspect="1"/>
          </p:cNvGraphicFramePr>
          <p:nvPr>
            <p:ph type="chart" idx="1"/>
          </p:nvPr>
        </p:nvGraphicFramePr>
        <p:xfrm>
          <a:off x="685800" y="2133600"/>
          <a:ext cx="7961313" cy="4189413"/>
        </p:xfrm>
        <a:graphic>
          <a:graphicData uri="http://schemas.openxmlformats.org/presentationml/2006/ole">
            <p:oleObj spid="_x0000_s69638" name="Chart" r:id="rId3" imgW="7963205" imgH="4191305" progId="MSGraph.Chart.8">
              <p:embed followColorScheme="full"/>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5FCB14D-AB3D-418B-AE05-EB083D754ACC}" type="slidenum">
              <a:rPr lang="en-US"/>
              <a:pPr/>
              <a:t>31</a:t>
            </a:fld>
            <a:endParaRPr lang="en-US"/>
          </a:p>
        </p:txBody>
      </p:sp>
      <p:sp>
        <p:nvSpPr>
          <p:cNvPr id="28674" name="Rectangle 2"/>
          <p:cNvSpPr>
            <a:spLocks noGrp="1" noChangeArrowheads="1"/>
          </p:cNvSpPr>
          <p:nvPr>
            <p:ph type="title"/>
          </p:nvPr>
        </p:nvSpPr>
        <p:spPr>
          <a:xfrm>
            <a:off x="304800" y="381000"/>
            <a:ext cx="8839200" cy="1752600"/>
          </a:xfrm>
        </p:spPr>
        <p:txBody>
          <a:bodyPr/>
          <a:lstStyle/>
          <a:p>
            <a:r>
              <a:rPr lang="en-US" sz="2800"/>
              <a:t>Some people think the cost of sending remittance is fair because the money arrives fast and safe. Other people think the cost of sending remittance is not fair because the fees and charges are excessive. What do you think?</a:t>
            </a:r>
          </a:p>
        </p:txBody>
      </p:sp>
      <p:graphicFrame>
        <p:nvGraphicFramePr>
          <p:cNvPr id="28676" name="Object 4"/>
          <p:cNvGraphicFramePr>
            <a:graphicFrameLocks noChangeAspect="1"/>
          </p:cNvGraphicFramePr>
          <p:nvPr>
            <p:ph type="chart" idx="1"/>
          </p:nvPr>
        </p:nvGraphicFramePr>
        <p:xfrm>
          <a:off x="682625" y="2203450"/>
          <a:ext cx="7775575" cy="4108450"/>
        </p:xfrm>
        <a:graphic>
          <a:graphicData uri="http://schemas.openxmlformats.org/presentationml/2006/ole">
            <p:oleObj spid="_x0000_s28676" name="Chart" r:id="rId3" imgW="7772705" imgH="4115105" progId="MSGraph.Chart.8">
              <p:embed followColorScheme="full"/>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F4BD0FC-1919-4FC0-BDE6-88374892A41F}" type="slidenum">
              <a:rPr lang="en-US"/>
              <a:pPr/>
              <a:t>32</a:t>
            </a:fld>
            <a:endParaRPr lang="en-US"/>
          </a:p>
        </p:txBody>
      </p:sp>
      <p:sp>
        <p:nvSpPr>
          <p:cNvPr id="16386" name="Rectangle 2"/>
          <p:cNvSpPr>
            <a:spLocks noGrp="1" noChangeArrowheads="1"/>
          </p:cNvSpPr>
          <p:nvPr>
            <p:ph type="title"/>
          </p:nvPr>
        </p:nvSpPr>
        <p:spPr/>
        <p:txBody>
          <a:bodyPr/>
          <a:lstStyle/>
          <a:p>
            <a:pPr marL="1117600" indent="-1117600">
              <a:buFontTx/>
              <a:buAutoNum type="romanUcPeriod" startAt="5"/>
            </a:pPr>
            <a:r>
              <a:rPr lang="en-US"/>
              <a:t>Bank Accounts</a:t>
            </a:r>
          </a:p>
        </p:txBody>
      </p:sp>
      <p:sp>
        <p:nvSpPr>
          <p:cNvPr id="16387" name="Rectangle 3"/>
          <p:cNvSpPr>
            <a:spLocks noGrp="1" noChangeArrowheads="1"/>
          </p:cNvSpPr>
          <p:nvPr>
            <p:ph type="body" idx="1"/>
          </p:nvPr>
        </p:nvSpPr>
        <p:spPr>
          <a:xfrm>
            <a:off x="685800" y="2209800"/>
            <a:ext cx="7772400" cy="2971800"/>
          </a:xfrm>
        </p:spPr>
        <p:txBody>
          <a:bodyPr/>
          <a:lstStyle/>
          <a:p>
            <a:r>
              <a:rPr lang="en-US"/>
              <a:t>Even though a majority of Latin American immigrants have opened a bank account in the United States, more than 60% of those who make less than $20,000 a year have not.</a:t>
            </a:r>
          </a:p>
          <a:p>
            <a:pPr>
              <a:buFont typeface="Wingdings" pitchFamily="2" charset="2"/>
              <a:buNone/>
            </a:pP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AA7064-FF6D-4C06-B5C7-B8007038E3D9}" type="slidenum">
              <a:rPr lang="en-US"/>
              <a:pPr/>
              <a:t>33</a:t>
            </a:fld>
            <a:endParaRPr lang="en-US"/>
          </a:p>
        </p:txBody>
      </p:sp>
      <p:sp>
        <p:nvSpPr>
          <p:cNvPr id="17410" name="Rectangle 2"/>
          <p:cNvSpPr>
            <a:spLocks noGrp="1" noChangeArrowheads="1"/>
          </p:cNvSpPr>
          <p:nvPr>
            <p:ph type="title"/>
          </p:nvPr>
        </p:nvSpPr>
        <p:spPr>
          <a:xfrm>
            <a:off x="838200" y="685800"/>
            <a:ext cx="7772400" cy="1143000"/>
          </a:xfrm>
        </p:spPr>
        <p:txBody>
          <a:bodyPr/>
          <a:lstStyle/>
          <a:p>
            <a:r>
              <a:rPr lang="en-US"/>
              <a:t>Do you have a bank account in the United States? </a:t>
            </a:r>
          </a:p>
        </p:txBody>
      </p:sp>
      <p:graphicFrame>
        <p:nvGraphicFramePr>
          <p:cNvPr id="17412" name="Object 4"/>
          <p:cNvGraphicFramePr>
            <a:graphicFrameLocks noChangeAspect="1"/>
          </p:cNvGraphicFramePr>
          <p:nvPr>
            <p:ph type="chart" idx="1"/>
          </p:nvPr>
        </p:nvGraphicFramePr>
        <p:xfrm>
          <a:off x="914400" y="1981200"/>
          <a:ext cx="7772400" cy="4114800"/>
        </p:xfrm>
        <a:graphic>
          <a:graphicData uri="http://schemas.openxmlformats.org/presentationml/2006/ole">
            <p:oleObj spid="_x0000_s17412" name="Chart" r:id="rId3" imgW="7772705" imgH="4115105" progId="MSGraph.Chart.8">
              <p:embed followColorScheme="full"/>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929CF09-4A4C-4F26-B1E9-A3A75D353A64}" type="slidenum">
              <a:rPr lang="en-US"/>
              <a:pPr/>
              <a:t>34</a:t>
            </a:fld>
            <a:endParaRPr lang="en-US"/>
          </a:p>
        </p:txBody>
      </p:sp>
      <p:sp>
        <p:nvSpPr>
          <p:cNvPr id="18434" name="Rectangle 2"/>
          <p:cNvSpPr>
            <a:spLocks noGrp="1" noChangeArrowheads="1"/>
          </p:cNvSpPr>
          <p:nvPr>
            <p:ph type="title"/>
          </p:nvPr>
        </p:nvSpPr>
        <p:spPr>
          <a:xfrm>
            <a:off x="838200" y="609600"/>
            <a:ext cx="7848600" cy="1143000"/>
          </a:xfrm>
        </p:spPr>
        <p:txBody>
          <a:bodyPr/>
          <a:lstStyle/>
          <a:p>
            <a:r>
              <a:rPr lang="en-US"/>
              <a:t>Do you have a bank account in the United States?</a:t>
            </a:r>
          </a:p>
        </p:txBody>
      </p:sp>
      <p:graphicFrame>
        <p:nvGraphicFramePr>
          <p:cNvPr id="18435" name="Object 3"/>
          <p:cNvGraphicFramePr>
            <a:graphicFrameLocks noChangeAspect="1"/>
          </p:cNvGraphicFramePr>
          <p:nvPr>
            <p:ph type="chart" idx="1"/>
          </p:nvPr>
        </p:nvGraphicFramePr>
        <p:xfrm>
          <a:off x="685800" y="1981200"/>
          <a:ext cx="7772400" cy="4114800"/>
        </p:xfrm>
        <a:graphic>
          <a:graphicData uri="http://schemas.openxmlformats.org/presentationml/2006/ole">
            <p:oleObj spid="_x0000_s18435" name="Chart" r:id="rId3" imgW="7772705" imgH="4115105" progId="MSGraph.Chart.8">
              <p:embed followColorScheme="full"/>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63FA4FB-08E3-408A-9708-218D4B7C4B32}" type="slidenum">
              <a:rPr lang="en-US"/>
              <a:pPr/>
              <a:t>35</a:t>
            </a:fld>
            <a:endParaRPr lang="en-US"/>
          </a:p>
        </p:txBody>
      </p:sp>
      <p:sp>
        <p:nvSpPr>
          <p:cNvPr id="72706" name="Rectangle 2"/>
          <p:cNvSpPr>
            <a:spLocks noGrp="1" noChangeArrowheads="1"/>
          </p:cNvSpPr>
          <p:nvPr>
            <p:ph type="title"/>
          </p:nvPr>
        </p:nvSpPr>
        <p:spPr/>
        <p:txBody>
          <a:bodyPr/>
          <a:lstStyle/>
          <a:p>
            <a:r>
              <a:rPr lang="en-US"/>
              <a:t>Do you have a bank account in the United States?</a:t>
            </a:r>
          </a:p>
        </p:txBody>
      </p:sp>
      <p:graphicFrame>
        <p:nvGraphicFramePr>
          <p:cNvPr id="72708" name="Object 4"/>
          <p:cNvGraphicFramePr>
            <a:graphicFrameLocks noChangeAspect="1"/>
          </p:cNvGraphicFramePr>
          <p:nvPr>
            <p:ph type="chart" idx="1"/>
          </p:nvPr>
        </p:nvGraphicFramePr>
        <p:xfrm>
          <a:off x="685800" y="1981200"/>
          <a:ext cx="7772400" cy="4114800"/>
        </p:xfrm>
        <a:graphic>
          <a:graphicData uri="http://schemas.openxmlformats.org/presentationml/2006/ole">
            <p:oleObj spid="_x0000_s72708" name="Chart" r:id="rId3" imgW="7772705" imgH="4115105" progId="MSGraph.Chart.8">
              <p:embed followColorScheme="full"/>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7AB82BD-BFB2-459E-B736-30DFFF579B7E}" type="slidenum">
              <a:rPr lang="en-US"/>
              <a:pPr/>
              <a:t>36</a:t>
            </a:fld>
            <a:endParaRPr lang="en-US"/>
          </a:p>
        </p:txBody>
      </p:sp>
      <p:sp>
        <p:nvSpPr>
          <p:cNvPr id="19458" name="Rectangle 2"/>
          <p:cNvSpPr>
            <a:spLocks noGrp="1" noChangeArrowheads="1"/>
          </p:cNvSpPr>
          <p:nvPr>
            <p:ph type="title"/>
          </p:nvPr>
        </p:nvSpPr>
        <p:spPr>
          <a:xfrm>
            <a:off x="1066800" y="609600"/>
            <a:ext cx="7696200" cy="1143000"/>
          </a:xfrm>
        </p:spPr>
        <p:txBody>
          <a:bodyPr/>
          <a:lstStyle/>
          <a:p>
            <a:r>
              <a:rPr lang="en-US"/>
              <a:t>Why don’t you have a bank account? </a:t>
            </a:r>
          </a:p>
        </p:txBody>
      </p:sp>
      <p:graphicFrame>
        <p:nvGraphicFramePr>
          <p:cNvPr id="19459" name="Object 3"/>
          <p:cNvGraphicFramePr>
            <a:graphicFrameLocks noChangeAspect="1"/>
          </p:cNvGraphicFramePr>
          <p:nvPr>
            <p:ph type="chart" idx="1"/>
          </p:nvPr>
        </p:nvGraphicFramePr>
        <p:xfrm>
          <a:off x="682625" y="1978025"/>
          <a:ext cx="7904163" cy="4475163"/>
        </p:xfrm>
        <a:graphic>
          <a:graphicData uri="http://schemas.openxmlformats.org/presentationml/2006/ole">
            <p:oleObj spid="_x0000_s19459" name="Chart" r:id="rId3" imgW="7906207" imgH="4477207" progId="MSGraph.Chart.8">
              <p:embed followColorScheme="full"/>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42C6671-2231-4C62-98DE-42893964743B}" type="slidenum">
              <a:rPr lang="en-US"/>
              <a:pPr/>
              <a:t>37</a:t>
            </a:fld>
            <a:endParaRPr lang="en-US"/>
          </a:p>
        </p:txBody>
      </p:sp>
      <p:sp>
        <p:nvSpPr>
          <p:cNvPr id="14338" name="Rectangle 2"/>
          <p:cNvSpPr>
            <a:spLocks noGrp="1" noChangeArrowheads="1"/>
          </p:cNvSpPr>
          <p:nvPr>
            <p:ph type="title"/>
          </p:nvPr>
        </p:nvSpPr>
        <p:spPr/>
        <p:txBody>
          <a:bodyPr/>
          <a:lstStyle/>
          <a:p>
            <a:pPr marL="1117600" indent="-1117600">
              <a:buFontTx/>
              <a:buAutoNum type="romanUcPeriod" startAt="6"/>
            </a:pPr>
            <a:r>
              <a:rPr lang="en-US"/>
              <a:t>Collective Remittances </a:t>
            </a:r>
          </a:p>
        </p:txBody>
      </p:sp>
      <p:sp>
        <p:nvSpPr>
          <p:cNvPr id="14339" name="Rectangle 3"/>
          <p:cNvSpPr>
            <a:spLocks noGrp="1" noChangeArrowheads="1"/>
          </p:cNvSpPr>
          <p:nvPr>
            <p:ph type="body" idx="1"/>
          </p:nvPr>
        </p:nvSpPr>
        <p:spPr/>
        <p:txBody>
          <a:bodyPr/>
          <a:lstStyle/>
          <a:p>
            <a:r>
              <a:rPr lang="en-US"/>
              <a:t>21% of Latin American immigrants have contributed money to a “collective remittance.” Many Latin American communities throughout the United States organize events to raise money for projects in their home country.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1316D84-31B6-4C35-B60A-84E7F53D03AB}" type="slidenum">
              <a:rPr lang="en-US"/>
              <a:pPr/>
              <a:t>38</a:t>
            </a:fld>
            <a:endParaRPr lang="en-US"/>
          </a:p>
        </p:txBody>
      </p:sp>
      <p:sp>
        <p:nvSpPr>
          <p:cNvPr id="15362" name="Rectangle 2"/>
          <p:cNvSpPr>
            <a:spLocks noGrp="1" noChangeArrowheads="1"/>
          </p:cNvSpPr>
          <p:nvPr>
            <p:ph type="title"/>
          </p:nvPr>
        </p:nvSpPr>
        <p:spPr>
          <a:xfrm>
            <a:off x="838200" y="609600"/>
            <a:ext cx="7772400" cy="1143000"/>
          </a:xfrm>
        </p:spPr>
        <p:txBody>
          <a:bodyPr/>
          <a:lstStyle/>
          <a:p>
            <a:r>
              <a:rPr lang="en-US"/>
              <a:t>Have you ever contributed money to a collective remittance? </a:t>
            </a:r>
          </a:p>
        </p:txBody>
      </p:sp>
      <p:graphicFrame>
        <p:nvGraphicFramePr>
          <p:cNvPr id="15363" name="Object 3"/>
          <p:cNvGraphicFramePr>
            <a:graphicFrameLocks noChangeAspect="1"/>
          </p:cNvGraphicFramePr>
          <p:nvPr>
            <p:ph type="chart" idx="1"/>
          </p:nvPr>
        </p:nvGraphicFramePr>
        <p:xfrm>
          <a:off x="685800" y="1981200"/>
          <a:ext cx="7772400" cy="4114800"/>
        </p:xfrm>
        <a:graphic>
          <a:graphicData uri="http://schemas.openxmlformats.org/presentationml/2006/ole">
            <p:oleObj spid="_x0000_s15363" name="Chart" r:id="rId3" imgW="7772705" imgH="4115105" progId="MSGraph.Chart.8">
              <p:embed followColorScheme="full"/>
            </p:oleObj>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B07F0F6-BF24-4659-A496-BF2D52C6DD33}" type="slidenum">
              <a:rPr lang="en-US"/>
              <a:pPr/>
              <a:t>39</a:t>
            </a:fld>
            <a:endParaRPr lang="en-US"/>
          </a:p>
        </p:txBody>
      </p:sp>
      <p:sp>
        <p:nvSpPr>
          <p:cNvPr id="73730" name="Rectangle 2"/>
          <p:cNvSpPr>
            <a:spLocks noGrp="1" noChangeArrowheads="1"/>
          </p:cNvSpPr>
          <p:nvPr>
            <p:ph type="title"/>
          </p:nvPr>
        </p:nvSpPr>
        <p:spPr/>
        <p:txBody>
          <a:bodyPr/>
          <a:lstStyle/>
          <a:p>
            <a:r>
              <a:rPr lang="en-US"/>
              <a:t>Have you ever contributed money to a collective remittance?</a:t>
            </a:r>
          </a:p>
        </p:txBody>
      </p:sp>
      <p:graphicFrame>
        <p:nvGraphicFramePr>
          <p:cNvPr id="73731" name="Object 3"/>
          <p:cNvGraphicFramePr>
            <a:graphicFrameLocks noChangeAspect="1"/>
          </p:cNvGraphicFramePr>
          <p:nvPr>
            <p:ph type="chart" idx="1"/>
          </p:nvPr>
        </p:nvGraphicFramePr>
        <p:xfrm>
          <a:off x="685800" y="1981200"/>
          <a:ext cx="7772400" cy="4114800"/>
        </p:xfrm>
        <a:graphic>
          <a:graphicData uri="http://schemas.openxmlformats.org/presentationml/2006/ole">
            <p:oleObj spid="_x0000_s73731" name="Chart" r:id="rId3" imgW="7772705" imgH="4115105" progId="MSGraph.Chart.8">
              <p:embed followColorScheme="full"/>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CEFE8-CA48-4935-953A-6111850A4173}" type="slidenum">
              <a:rPr lang="en-US"/>
              <a:pPr/>
              <a:t>4</a:t>
            </a:fld>
            <a:endParaRPr lang="en-US"/>
          </a:p>
        </p:txBody>
      </p:sp>
      <p:sp>
        <p:nvSpPr>
          <p:cNvPr id="37890" name="Rectangle 2"/>
          <p:cNvSpPr>
            <a:spLocks noGrp="1" noChangeArrowheads="1"/>
          </p:cNvSpPr>
          <p:nvPr>
            <p:ph type="title"/>
          </p:nvPr>
        </p:nvSpPr>
        <p:spPr>
          <a:xfrm>
            <a:off x="914400" y="609600"/>
            <a:ext cx="7772400" cy="1143000"/>
          </a:xfrm>
        </p:spPr>
        <p:txBody>
          <a:bodyPr/>
          <a:lstStyle/>
          <a:p>
            <a:r>
              <a:rPr lang="en-US"/>
              <a:t>U.S. Residency</a:t>
            </a:r>
          </a:p>
        </p:txBody>
      </p:sp>
      <p:graphicFrame>
        <p:nvGraphicFramePr>
          <p:cNvPr id="37891" name="Object 3"/>
          <p:cNvGraphicFramePr>
            <a:graphicFrameLocks noChangeAspect="1"/>
          </p:cNvGraphicFramePr>
          <p:nvPr>
            <p:ph type="chart" idx="1"/>
          </p:nvPr>
        </p:nvGraphicFramePr>
        <p:xfrm>
          <a:off x="685800" y="2209800"/>
          <a:ext cx="7772400" cy="4114800"/>
        </p:xfrm>
        <a:graphic>
          <a:graphicData uri="http://schemas.openxmlformats.org/presentationml/2006/ole">
            <p:oleObj spid="_x0000_s37891" name="Chart" r:id="rId3" imgW="7772705" imgH="4115105" progId="MSGraph.Chart.8">
              <p:embed followColorScheme="full"/>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06B931-C739-42FF-B584-726E9D4FD29F}" type="slidenum">
              <a:rPr lang="en-US"/>
              <a:pPr/>
              <a:t>40</a:t>
            </a:fld>
            <a:endParaRPr lang="en-US"/>
          </a:p>
        </p:txBody>
      </p:sp>
      <p:sp>
        <p:nvSpPr>
          <p:cNvPr id="74754" name="Rectangle 2"/>
          <p:cNvSpPr>
            <a:spLocks noGrp="1" noChangeArrowheads="1"/>
          </p:cNvSpPr>
          <p:nvPr>
            <p:ph type="title"/>
          </p:nvPr>
        </p:nvSpPr>
        <p:spPr>
          <a:xfrm>
            <a:off x="838200" y="609600"/>
            <a:ext cx="8077200" cy="1143000"/>
          </a:xfrm>
        </p:spPr>
        <p:txBody>
          <a:bodyPr/>
          <a:lstStyle/>
          <a:p>
            <a:r>
              <a:rPr lang="en-US"/>
              <a:t>Average amount of contribution to a collective remittance</a:t>
            </a:r>
          </a:p>
        </p:txBody>
      </p:sp>
      <p:graphicFrame>
        <p:nvGraphicFramePr>
          <p:cNvPr id="74755" name="Object 3"/>
          <p:cNvGraphicFramePr>
            <a:graphicFrameLocks noChangeAspect="1"/>
          </p:cNvGraphicFramePr>
          <p:nvPr>
            <p:ph type="chart" idx="1"/>
          </p:nvPr>
        </p:nvGraphicFramePr>
        <p:xfrm>
          <a:off x="685800" y="2057400"/>
          <a:ext cx="7772400" cy="4114800"/>
        </p:xfrm>
        <a:graphic>
          <a:graphicData uri="http://schemas.openxmlformats.org/presentationml/2006/ole">
            <p:oleObj spid="_x0000_s74755" name="Chart" r:id="rId3" imgW="7772705" imgH="4115105" progId="MSGraph.Chart.8">
              <p:embed followColorScheme="full"/>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A96786CB-068E-4984-BD3A-F6FF8041AD9A}" type="slidenum">
              <a:rPr lang="en-US"/>
              <a:pPr/>
              <a:t>41</a:t>
            </a:fld>
            <a:endParaRPr lang="en-US"/>
          </a:p>
        </p:txBody>
      </p:sp>
      <p:sp>
        <p:nvSpPr>
          <p:cNvPr id="4098" name="Rectangle 2"/>
          <p:cNvSpPr>
            <a:spLocks noGrp="1" noChangeArrowheads="1"/>
          </p:cNvSpPr>
          <p:nvPr>
            <p:ph type="title"/>
          </p:nvPr>
        </p:nvSpPr>
        <p:spPr/>
        <p:txBody>
          <a:bodyPr/>
          <a:lstStyle/>
          <a:p>
            <a:pPr marL="1117600" indent="-1117600">
              <a:buFontTx/>
              <a:buAutoNum type="romanUcPeriod" startAt="9"/>
            </a:pPr>
            <a:r>
              <a:rPr lang="en-US"/>
              <a:t>Media Usage</a:t>
            </a:r>
          </a:p>
        </p:txBody>
      </p:sp>
      <p:sp>
        <p:nvSpPr>
          <p:cNvPr id="4099" name="Rectangle 3"/>
          <p:cNvSpPr>
            <a:spLocks noGrp="1" noChangeArrowheads="1"/>
          </p:cNvSpPr>
          <p:nvPr>
            <p:ph type="body" idx="1"/>
          </p:nvPr>
        </p:nvSpPr>
        <p:spPr/>
        <p:txBody>
          <a:bodyPr/>
          <a:lstStyle/>
          <a:p>
            <a:pPr>
              <a:spcBef>
                <a:spcPct val="50000"/>
              </a:spcBef>
            </a:pPr>
            <a:r>
              <a:rPr lang="en-US"/>
              <a:t>The study clearly indicates that the most effective way to reach Latin American immigrants in the United States is through Spanish-language television.</a:t>
            </a:r>
          </a:p>
          <a:p>
            <a:endParaRPr lang="en-US"/>
          </a:p>
        </p:txBody>
      </p:sp>
      <p:pic>
        <p:nvPicPr>
          <p:cNvPr id="4101" name="Picture 5" descr="C:\Documents and Settings\Administrator\My Documents\Pictures\univision.gif"/>
          <p:cNvPicPr>
            <a:picLocks noChangeAspect="1" noChangeArrowheads="1"/>
          </p:cNvPicPr>
          <p:nvPr/>
        </p:nvPicPr>
        <p:blipFill>
          <a:blip r:embed="rId2" cstate="print"/>
          <a:srcRect/>
          <a:stretch>
            <a:fillRect/>
          </a:stretch>
        </p:blipFill>
        <p:spPr bwMode="auto">
          <a:xfrm>
            <a:off x="2209800" y="4419600"/>
            <a:ext cx="1600200" cy="1458913"/>
          </a:xfrm>
          <a:prstGeom prst="rect">
            <a:avLst/>
          </a:prstGeom>
          <a:noFill/>
        </p:spPr>
      </p:pic>
      <p:pic>
        <p:nvPicPr>
          <p:cNvPr id="4102" name="Picture 6" descr="C:\Documents and Settings\Administrator\My Documents\Pictures\tel-lgo_short.gif"/>
          <p:cNvPicPr>
            <a:picLocks noChangeAspect="1" noChangeArrowheads="1"/>
          </p:cNvPicPr>
          <p:nvPr/>
        </p:nvPicPr>
        <p:blipFill>
          <a:blip r:embed="rId3" cstate="print"/>
          <a:srcRect/>
          <a:stretch>
            <a:fillRect/>
          </a:stretch>
        </p:blipFill>
        <p:spPr bwMode="auto">
          <a:xfrm>
            <a:off x="5181600" y="4495800"/>
            <a:ext cx="1371600" cy="126365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B03DEAF-FB7F-4DF6-95DC-9181E82FC105}" type="slidenum">
              <a:rPr lang="en-US"/>
              <a:pPr/>
              <a:t>42</a:t>
            </a:fld>
            <a:endParaRPr lang="en-US"/>
          </a:p>
        </p:txBody>
      </p:sp>
      <p:sp>
        <p:nvSpPr>
          <p:cNvPr id="50178" name="Rectangle 2"/>
          <p:cNvSpPr>
            <a:spLocks noGrp="1" noChangeArrowheads="1"/>
          </p:cNvSpPr>
          <p:nvPr>
            <p:ph type="title"/>
          </p:nvPr>
        </p:nvSpPr>
        <p:spPr>
          <a:xfrm>
            <a:off x="685800" y="609600"/>
            <a:ext cx="8153400" cy="1143000"/>
          </a:xfrm>
        </p:spPr>
        <p:txBody>
          <a:bodyPr/>
          <a:lstStyle/>
          <a:p>
            <a:r>
              <a:rPr lang="en-US"/>
              <a:t>How do you find out what is happening in the world?</a:t>
            </a:r>
          </a:p>
        </p:txBody>
      </p:sp>
      <p:graphicFrame>
        <p:nvGraphicFramePr>
          <p:cNvPr id="50179" name="Object 3"/>
          <p:cNvGraphicFramePr>
            <a:graphicFrameLocks noChangeAspect="1"/>
          </p:cNvGraphicFramePr>
          <p:nvPr>
            <p:ph type="chart" idx="1"/>
          </p:nvPr>
        </p:nvGraphicFramePr>
        <p:xfrm>
          <a:off x="685800" y="2133600"/>
          <a:ext cx="7772400" cy="4114800"/>
        </p:xfrm>
        <a:graphic>
          <a:graphicData uri="http://schemas.openxmlformats.org/presentationml/2006/ole">
            <p:oleObj spid="_x0000_s50179" name="Chart" r:id="rId3" imgW="7772705" imgH="4115105" progId="MSGraph.Chart.8">
              <p:embed followColorScheme="full"/>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54FDA8-6DF9-46E8-BFCA-116CBA4CEE7D}" type="slidenum">
              <a:rPr lang="en-US"/>
              <a:pPr/>
              <a:t>43</a:t>
            </a:fld>
            <a:endParaRPr lang="en-US"/>
          </a:p>
        </p:txBody>
      </p:sp>
      <p:sp>
        <p:nvSpPr>
          <p:cNvPr id="51202" name="Rectangle 2"/>
          <p:cNvSpPr>
            <a:spLocks noGrp="1" noChangeArrowheads="1"/>
          </p:cNvSpPr>
          <p:nvPr>
            <p:ph type="title"/>
          </p:nvPr>
        </p:nvSpPr>
        <p:spPr>
          <a:xfrm>
            <a:off x="838200" y="381000"/>
            <a:ext cx="8077200" cy="1447800"/>
          </a:xfrm>
        </p:spPr>
        <p:txBody>
          <a:bodyPr/>
          <a:lstStyle/>
          <a:p>
            <a:r>
              <a:rPr lang="en-US" sz="3600"/>
              <a:t>Do you watch television in English or do you watch television in Spanish?</a:t>
            </a:r>
          </a:p>
        </p:txBody>
      </p:sp>
      <p:graphicFrame>
        <p:nvGraphicFramePr>
          <p:cNvPr id="51204" name="Object 4"/>
          <p:cNvGraphicFramePr>
            <a:graphicFrameLocks noChangeAspect="1"/>
          </p:cNvGraphicFramePr>
          <p:nvPr>
            <p:ph type="chart" idx="1"/>
          </p:nvPr>
        </p:nvGraphicFramePr>
        <p:xfrm>
          <a:off x="685800" y="1981200"/>
          <a:ext cx="7772400" cy="4114800"/>
        </p:xfrm>
        <a:graphic>
          <a:graphicData uri="http://schemas.openxmlformats.org/presentationml/2006/ole">
            <p:oleObj spid="_x0000_s51204" name="Chart" r:id="rId3" imgW="7772705" imgH="4115105" progId="MSGraph.Chart.8">
              <p:embed followColorScheme="full"/>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53559AA-ABD3-42C1-8AAF-87F82113A7E7}" type="slidenum">
              <a:rPr lang="en-US"/>
              <a:pPr/>
              <a:t>44</a:t>
            </a:fld>
            <a:endParaRPr lang="en-US"/>
          </a:p>
        </p:txBody>
      </p:sp>
      <p:sp>
        <p:nvSpPr>
          <p:cNvPr id="7170" name="Rectangle 2"/>
          <p:cNvSpPr>
            <a:spLocks noGrp="1" noChangeArrowheads="1"/>
          </p:cNvSpPr>
          <p:nvPr>
            <p:ph type="title"/>
          </p:nvPr>
        </p:nvSpPr>
        <p:spPr>
          <a:xfrm>
            <a:off x="762000" y="381000"/>
            <a:ext cx="8077200" cy="1371600"/>
          </a:xfrm>
        </p:spPr>
        <p:txBody>
          <a:bodyPr/>
          <a:lstStyle/>
          <a:p>
            <a:r>
              <a:rPr lang="en-US" sz="3600"/>
              <a:t>Do you listen to the radio in English or do you listen to the radio in Spanish?</a:t>
            </a:r>
          </a:p>
        </p:txBody>
      </p:sp>
      <p:graphicFrame>
        <p:nvGraphicFramePr>
          <p:cNvPr id="7172" name="Object 4"/>
          <p:cNvGraphicFramePr>
            <a:graphicFrameLocks noChangeAspect="1"/>
          </p:cNvGraphicFramePr>
          <p:nvPr>
            <p:ph type="chart" idx="1"/>
          </p:nvPr>
        </p:nvGraphicFramePr>
        <p:xfrm>
          <a:off x="685800" y="1981200"/>
          <a:ext cx="7772400" cy="4114800"/>
        </p:xfrm>
        <a:graphic>
          <a:graphicData uri="http://schemas.openxmlformats.org/presentationml/2006/ole">
            <p:oleObj spid="_x0000_s7172" name="Chart" r:id="rId3" imgW="7772705" imgH="4115105" progId="MSGraph.Chart.8">
              <p:embed followColorScheme="full"/>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155FD36-E6C3-4C23-8C4A-8ED941B7C4DA}" type="slidenum">
              <a:rPr lang="en-US"/>
              <a:pPr/>
              <a:t>45</a:t>
            </a:fld>
            <a:endParaRPr lang="en-US"/>
          </a:p>
        </p:txBody>
      </p:sp>
      <p:sp>
        <p:nvSpPr>
          <p:cNvPr id="8194" name="Rectangle 2"/>
          <p:cNvSpPr>
            <a:spLocks noGrp="1" noChangeArrowheads="1"/>
          </p:cNvSpPr>
          <p:nvPr>
            <p:ph type="title"/>
          </p:nvPr>
        </p:nvSpPr>
        <p:spPr>
          <a:xfrm>
            <a:off x="914400" y="609600"/>
            <a:ext cx="8229600" cy="1143000"/>
          </a:xfrm>
        </p:spPr>
        <p:txBody>
          <a:bodyPr/>
          <a:lstStyle/>
          <a:p>
            <a:r>
              <a:rPr lang="en-US"/>
              <a:t>Do you mostly read newspapers in English or in Spanish?</a:t>
            </a:r>
          </a:p>
        </p:txBody>
      </p:sp>
      <p:graphicFrame>
        <p:nvGraphicFramePr>
          <p:cNvPr id="90112" name="Object 0"/>
          <p:cNvGraphicFramePr>
            <a:graphicFrameLocks noChangeAspect="1"/>
          </p:cNvGraphicFramePr>
          <p:nvPr>
            <p:ph type="chart" idx="1"/>
          </p:nvPr>
        </p:nvGraphicFramePr>
        <p:xfrm>
          <a:off x="685800" y="2209800"/>
          <a:ext cx="7889875" cy="4194175"/>
        </p:xfrm>
        <a:graphic>
          <a:graphicData uri="http://schemas.openxmlformats.org/presentationml/2006/ole">
            <p:oleObj spid="_x0000_s90112" name="Chart" r:id="rId3" imgW="7887005" imgH="4191305" progId="MSGraph.Chart.8">
              <p:embed followColorScheme="full"/>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2FFCFC-9EEC-4AF5-B039-B8896B67E627}" type="slidenum">
              <a:rPr lang="en-US"/>
              <a:pPr/>
              <a:t>5</a:t>
            </a:fld>
            <a:endParaRPr lang="en-US"/>
          </a:p>
        </p:txBody>
      </p:sp>
      <p:sp>
        <p:nvSpPr>
          <p:cNvPr id="41986" name="Rectangle 1026"/>
          <p:cNvSpPr>
            <a:spLocks noGrp="1" noChangeArrowheads="1"/>
          </p:cNvSpPr>
          <p:nvPr>
            <p:ph type="title"/>
          </p:nvPr>
        </p:nvSpPr>
        <p:spPr/>
        <p:txBody>
          <a:bodyPr/>
          <a:lstStyle/>
          <a:p>
            <a:r>
              <a:rPr lang="en-US"/>
              <a:t>Citizenship  </a:t>
            </a:r>
          </a:p>
        </p:txBody>
      </p:sp>
      <p:graphicFrame>
        <p:nvGraphicFramePr>
          <p:cNvPr id="41987" name="Object 1027"/>
          <p:cNvGraphicFramePr>
            <a:graphicFrameLocks noChangeAspect="1"/>
          </p:cNvGraphicFramePr>
          <p:nvPr>
            <p:ph type="chart" idx="1"/>
          </p:nvPr>
        </p:nvGraphicFramePr>
        <p:xfrm>
          <a:off x="682625" y="1976438"/>
          <a:ext cx="7775575" cy="4108450"/>
        </p:xfrm>
        <a:graphic>
          <a:graphicData uri="http://schemas.openxmlformats.org/presentationml/2006/ole">
            <p:oleObj spid="_x0000_s41987" name="Chart" r:id="rId3" imgW="7772705" imgH="4115105" progId="MSGraph.Chart.8">
              <p:embed followColorScheme="full"/>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14BAEFD-2638-4B98-95D0-A3E7D1F224DB}" type="slidenum">
              <a:rPr lang="en-US"/>
              <a:pPr/>
              <a:t>6</a:t>
            </a:fld>
            <a:endParaRPr lang="en-US"/>
          </a:p>
        </p:txBody>
      </p:sp>
      <p:sp>
        <p:nvSpPr>
          <p:cNvPr id="38914" name="Rectangle 2"/>
          <p:cNvSpPr>
            <a:spLocks noGrp="1" noChangeArrowheads="1"/>
          </p:cNvSpPr>
          <p:nvPr>
            <p:ph type="title"/>
          </p:nvPr>
        </p:nvSpPr>
        <p:spPr/>
        <p:txBody>
          <a:bodyPr/>
          <a:lstStyle/>
          <a:p>
            <a:r>
              <a:rPr lang="en-US"/>
              <a:t>Income </a:t>
            </a:r>
          </a:p>
        </p:txBody>
      </p:sp>
      <p:graphicFrame>
        <p:nvGraphicFramePr>
          <p:cNvPr id="86016" name="Object 1024"/>
          <p:cNvGraphicFramePr>
            <a:graphicFrameLocks noChangeAspect="1"/>
          </p:cNvGraphicFramePr>
          <p:nvPr>
            <p:ph type="chart" idx="1"/>
          </p:nvPr>
        </p:nvGraphicFramePr>
        <p:xfrm>
          <a:off x="685800" y="1981200"/>
          <a:ext cx="7772400" cy="4114800"/>
        </p:xfrm>
        <a:graphic>
          <a:graphicData uri="http://schemas.openxmlformats.org/presentationml/2006/ole">
            <p:oleObj spid="_x0000_s86016" name="Chart" r:id="rId3" imgW="7772705" imgH="4115105" progId="MSGraph.Chart.8">
              <p:embed followColorScheme="full"/>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94DF758-7B8E-4508-95EE-9B99EB9A8A63}" type="slidenum">
              <a:rPr lang="en-US"/>
              <a:pPr/>
              <a:t>7</a:t>
            </a:fld>
            <a:endParaRPr lang="en-US"/>
          </a:p>
        </p:txBody>
      </p:sp>
      <p:sp>
        <p:nvSpPr>
          <p:cNvPr id="39938" name="Rectangle 2"/>
          <p:cNvSpPr>
            <a:spLocks noGrp="1" noChangeArrowheads="1"/>
          </p:cNvSpPr>
          <p:nvPr>
            <p:ph type="title"/>
          </p:nvPr>
        </p:nvSpPr>
        <p:spPr/>
        <p:txBody>
          <a:bodyPr/>
          <a:lstStyle/>
          <a:p>
            <a:r>
              <a:rPr lang="en-US"/>
              <a:t>Education</a:t>
            </a:r>
          </a:p>
        </p:txBody>
      </p:sp>
      <p:graphicFrame>
        <p:nvGraphicFramePr>
          <p:cNvPr id="87040" name="Object 0"/>
          <p:cNvGraphicFramePr>
            <a:graphicFrameLocks noChangeAspect="1"/>
          </p:cNvGraphicFramePr>
          <p:nvPr>
            <p:ph type="chart" idx="1"/>
          </p:nvPr>
        </p:nvGraphicFramePr>
        <p:xfrm>
          <a:off x="685800" y="1981200"/>
          <a:ext cx="7772400" cy="4114800"/>
        </p:xfrm>
        <a:graphic>
          <a:graphicData uri="http://schemas.openxmlformats.org/presentationml/2006/ole">
            <p:oleObj spid="_x0000_s87040" name="Chart" r:id="rId3" imgW="7772705" imgH="4115105" progId="MSGraph.Chart.8">
              <p:embed followColorScheme="full"/>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655F24-76E0-4387-9A04-F7B0CFBC4646}" type="slidenum">
              <a:rPr lang="en-US"/>
              <a:pPr/>
              <a:t>8</a:t>
            </a:fld>
            <a:endParaRPr lang="en-US"/>
          </a:p>
        </p:txBody>
      </p:sp>
      <p:sp>
        <p:nvSpPr>
          <p:cNvPr id="40962" name="Rectangle 1026"/>
          <p:cNvSpPr>
            <a:spLocks noGrp="1" noChangeArrowheads="1"/>
          </p:cNvSpPr>
          <p:nvPr>
            <p:ph type="title"/>
          </p:nvPr>
        </p:nvSpPr>
        <p:spPr/>
        <p:txBody>
          <a:bodyPr/>
          <a:lstStyle/>
          <a:p>
            <a:r>
              <a:rPr lang="en-US"/>
              <a:t>Age </a:t>
            </a:r>
          </a:p>
        </p:txBody>
      </p:sp>
      <p:graphicFrame>
        <p:nvGraphicFramePr>
          <p:cNvPr id="88064" name="Object 1024"/>
          <p:cNvGraphicFramePr>
            <a:graphicFrameLocks noChangeAspect="1"/>
          </p:cNvGraphicFramePr>
          <p:nvPr>
            <p:ph type="chart" idx="1"/>
          </p:nvPr>
        </p:nvGraphicFramePr>
        <p:xfrm>
          <a:off x="685800" y="1981200"/>
          <a:ext cx="7772400" cy="4114800"/>
        </p:xfrm>
        <a:graphic>
          <a:graphicData uri="http://schemas.openxmlformats.org/presentationml/2006/ole">
            <p:oleObj spid="_x0000_s88064" name="Chart" r:id="rId3" imgW="7772705" imgH="4115105" progId="MSGraph.Chart.8">
              <p:embed followColorScheme="full"/>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FDE835F-9E19-40B8-992C-B8BAE7FC0683}" type="slidenum">
              <a:rPr lang="en-US"/>
              <a:pPr/>
              <a:t>9</a:t>
            </a:fld>
            <a:endParaRPr lang="en-US"/>
          </a:p>
        </p:txBody>
      </p:sp>
      <p:sp>
        <p:nvSpPr>
          <p:cNvPr id="44034" name="Rectangle 2"/>
          <p:cNvSpPr>
            <a:spLocks noGrp="1" noChangeArrowheads="1"/>
          </p:cNvSpPr>
          <p:nvPr>
            <p:ph type="title"/>
          </p:nvPr>
        </p:nvSpPr>
        <p:spPr/>
        <p:txBody>
          <a:bodyPr/>
          <a:lstStyle/>
          <a:p>
            <a:r>
              <a:rPr lang="en-US"/>
              <a:t>Region </a:t>
            </a:r>
          </a:p>
        </p:txBody>
      </p:sp>
      <p:graphicFrame>
        <p:nvGraphicFramePr>
          <p:cNvPr id="44035" name="Object 3"/>
          <p:cNvGraphicFramePr>
            <a:graphicFrameLocks noChangeAspect="1"/>
          </p:cNvGraphicFramePr>
          <p:nvPr>
            <p:ph type="chart" idx="1"/>
          </p:nvPr>
        </p:nvGraphicFramePr>
        <p:xfrm>
          <a:off x="681038" y="1979613"/>
          <a:ext cx="8089900" cy="4117975"/>
        </p:xfrm>
        <a:graphic>
          <a:graphicData uri="http://schemas.openxmlformats.org/presentationml/2006/ole">
            <p:oleObj spid="_x0000_s44035" name="Chart" r:id="rId3" imgW="8086954" imgH="4115105" progId="MSGraph.Chart.8">
              <p:embed followColorScheme="full"/>
            </p:oleObj>
          </a:graphicData>
        </a:graphic>
      </p:graphicFrame>
    </p:spTree>
  </p:cSld>
  <p:clrMapOvr>
    <a:masterClrMapping/>
  </p:clrMapOvr>
</p:sld>
</file>

<file path=ppt/theme/theme1.xml><?xml version="1.0" encoding="utf-8"?>
<a:theme xmlns:a="http://schemas.openxmlformats.org/drawingml/2006/main" name="Template2">
  <a:themeElements>
    <a:clrScheme name="">
      <a:dk1>
        <a:srgbClr val="000000"/>
      </a:dk1>
      <a:lt1>
        <a:srgbClr val="FFFFFF"/>
      </a:lt1>
      <a:dk2>
        <a:srgbClr val="000000"/>
      </a:dk2>
      <a:lt2>
        <a:srgbClr val="808080"/>
      </a:lt2>
      <a:accent1>
        <a:srgbClr val="FF3300"/>
      </a:accent1>
      <a:accent2>
        <a:srgbClr val="000099"/>
      </a:accent2>
      <a:accent3>
        <a:srgbClr val="FFFFFF"/>
      </a:accent3>
      <a:accent4>
        <a:srgbClr val="000000"/>
      </a:accent4>
      <a:accent5>
        <a:srgbClr val="FFADAA"/>
      </a:accent5>
      <a:accent6>
        <a:srgbClr val="00008A"/>
      </a:accent6>
      <a:hlink>
        <a:srgbClr val="FFFF00"/>
      </a:hlink>
      <a:folHlink>
        <a:srgbClr val="339933"/>
      </a:folHlink>
    </a:clrScheme>
    <a:fontScheme name="Template2">
      <a:majorFont>
        <a:latin typeface="Georgi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emplate2 8">
        <a:dk1>
          <a:srgbClr val="000000"/>
        </a:dk1>
        <a:lt1>
          <a:srgbClr val="FFFFFF"/>
        </a:lt1>
        <a:dk2>
          <a:srgbClr val="000000"/>
        </a:dk2>
        <a:lt2>
          <a:srgbClr val="808080"/>
        </a:lt2>
        <a:accent1>
          <a:srgbClr val="993300"/>
        </a:accent1>
        <a:accent2>
          <a:srgbClr val="000099"/>
        </a:accent2>
        <a:accent3>
          <a:srgbClr val="FFFFFF"/>
        </a:accent3>
        <a:accent4>
          <a:srgbClr val="000000"/>
        </a:accent4>
        <a:accent5>
          <a:srgbClr val="CAADAA"/>
        </a:accent5>
        <a:accent6>
          <a:srgbClr val="00008A"/>
        </a:accent6>
        <a:hlink>
          <a:srgbClr val="FFFF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E:\presentations\Templates\Template2.pot</Template>
  <TotalTime>844</TotalTime>
  <Words>790</Words>
  <Application>Microsoft Office PowerPoint</Application>
  <PresentationFormat>On-screen Show (4:3)</PresentationFormat>
  <Paragraphs>114</Paragraphs>
  <Slides>45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0" baseType="lpstr">
      <vt:lpstr>Times New Roman</vt:lpstr>
      <vt:lpstr>Georgia</vt:lpstr>
      <vt:lpstr>Wingdings</vt:lpstr>
      <vt:lpstr>Template2</vt:lpstr>
      <vt:lpstr>Microsoft Graph 2000 Chart</vt:lpstr>
      <vt:lpstr>Multilateral Investment Fund  Inter-American Development Bank</vt:lpstr>
      <vt:lpstr>Who was Interviewed?</vt:lpstr>
      <vt:lpstr>Country of Birth</vt:lpstr>
      <vt:lpstr>U.S. Residency</vt:lpstr>
      <vt:lpstr>Citizenship  </vt:lpstr>
      <vt:lpstr>Income </vt:lpstr>
      <vt:lpstr>Education</vt:lpstr>
      <vt:lpstr>Age </vt:lpstr>
      <vt:lpstr>Region </vt:lpstr>
      <vt:lpstr>Remittances </vt:lpstr>
      <vt:lpstr>Have you ever sent money to family in your home country?</vt:lpstr>
      <vt:lpstr>Have you ever sent money to family in your home country?</vt:lpstr>
      <vt:lpstr>Have you ever sent money to family in your home country?</vt:lpstr>
      <vt:lpstr>Have you ever sent money to family in your home country?</vt:lpstr>
      <vt:lpstr>How often do you send money to family in your home country? </vt:lpstr>
      <vt:lpstr>How often do you send money to family in your home country?</vt:lpstr>
      <vt:lpstr>How many years have you been sending money to family in your home country? </vt:lpstr>
      <vt:lpstr>When sending money to your family, how much do you normally send each time? </vt:lpstr>
      <vt:lpstr>How much money - on average  - do you send to your family?</vt:lpstr>
      <vt:lpstr>Methods of Sending Remittances</vt:lpstr>
      <vt:lpstr>How do you usually send money to your family?</vt:lpstr>
      <vt:lpstr>How do you usually send money to your family?</vt:lpstr>
      <vt:lpstr>Why do you send money through Western Union / MoneyGram?</vt:lpstr>
      <vt:lpstr>Why do you send money through Bank / Credit Union?</vt:lpstr>
      <vt:lpstr>Costs of sending Remittances</vt:lpstr>
      <vt:lpstr>Fees paid in the United States</vt:lpstr>
      <vt:lpstr>Fees paid in the United States to Western Union / MoneyGram</vt:lpstr>
      <vt:lpstr>Fees paid in the United States  to Banks</vt:lpstr>
      <vt:lpstr>When your family picks up the money in Latin America, do you think that they get the full amount or that they get less than what you sent?</vt:lpstr>
      <vt:lpstr>When your family picks up the money in Latin America, do you think that they get the full amount or that they get less than what you sent?</vt:lpstr>
      <vt:lpstr>Some people think the cost of sending remittance is fair because the money arrives fast and safe. Other people think the cost of sending remittance is not fair because the fees and charges are excessive. What do you think?</vt:lpstr>
      <vt:lpstr>Bank Accounts</vt:lpstr>
      <vt:lpstr>Do you have a bank account in the United States? </vt:lpstr>
      <vt:lpstr>Do you have a bank account in the United States?</vt:lpstr>
      <vt:lpstr>Do you have a bank account in the United States?</vt:lpstr>
      <vt:lpstr>Why don’t you have a bank account? </vt:lpstr>
      <vt:lpstr>Collective Remittances </vt:lpstr>
      <vt:lpstr>Have you ever contributed money to a collective remittance? </vt:lpstr>
      <vt:lpstr>Have you ever contributed money to a collective remittance?</vt:lpstr>
      <vt:lpstr>Average amount of contribution to a collective remittance</vt:lpstr>
      <vt:lpstr>Media Usage</vt:lpstr>
      <vt:lpstr>How do you find out what is happening in the world?</vt:lpstr>
      <vt:lpstr>Do you watch television in English or do you watch television in Spanish?</vt:lpstr>
      <vt:lpstr>Do you listen to the radio in English or do you listen to the radio in Spanish?</vt:lpstr>
      <vt:lpstr>Do you mostly read newspapers in English or in Spanish?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Inter-American Development Bank Study on Remesas</dc:title>
  <dc:creator>lan</dc:creator>
  <cp:lastModifiedBy>anarod</cp:lastModifiedBy>
  <cp:revision>15</cp:revision>
  <cp:lastPrinted>2002-01-30T15:18:40Z</cp:lastPrinted>
  <dcterms:created xsi:type="dcterms:W3CDTF">2002-01-21T18:55:35Z</dcterms:created>
  <dcterms:modified xsi:type="dcterms:W3CDTF">2010-06-25T14:16:28Z</dcterms:modified>
</cp:coreProperties>
</file>