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  <p:sldMasterId id="2147483650" r:id="rId2"/>
  </p:sldMasterIdLst>
  <p:notesMasterIdLst>
    <p:notesMasterId r:id="rId26"/>
  </p:notesMasterIdLst>
  <p:handoutMasterIdLst>
    <p:handoutMasterId r:id="rId27"/>
  </p:handoutMasterIdLst>
  <p:sldIdLst>
    <p:sldId id="272" r:id="rId3"/>
    <p:sldId id="258" r:id="rId4"/>
    <p:sldId id="259" r:id="rId5"/>
    <p:sldId id="268" r:id="rId6"/>
    <p:sldId id="312" r:id="rId7"/>
    <p:sldId id="281" r:id="rId8"/>
    <p:sldId id="278" r:id="rId9"/>
    <p:sldId id="261" r:id="rId10"/>
    <p:sldId id="269" r:id="rId11"/>
    <p:sldId id="324" r:id="rId12"/>
    <p:sldId id="316" r:id="rId13"/>
    <p:sldId id="317" r:id="rId14"/>
    <p:sldId id="318" r:id="rId15"/>
    <p:sldId id="319" r:id="rId16"/>
    <p:sldId id="320" r:id="rId17"/>
    <p:sldId id="325" r:id="rId18"/>
    <p:sldId id="326" r:id="rId19"/>
    <p:sldId id="327" r:id="rId20"/>
    <p:sldId id="301" r:id="rId21"/>
    <p:sldId id="310" r:id="rId22"/>
    <p:sldId id="283" r:id="rId23"/>
    <p:sldId id="323" r:id="rId24"/>
    <p:sldId id="267" r:id="rId25"/>
  </p:sldIdLst>
  <p:sldSz cx="9144000" cy="6858000" type="screen4x3"/>
  <p:notesSz cx="6858000" cy="9296400"/>
  <p:embeddedFontLst>
    <p:embeddedFont>
      <p:font typeface="MS PGothic" pitchFamily="34" charset="-128"/>
      <p:regular r:id="rId2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67188" autoAdjust="0"/>
  </p:normalViewPr>
  <p:slideViewPr>
    <p:cSldViewPr>
      <p:cViewPr varScale="1">
        <p:scale>
          <a:sx n="44" d="100"/>
          <a:sy n="44" d="100"/>
        </p:scale>
        <p:origin x="-10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1579" y="-62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1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11D4E0-A77F-4CF9-A13D-DF45A7E09E2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2F8DD1-A083-4B49-990C-31796AC40AE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3B0620-067C-4E35-9807-08685155F8C1}" type="slidenum">
              <a:rPr lang="en-US"/>
              <a:pPr/>
              <a:t>1</a:t>
            </a:fld>
            <a:endParaRPr lang="en-US"/>
          </a:p>
        </p:txBody>
      </p:sp>
      <p:sp>
        <p:nvSpPr>
          <p:cNvPr id="6451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11250" y="701675"/>
            <a:ext cx="4633913" cy="3475038"/>
          </a:xfrm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414838"/>
            <a:ext cx="5030787" cy="4181475"/>
          </a:xfrm>
        </p:spPr>
        <p:txBody>
          <a:bodyPr/>
          <a:lstStyle/>
          <a:p>
            <a:endParaRPr lang="en-US" sz="10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BCCDBE-8AB5-4876-81FF-7A99E50BBB65}" type="slidenum">
              <a:rPr lang="en-US"/>
              <a:pPr/>
              <a:t>10</a:t>
            </a:fld>
            <a:endParaRPr lang="en-US"/>
          </a:p>
        </p:txBody>
      </p:sp>
      <p:sp>
        <p:nvSpPr>
          <p:cNvPr id="174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413250"/>
            <a:ext cx="5027613" cy="4181475"/>
          </a:xfrm>
          <a:ln/>
        </p:spPr>
        <p:txBody>
          <a:bodyPr lIns="92801" tIns="46401" rIns="92801" bIns="46401"/>
          <a:lstStyle/>
          <a:p>
            <a:endParaRPr lang="en-US"/>
          </a:p>
        </p:txBody>
      </p:sp>
      <p:sp>
        <p:nvSpPr>
          <p:cNvPr id="174083" name="Rectangle 3"/>
          <p:cNvSpPr>
            <a:spLocks noRot="1" noChangeArrowheads="1" noTextEdit="1"/>
          </p:cNvSpPr>
          <p:nvPr>
            <p:ph type="sldImg"/>
          </p:nvPr>
        </p:nvSpPr>
        <p:spPr>
          <a:xfrm>
            <a:off x="1112838" y="703263"/>
            <a:ext cx="4630737" cy="347345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E8F42C-E660-4969-81AD-89453F672588}" type="slidenum">
              <a:rPr lang="en-US"/>
              <a:pPr/>
              <a:t>11</a:t>
            </a:fld>
            <a:endParaRPr lang="en-US"/>
          </a:p>
        </p:txBody>
      </p:sp>
      <p:sp>
        <p:nvSpPr>
          <p:cNvPr id="15769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11250" y="701675"/>
            <a:ext cx="4633913" cy="3475038"/>
          </a:xfrm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413250"/>
            <a:ext cx="5024437" cy="4183063"/>
          </a:xfrm>
        </p:spPr>
        <p:txBody>
          <a:bodyPr/>
          <a:lstStyle/>
          <a:p>
            <a:pPr marL="228600" indent="-228600">
              <a:lnSpc>
                <a:spcPct val="110000"/>
              </a:lnSpc>
            </a:pP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B85236-18C9-4064-9370-F18AD6FD2D51}" type="slidenum">
              <a:rPr lang="en-US"/>
              <a:pPr/>
              <a:t>12</a:t>
            </a:fld>
            <a:endParaRPr lang="en-US"/>
          </a:p>
        </p:txBody>
      </p:sp>
      <p:sp>
        <p:nvSpPr>
          <p:cNvPr id="159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413250"/>
            <a:ext cx="5027613" cy="4181475"/>
          </a:xfrm>
          <a:ln/>
        </p:spPr>
        <p:txBody>
          <a:bodyPr lIns="92801" tIns="46401" rIns="92801" bIns="46401"/>
          <a:lstStyle/>
          <a:p>
            <a:endParaRPr lang="en-US"/>
          </a:p>
        </p:txBody>
      </p:sp>
      <p:sp>
        <p:nvSpPr>
          <p:cNvPr id="159747" name="Rectangle 3"/>
          <p:cNvSpPr>
            <a:spLocks noRot="1" noChangeArrowheads="1" noTextEdit="1"/>
          </p:cNvSpPr>
          <p:nvPr>
            <p:ph type="sldImg"/>
          </p:nvPr>
        </p:nvSpPr>
        <p:spPr>
          <a:xfrm>
            <a:off x="1112838" y="703263"/>
            <a:ext cx="4630737" cy="347345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00D20E-6AED-4307-991B-88DDA68FF0DB}" type="slidenum">
              <a:rPr lang="en-US"/>
              <a:pPr/>
              <a:t>13</a:t>
            </a:fld>
            <a:endParaRPr lang="en-US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413250"/>
            <a:ext cx="5027613" cy="4181475"/>
          </a:xfrm>
          <a:ln/>
        </p:spPr>
        <p:txBody>
          <a:bodyPr lIns="92801" tIns="46401" rIns="92801" bIns="46401"/>
          <a:lstStyle/>
          <a:p>
            <a:endParaRPr lang="en-US"/>
          </a:p>
        </p:txBody>
      </p:sp>
      <p:sp>
        <p:nvSpPr>
          <p:cNvPr id="161795" name="Rectangle 3"/>
          <p:cNvSpPr>
            <a:spLocks noRot="1" noChangeArrowheads="1" noTextEdit="1"/>
          </p:cNvSpPr>
          <p:nvPr>
            <p:ph type="sldImg"/>
          </p:nvPr>
        </p:nvSpPr>
        <p:spPr>
          <a:xfrm>
            <a:off x="1112838" y="703263"/>
            <a:ext cx="4630737" cy="347345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3D0C37-F3FD-4F28-9061-9500EA725DB3}" type="slidenum">
              <a:rPr lang="en-US"/>
              <a:pPr/>
              <a:t>14</a:t>
            </a:fld>
            <a:endParaRPr lang="en-US"/>
          </a:p>
        </p:txBody>
      </p:sp>
      <p:sp>
        <p:nvSpPr>
          <p:cNvPr id="163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413250"/>
            <a:ext cx="5027613" cy="4181475"/>
          </a:xfrm>
          <a:ln/>
        </p:spPr>
        <p:txBody>
          <a:bodyPr lIns="92801" tIns="46401" rIns="92801" bIns="46401"/>
          <a:lstStyle/>
          <a:p>
            <a:endParaRPr lang="en-US"/>
          </a:p>
        </p:txBody>
      </p:sp>
      <p:sp>
        <p:nvSpPr>
          <p:cNvPr id="163843" name="Rectangle 3"/>
          <p:cNvSpPr>
            <a:spLocks noRot="1" noChangeArrowheads="1" noTextEdit="1"/>
          </p:cNvSpPr>
          <p:nvPr>
            <p:ph type="sldImg"/>
          </p:nvPr>
        </p:nvSpPr>
        <p:spPr>
          <a:xfrm>
            <a:off x="1112838" y="703263"/>
            <a:ext cx="4630737" cy="347345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D4B653-D237-41C8-BFC0-0DB466014FFF}" type="slidenum">
              <a:rPr lang="en-US"/>
              <a:pPr/>
              <a:t>15</a:t>
            </a:fld>
            <a:endParaRPr lang="en-US"/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413250"/>
            <a:ext cx="5027613" cy="4181475"/>
          </a:xfrm>
          <a:ln/>
        </p:spPr>
        <p:txBody>
          <a:bodyPr lIns="92801" tIns="46401" rIns="92801" bIns="46401"/>
          <a:lstStyle/>
          <a:p>
            <a:endParaRPr lang="en-US"/>
          </a:p>
        </p:txBody>
      </p:sp>
      <p:sp>
        <p:nvSpPr>
          <p:cNvPr id="165891" name="Rectangle 3"/>
          <p:cNvSpPr>
            <a:spLocks noRot="1" noChangeArrowheads="1" noTextEdit="1"/>
          </p:cNvSpPr>
          <p:nvPr>
            <p:ph type="sldImg"/>
          </p:nvPr>
        </p:nvSpPr>
        <p:spPr>
          <a:xfrm>
            <a:off x="1112838" y="703263"/>
            <a:ext cx="4630737" cy="347345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EE60E0-CCB7-4753-8A58-5C002664021D}" type="slidenum">
              <a:rPr lang="en-US"/>
              <a:pPr/>
              <a:t>16</a:t>
            </a:fld>
            <a:endParaRPr lang="en-US"/>
          </a:p>
        </p:txBody>
      </p:sp>
      <p:sp>
        <p:nvSpPr>
          <p:cNvPr id="17613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11250" y="701675"/>
            <a:ext cx="4633913" cy="3475038"/>
          </a:xfrm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413250"/>
            <a:ext cx="5024437" cy="4183063"/>
          </a:xfrm>
        </p:spPr>
        <p:txBody>
          <a:bodyPr/>
          <a:lstStyle/>
          <a:p>
            <a:pPr marL="228600" indent="-228600">
              <a:lnSpc>
                <a:spcPct val="110000"/>
              </a:lnSpc>
            </a:pP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820F84-92AE-426C-A381-C33D69B80892}" type="slidenum">
              <a:rPr lang="en-US"/>
              <a:pPr/>
              <a:t>17</a:t>
            </a:fld>
            <a:endParaRPr lang="en-US"/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413250"/>
            <a:ext cx="5027613" cy="4181475"/>
          </a:xfrm>
          <a:ln/>
        </p:spPr>
        <p:txBody>
          <a:bodyPr lIns="92801" tIns="46401" rIns="92801" bIns="46401"/>
          <a:lstStyle/>
          <a:p>
            <a:endParaRPr lang="en-US"/>
          </a:p>
        </p:txBody>
      </p:sp>
      <p:sp>
        <p:nvSpPr>
          <p:cNvPr id="178179" name="Rectangle 3"/>
          <p:cNvSpPr>
            <a:spLocks noRot="1" noChangeArrowheads="1" noTextEdit="1"/>
          </p:cNvSpPr>
          <p:nvPr>
            <p:ph type="sldImg"/>
          </p:nvPr>
        </p:nvSpPr>
        <p:spPr>
          <a:xfrm>
            <a:off x="1112838" y="703263"/>
            <a:ext cx="4630737" cy="347345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E8CE26-5683-4634-BCE6-B3A00F532C92}" type="slidenum">
              <a:rPr lang="en-US"/>
              <a:pPr/>
              <a:t>18</a:t>
            </a:fld>
            <a:endParaRPr lang="en-US"/>
          </a:p>
        </p:txBody>
      </p:sp>
      <p:sp>
        <p:nvSpPr>
          <p:cNvPr id="18022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11250" y="701675"/>
            <a:ext cx="4633913" cy="3475038"/>
          </a:xfrm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413250"/>
            <a:ext cx="5024437" cy="4183063"/>
          </a:xfrm>
        </p:spPr>
        <p:txBody>
          <a:bodyPr/>
          <a:lstStyle/>
          <a:p>
            <a:pPr marL="228600" indent="-228600">
              <a:lnSpc>
                <a:spcPct val="110000"/>
              </a:lnSpc>
            </a:pP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2C2936-3C2D-4857-ABCF-5A15D8334AFF}" type="slidenum">
              <a:rPr lang="en-US"/>
              <a:pPr/>
              <a:t>19</a:t>
            </a:fld>
            <a:endParaRPr lang="en-US"/>
          </a:p>
        </p:txBody>
      </p:sp>
      <p:sp>
        <p:nvSpPr>
          <p:cNvPr id="1208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413250"/>
            <a:ext cx="5027613" cy="4181475"/>
          </a:xfrm>
          <a:ln/>
        </p:spPr>
        <p:txBody>
          <a:bodyPr lIns="92801" tIns="46401" rIns="92801" bIns="46401"/>
          <a:lstStyle/>
          <a:p>
            <a:endParaRPr lang="en-US"/>
          </a:p>
        </p:txBody>
      </p:sp>
      <p:sp>
        <p:nvSpPr>
          <p:cNvPr id="120835" name="Rectangle 3"/>
          <p:cNvSpPr>
            <a:spLocks noRot="1" noChangeArrowheads="1" noTextEdit="1"/>
          </p:cNvSpPr>
          <p:nvPr>
            <p:ph type="sldImg"/>
          </p:nvPr>
        </p:nvSpPr>
        <p:spPr>
          <a:xfrm>
            <a:off x="1112838" y="703263"/>
            <a:ext cx="4630737" cy="347345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0F18A8-27DD-4063-87A4-C846BA93D69C}" type="slidenum">
              <a:rPr lang="en-US"/>
              <a:pPr/>
              <a:t>2</a:t>
            </a:fld>
            <a:endParaRPr lang="en-US"/>
          </a:p>
        </p:txBody>
      </p:sp>
      <p:sp>
        <p:nvSpPr>
          <p:cNvPr id="3072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11250" y="701675"/>
            <a:ext cx="4633913" cy="3475038"/>
          </a:xfrm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3250"/>
            <a:ext cx="5027613" cy="4183063"/>
          </a:xfrm>
        </p:spPr>
        <p:txBody>
          <a:bodyPr/>
          <a:lstStyle/>
          <a:p>
            <a:endParaRPr lang="en-US" altLang="ja-JP" i="1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151144-D908-4B81-BC16-EA981C5D8245}" type="slidenum">
              <a:rPr lang="en-US"/>
              <a:pPr/>
              <a:t>20</a:t>
            </a:fld>
            <a:endParaRPr lang="en-US"/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413250"/>
            <a:ext cx="5027613" cy="4181475"/>
          </a:xfrm>
          <a:ln/>
        </p:spPr>
        <p:txBody>
          <a:bodyPr lIns="92801" tIns="46401" rIns="92801" bIns="46401"/>
          <a:lstStyle/>
          <a:p>
            <a:endParaRPr lang="en-US"/>
          </a:p>
        </p:txBody>
      </p:sp>
      <p:sp>
        <p:nvSpPr>
          <p:cNvPr id="139267" name="Rectangle 3"/>
          <p:cNvSpPr>
            <a:spLocks noRot="1" noChangeArrowheads="1" noTextEdit="1"/>
          </p:cNvSpPr>
          <p:nvPr>
            <p:ph type="sldImg"/>
          </p:nvPr>
        </p:nvSpPr>
        <p:spPr>
          <a:xfrm>
            <a:off x="1112838" y="703263"/>
            <a:ext cx="4630737" cy="347345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F8A371-3A93-47E2-ABAA-3E71F92C2A9E}" type="slidenum">
              <a:rPr lang="en-US"/>
              <a:pPr/>
              <a:t>21</a:t>
            </a:fld>
            <a:endParaRPr lang="en-US"/>
          </a:p>
        </p:txBody>
      </p:sp>
      <p:sp>
        <p:nvSpPr>
          <p:cNvPr id="8089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12838" y="701675"/>
            <a:ext cx="4630737" cy="3473450"/>
          </a:xfr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7613" cy="418306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E70BEF-1AC9-400B-B6A2-3AD12ACF6298}" type="slidenum">
              <a:rPr lang="en-US"/>
              <a:pPr/>
              <a:t>22</a:t>
            </a:fld>
            <a:endParaRPr lang="en-US"/>
          </a:p>
        </p:txBody>
      </p:sp>
      <p:sp>
        <p:nvSpPr>
          <p:cNvPr id="172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413250"/>
            <a:ext cx="5027613" cy="4181475"/>
          </a:xfrm>
          <a:ln/>
        </p:spPr>
        <p:txBody>
          <a:bodyPr lIns="92801" tIns="46401" rIns="92801" bIns="46401"/>
          <a:lstStyle/>
          <a:p>
            <a:endParaRPr lang="en-US"/>
          </a:p>
        </p:txBody>
      </p:sp>
      <p:sp>
        <p:nvSpPr>
          <p:cNvPr id="172035" name="Rectangle 3"/>
          <p:cNvSpPr>
            <a:spLocks noRot="1" noChangeArrowheads="1" noTextEdit="1"/>
          </p:cNvSpPr>
          <p:nvPr>
            <p:ph type="sldImg"/>
          </p:nvPr>
        </p:nvSpPr>
        <p:spPr>
          <a:xfrm>
            <a:off x="1112838" y="703263"/>
            <a:ext cx="4630737" cy="347345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17E567-22DD-4E0B-8494-D2BCF6C9F072}" type="slidenum">
              <a:rPr lang="en-US"/>
              <a:pPr/>
              <a:t>23</a:t>
            </a:fld>
            <a:endParaRPr lang="en-US"/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3884613" y="-1588"/>
            <a:ext cx="2973387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3884613" y="8828088"/>
            <a:ext cx="297338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732" tIns="0" rIns="18732" bIns="0" anchor="b"/>
          <a:lstStyle/>
          <a:p>
            <a:pPr algn="r" defTabSz="898525" eaLnBrk="0" hangingPunct="0"/>
            <a:r>
              <a:rPr lang="en-US" sz="1000" i="1">
                <a:solidFill>
                  <a:srgbClr val="00008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-1588" y="8828088"/>
            <a:ext cx="2973388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-1588" y="-1588"/>
            <a:ext cx="29733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58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1111250" y="701675"/>
            <a:ext cx="4633913" cy="3475038"/>
          </a:xfrm>
          <a:ln w="12700" cap="flat">
            <a:solidFill>
              <a:schemeClr val="tx1"/>
            </a:solidFill>
          </a:ln>
        </p:spPr>
      </p:sp>
      <p:sp>
        <p:nvSpPr>
          <p:cNvPr id="4915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7613" cy="4183062"/>
          </a:xfrm>
          <a:ln/>
        </p:spPr>
        <p:txBody>
          <a:bodyPr lIns="90537" tIns="45269" rIns="90537" bIns="45269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270DD3-B3B6-494F-8BC7-8EA029FC289D}" type="slidenum">
              <a:rPr lang="en-US"/>
              <a:pPr/>
              <a:t>3</a:t>
            </a:fld>
            <a:endParaRPr lang="en-US"/>
          </a:p>
        </p:txBody>
      </p:sp>
      <p:sp>
        <p:nvSpPr>
          <p:cNvPr id="3277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12838" y="701675"/>
            <a:ext cx="4633912" cy="3475038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7613" cy="418147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D452A7-66C3-4052-B36B-A8A1A581A73A}" type="slidenum">
              <a:rPr lang="en-US"/>
              <a:pPr/>
              <a:t>4</a:t>
            </a:fld>
            <a:endParaRPr lang="en-US"/>
          </a:p>
        </p:txBody>
      </p:sp>
      <p:sp>
        <p:nvSpPr>
          <p:cNvPr id="5120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12838" y="701675"/>
            <a:ext cx="4633912" cy="3475038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7613" cy="4181475"/>
          </a:xfrm>
        </p:spPr>
        <p:txBody>
          <a:bodyPr/>
          <a:lstStyle/>
          <a:p>
            <a:pPr>
              <a:spcBef>
                <a:spcPct val="4500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917949-F300-461F-A625-7CB42F7116B0}" type="slidenum">
              <a:rPr lang="en-US"/>
              <a:pPr/>
              <a:t>5</a:t>
            </a:fld>
            <a:endParaRPr lang="en-US"/>
          </a:p>
        </p:txBody>
      </p:sp>
      <p:sp>
        <p:nvSpPr>
          <p:cNvPr id="14541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12838" y="701675"/>
            <a:ext cx="4633912" cy="3475038"/>
          </a:xfrm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7613" cy="4181475"/>
          </a:xfrm>
        </p:spPr>
        <p:txBody>
          <a:bodyPr/>
          <a:lstStyle/>
          <a:p>
            <a:pPr>
              <a:spcBef>
                <a:spcPct val="4500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6028C3-1548-41C6-82A1-968C74E91D02}" type="slidenum">
              <a:rPr lang="en-US"/>
              <a:pPr/>
              <a:t>6</a:t>
            </a:fld>
            <a:endParaRPr lang="en-US"/>
          </a:p>
        </p:txBody>
      </p:sp>
      <p:sp>
        <p:nvSpPr>
          <p:cNvPr id="7680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12838" y="701675"/>
            <a:ext cx="4630737" cy="3473450"/>
          </a:xfrm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3250"/>
            <a:ext cx="5027613" cy="4183063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75D791-FA4A-4BD7-801A-58259F5210A6}" type="slidenum">
              <a:rPr lang="en-US"/>
              <a:pPr/>
              <a:t>7</a:t>
            </a:fld>
            <a:endParaRPr lang="en-US"/>
          </a:p>
        </p:txBody>
      </p:sp>
      <p:sp>
        <p:nvSpPr>
          <p:cNvPr id="7270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12838" y="701675"/>
            <a:ext cx="4633912" cy="3475038"/>
          </a:xfrm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7613" cy="4181475"/>
          </a:xfrm>
        </p:spPr>
        <p:txBody>
          <a:bodyPr/>
          <a:lstStyle/>
          <a:p>
            <a:pPr>
              <a:spcBef>
                <a:spcPct val="4500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A1B004-8E18-4D2E-BBF5-3724532E54AF}" type="slidenum">
              <a:rPr lang="en-US"/>
              <a:pPr/>
              <a:t>8</a:t>
            </a:fld>
            <a:endParaRPr lang="en-US"/>
          </a:p>
        </p:txBody>
      </p:sp>
      <p:sp>
        <p:nvSpPr>
          <p:cNvPr id="3686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11250" y="701675"/>
            <a:ext cx="4633913" cy="3475038"/>
          </a:xfrm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7613" cy="4183062"/>
          </a:xfrm>
        </p:spPr>
        <p:txBody>
          <a:bodyPr/>
          <a:lstStyle/>
          <a:p>
            <a:pPr>
              <a:lnSpc>
                <a:spcPct val="115000"/>
              </a:lnSpc>
            </a:pP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9CF988-6DD1-43FF-8678-CBC02ACAFC39}" type="slidenum">
              <a:rPr lang="en-US"/>
              <a:pPr/>
              <a:t>9</a:t>
            </a:fld>
            <a:endParaRPr lang="en-US"/>
          </a:p>
        </p:txBody>
      </p:sp>
      <p:sp>
        <p:nvSpPr>
          <p:cNvPr id="5325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11250" y="701675"/>
            <a:ext cx="4633913" cy="3475038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7613" cy="4183062"/>
          </a:xfrm>
        </p:spPr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A0E93-2204-4B00-A1C2-E59B38B5A0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A442C-7C9C-4775-97CF-D489F8422F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10CE66-B316-4142-8C8D-767E84E734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160DF40-23EF-48FF-ADDC-7C8BC663A3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3656013"/>
            <a:ext cx="3810000" cy="1296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656013"/>
            <a:ext cx="3810000" cy="1296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B8523-CCB9-49D6-942B-E50C6C60E5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8125" y="2857500"/>
            <a:ext cx="2095500" cy="2095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857500"/>
            <a:ext cx="6134100" cy="2095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62DCE-639F-430D-8C8A-5D95047ACD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EB532-2558-4608-9052-6358F8979B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4F54A-CCF7-4A69-BB2A-A562D9CF5F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01DC7-9B7B-4208-A6B6-FE3CCE72B4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57BBB0-A287-4612-BA5B-5C301DC695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13A4AF-20AE-48EB-A5B0-5AE2404C18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3AFD1-0B71-4E6A-AE33-494B17F40D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29804"/>
                <a:invGamma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</a:defRPr>
            </a:lvl1pPr>
          </a:lstStyle>
          <a:p>
            <a:fld id="{06022343-1497-4FBB-95F0-9065ED64F39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8877300" cy="177800"/>
          </a:xfrm>
          <a:prstGeom prst="rect">
            <a:avLst/>
          </a:prstGeom>
          <a:gradFill rotWithShape="0">
            <a:gsLst>
              <a:gs pos="0">
                <a:srgbClr val="00859A"/>
              </a:gs>
              <a:gs pos="100000">
                <a:srgbClr val="00859A">
                  <a:gamma/>
                  <a:shade val="29804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6388100"/>
            <a:ext cx="8877300" cy="457200"/>
          </a:xfrm>
          <a:prstGeom prst="rect">
            <a:avLst/>
          </a:prstGeom>
          <a:gradFill rotWithShape="0">
            <a:gsLst>
              <a:gs pos="0">
                <a:srgbClr val="00859A"/>
              </a:gs>
              <a:gs pos="100000">
                <a:srgbClr val="00859A">
                  <a:gamma/>
                  <a:shade val="29804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6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26633" name="Group 9"/>
          <p:cNvGrpSpPr>
            <a:grpSpLocks/>
          </p:cNvGrpSpPr>
          <p:nvPr/>
        </p:nvGrpSpPr>
        <p:grpSpPr bwMode="auto">
          <a:xfrm>
            <a:off x="8737600" y="0"/>
            <a:ext cx="393700" cy="6845300"/>
            <a:chOff x="5504" y="0"/>
            <a:chExt cx="248" cy="4312"/>
          </a:xfrm>
        </p:grpSpPr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5504" y="0"/>
              <a:ext cx="105" cy="4312"/>
            </a:xfrm>
            <a:prstGeom prst="rect">
              <a:avLst/>
            </a:prstGeom>
            <a:gradFill rotWithShape="0">
              <a:gsLst>
                <a:gs pos="0">
                  <a:srgbClr val="FFE870">
                    <a:gamma/>
                    <a:shade val="69804"/>
                    <a:invGamma/>
                  </a:srgbClr>
                </a:gs>
                <a:gs pos="50000">
                  <a:srgbClr val="FFE870"/>
                </a:gs>
                <a:gs pos="100000">
                  <a:srgbClr val="FFE870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>
              <a:off x="5647" y="0"/>
              <a:ext cx="105" cy="4312"/>
            </a:xfrm>
            <a:prstGeom prst="rect">
              <a:avLst/>
            </a:prstGeom>
            <a:gradFill rotWithShape="0">
              <a:gsLst>
                <a:gs pos="0">
                  <a:srgbClr val="00DFCA">
                    <a:gamma/>
                    <a:shade val="69804"/>
                    <a:invGamma/>
                  </a:srgbClr>
                </a:gs>
                <a:gs pos="50000">
                  <a:srgbClr val="00DFCA"/>
                </a:gs>
                <a:gs pos="100000">
                  <a:srgbClr val="00DFCA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125413" y="0"/>
            <a:ext cx="217487" cy="27813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125413" y="0"/>
            <a:ext cx="90487" cy="2781300"/>
          </a:xfrm>
          <a:prstGeom prst="rect">
            <a:avLst/>
          </a:prstGeom>
          <a:gradFill rotWithShape="0">
            <a:gsLst>
              <a:gs pos="0">
                <a:srgbClr val="FFE870">
                  <a:gamma/>
                  <a:shade val="69804"/>
                  <a:invGamma/>
                </a:srgbClr>
              </a:gs>
              <a:gs pos="50000">
                <a:srgbClr val="FFE870"/>
              </a:gs>
              <a:gs pos="100000">
                <a:srgbClr val="FFE870">
                  <a:gamma/>
                  <a:shade val="69804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252413" y="0"/>
            <a:ext cx="90487" cy="2781300"/>
          </a:xfrm>
          <a:prstGeom prst="rect">
            <a:avLst/>
          </a:prstGeom>
          <a:gradFill rotWithShape="0">
            <a:gsLst>
              <a:gs pos="0">
                <a:srgbClr val="00DFCA">
                  <a:gamma/>
                  <a:shade val="69804"/>
                  <a:invGamma/>
                </a:srgbClr>
              </a:gs>
              <a:gs pos="50000">
                <a:srgbClr val="00DFCA"/>
              </a:gs>
              <a:gs pos="100000">
                <a:srgbClr val="00DFCA">
                  <a:gamma/>
                  <a:shade val="69804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3" r:id="rId12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292100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10000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29804"/>
                <a:invGamma/>
              </a:scheme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8877300" cy="177800"/>
          </a:xfrm>
          <a:prstGeom prst="rect">
            <a:avLst/>
          </a:prstGeom>
          <a:gradFill rotWithShape="0">
            <a:gsLst>
              <a:gs pos="0">
                <a:srgbClr val="00859A"/>
              </a:gs>
              <a:gs pos="100000">
                <a:srgbClr val="00859A">
                  <a:gamma/>
                  <a:shade val="29804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0" y="6388100"/>
            <a:ext cx="8877300" cy="457200"/>
          </a:xfrm>
          <a:prstGeom prst="rect">
            <a:avLst/>
          </a:prstGeom>
          <a:gradFill rotWithShape="0">
            <a:gsLst>
              <a:gs pos="0">
                <a:srgbClr val="00859A"/>
              </a:gs>
              <a:gs pos="100000">
                <a:srgbClr val="00859A">
                  <a:gamma/>
                  <a:shade val="29804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1625" y="2857500"/>
            <a:ext cx="83820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656013"/>
            <a:ext cx="777240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62470" name="Group 6"/>
          <p:cNvGrpSpPr>
            <a:grpSpLocks/>
          </p:cNvGrpSpPr>
          <p:nvPr/>
        </p:nvGrpSpPr>
        <p:grpSpPr bwMode="auto">
          <a:xfrm>
            <a:off x="8737600" y="0"/>
            <a:ext cx="393700" cy="6845300"/>
            <a:chOff x="5504" y="0"/>
            <a:chExt cx="248" cy="4312"/>
          </a:xfrm>
        </p:grpSpPr>
        <p:sp>
          <p:nvSpPr>
            <p:cNvPr id="62471" name="Rectangle 7"/>
            <p:cNvSpPr>
              <a:spLocks noChangeArrowheads="1"/>
            </p:cNvSpPr>
            <p:nvPr/>
          </p:nvSpPr>
          <p:spPr bwMode="auto">
            <a:xfrm>
              <a:off x="5504" y="0"/>
              <a:ext cx="105" cy="4312"/>
            </a:xfrm>
            <a:prstGeom prst="rect">
              <a:avLst/>
            </a:prstGeom>
            <a:gradFill rotWithShape="0">
              <a:gsLst>
                <a:gs pos="0">
                  <a:srgbClr val="FFE870">
                    <a:gamma/>
                    <a:shade val="69804"/>
                    <a:invGamma/>
                  </a:srgbClr>
                </a:gs>
                <a:gs pos="50000">
                  <a:srgbClr val="FFE870"/>
                </a:gs>
                <a:gs pos="100000">
                  <a:srgbClr val="FFE870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2" name="Rectangle 8"/>
            <p:cNvSpPr>
              <a:spLocks noChangeArrowheads="1"/>
            </p:cNvSpPr>
            <p:nvPr/>
          </p:nvSpPr>
          <p:spPr bwMode="auto">
            <a:xfrm>
              <a:off x="5647" y="0"/>
              <a:ext cx="105" cy="4312"/>
            </a:xfrm>
            <a:prstGeom prst="rect">
              <a:avLst/>
            </a:prstGeom>
            <a:gradFill rotWithShape="0">
              <a:gsLst>
                <a:gs pos="0">
                  <a:srgbClr val="00DFCA">
                    <a:gamma/>
                    <a:shade val="69804"/>
                    <a:invGamma/>
                  </a:srgbClr>
                </a:gs>
                <a:gs pos="50000">
                  <a:srgbClr val="00DFCA"/>
                </a:gs>
                <a:gs pos="100000">
                  <a:srgbClr val="00DFCA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125413" y="0"/>
            <a:ext cx="217487" cy="27813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74" name="Rectangle 10"/>
          <p:cNvSpPr>
            <a:spLocks noChangeArrowheads="1"/>
          </p:cNvSpPr>
          <p:nvPr/>
        </p:nvSpPr>
        <p:spPr bwMode="auto">
          <a:xfrm>
            <a:off x="125413" y="0"/>
            <a:ext cx="90487" cy="2781300"/>
          </a:xfrm>
          <a:prstGeom prst="rect">
            <a:avLst/>
          </a:prstGeom>
          <a:gradFill rotWithShape="0">
            <a:gsLst>
              <a:gs pos="0">
                <a:srgbClr val="FFE870">
                  <a:gamma/>
                  <a:shade val="69804"/>
                  <a:invGamma/>
                </a:srgbClr>
              </a:gs>
              <a:gs pos="50000">
                <a:srgbClr val="FFE870"/>
              </a:gs>
              <a:gs pos="100000">
                <a:srgbClr val="FFE870">
                  <a:gamma/>
                  <a:shade val="69804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475" name="Rectangle 11"/>
          <p:cNvSpPr>
            <a:spLocks noChangeArrowheads="1"/>
          </p:cNvSpPr>
          <p:nvPr/>
        </p:nvSpPr>
        <p:spPr bwMode="auto">
          <a:xfrm>
            <a:off x="252413" y="0"/>
            <a:ext cx="90487" cy="2781300"/>
          </a:xfrm>
          <a:prstGeom prst="rect">
            <a:avLst/>
          </a:prstGeom>
          <a:gradFill rotWithShape="0">
            <a:gsLst>
              <a:gs pos="0">
                <a:srgbClr val="00DFCA">
                  <a:gamma/>
                  <a:shade val="69804"/>
                  <a:invGamma/>
                </a:srgbClr>
              </a:gs>
              <a:gs pos="50000">
                <a:srgbClr val="00DFCA"/>
              </a:gs>
              <a:gs pos="100000">
                <a:srgbClr val="00DFCA">
                  <a:gamma/>
                  <a:shade val="69804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2476" name="Picture 12"/>
          <p:cNvPicPr>
            <a:picLocks noChangeAspect="1" noChangeArrowheads="1"/>
          </p:cNvPicPr>
          <p:nvPr/>
        </p:nvPicPr>
        <p:blipFill>
          <a:blip r:embed="rId13" cstate="print"/>
          <a:srcRect l="3409" t="3593" r="3409" b="3593"/>
          <a:stretch>
            <a:fillRect/>
          </a:stretch>
        </p:blipFill>
        <p:spPr bwMode="auto">
          <a:xfrm>
            <a:off x="3870325" y="1371600"/>
            <a:ext cx="1401763" cy="1323975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292100" indent="-292100" algn="ctr" rtl="0" fontAlgn="base">
        <a:spcBef>
          <a:spcPct val="20000"/>
        </a:spcBef>
        <a:spcAft>
          <a:spcPct val="0"/>
        </a:spcAft>
        <a:buClr>
          <a:schemeClr val="tx2"/>
        </a:buClr>
        <a:buSzPct val="100000"/>
        <a:defRPr sz="3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100000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301625" y="2860675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algn="ctr"/>
            <a:r>
              <a:rPr lang="en-US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International Federation of Accountants</a:t>
            </a: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685800" y="3810000"/>
            <a:ext cx="7620000" cy="1917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400">
                <a:latin typeface="Times New Roman" pitchFamily="18" charset="0"/>
              </a:rPr>
              <a:t>Supporting Accounting and Auditing in Latin America </a:t>
            </a:r>
          </a:p>
          <a:p>
            <a:pPr algn="ctr"/>
            <a:r>
              <a:rPr lang="en-US" sz="2400">
                <a:latin typeface="Times New Roman" pitchFamily="18" charset="0"/>
              </a:rPr>
              <a:t>And the Caribbean</a:t>
            </a:r>
          </a:p>
          <a:p>
            <a:pPr algn="ctr" eaLnBrk="0" hangingPunct="0"/>
            <a:endParaRPr lang="en-US" sz="2400" i="1">
              <a:latin typeface="Times New Roman" pitchFamily="18" charset="0"/>
            </a:endParaRPr>
          </a:p>
          <a:p>
            <a:pPr algn="ctr" eaLnBrk="0" hangingPunct="0"/>
            <a:r>
              <a:rPr lang="en-US" sz="2400" i="1">
                <a:latin typeface="Times New Roman" pitchFamily="18" charset="0"/>
              </a:rPr>
              <a:t>Sylvia Barrett</a:t>
            </a:r>
            <a:endParaRPr lang="en-US" sz="2400">
              <a:latin typeface="Times New Roman" pitchFamily="18" charset="0"/>
            </a:endParaRPr>
          </a:p>
          <a:p>
            <a:pPr algn="ctr" eaLnBrk="0" hangingPunct="0"/>
            <a:r>
              <a:rPr lang="en-US" sz="2400" i="1">
                <a:latin typeface="Times New Roman" pitchFamily="18" charset="0"/>
              </a:rPr>
              <a:t>November 2006, Washington D.C.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209800"/>
            <a:ext cx="8229600" cy="3822700"/>
          </a:xfrm>
          <a:noFill/>
          <a:ln/>
        </p:spPr>
        <p:txBody>
          <a:bodyPr/>
          <a:lstStyle/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 sz="2800"/>
              <a:t>Information gathering and action plans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400"/>
              <a:t>Regulatory and standard-setting framework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400"/>
              <a:t>Whether and how SMOs being met</a:t>
            </a:r>
          </a:p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 sz="2800"/>
              <a:t>Emphasis on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400"/>
              <a:t>“Incorporation” of international standards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400"/>
              <a:t>Responsible body or not responsible body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400"/>
              <a:t>Assist with implementation</a:t>
            </a:r>
          </a:p>
        </p:txBody>
      </p:sp>
      <p:sp>
        <p:nvSpPr>
          <p:cNvPr id="173059" name="Rectangle 3"/>
          <p:cNvSpPr>
            <a:spLocks noChangeArrowheads="1"/>
          </p:cNvSpPr>
          <p:nvPr/>
        </p:nvSpPr>
        <p:spPr bwMode="auto">
          <a:xfrm>
            <a:off x="609600" y="9906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0" hangingPunct="0"/>
            <a:r>
              <a:rPr lang="en-US" sz="3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IFAC Membership Obligations</a:t>
            </a:r>
          </a:p>
        </p:txBody>
      </p:sp>
      <p:sp>
        <p:nvSpPr>
          <p:cNvPr id="173060" name="Rectangle 4"/>
          <p:cNvSpPr>
            <a:spLocks noChangeArrowheads="1"/>
          </p:cNvSpPr>
          <p:nvPr/>
        </p:nvSpPr>
        <p:spPr bwMode="auto">
          <a:xfrm>
            <a:off x="0" y="622300"/>
            <a:ext cx="25273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73061" name="Rectangle 5"/>
          <p:cNvSpPr>
            <a:spLocks noChangeArrowheads="1"/>
          </p:cNvSpPr>
          <p:nvPr/>
        </p:nvSpPr>
        <p:spPr bwMode="auto">
          <a:xfrm>
            <a:off x="0" y="533400"/>
            <a:ext cx="3492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</a:t>
            </a: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Solutions</a:t>
            </a:r>
            <a:endParaRPr lang="en-US" sz="2000" b="1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990600"/>
            <a:ext cx="7772400" cy="1143000"/>
          </a:xfrm>
          <a:noFill/>
          <a:ln/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3800" i="1"/>
              <a:t>Latin America and Caribbean</a:t>
            </a:r>
            <a:endParaRPr lang="en-US" sz="3600" i="1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7772400" cy="4343400"/>
          </a:xfrm>
          <a:noFill/>
          <a:ln/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Economic composition</a:t>
            </a:r>
          </a:p>
          <a:p>
            <a:pPr lvl="1">
              <a:lnSpc>
                <a:spcPct val="110000"/>
              </a:lnSpc>
            </a:pPr>
            <a:r>
              <a:rPr lang="en-US"/>
              <a:t>Capital markets but primarily smaller entities</a:t>
            </a:r>
          </a:p>
          <a:p>
            <a:pPr>
              <a:lnSpc>
                <a:spcPct val="110000"/>
              </a:lnSpc>
            </a:pPr>
            <a:r>
              <a:rPr lang="en-US"/>
              <a:t>Lack of resources and capacity</a:t>
            </a:r>
          </a:p>
          <a:p>
            <a:pPr lvl="1">
              <a:lnSpc>
                <a:spcPct val="110000"/>
              </a:lnSpc>
            </a:pPr>
            <a:r>
              <a:rPr lang="en-US"/>
              <a:t>Financial and operational</a:t>
            </a:r>
          </a:p>
          <a:p>
            <a:pPr lvl="1">
              <a:lnSpc>
                <a:spcPct val="110000"/>
              </a:lnSpc>
            </a:pPr>
            <a:r>
              <a:rPr lang="en-US"/>
              <a:t>Technical and language</a:t>
            </a:r>
          </a:p>
          <a:p>
            <a:pPr>
              <a:lnSpc>
                <a:spcPct val="110000"/>
              </a:lnSpc>
            </a:pPr>
            <a:r>
              <a:rPr lang="en-US"/>
              <a:t>Competing high priority activities</a:t>
            </a:r>
          </a:p>
          <a:p>
            <a:pPr lvl="1">
              <a:lnSpc>
                <a:spcPct val="110000"/>
              </a:lnSpc>
            </a:pPr>
            <a:r>
              <a:rPr lang="en-US"/>
              <a:t>Profession, government and regulators</a:t>
            </a:r>
          </a:p>
        </p:txBody>
      </p:sp>
      <p:sp>
        <p:nvSpPr>
          <p:cNvPr id="156676" name="Rectangle 4"/>
          <p:cNvSpPr>
            <a:spLocks noChangeArrowheads="1"/>
          </p:cNvSpPr>
          <p:nvPr/>
        </p:nvSpPr>
        <p:spPr bwMode="auto">
          <a:xfrm>
            <a:off x="0" y="622300"/>
            <a:ext cx="35179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56677" name="Rectangle 5"/>
          <p:cNvSpPr>
            <a:spLocks noChangeArrowheads="1"/>
          </p:cNvSpPr>
          <p:nvPr/>
        </p:nvSpPr>
        <p:spPr bwMode="auto">
          <a:xfrm>
            <a:off x="304800" y="547688"/>
            <a:ext cx="1389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Challenge</a:t>
            </a: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209800"/>
            <a:ext cx="8229600" cy="3822700"/>
          </a:xfrm>
          <a:noFill/>
          <a:ln/>
        </p:spPr>
        <p:txBody>
          <a:bodyPr/>
          <a:lstStyle/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 sz="2800"/>
              <a:t>Statutory reporting and auditing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600"/>
              <a:t>Which entities should prepare financial statements?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600"/>
              <a:t>What are the thresholds for requiring an audit? </a:t>
            </a:r>
          </a:p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 sz="2800"/>
              <a:t>Convergence 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600"/>
              <a:t>National decision to converge or not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600"/>
              <a:t>Role of IFAC members in promoting international standards</a:t>
            </a:r>
          </a:p>
        </p:txBody>
      </p:sp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609600" y="9906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0" hangingPunct="0"/>
            <a:r>
              <a:rPr lang="en-US" sz="3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Financial Reporting and Auditing</a:t>
            </a:r>
            <a:endParaRPr lang="en-US" sz="36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8724" name="Rectangle 4"/>
          <p:cNvSpPr>
            <a:spLocks noChangeArrowheads="1"/>
          </p:cNvSpPr>
          <p:nvPr/>
        </p:nvSpPr>
        <p:spPr bwMode="auto">
          <a:xfrm>
            <a:off x="0" y="622300"/>
            <a:ext cx="25273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0" y="533400"/>
            <a:ext cx="3492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Challenges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209800"/>
            <a:ext cx="8229600" cy="3822700"/>
          </a:xfrm>
          <a:noFill/>
          <a:ln/>
        </p:spPr>
        <p:txBody>
          <a:bodyPr/>
          <a:lstStyle/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/>
              <a:t>Convergence 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/>
              <a:t>Keeping pace with new and amended standards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3000"/>
              <a:t>Increasingly complex reporting standards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3000"/>
              <a:t>Applicability of all required auditing procedures</a:t>
            </a:r>
            <a:endParaRPr lang="en-US"/>
          </a:p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/>
              <a:t>Cost versus benefit considerations</a:t>
            </a:r>
          </a:p>
        </p:txBody>
      </p:sp>
      <p:sp>
        <p:nvSpPr>
          <p:cNvPr id="160771" name="Rectangle 3"/>
          <p:cNvSpPr>
            <a:spLocks noChangeArrowheads="1"/>
          </p:cNvSpPr>
          <p:nvPr/>
        </p:nvSpPr>
        <p:spPr bwMode="auto">
          <a:xfrm>
            <a:off x="609600" y="9906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0" hangingPunct="0"/>
            <a:r>
              <a:rPr lang="en-US" sz="3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Financial Reporting and Auditing</a:t>
            </a: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0" y="622300"/>
            <a:ext cx="25273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60773" name="Rectangle 5"/>
          <p:cNvSpPr>
            <a:spLocks noChangeArrowheads="1"/>
          </p:cNvSpPr>
          <p:nvPr/>
        </p:nvSpPr>
        <p:spPr bwMode="auto">
          <a:xfrm>
            <a:off x="0" y="533400"/>
            <a:ext cx="3492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</a:t>
            </a: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Challenges</a:t>
            </a:r>
            <a:endParaRPr lang="en-US" sz="2000" b="1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209800"/>
            <a:ext cx="8229600" cy="3822700"/>
          </a:xfrm>
          <a:noFill/>
          <a:ln/>
        </p:spPr>
        <p:txBody>
          <a:bodyPr/>
          <a:lstStyle/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/>
              <a:t>Regulatory bodies: banking, insurance, securities market</a:t>
            </a:r>
          </a:p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/>
              <a:t>Professional accountancy bodies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/>
              <a:t>IFAC members and non-IFAC members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/>
              <a:t>National federations and local associations / branches</a:t>
            </a:r>
          </a:p>
        </p:txBody>
      </p:sp>
      <p:sp>
        <p:nvSpPr>
          <p:cNvPr id="162819" name="Rectangle 3"/>
          <p:cNvSpPr>
            <a:spLocks noChangeArrowheads="1"/>
          </p:cNvSpPr>
          <p:nvPr/>
        </p:nvSpPr>
        <p:spPr bwMode="auto">
          <a:xfrm>
            <a:off x="609600" y="9906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0" hangingPunct="0"/>
            <a:r>
              <a:rPr lang="en-US" sz="3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Standard-Setting By Multiple Bodies</a:t>
            </a:r>
          </a:p>
        </p:txBody>
      </p:sp>
      <p:sp>
        <p:nvSpPr>
          <p:cNvPr id="162820" name="Rectangle 4"/>
          <p:cNvSpPr>
            <a:spLocks noChangeArrowheads="1"/>
          </p:cNvSpPr>
          <p:nvPr/>
        </p:nvSpPr>
        <p:spPr bwMode="auto">
          <a:xfrm>
            <a:off x="0" y="622300"/>
            <a:ext cx="25273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62821" name="Rectangle 5"/>
          <p:cNvSpPr>
            <a:spLocks noChangeArrowheads="1"/>
          </p:cNvSpPr>
          <p:nvPr/>
        </p:nvSpPr>
        <p:spPr bwMode="auto">
          <a:xfrm>
            <a:off x="0" y="533400"/>
            <a:ext cx="3492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</a:t>
            </a: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Challenges</a:t>
            </a:r>
            <a:endParaRPr lang="en-US" sz="2000" b="1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209800"/>
            <a:ext cx="8229600" cy="3822700"/>
          </a:xfrm>
          <a:noFill/>
          <a:ln/>
        </p:spPr>
        <p:txBody>
          <a:bodyPr/>
          <a:lstStyle/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/>
              <a:t>Impact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/>
              <a:t>Conflicts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/>
              <a:t>Lack of consensus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/>
              <a:t>Market confusion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/>
              <a:t>Established standards vary in legal authority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/>
              <a:t>Duplication of efforts when resources limited</a:t>
            </a:r>
          </a:p>
          <a:p>
            <a:pPr marL="292100" indent="-292100" algn="l">
              <a:lnSpc>
                <a:spcPct val="110000"/>
              </a:lnSpc>
              <a:buFontTx/>
              <a:buChar char="•"/>
            </a:pPr>
            <a:endParaRPr lang="en-US"/>
          </a:p>
        </p:txBody>
      </p:sp>
      <p:sp>
        <p:nvSpPr>
          <p:cNvPr id="164867" name="Rectangle 3"/>
          <p:cNvSpPr>
            <a:spLocks noChangeArrowheads="1"/>
          </p:cNvSpPr>
          <p:nvPr/>
        </p:nvSpPr>
        <p:spPr bwMode="auto">
          <a:xfrm>
            <a:off x="609600" y="9906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0" hangingPunct="0"/>
            <a:r>
              <a:rPr lang="en-US" sz="3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Standard-Setting By Multiple Bodies</a:t>
            </a:r>
            <a:endParaRPr lang="en-US" sz="36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64868" name="Rectangle 4"/>
          <p:cNvSpPr>
            <a:spLocks noChangeArrowheads="1"/>
          </p:cNvSpPr>
          <p:nvPr/>
        </p:nvSpPr>
        <p:spPr bwMode="auto">
          <a:xfrm>
            <a:off x="0" y="622300"/>
            <a:ext cx="25273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869" name="Rectangle 5"/>
          <p:cNvSpPr>
            <a:spLocks noChangeArrowheads="1"/>
          </p:cNvSpPr>
          <p:nvPr/>
        </p:nvSpPr>
        <p:spPr bwMode="auto">
          <a:xfrm>
            <a:off x="0" y="533400"/>
            <a:ext cx="3492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Challenges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990600"/>
            <a:ext cx="7772400" cy="1143000"/>
          </a:xfrm>
          <a:noFill/>
          <a:ln/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3600" i="1"/>
              <a:t>Adoption versus Implementation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7772400" cy="4343400"/>
          </a:xfrm>
          <a:noFill/>
          <a:ln/>
        </p:spPr>
        <p:txBody>
          <a:bodyPr/>
          <a:lstStyle/>
          <a:p>
            <a:r>
              <a:rPr lang="en-US">
                <a:ea typeface="MS PGothic" pitchFamily="34" charset="-128"/>
              </a:rPr>
              <a:t>Understanding the difference between adoption and implementation</a:t>
            </a:r>
          </a:p>
          <a:p>
            <a:r>
              <a:rPr lang="en-US">
                <a:ea typeface="MS PGothic" pitchFamily="34" charset="-128"/>
              </a:rPr>
              <a:t>Many countries have formally adopted IFRS and ISA but then lack</a:t>
            </a:r>
          </a:p>
          <a:p>
            <a:pPr lvl="1"/>
            <a:r>
              <a:rPr lang="en-US">
                <a:ea typeface="MS PGothic" pitchFamily="34" charset="-128"/>
              </a:rPr>
              <a:t>Experience, skills, training, resources and basic tools </a:t>
            </a:r>
          </a:p>
          <a:p>
            <a:pPr lvl="1"/>
            <a:r>
              <a:rPr lang="en-US">
                <a:ea typeface="MS PGothic" pitchFamily="34" charset="-128"/>
              </a:rPr>
              <a:t>Standards not used in practice</a:t>
            </a:r>
            <a:endParaRPr lang="en-US"/>
          </a:p>
        </p:txBody>
      </p:sp>
      <p:sp>
        <p:nvSpPr>
          <p:cNvPr id="175108" name="Rectangle 4"/>
          <p:cNvSpPr>
            <a:spLocks noChangeArrowheads="1"/>
          </p:cNvSpPr>
          <p:nvPr/>
        </p:nvSpPr>
        <p:spPr bwMode="auto">
          <a:xfrm>
            <a:off x="0" y="622300"/>
            <a:ext cx="35179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304800" y="609600"/>
            <a:ext cx="1266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Challenges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209800"/>
            <a:ext cx="8229600" cy="3822700"/>
          </a:xfrm>
          <a:noFill/>
          <a:ln/>
        </p:spPr>
        <p:txBody>
          <a:bodyPr/>
          <a:lstStyle/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 sz="2800"/>
              <a:t>Requires the participation of all key stakeholders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600"/>
              <a:t>IFAC and professional accountancy bodies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600"/>
              <a:t>Government and regulators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600"/>
              <a:t>Donor and development community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600"/>
              <a:t>Education community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600"/>
              <a:t>Individual professional accountants</a:t>
            </a:r>
          </a:p>
        </p:txBody>
      </p:sp>
      <p:sp>
        <p:nvSpPr>
          <p:cNvPr id="177155" name="Rectangle 3"/>
          <p:cNvSpPr>
            <a:spLocks noChangeArrowheads="1"/>
          </p:cNvSpPr>
          <p:nvPr/>
        </p:nvSpPr>
        <p:spPr bwMode="auto">
          <a:xfrm>
            <a:off x="609600" y="9906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0" hangingPunct="0"/>
            <a:r>
              <a:rPr lang="en-US" sz="3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Joint Efforts</a:t>
            </a:r>
            <a:endParaRPr lang="en-US" sz="36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7156" name="Rectangle 4"/>
          <p:cNvSpPr>
            <a:spLocks noChangeArrowheads="1"/>
          </p:cNvSpPr>
          <p:nvPr/>
        </p:nvSpPr>
        <p:spPr bwMode="auto">
          <a:xfrm>
            <a:off x="0" y="622300"/>
            <a:ext cx="25273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77157" name="Rectangle 5"/>
          <p:cNvSpPr>
            <a:spLocks noChangeArrowheads="1"/>
          </p:cNvSpPr>
          <p:nvPr/>
        </p:nvSpPr>
        <p:spPr bwMode="auto">
          <a:xfrm>
            <a:off x="0" y="533400"/>
            <a:ext cx="3492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000" b="1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990600"/>
            <a:ext cx="7772400" cy="1143000"/>
          </a:xfrm>
          <a:noFill/>
          <a:ln/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3600" i="1"/>
              <a:t>Joint Effort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7772400" cy="4343400"/>
          </a:xfrm>
          <a:noFill/>
          <a:ln/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Avoid duplication of effort</a:t>
            </a:r>
          </a:p>
          <a:p>
            <a:pPr>
              <a:lnSpc>
                <a:spcPct val="110000"/>
              </a:lnSpc>
            </a:pPr>
            <a:r>
              <a:rPr lang="en-US"/>
              <a:t>Regional solutions based on common challenges</a:t>
            </a:r>
          </a:p>
          <a:p>
            <a:pPr lvl="1">
              <a:lnSpc>
                <a:spcPct val="110000"/>
              </a:lnSpc>
            </a:pPr>
            <a:r>
              <a:rPr lang="en-US"/>
              <a:t>Representing a regional / sub-regional view</a:t>
            </a:r>
          </a:p>
          <a:p>
            <a:pPr lvl="1">
              <a:lnSpc>
                <a:spcPct val="110000"/>
              </a:lnSpc>
            </a:pPr>
            <a:r>
              <a:rPr lang="en-US"/>
              <a:t>Share experiences and work together to effect change</a:t>
            </a:r>
          </a:p>
        </p:txBody>
      </p:sp>
      <p:sp>
        <p:nvSpPr>
          <p:cNvPr id="179204" name="Rectangle 4"/>
          <p:cNvSpPr>
            <a:spLocks noChangeArrowheads="1"/>
          </p:cNvSpPr>
          <p:nvPr/>
        </p:nvSpPr>
        <p:spPr bwMode="auto">
          <a:xfrm>
            <a:off x="0" y="622300"/>
            <a:ext cx="35179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79205" name="Rectangle 5"/>
          <p:cNvSpPr>
            <a:spLocks noChangeArrowheads="1"/>
          </p:cNvSpPr>
          <p:nvPr/>
        </p:nvSpPr>
        <p:spPr bwMode="auto">
          <a:xfrm>
            <a:off x="304800" y="609600"/>
            <a:ext cx="2328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Solutions and Actions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209800"/>
            <a:ext cx="8229600" cy="3822700"/>
          </a:xfrm>
          <a:noFill/>
          <a:ln/>
        </p:spPr>
        <p:txBody>
          <a:bodyPr/>
          <a:lstStyle/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/>
              <a:t>Different university curriculum</a:t>
            </a:r>
          </a:p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/>
              <a:t>Lack of resources to update education programs for new standards and practices</a:t>
            </a:r>
          </a:p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/>
              <a:t>Need to implement effective continuing education</a:t>
            </a:r>
          </a:p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/>
              <a:t>Access to practical experience providers</a:t>
            </a:r>
          </a:p>
        </p:txBody>
      </p:sp>
      <p:sp>
        <p:nvSpPr>
          <p:cNvPr id="119811" name="Rectangle 3"/>
          <p:cNvSpPr>
            <a:spLocks noChangeArrowheads="1"/>
          </p:cNvSpPr>
          <p:nvPr/>
        </p:nvSpPr>
        <p:spPr bwMode="auto">
          <a:xfrm>
            <a:off x="609600" y="9906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110000"/>
              </a:lnSpc>
              <a:spcBef>
                <a:spcPct val="20000"/>
              </a:spcBef>
              <a:buClr>
                <a:schemeClr val="tx2"/>
              </a:buClr>
              <a:buSzPct val="100000"/>
            </a:pPr>
            <a:r>
              <a:rPr lang="en-US" sz="36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Education and training</a:t>
            </a:r>
          </a:p>
        </p:txBody>
      </p:sp>
      <p:sp>
        <p:nvSpPr>
          <p:cNvPr id="119812" name="Rectangle 4"/>
          <p:cNvSpPr>
            <a:spLocks noChangeArrowheads="1"/>
          </p:cNvSpPr>
          <p:nvPr/>
        </p:nvSpPr>
        <p:spPr bwMode="auto">
          <a:xfrm>
            <a:off x="0" y="622300"/>
            <a:ext cx="25273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19813" name="Rectangle 5"/>
          <p:cNvSpPr>
            <a:spLocks noChangeArrowheads="1"/>
          </p:cNvSpPr>
          <p:nvPr/>
        </p:nvSpPr>
        <p:spPr bwMode="auto">
          <a:xfrm>
            <a:off x="0" y="533400"/>
            <a:ext cx="3492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Solutions and Action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l"/>
            <a:r>
              <a:rPr lang="en-US" sz="3600" i="1"/>
              <a:t/>
            </a:r>
            <a:br>
              <a:rPr lang="en-US" sz="3600" i="1"/>
            </a:br>
            <a:r>
              <a:rPr lang="en-US" sz="3600" i="1"/>
              <a:t>IFAC’s Mission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620000" cy="2590800"/>
          </a:xfrm>
          <a:noFill/>
          <a:ln/>
        </p:spPr>
        <p:txBody>
          <a:bodyPr/>
          <a:lstStyle/>
          <a:p>
            <a:pPr>
              <a:lnSpc>
                <a:spcPct val="115000"/>
              </a:lnSpc>
              <a:buFontTx/>
              <a:buNone/>
            </a:pPr>
            <a:r>
              <a:rPr lang="en-US" sz="2800"/>
              <a:t>	</a:t>
            </a:r>
            <a:r>
              <a:rPr lang="en-US"/>
              <a:t>To serve the public interest,</a:t>
            </a:r>
            <a:r>
              <a:rPr lang="en-US" i="1"/>
              <a:t> </a:t>
            </a:r>
            <a:r>
              <a:rPr lang="en-US"/>
              <a:t>strengthen the worldwide accountancy profession and contribute to the development of strong international economies by…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622300"/>
            <a:ext cx="35179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88925" y="533400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IFAC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209800"/>
            <a:ext cx="8229600" cy="3822700"/>
          </a:xfrm>
          <a:noFill/>
          <a:ln/>
        </p:spPr>
        <p:txBody>
          <a:bodyPr/>
          <a:lstStyle/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 sz="2800"/>
              <a:t>Small and Medium Practitioners Committee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400"/>
              <a:t>Input and involvement in IAASB processes and task forces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400"/>
              <a:t>“Think small” approach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400"/>
              <a:t>Following IASB’s project on SME standards</a:t>
            </a:r>
          </a:p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 sz="2800"/>
              <a:t>Develop tools for smaller practitioners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400"/>
              <a:t>ISA Guide (Quarter 2, 2007)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400"/>
              <a:t>ISA – based audits</a:t>
            </a:r>
          </a:p>
        </p:txBody>
      </p:sp>
      <p:sp>
        <p:nvSpPr>
          <p:cNvPr id="138243" name="Rectangle 3"/>
          <p:cNvSpPr>
            <a:spLocks noChangeArrowheads="1"/>
          </p:cNvSpPr>
          <p:nvPr/>
        </p:nvSpPr>
        <p:spPr bwMode="auto">
          <a:xfrm>
            <a:off x="609600" y="9906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0" hangingPunct="0"/>
            <a:r>
              <a:rPr lang="en-US" sz="3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SMP and SME Activities</a:t>
            </a:r>
            <a:endParaRPr lang="en-US" sz="36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38244" name="Rectangle 4"/>
          <p:cNvSpPr>
            <a:spLocks noChangeArrowheads="1"/>
          </p:cNvSpPr>
          <p:nvPr/>
        </p:nvSpPr>
        <p:spPr bwMode="auto">
          <a:xfrm>
            <a:off x="0" y="622300"/>
            <a:ext cx="25273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38245" name="Rectangle 5"/>
          <p:cNvSpPr>
            <a:spLocks noChangeArrowheads="1"/>
          </p:cNvSpPr>
          <p:nvPr/>
        </p:nvSpPr>
        <p:spPr bwMode="auto">
          <a:xfrm>
            <a:off x="0" y="533400"/>
            <a:ext cx="3492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</a:t>
            </a: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Solutions</a:t>
            </a:r>
            <a:endParaRPr lang="en-US" sz="2000" b="1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572000"/>
          </a:xfrm>
          <a:noFill/>
          <a:ln/>
        </p:spPr>
        <p:txBody>
          <a:bodyPr/>
          <a:lstStyle/>
          <a:p>
            <a:pPr marL="284163" indent="-284163">
              <a:lnSpc>
                <a:spcPct val="110000"/>
              </a:lnSpc>
            </a:pPr>
            <a:r>
              <a:rPr lang="en-US" sz="3500"/>
              <a:t>Recently issued: “Establishing and Developing a Professional Accountancy Body”</a:t>
            </a:r>
          </a:p>
          <a:p>
            <a:pPr marL="1216025" lvl="1" indent="-533400">
              <a:lnSpc>
                <a:spcPct val="110000"/>
              </a:lnSpc>
            </a:pPr>
            <a:r>
              <a:rPr lang="en-US" sz="3100"/>
              <a:t>Provides practical guidance and examples</a:t>
            </a:r>
          </a:p>
          <a:p>
            <a:pPr marL="1216025" lvl="1" indent="-533400">
              <a:lnSpc>
                <a:spcPct val="110000"/>
              </a:lnSpc>
            </a:pPr>
            <a:r>
              <a:rPr lang="en-US" sz="3100"/>
              <a:t>Assists in identifying priorities for developing organizations</a:t>
            </a:r>
          </a:p>
          <a:p>
            <a:pPr marL="1216025" lvl="1" indent="-533400">
              <a:lnSpc>
                <a:spcPct val="110000"/>
              </a:lnSpc>
            </a:pPr>
            <a:endParaRPr lang="en-US" sz="3100"/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0" y="609600"/>
            <a:ext cx="35179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533400" y="609600"/>
            <a:ext cx="2079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Developing Nations</a:t>
            </a:r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685800" y="533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r>
              <a:rPr lang="en-US" sz="36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en-US" sz="36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en-US" sz="36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Developing Nations Committee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209800"/>
            <a:ext cx="8229600" cy="3822700"/>
          </a:xfrm>
          <a:noFill/>
          <a:ln/>
        </p:spPr>
        <p:txBody>
          <a:bodyPr/>
          <a:lstStyle/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 sz="2800"/>
              <a:t>Diversity in Latin America</a:t>
            </a:r>
          </a:p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 sz="2800"/>
              <a:t>Key challenges continue to exist</a:t>
            </a:r>
          </a:p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 sz="2800"/>
              <a:t>Solutions driven by joint efforts</a:t>
            </a:r>
          </a:p>
          <a:p>
            <a:pPr marL="292100" indent="-292100" algn="l">
              <a:lnSpc>
                <a:spcPct val="110000"/>
              </a:lnSpc>
              <a:buFontTx/>
              <a:buChar char="•"/>
            </a:pPr>
            <a:r>
              <a:rPr lang="en-US" sz="2800"/>
              <a:t>IFAC Activities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400"/>
              <a:t>Member Body Compliance Program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400"/>
              <a:t>Small and Medium Practices Committee</a:t>
            </a:r>
          </a:p>
          <a:p>
            <a:pPr marL="742950" lvl="1" indent="-285750" algn="l">
              <a:lnSpc>
                <a:spcPct val="110000"/>
              </a:lnSpc>
              <a:buFontTx/>
              <a:buChar char="–"/>
            </a:pPr>
            <a:r>
              <a:rPr lang="en-US" sz="2400"/>
              <a:t>Developing Nations Committee</a:t>
            </a:r>
          </a:p>
        </p:txBody>
      </p:sp>
      <p:sp>
        <p:nvSpPr>
          <p:cNvPr id="171011" name="Rectangle 3"/>
          <p:cNvSpPr>
            <a:spLocks noChangeArrowheads="1"/>
          </p:cNvSpPr>
          <p:nvPr/>
        </p:nvSpPr>
        <p:spPr bwMode="auto">
          <a:xfrm>
            <a:off x="609600" y="9906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0" hangingPunct="0"/>
            <a:r>
              <a:rPr lang="en-US" sz="38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Summary</a:t>
            </a:r>
            <a:endParaRPr lang="en-US" sz="36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1012" name="Rectangle 4"/>
          <p:cNvSpPr>
            <a:spLocks noChangeArrowheads="1"/>
          </p:cNvSpPr>
          <p:nvPr/>
        </p:nvSpPr>
        <p:spPr bwMode="auto">
          <a:xfrm>
            <a:off x="0" y="622300"/>
            <a:ext cx="25273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013" name="Rectangle 5"/>
          <p:cNvSpPr>
            <a:spLocks noChangeArrowheads="1"/>
          </p:cNvSpPr>
          <p:nvPr/>
        </p:nvSpPr>
        <p:spPr bwMode="auto">
          <a:xfrm>
            <a:off x="0" y="533400"/>
            <a:ext cx="3492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</a:t>
            </a: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Latin America</a:t>
            </a:r>
            <a:endParaRPr lang="en-US" sz="2000" b="1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457200" y="2971800"/>
            <a:ext cx="868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0" hangingPunct="0"/>
            <a:endParaRPr lang="en-US" sz="32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 eaLnBrk="0" hangingPunct="0"/>
            <a:endParaRPr lang="en-US" sz="32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 eaLnBrk="0" hangingPunct="0"/>
            <a:r>
              <a:rPr lang="en-US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International Federation of Accountants</a:t>
            </a:r>
          </a:p>
          <a:p>
            <a:pPr algn="ctr" eaLnBrk="0" hangingPunct="0"/>
            <a:endParaRPr lang="en-US" sz="32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 eaLnBrk="0" hangingPunct="0"/>
            <a:r>
              <a:rPr lang="en-US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www.ifac.org </a:t>
            </a:r>
          </a:p>
          <a:p>
            <a:pPr algn="ctr" eaLnBrk="0" hangingPunct="0"/>
            <a:endParaRPr lang="en-US" sz="32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 eaLnBrk="0" hangingPunct="0"/>
            <a:endParaRPr lang="en-US" sz="32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 eaLnBrk="0" hangingPunct="0"/>
            <a:endParaRPr lang="en-US" sz="320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838200" y="4495800"/>
            <a:ext cx="7543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 eaLnBrk="0" hangingPunct="0">
              <a:spcBef>
                <a:spcPct val="20000"/>
              </a:spcBef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48132" name="Picture 4" descr="IFAC Symb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838200"/>
            <a:ext cx="1447800" cy="1349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0" y="5029200"/>
            <a:ext cx="868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0" hangingPunct="0"/>
            <a:endParaRPr lang="en-US" sz="260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l"/>
            <a:r>
              <a:rPr lang="en-US" sz="3600" i="1"/>
              <a:t/>
            </a:r>
            <a:br>
              <a:rPr lang="en-US" sz="3600" i="1"/>
            </a:br>
            <a:r>
              <a:rPr lang="en-US" sz="3600" i="1"/>
              <a:t>IFAC’s Mission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057400"/>
            <a:ext cx="7620000" cy="4648200"/>
          </a:xfrm>
          <a:noFill/>
          <a:ln/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Establishing and promoting adherence to high quality professional standards </a:t>
            </a:r>
          </a:p>
          <a:p>
            <a:pPr>
              <a:lnSpc>
                <a:spcPct val="110000"/>
              </a:lnSpc>
            </a:pPr>
            <a:r>
              <a:rPr lang="en-US"/>
              <a:t>Furthering international convergence </a:t>
            </a:r>
          </a:p>
          <a:p>
            <a:pPr>
              <a:lnSpc>
                <a:spcPct val="110000"/>
              </a:lnSpc>
            </a:pPr>
            <a:r>
              <a:rPr lang="en-US"/>
              <a:t>Speaking out on public interest issues </a:t>
            </a:r>
          </a:p>
          <a:p>
            <a:pPr>
              <a:lnSpc>
                <a:spcPct val="110000"/>
              </a:lnSpc>
            </a:pPr>
            <a:r>
              <a:rPr lang="en-US"/>
              <a:t>Promoting integrity, transparency and expertise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622300"/>
            <a:ext cx="35179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288925" y="533400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IFAC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l"/>
            <a:r>
              <a:rPr lang="en-US" sz="3600" i="1"/>
              <a:t/>
            </a:r>
            <a:br>
              <a:rPr lang="en-US" sz="3600" i="1"/>
            </a:br>
            <a:r>
              <a:rPr lang="en-US" sz="3600" i="1"/>
              <a:t> IFAC’s Membership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057400"/>
            <a:ext cx="7620000" cy="3657600"/>
          </a:xfrm>
          <a:noFill/>
          <a:ln/>
        </p:spPr>
        <p:txBody>
          <a:bodyPr/>
          <a:lstStyle/>
          <a:p>
            <a:pPr>
              <a:spcAft>
                <a:spcPct val="20000"/>
              </a:spcAft>
            </a:pPr>
            <a:r>
              <a:rPr lang="en-US" sz="2400"/>
              <a:t>163 organizations in 119 countries</a:t>
            </a:r>
          </a:p>
          <a:p>
            <a:pPr lvl="1">
              <a:lnSpc>
                <a:spcPct val="110000"/>
              </a:lnSpc>
            </a:pPr>
            <a:r>
              <a:rPr lang="en-US" sz="2000"/>
              <a:t>22 countries and 23 members / associates</a:t>
            </a:r>
          </a:p>
          <a:p>
            <a:pPr>
              <a:lnSpc>
                <a:spcPct val="110000"/>
              </a:lnSpc>
            </a:pPr>
            <a:r>
              <a:rPr lang="en-US" sz="2400"/>
              <a:t>Developing and developed economies</a:t>
            </a:r>
          </a:p>
          <a:p>
            <a:pPr>
              <a:lnSpc>
                <a:spcPct val="110000"/>
              </a:lnSpc>
            </a:pPr>
            <a:r>
              <a:rPr lang="en-US" sz="2400"/>
              <a:t>Professional accountants in</a:t>
            </a:r>
          </a:p>
          <a:p>
            <a:pPr lvl="1">
              <a:lnSpc>
                <a:spcPct val="110000"/>
              </a:lnSpc>
            </a:pPr>
            <a:r>
              <a:rPr lang="en-US" sz="2000"/>
              <a:t>Business</a:t>
            </a:r>
          </a:p>
          <a:p>
            <a:pPr lvl="1">
              <a:lnSpc>
                <a:spcPct val="110000"/>
              </a:lnSpc>
            </a:pPr>
            <a:r>
              <a:rPr lang="en-US" sz="2000"/>
              <a:t>Public practice</a:t>
            </a:r>
          </a:p>
          <a:p>
            <a:pPr lvl="1">
              <a:lnSpc>
                <a:spcPct val="110000"/>
              </a:lnSpc>
            </a:pPr>
            <a:r>
              <a:rPr lang="en-US" sz="2000"/>
              <a:t>Government</a:t>
            </a:r>
          </a:p>
          <a:p>
            <a:pPr lvl="1">
              <a:lnSpc>
                <a:spcPct val="110000"/>
              </a:lnSpc>
            </a:pPr>
            <a:r>
              <a:rPr lang="en-US" sz="2000"/>
              <a:t>Academia 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622300"/>
            <a:ext cx="35179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304800" y="609600"/>
            <a:ext cx="714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/>
              <a:t> </a:t>
            </a: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IFAC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1143000"/>
          </a:xfrm>
          <a:noFill/>
          <a:ln/>
        </p:spPr>
        <p:txBody>
          <a:bodyPr/>
          <a:lstStyle/>
          <a:p>
            <a:pPr algn="l"/>
            <a:r>
              <a:rPr lang="en-US" sz="3600" i="1"/>
              <a:t>Key Priorities and Activities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057400"/>
            <a:ext cx="7620000" cy="3657600"/>
          </a:xfrm>
          <a:noFill/>
          <a:ln/>
        </p:spPr>
        <p:txBody>
          <a:bodyPr/>
          <a:lstStyle/>
          <a:p>
            <a:pPr>
              <a:spcAft>
                <a:spcPct val="20000"/>
              </a:spcAft>
            </a:pPr>
            <a:r>
              <a:rPr lang="en-US" sz="2800"/>
              <a:t>Development of the international profession</a:t>
            </a:r>
          </a:p>
          <a:p>
            <a:pPr lvl="1">
              <a:spcAft>
                <a:spcPct val="20000"/>
              </a:spcAft>
            </a:pPr>
            <a:r>
              <a:rPr lang="en-US" sz="2400"/>
              <a:t>Role of IFAC members as national accountancy bodies</a:t>
            </a:r>
          </a:p>
          <a:p>
            <a:pPr>
              <a:spcAft>
                <a:spcPct val="20000"/>
              </a:spcAft>
            </a:pPr>
            <a:r>
              <a:rPr lang="en-US" sz="2800"/>
              <a:t>Focus on challenges facing members</a:t>
            </a:r>
          </a:p>
          <a:p>
            <a:pPr lvl="1">
              <a:spcAft>
                <a:spcPct val="20000"/>
              </a:spcAft>
            </a:pPr>
            <a:r>
              <a:rPr lang="en-US" sz="2400"/>
              <a:t>Development of tools and resources</a:t>
            </a:r>
          </a:p>
          <a:p>
            <a:pPr lvl="1">
              <a:spcAft>
                <a:spcPct val="20000"/>
              </a:spcAft>
            </a:pPr>
            <a:r>
              <a:rPr lang="en-US" sz="2400"/>
              <a:t>Developing Nations Committee (DNC)</a:t>
            </a:r>
          </a:p>
          <a:p>
            <a:pPr lvl="1">
              <a:spcAft>
                <a:spcPct val="20000"/>
              </a:spcAft>
            </a:pPr>
            <a:r>
              <a:rPr lang="en-US" sz="2400"/>
              <a:t>Small and Medium Practitioners Committee (SMPC)</a:t>
            </a:r>
          </a:p>
        </p:txBody>
      </p:sp>
      <p:sp>
        <p:nvSpPr>
          <p:cNvPr id="144388" name="Rectangle 4"/>
          <p:cNvSpPr>
            <a:spLocks noChangeArrowheads="1"/>
          </p:cNvSpPr>
          <p:nvPr/>
        </p:nvSpPr>
        <p:spPr bwMode="auto">
          <a:xfrm>
            <a:off x="0" y="622300"/>
            <a:ext cx="35179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44389" name="Rectangle 5"/>
          <p:cNvSpPr>
            <a:spLocks noChangeArrowheads="1"/>
          </p:cNvSpPr>
          <p:nvPr/>
        </p:nvSpPr>
        <p:spPr bwMode="auto">
          <a:xfrm>
            <a:off x="304800" y="609600"/>
            <a:ext cx="714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/>
              <a:t> </a:t>
            </a: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IFAC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l"/>
            <a:r>
              <a:rPr lang="en-US" sz="3600" i="1"/>
              <a:t/>
            </a:r>
            <a:br>
              <a:rPr lang="en-US" sz="3600" i="1"/>
            </a:br>
            <a:r>
              <a:rPr lang="en-US" sz="3600" i="1"/>
              <a:t>Role of National Accountancy Body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7772400" cy="4114800"/>
          </a:xfrm>
          <a:noFill/>
          <a:ln/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Common legal responsibilities </a:t>
            </a:r>
          </a:p>
          <a:p>
            <a:pPr lvl="1">
              <a:lnSpc>
                <a:spcPct val="110000"/>
              </a:lnSpc>
            </a:pPr>
            <a:r>
              <a:rPr lang="en-US"/>
              <a:t>Education and training (initial and continuing)</a:t>
            </a:r>
          </a:p>
          <a:p>
            <a:pPr lvl="1">
              <a:lnSpc>
                <a:spcPct val="110000"/>
              </a:lnSpc>
            </a:pPr>
            <a:r>
              <a:rPr lang="en-US"/>
              <a:t>Examination (Licensing and/or certification)</a:t>
            </a:r>
          </a:p>
          <a:p>
            <a:pPr lvl="1">
              <a:lnSpc>
                <a:spcPct val="110000"/>
              </a:lnSpc>
            </a:pPr>
            <a:r>
              <a:rPr lang="en-US"/>
              <a:t>Enforcement (Ethics and Discipline)</a:t>
            </a:r>
          </a:p>
          <a:p>
            <a:pPr lvl="1">
              <a:lnSpc>
                <a:spcPct val="110000"/>
              </a:lnSpc>
            </a:pPr>
            <a:r>
              <a:rPr lang="en-US"/>
              <a:t>Standard-setting (Development and implementation)</a:t>
            </a:r>
          </a:p>
          <a:p>
            <a:pPr>
              <a:lnSpc>
                <a:spcPct val="110000"/>
              </a:lnSpc>
            </a:pPr>
            <a:r>
              <a:rPr lang="en-US"/>
              <a:t>Represent the needs of its members</a:t>
            </a: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0" y="609600"/>
            <a:ext cx="35179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1" name="Rectangle 5"/>
          <p:cNvSpPr>
            <a:spLocks noChangeArrowheads="1"/>
          </p:cNvSpPr>
          <p:nvPr/>
        </p:nvSpPr>
        <p:spPr bwMode="auto">
          <a:xfrm>
            <a:off x="304800" y="609600"/>
            <a:ext cx="2673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/>
              <a:t> 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Role of the Profession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l"/>
            <a:r>
              <a:rPr lang="en-US" sz="3600" i="1"/>
              <a:t/>
            </a:r>
            <a:br>
              <a:rPr lang="en-US" sz="3600" i="1"/>
            </a:br>
            <a:r>
              <a:rPr lang="en-US" sz="3600" i="1"/>
              <a:t> Role of National Accountancy Body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057400"/>
            <a:ext cx="7620000" cy="365760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  <a:spcAft>
                <a:spcPct val="20000"/>
              </a:spcAft>
            </a:pPr>
            <a:r>
              <a:rPr lang="en-US"/>
              <a:t>Absence of legal responsibilities</a:t>
            </a:r>
          </a:p>
          <a:p>
            <a:pPr lvl="1">
              <a:lnSpc>
                <a:spcPct val="80000"/>
              </a:lnSpc>
              <a:spcAft>
                <a:spcPct val="20000"/>
              </a:spcAft>
            </a:pPr>
            <a:r>
              <a:rPr lang="en-US" sz="2400"/>
              <a:t>Emphasis on protecting the public interest</a:t>
            </a:r>
          </a:p>
          <a:p>
            <a:pPr lvl="1">
              <a:lnSpc>
                <a:spcPct val="80000"/>
              </a:lnSpc>
              <a:spcAft>
                <a:spcPct val="20000"/>
              </a:spcAft>
            </a:pPr>
            <a:r>
              <a:rPr lang="en-US" sz="2400"/>
              <a:t>Input into development of legislation and regulation</a:t>
            </a:r>
          </a:p>
          <a:p>
            <a:pPr lvl="1">
              <a:lnSpc>
                <a:spcPct val="80000"/>
              </a:lnSpc>
              <a:spcAft>
                <a:spcPct val="20000"/>
              </a:spcAft>
            </a:pPr>
            <a:r>
              <a:rPr lang="en-US" sz="2400"/>
              <a:t>Contribute to education needs of professional accountants</a:t>
            </a:r>
          </a:p>
          <a:p>
            <a:pPr lvl="1">
              <a:lnSpc>
                <a:spcPct val="80000"/>
              </a:lnSpc>
              <a:spcAft>
                <a:spcPct val="20000"/>
              </a:spcAft>
            </a:pPr>
            <a:r>
              <a:rPr lang="en-US" sz="2400"/>
              <a:t>Input into the development of standards</a:t>
            </a:r>
          </a:p>
          <a:p>
            <a:pPr lvl="1">
              <a:lnSpc>
                <a:spcPct val="80000"/>
              </a:lnSpc>
              <a:spcAft>
                <a:spcPct val="20000"/>
              </a:spcAft>
            </a:pPr>
            <a:r>
              <a:rPr lang="en-US" sz="2400"/>
              <a:t>Implementation of standards</a:t>
            </a:r>
          </a:p>
          <a:p>
            <a:pPr lvl="1">
              <a:lnSpc>
                <a:spcPct val="80000"/>
              </a:lnSpc>
              <a:spcAft>
                <a:spcPct val="20000"/>
              </a:spcAft>
            </a:pPr>
            <a:r>
              <a:rPr lang="en-US" sz="2400"/>
              <a:t>Adherence to ethics and independence requirements</a:t>
            </a: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0" y="622300"/>
            <a:ext cx="35179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304800" y="6096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/>
              <a:t> 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Role of the Profession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066800"/>
            <a:ext cx="7772400" cy="685800"/>
          </a:xfrm>
          <a:noFill/>
          <a:ln/>
        </p:spPr>
        <p:txBody>
          <a:bodyPr/>
          <a:lstStyle/>
          <a:p>
            <a:pPr algn="l"/>
            <a:r>
              <a:rPr lang="en-US" sz="3600" i="1"/>
              <a:t>Statements of Membership Obligations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7772400" cy="4267200"/>
          </a:xfrm>
          <a:noFill/>
          <a:ln/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/>
              <a:t>Serve as the foundation for requirements of existing members and applicants</a:t>
            </a:r>
          </a:p>
          <a:p>
            <a:pPr lvl="1">
              <a:lnSpc>
                <a:spcPct val="115000"/>
              </a:lnSpc>
            </a:pPr>
            <a:r>
              <a:rPr lang="en-US"/>
              <a:t>Incorporate international standards as an objective</a:t>
            </a:r>
          </a:p>
          <a:p>
            <a:pPr lvl="1">
              <a:lnSpc>
                <a:spcPct val="115000"/>
              </a:lnSpc>
            </a:pPr>
            <a:r>
              <a:rPr lang="en-US"/>
              <a:t>Assist in implementation of the standards</a:t>
            </a:r>
          </a:p>
          <a:p>
            <a:pPr>
              <a:lnSpc>
                <a:spcPct val="115000"/>
              </a:lnSpc>
            </a:pPr>
            <a:r>
              <a:rPr lang="en-US"/>
              <a:t>Evaluating whether members are meeting the requirements (Compliance Program)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609600"/>
            <a:ext cx="35179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288925" y="533400"/>
            <a:ext cx="247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endParaRPr lang="en-US" sz="16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304800" y="609600"/>
            <a:ext cx="2557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Membership Obligations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7772400" cy="685800"/>
          </a:xfrm>
          <a:noFill/>
          <a:ln/>
        </p:spPr>
        <p:txBody>
          <a:bodyPr/>
          <a:lstStyle/>
          <a:p>
            <a:pPr algn="l"/>
            <a:r>
              <a:rPr lang="en-US" sz="3600" i="1"/>
              <a:t/>
            </a:r>
            <a:br>
              <a:rPr lang="en-US" sz="3600" i="1"/>
            </a:br>
            <a:r>
              <a:rPr lang="en-US" sz="3600" i="1"/>
              <a:t> Statements of Membership Obligations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153400" cy="4267200"/>
          </a:xfrm>
          <a:noFill/>
          <a:ln/>
        </p:spPr>
        <p:txBody>
          <a:bodyPr/>
          <a:lstStyle/>
          <a:p>
            <a:pPr>
              <a:lnSpc>
                <a:spcPct val="115000"/>
              </a:lnSpc>
            </a:pPr>
            <a:r>
              <a:rPr lang="en-US" sz="2800"/>
              <a:t>Seven SMOs</a:t>
            </a:r>
          </a:p>
          <a:p>
            <a:pPr lvl="1">
              <a:lnSpc>
                <a:spcPct val="115000"/>
              </a:lnSpc>
            </a:pPr>
            <a:r>
              <a:rPr lang="en-US" sz="2400"/>
              <a:t>Quality assurance </a:t>
            </a:r>
          </a:p>
          <a:p>
            <a:pPr lvl="1">
              <a:lnSpc>
                <a:spcPct val="115000"/>
              </a:lnSpc>
            </a:pPr>
            <a:r>
              <a:rPr lang="en-US" sz="2400"/>
              <a:t>Accountancy education</a:t>
            </a:r>
          </a:p>
          <a:p>
            <a:pPr lvl="1">
              <a:lnSpc>
                <a:spcPct val="115000"/>
              </a:lnSpc>
            </a:pPr>
            <a:r>
              <a:rPr lang="en-US" sz="2400"/>
              <a:t>Ethics</a:t>
            </a:r>
          </a:p>
          <a:p>
            <a:pPr lvl="1">
              <a:lnSpc>
                <a:spcPct val="115000"/>
              </a:lnSpc>
            </a:pPr>
            <a:r>
              <a:rPr lang="en-US" sz="2400"/>
              <a:t>Auditing and assurance standards</a:t>
            </a:r>
          </a:p>
          <a:p>
            <a:pPr lvl="1">
              <a:lnSpc>
                <a:spcPct val="115000"/>
              </a:lnSpc>
            </a:pPr>
            <a:r>
              <a:rPr lang="en-US" sz="2400"/>
              <a:t>Accounting standards </a:t>
            </a:r>
          </a:p>
          <a:p>
            <a:pPr lvl="1">
              <a:lnSpc>
                <a:spcPct val="115000"/>
              </a:lnSpc>
            </a:pPr>
            <a:r>
              <a:rPr lang="en-US" sz="2400"/>
              <a:t>Investigation and discipline</a:t>
            </a:r>
          </a:p>
          <a:p>
            <a:pPr lvl="1">
              <a:lnSpc>
                <a:spcPct val="115000"/>
              </a:lnSpc>
            </a:pPr>
            <a:r>
              <a:rPr lang="en-US" sz="2400"/>
              <a:t>Public sector accounting</a:t>
            </a: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609600"/>
            <a:ext cx="3517900" cy="2794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288925" y="533400"/>
            <a:ext cx="247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endParaRPr lang="en-US" sz="16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304800" y="609600"/>
            <a:ext cx="2557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Membership Obligations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½ Floppy (A:)">
  <a:themeElements>
    <a:clrScheme name="">
      <a:dk1>
        <a:srgbClr val="000000"/>
      </a:dk1>
      <a:lt1>
        <a:srgbClr val="FFFFFF"/>
      </a:lt1>
      <a:dk2>
        <a:srgbClr val="0066B7"/>
      </a:dk2>
      <a:lt2>
        <a:srgbClr val="FFE870"/>
      </a:lt2>
      <a:accent1>
        <a:srgbClr val="00B7A5"/>
      </a:accent1>
      <a:accent2>
        <a:srgbClr val="618FFD"/>
      </a:accent2>
      <a:accent3>
        <a:srgbClr val="AAB8D8"/>
      </a:accent3>
      <a:accent4>
        <a:srgbClr val="DADADA"/>
      </a:accent4>
      <a:accent5>
        <a:srgbClr val="AAD8CF"/>
      </a:accent5>
      <a:accent6>
        <a:srgbClr val="5781E5"/>
      </a:accent6>
      <a:hlink>
        <a:srgbClr val="B760F9"/>
      </a:hlink>
      <a:folHlink>
        <a:srgbClr val="EF9100"/>
      </a:folHlink>
    </a:clrScheme>
    <a:fontScheme name="3½ Floppy (A:)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½ Floppy (A:)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½ Floppy (A:)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½ Floppy (A:)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½ Floppy (A:)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½ Floppy (A:)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½ Floppy (A:)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½ Floppy (A:)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3½ Floppy (A:)">
  <a:themeElements>
    <a:clrScheme name="">
      <a:dk1>
        <a:srgbClr val="000000"/>
      </a:dk1>
      <a:lt1>
        <a:srgbClr val="FFFFFF"/>
      </a:lt1>
      <a:dk2>
        <a:srgbClr val="0066B7"/>
      </a:dk2>
      <a:lt2>
        <a:srgbClr val="FFE870"/>
      </a:lt2>
      <a:accent1>
        <a:srgbClr val="00B7A5"/>
      </a:accent1>
      <a:accent2>
        <a:srgbClr val="618FFD"/>
      </a:accent2>
      <a:accent3>
        <a:srgbClr val="AAB8D8"/>
      </a:accent3>
      <a:accent4>
        <a:srgbClr val="DADADA"/>
      </a:accent4>
      <a:accent5>
        <a:srgbClr val="AAD8CF"/>
      </a:accent5>
      <a:accent6>
        <a:srgbClr val="5781E5"/>
      </a:accent6>
      <a:hlink>
        <a:srgbClr val="B760F9"/>
      </a:hlink>
      <a:folHlink>
        <a:srgbClr val="EF9100"/>
      </a:folHlink>
    </a:clrScheme>
    <a:fontScheme name="1_3½ Floppy (A:)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3½ Floppy (A:)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½ Floppy (A:)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3½ Floppy (A:)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½ Floppy (A:)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½ Floppy (A:)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½ Floppy (A:)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3½ Floppy (A:)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719</Words>
  <Application>Microsoft Office PowerPoint</Application>
  <PresentationFormat>On-screen Show (4:3)</PresentationFormat>
  <Paragraphs>193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Times New Roman</vt:lpstr>
      <vt:lpstr>MS PGothic</vt:lpstr>
      <vt:lpstr>3½ Floppy (A:)</vt:lpstr>
      <vt:lpstr>1_3½ Floppy (A:)</vt:lpstr>
      <vt:lpstr>Slide 1</vt:lpstr>
      <vt:lpstr> IFAC’s Mission </vt:lpstr>
      <vt:lpstr> IFAC’s Mission </vt:lpstr>
      <vt:lpstr>  IFAC’s Membership</vt:lpstr>
      <vt:lpstr>Key Priorities and Activities</vt:lpstr>
      <vt:lpstr> Role of National Accountancy Body</vt:lpstr>
      <vt:lpstr>  Role of National Accountancy Body</vt:lpstr>
      <vt:lpstr>Statements of Membership Obligations</vt:lpstr>
      <vt:lpstr>  Statements of Membership Obligations</vt:lpstr>
      <vt:lpstr>Slide 10</vt:lpstr>
      <vt:lpstr>Latin America and Caribbean</vt:lpstr>
      <vt:lpstr>Slide 12</vt:lpstr>
      <vt:lpstr>Slide 13</vt:lpstr>
      <vt:lpstr>Slide 14</vt:lpstr>
      <vt:lpstr>Slide 15</vt:lpstr>
      <vt:lpstr>Adoption versus Implementation</vt:lpstr>
      <vt:lpstr>Slide 17</vt:lpstr>
      <vt:lpstr>Joint Effort</vt:lpstr>
      <vt:lpstr>Slide 19</vt:lpstr>
      <vt:lpstr>Slide 20</vt:lpstr>
      <vt:lpstr>Slide 21</vt:lpstr>
      <vt:lpstr>Slide 22</vt:lpstr>
      <vt:lpstr>Slide 23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anarod</cp:lastModifiedBy>
  <cp:revision>37</cp:revision>
  <dcterms:created xsi:type="dcterms:W3CDTF">2006-02-26T04:15:31Z</dcterms:created>
  <dcterms:modified xsi:type="dcterms:W3CDTF">2010-07-11T23:05:25Z</dcterms:modified>
</cp:coreProperties>
</file>