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notesSlides/notesSlide1.xml" ContentType="application/vnd.openxmlformats-officedocument.presentationml.notesSlide+xml"/>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 id="2147483651" r:id="rId2"/>
  </p:sldMasterIdLst>
  <p:notesMasterIdLst>
    <p:notesMasterId r:id="rId42"/>
  </p:notesMasterIdLst>
  <p:handoutMasterIdLst>
    <p:handoutMasterId r:id="rId43"/>
  </p:handoutMasterIdLst>
  <p:sldIdLst>
    <p:sldId id="256" r:id="rId3"/>
    <p:sldId id="290" r:id="rId4"/>
    <p:sldId id="293" r:id="rId5"/>
    <p:sldId id="316" r:id="rId6"/>
    <p:sldId id="310" r:id="rId7"/>
    <p:sldId id="268" r:id="rId8"/>
    <p:sldId id="311" r:id="rId9"/>
    <p:sldId id="312" r:id="rId10"/>
    <p:sldId id="289" r:id="rId11"/>
    <p:sldId id="314" r:id="rId12"/>
    <p:sldId id="303" r:id="rId13"/>
    <p:sldId id="262" r:id="rId14"/>
    <p:sldId id="297" r:id="rId15"/>
    <p:sldId id="273" r:id="rId16"/>
    <p:sldId id="317" r:id="rId17"/>
    <p:sldId id="282" r:id="rId18"/>
    <p:sldId id="281" r:id="rId19"/>
    <p:sldId id="283" r:id="rId20"/>
    <p:sldId id="305" r:id="rId21"/>
    <p:sldId id="299" r:id="rId22"/>
    <p:sldId id="285" r:id="rId23"/>
    <p:sldId id="309" r:id="rId24"/>
    <p:sldId id="286" r:id="rId25"/>
    <p:sldId id="298" r:id="rId26"/>
    <p:sldId id="269" r:id="rId27"/>
    <p:sldId id="319" r:id="rId28"/>
    <p:sldId id="306" r:id="rId29"/>
    <p:sldId id="308" r:id="rId30"/>
    <p:sldId id="272" r:id="rId31"/>
    <p:sldId id="301" r:id="rId32"/>
    <p:sldId id="307" r:id="rId33"/>
    <p:sldId id="315" r:id="rId34"/>
    <p:sldId id="320" r:id="rId35"/>
    <p:sldId id="276" r:id="rId36"/>
    <p:sldId id="277" r:id="rId37"/>
    <p:sldId id="321" r:id="rId38"/>
    <p:sldId id="313" r:id="rId39"/>
    <p:sldId id="279" r:id="rId40"/>
    <p:sldId id="302" r:id="rId41"/>
  </p:sldIdLst>
  <p:sldSz cx="9144000" cy="6858000" type="screen4x3"/>
  <p:notesSz cx="6950075" cy="9236075"/>
  <p:defaultTextStyle>
    <a:defPPr>
      <a:defRPr lang="en-US"/>
    </a:defPPr>
    <a:lvl1pPr algn="ctr" rtl="0" eaLnBrk="0" fontAlgn="base" hangingPunct="0">
      <a:spcBef>
        <a:spcPct val="0"/>
      </a:spcBef>
      <a:spcAft>
        <a:spcPct val="0"/>
      </a:spcAft>
      <a:defRPr b="1" u="sng"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b="1" u="sng"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b="1" u="sng"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b="1" u="sng"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b="1" u="sng" kern="1200">
        <a:solidFill>
          <a:schemeClr val="tx1"/>
        </a:solidFill>
        <a:latin typeface="Times New Roman" pitchFamily="18" charset="0"/>
        <a:ea typeface="+mn-ea"/>
        <a:cs typeface="+mn-cs"/>
      </a:defRPr>
    </a:lvl5pPr>
    <a:lvl6pPr marL="2286000" algn="l" defTabSz="914400" rtl="0" eaLnBrk="1" latinLnBrk="0" hangingPunct="1">
      <a:defRPr b="1" u="sng" kern="1200">
        <a:solidFill>
          <a:schemeClr val="tx1"/>
        </a:solidFill>
        <a:latin typeface="Times New Roman" pitchFamily="18" charset="0"/>
        <a:ea typeface="+mn-ea"/>
        <a:cs typeface="+mn-cs"/>
      </a:defRPr>
    </a:lvl6pPr>
    <a:lvl7pPr marL="2743200" algn="l" defTabSz="914400" rtl="0" eaLnBrk="1" latinLnBrk="0" hangingPunct="1">
      <a:defRPr b="1" u="sng" kern="1200">
        <a:solidFill>
          <a:schemeClr val="tx1"/>
        </a:solidFill>
        <a:latin typeface="Times New Roman" pitchFamily="18" charset="0"/>
        <a:ea typeface="+mn-ea"/>
        <a:cs typeface="+mn-cs"/>
      </a:defRPr>
    </a:lvl7pPr>
    <a:lvl8pPr marL="3200400" algn="l" defTabSz="914400" rtl="0" eaLnBrk="1" latinLnBrk="0" hangingPunct="1">
      <a:defRPr b="1" u="sng" kern="1200">
        <a:solidFill>
          <a:schemeClr val="tx1"/>
        </a:solidFill>
        <a:latin typeface="Times New Roman" pitchFamily="18" charset="0"/>
        <a:ea typeface="+mn-ea"/>
        <a:cs typeface="+mn-cs"/>
      </a:defRPr>
    </a:lvl8pPr>
    <a:lvl9pPr marL="3657600" algn="l" defTabSz="914400" rtl="0" eaLnBrk="1" latinLnBrk="0" hangingPunct="1">
      <a:defRPr b="1" u="sng"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281" autoAdjust="0"/>
    <p:restoredTop sz="99494" autoAdjust="0"/>
  </p:normalViewPr>
  <p:slideViewPr>
    <p:cSldViewPr>
      <p:cViewPr>
        <p:scale>
          <a:sx n="66" d="100"/>
          <a:sy n="66" d="100"/>
        </p:scale>
        <p:origin x="-1531" y="-9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1128" y="-96"/>
      </p:cViewPr>
      <p:guideLst>
        <p:guide orient="horz" pos="2909"/>
        <p:guide pos="2189"/>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48" Type="http://schemas.microsoft.com/office/2006/relationships/legacyDocTextInfo" Target="legacyDocTextInfo.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drawings/_rels/vmlDrawing4.vml.rels><?xml version="1.0" encoding="UTF-8" standalone="yes"?>
<Relationships xmlns="http://schemas.openxmlformats.org/package/2006/relationships"><Relationship Id="rId3" Type="http://schemas.microsoft.com/office/2006/relationships/legacyDiagramText" Target="legacyDiagramText7.bin"/><Relationship Id="rId2" Type="http://schemas.microsoft.com/office/2006/relationships/legacyDiagramText" Target="legacyDiagramText6.bin"/><Relationship Id="rId1" Type="http://schemas.microsoft.com/office/2006/relationships/legacyDiagramText" Target="legacyDiagramText5.bin"/></Relationships>
</file>

<file path=ppt/drawings/_rels/vmlDrawing5.vml.rels><?xml version="1.0" encoding="UTF-8" standalone="yes"?>
<Relationships xmlns="http://schemas.openxmlformats.org/package/2006/relationships"><Relationship Id="rId8" Type="http://schemas.microsoft.com/office/2006/relationships/legacyDiagramText" Target="legacyDiagramText15.bin"/><Relationship Id="rId3" Type="http://schemas.microsoft.com/office/2006/relationships/legacyDiagramText" Target="legacyDiagramText10.bin"/><Relationship Id="rId7" Type="http://schemas.microsoft.com/office/2006/relationships/legacyDiagramText" Target="legacyDiagramText14.bin"/><Relationship Id="rId2" Type="http://schemas.microsoft.com/office/2006/relationships/legacyDiagramText" Target="legacyDiagramText9.bin"/><Relationship Id="rId1" Type="http://schemas.microsoft.com/office/2006/relationships/legacyDiagramText" Target="legacyDiagramText8.bin"/><Relationship Id="rId6" Type="http://schemas.microsoft.com/office/2006/relationships/legacyDiagramText" Target="legacyDiagramText13.bin"/><Relationship Id="rId5" Type="http://schemas.microsoft.com/office/2006/relationships/legacyDiagramText" Target="legacyDiagramText12.bin"/><Relationship Id="rId4" Type="http://schemas.microsoft.com/office/2006/relationships/legacyDiagramText" Target="legacyDiagramText11.bin"/><Relationship Id="rId9" Type="http://schemas.microsoft.com/office/2006/relationships/legacyDiagramText" Target="legacyDiagramText16.bin"/></Relationships>
</file>

<file path=ppt/drawings/_rels/vmlDrawing6.vml.rels><?xml version="1.0" encoding="UTF-8" standalone="yes"?>
<Relationships xmlns="http://schemas.openxmlformats.org/package/2006/relationships"><Relationship Id="rId3" Type="http://schemas.microsoft.com/office/2006/relationships/legacyDiagramText" Target="legacyDiagramText19.bin"/><Relationship Id="rId2" Type="http://schemas.microsoft.com/office/2006/relationships/legacyDiagramText" Target="legacyDiagramText18.bin"/><Relationship Id="rId1" Type="http://schemas.microsoft.com/office/2006/relationships/legacyDiagramText" Target="legacyDiagramText17.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algn="l" defTabSz="925513">
              <a:defRPr sz="1200" b="0" u="none"/>
            </a:lvl1pPr>
          </a:lstStyle>
          <a:p>
            <a:endParaRPr lang="en-US"/>
          </a:p>
        </p:txBody>
      </p:sp>
      <p:sp>
        <p:nvSpPr>
          <p:cNvPr id="43011" name="Rectangle 3"/>
          <p:cNvSpPr>
            <a:spLocks noGrp="1" noChangeArrowheads="1"/>
          </p:cNvSpPr>
          <p:nvPr>
            <p:ph type="dt" sz="quarter" idx="1"/>
          </p:nvPr>
        </p:nvSpPr>
        <p:spPr bwMode="auto">
          <a:xfrm>
            <a:off x="3938588" y="0"/>
            <a:ext cx="3011487" cy="461963"/>
          </a:xfrm>
          <a:prstGeom prst="rect">
            <a:avLst/>
          </a:prstGeom>
          <a:noFill/>
          <a:ln w="9525">
            <a:noFill/>
            <a:miter lim="800000"/>
            <a:headEnd/>
            <a:tailEnd/>
          </a:ln>
          <a:effectLst/>
        </p:spPr>
        <p:txBody>
          <a:bodyPr vert="horz" wrap="square" lIns="92486" tIns="46243" rIns="92486" bIns="46243" numCol="1" anchor="t" anchorCtr="0" compatLnSpc="1">
            <a:prstTxWarp prst="textNoShape">
              <a:avLst/>
            </a:prstTxWarp>
          </a:bodyPr>
          <a:lstStyle>
            <a:lvl1pPr algn="r" defTabSz="925513">
              <a:defRPr sz="1200" b="0" u="none"/>
            </a:lvl1pPr>
          </a:lstStyle>
          <a:p>
            <a:endParaRPr lang="en-US"/>
          </a:p>
        </p:txBody>
      </p:sp>
      <p:sp>
        <p:nvSpPr>
          <p:cNvPr id="43012" name="Rectangle 4"/>
          <p:cNvSpPr>
            <a:spLocks noGrp="1" noChangeArrowheads="1"/>
          </p:cNvSpPr>
          <p:nvPr>
            <p:ph type="ftr" sz="quarter" idx="2"/>
          </p:nvPr>
        </p:nvSpPr>
        <p:spPr bwMode="auto">
          <a:xfrm>
            <a:off x="0" y="8774113"/>
            <a:ext cx="3011488" cy="461962"/>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algn="l" defTabSz="925513">
              <a:defRPr sz="1200" b="0" u="none"/>
            </a:lvl1pPr>
          </a:lstStyle>
          <a:p>
            <a:endParaRPr lang="en-US"/>
          </a:p>
        </p:txBody>
      </p:sp>
      <p:sp>
        <p:nvSpPr>
          <p:cNvPr id="43013" name="Rectangle 5"/>
          <p:cNvSpPr>
            <a:spLocks noGrp="1" noChangeArrowheads="1"/>
          </p:cNvSpPr>
          <p:nvPr>
            <p:ph type="sldNum" sz="quarter" idx="3"/>
          </p:nvPr>
        </p:nvSpPr>
        <p:spPr bwMode="auto">
          <a:xfrm>
            <a:off x="3938588" y="8774113"/>
            <a:ext cx="3011487" cy="461962"/>
          </a:xfrm>
          <a:prstGeom prst="rect">
            <a:avLst/>
          </a:prstGeom>
          <a:noFill/>
          <a:ln w="9525">
            <a:noFill/>
            <a:miter lim="800000"/>
            <a:headEnd/>
            <a:tailEnd/>
          </a:ln>
          <a:effectLst/>
        </p:spPr>
        <p:txBody>
          <a:bodyPr vert="horz" wrap="square" lIns="92486" tIns="46243" rIns="92486" bIns="46243" numCol="1" anchor="b" anchorCtr="0" compatLnSpc="1">
            <a:prstTxWarp prst="textNoShape">
              <a:avLst/>
            </a:prstTxWarp>
          </a:bodyPr>
          <a:lstStyle>
            <a:lvl1pPr algn="r" defTabSz="925513">
              <a:defRPr sz="1200" b="0" u="none"/>
            </a:lvl1pPr>
          </a:lstStyle>
          <a:p>
            <a:fld id="{5E48946D-E65B-4BF8-AF16-C9AF6B91460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0"/>
            <a:ext cx="30114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b="0" u="none"/>
            </a:lvl1pPr>
          </a:lstStyle>
          <a:p>
            <a:endParaRPr lang="en-US"/>
          </a:p>
        </p:txBody>
      </p:sp>
      <p:sp>
        <p:nvSpPr>
          <p:cNvPr id="106499" name="Rectangle 3"/>
          <p:cNvSpPr>
            <a:spLocks noGrp="1" noChangeArrowheads="1"/>
          </p:cNvSpPr>
          <p:nvPr>
            <p:ph type="dt" idx="1"/>
          </p:nvPr>
        </p:nvSpPr>
        <p:spPr bwMode="auto">
          <a:xfrm>
            <a:off x="3937000" y="0"/>
            <a:ext cx="30114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u="none"/>
            </a:lvl1pPr>
          </a:lstStyle>
          <a:p>
            <a:endParaRPr lang="en-US"/>
          </a:p>
        </p:txBody>
      </p:sp>
      <p:sp>
        <p:nvSpPr>
          <p:cNvPr id="106500" name="Rectangle 4"/>
          <p:cNvSpPr>
            <a:spLocks noRot="1" noChangeArrowheads="1" noTextEdit="1"/>
          </p:cNvSpPr>
          <p:nvPr>
            <p:ph type="sldImg" idx="2"/>
          </p:nvPr>
        </p:nvSpPr>
        <p:spPr bwMode="auto">
          <a:xfrm>
            <a:off x="1165225" y="692150"/>
            <a:ext cx="4619625" cy="3463925"/>
          </a:xfrm>
          <a:prstGeom prst="rect">
            <a:avLst/>
          </a:prstGeom>
          <a:noFill/>
          <a:ln w="9525">
            <a:solidFill>
              <a:srgbClr val="000000"/>
            </a:solidFill>
            <a:miter lim="800000"/>
            <a:headEnd/>
            <a:tailEnd/>
          </a:ln>
          <a:effectLst/>
        </p:spPr>
      </p:sp>
      <p:sp>
        <p:nvSpPr>
          <p:cNvPr id="106501" name="Rectangle 5"/>
          <p:cNvSpPr>
            <a:spLocks noGrp="1" noChangeArrowheads="1"/>
          </p:cNvSpPr>
          <p:nvPr>
            <p:ph type="body" sz="quarter" idx="3"/>
          </p:nvPr>
        </p:nvSpPr>
        <p:spPr bwMode="auto">
          <a:xfrm>
            <a:off x="695325" y="4387850"/>
            <a:ext cx="5559425" cy="4156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6502" name="Rectangle 6"/>
          <p:cNvSpPr>
            <a:spLocks noGrp="1" noChangeArrowheads="1"/>
          </p:cNvSpPr>
          <p:nvPr>
            <p:ph type="ftr" sz="quarter" idx="4"/>
          </p:nvPr>
        </p:nvSpPr>
        <p:spPr bwMode="auto">
          <a:xfrm>
            <a:off x="0" y="8772525"/>
            <a:ext cx="30114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b="0" u="none"/>
            </a:lvl1pPr>
          </a:lstStyle>
          <a:p>
            <a:endParaRPr lang="en-US"/>
          </a:p>
        </p:txBody>
      </p:sp>
      <p:sp>
        <p:nvSpPr>
          <p:cNvPr id="106503" name="Rectangle 7"/>
          <p:cNvSpPr>
            <a:spLocks noGrp="1" noChangeArrowheads="1"/>
          </p:cNvSpPr>
          <p:nvPr>
            <p:ph type="sldNum" sz="quarter" idx="5"/>
          </p:nvPr>
        </p:nvSpPr>
        <p:spPr bwMode="auto">
          <a:xfrm>
            <a:off x="3937000" y="8772525"/>
            <a:ext cx="30114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u="none"/>
            </a:lvl1pPr>
          </a:lstStyle>
          <a:p>
            <a:fld id="{D58355EC-3687-478F-AD3F-2444B2EF1B7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4F217C-C1F6-4A8A-9F84-7B2258F7D4B7}" type="slidenum">
              <a:rPr lang="en-US"/>
              <a:pPr/>
              <a:t>13</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pPr lvl="1"/>
            <a:r>
              <a:rPr lang="en-US"/>
              <a:t>Vulnerability is a cause of poverty in that:</a:t>
            </a:r>
          </a:p>
          <a:p>
            <a:pPr lvl="1"/>
            <a:endParaRPr lang="en-US"/>
          </a:p>
          <a:p>
            <a:pPr lvl="2"/>
            <a:r>
              <a:rPr lang="en-US"/>
              <a:t>Uninsured shocks are a cause of poverty</a:t>
            </a:r>
          </a:p>
          <a:p>
            <a:pPr lvl="2"/>
            <a:r>
              <a:rPr lang="en-US"/>
              <a:t>Households’ inability to insure against shocks leads them to adopt conservative asset portfolio allocations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144000" cy="6934200"/>
            <a:chOff x="0" y="0"/>
            <a:chExt cx="5760" cy="4368"/>
          </a:xfrm>
        </p:grpSpPr>
        <p:sp>
          <p:nvSpPr>
            <p:cNvPr id="14339"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14340"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4341"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4342"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4343"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4344"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4345"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4346"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4347"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n-US"/>
            </a:p>
          </p:txBody>
        </p:sp>
        <p:sp>
          <p:nvSpPr>
            <p:cNvPr id="14348"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n-US"/>
            </a:p>
          </p:txBody>
        </p:sp>
        <p:sp>
          <p:nvSpPr>
            <p:cNvPr id="14349"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n-US"/>
            </a:p>
          </p:txBody>
        </p:sp>
        <p:sp>
          <p:nvSpPr>
            <p:cNvPr id="14350"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14351"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14352"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n-US"/>
            </a:p>
          </p:txBody>
        </p:sp>
        <p:sp>
          <p:nvSpPr>
            <p:cNvPr id="14353"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n-US"/>
            </a:p>
          </p:txBody>
        </p:sp>
        <p:sp>
          <p:nvSpPr>
            <p:cNvPr id="14354"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4355"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14356"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grpSp>
      <p:sp>
        <p:nvSpPr>
          <p:cNvPr id="14357" name="Rectangle 21"/>
          <p:cNvSpPr>
            <a:spLocks noGrp="1" noChangeArrowheads="1"/>
          </p:cNvSpPr>
          <p:nvPr>
            <p:ph type="ctrTitle" sz="quarter"/>
          </p:nvPr>
        </p:nvSpPr>
        <p:spPr>
          <a:xfrm>
            <a:off x="685800" y="1828800"/>
            <a:ext cx="7772400" cy="1736725"/>
          </a:xfrm>
        </p:spPr>
        <p:txBody>
          <a:bodyPr/>
          <a:lstStyle>
            <a:lvl1pPr>
              <a:defRPr sz="5400"/>
            </a:lvl1pPr>
          </a:lstStyle>
          <a:p>
            <a:r>
              <a:rPr lang="en-US"/>
              <a:t>Click to edit Master title style</a:t>
            </a:r>
          </a:p>
        </p:txBody>
      </p:sp>
      <p:sp>
        <p:nvSpPr>
          <p:cNvPr id="1435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4359" name="Rectangle 23"/>
          <p:cNvSpPr>
            <a:spLocks noGrp="1" noChangeArrowheads="1"/>
          </p:cNvSpPr>
          <p:nvPr>
            <p:ph type="dt" sz="quarter" idx="2"/>
          </p:nvPr>
        </p:nvSpPr>
        <p:spPr/>
        <p:txBody>
          <a:bodyPr/>
          <a:lstStyle>
            <a:lvl1pPr>
              <a:defRPr/>
            </a:lvl1pPr>
          </a:lstStyle>
          <a:p>
            <a:endParaRPr lang="en-US"/>
          </a:p>
        </p:txBody>
      </p:sp>
      <p:sp>
        <p:nvSpPr>
          <p:cNvPr id="14360" name="Rectangle 24"/>
          <p:cNvSpPr>
            <a:spLocks noGrp="1" noChangeArrowheads="1"/>
          </p:cNvSpPr>
          <p:nvPr>
            <p:ph type="ftr" sz="quarter" idx="3"/>
          </p:nvPr>
        </p:nvSpPr>
        <p:spPr/>
        <p:txBody>
          <a:bodyPr/>
          <a:lstStyle>
            <a:lvl1pPr>
              <a:defRPr/>
            </a:lvl1pPr>
          </a:lstStyle>
          <a:p>
            <a:endParaRPr lang="en-US"/>
          </a:p>
        </p:txBody>
      </p:sp>
      <p:sp>
        <p:nvSpPr>
          <p:cNvPr id="14361" name="Rectangle 25"/>
          <p:cNvSpPr>
            <a:spLocks noGrp="1" noChangeArrowheads="1"/>
          </p:cNvSpPr>
          <p:nvPr>
            <p:ph type="sldNum" sz="quarter" idx="4"/>
          </p:nvPr>
        </p:nvSpPr>
        <p:spPr/>
        <p:txBody>
          <a:bodyPr/>
          <a:lstStyle>
            <a:lvl1pPr>
              <a:defRPr/>
            </a:lvl1pPr>
          </a:lstStyle>
          <a:p>
            <a:fld id="{10E71460-23AE-4579-B3EF-C551D2E24507}"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357018-5F5B-42E3-8AFE-770F06CC8454}"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18030E6-E671-496C-BBA6-3E85EBBF1B1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D3703AC2-A7DF-4C04-B3FC-2DB9B5AD8E5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8400"/>
            <a:ext cx="21336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2133600" cy="457200"/>
          </a:xfrm>
        </p:spPr>
        <p:txBody>
          <a:bodyPr/>
          <a:lstStyle>
            <a:lvl1pPr>
              <a:defRPr/>
            </a:lvl1pPr>
          </a:lstStyle>
          <a:p>
            <a:fld id="{90E10A3B-BD4B-4683-B4AE-412F1A497FA0}"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AEB11799-E0EC-498F-8052-413669C4717D}"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ACF9C06-1E3D-4413-8FEC-77DF705E3DDD}"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A0027E-FC1A-4E11-B74B-1A5104E0FD50}"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B65CC82-B4B7-4B21-B1AE-D032B94613DD}"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043C230-8EE8-4973-AFE3-99BEADD7F0D3}"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013C9E3-F002-434D-A4C1-A31349253F3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3D72E0-0CEF-49A4-BDA4-3804265D9261}"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E342134-2AEE-41C4-BDB1-AD4A6FCB39A7}"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7505E46-75ED-4A86-A776-99ADAEE61E8E}"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330FB-A300-4ECD-9445-384E292D4DBB}"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A552B88-A4C7-479C-A1E5-5D494252DA55}"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7084CD-B6F5-4DEF-8DA9-11E0EAD52728}" type="slidenum">
              <a:rPr lang="en-US"/>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B45B5CE-1E71-4937-BA68-6BE4BAE260B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1B5C1D-1057-459D-BD6F-1320930515B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592A961-1514-47DB-8EB4-6F0F9BF8DCD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5BE7D34-7EB3-4CF2-BA5B-21E2D0B8548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B12F1CF-1003-4418-AA7F-E3BF710E9AA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991949F-7852-430C-B171-4550978785B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5E1C911-B07F-4B72-AB33-15367DAE8CE0}"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6ACD57D-3BF6-447C-81BF-A0547364FAE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3314" name="Group 2"/>
          <p:cNvGrpSpPr>
            <a:grpSpLocks/>
          </p:cNvGrpSpPr>
          <p:nvPr/>
        </p:nvGrpSpPr>
        <p:grpSpPr bwMode="auto">
          <a:xfrm>
            <a:off x="0" y="0"/>
            <a:ext cx="9144000" cy="6934200"/>
            <a:chOff x="0" y="0"/>
            <a:chExt cx="5760" cy="4368"/>
          </a:xfrm>
        </p:grpSpPr>
        <p:sp>
          <p:nvSpPr>
            <p:cNvPr id="1331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13316"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3317"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3318"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3319"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3320"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3321"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3322"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3323"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en-US"/>
            </a:p>
          </p:txBody>
        </p:sp>
        <p:sp>
          <p:nvSpPr>
            <p:cNvPr id="1332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en-US"/>
            </a:p>
          </p:txBody>
        </p:sp>
        <p:sp>
          <p:nvSpPr>
            <p:cNvPr id="1332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en-US"/>
            </a:p>
          </p:txBody>
        </p:sp>
        <p:sp>
          <p:nvSpPr>
            <p:cNvPr id="1332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1332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en-US"/>
            </a:p>
          </p:txBody>
        </p:sp>
        <p:sp>
          <p:nvSpPr>
            <p:cNvPr id="1332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en-US"/>
            </a:p>
          </p:txBody>
        </p:sp>
        <p:sp>
          <p:nvSpPr>
            <p:cNvPr id="13329"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en-US"/>
            </a:p>
          </p:txBody>
        </p:sp>
        <p:sp>
          <p:nvSpPr>
            <p:cNvPr id="13330"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sp>
          <p:nvSpPr>
            <p:cNvPr id="1333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en-US"/>
            </a:p>
          </p:txBody>
        </p:sp>
        <p:sp>
          <p:nvSpPr>
            <p:cNvPr id="13332"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n-US"/>
            </a:p>
          </p:txBody>
        </p:sp>
      </p:grpSp>
      <p:sp>
        <p:nvSpPr>
          <p:cNvPr id="13333"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34"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35"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b="0" u="none">
                <a:effectLst>
                  <a:outerShdw blurRad="38100" dist="38100" dir="2700000" algn="tl">
                    <a:srgbClr val="000000"/>
                  </a:outerShdw>
                </a:effectLst>
              </a:defRPr>
            </a:lvl1pPr>
          </a:lstStyle>
          <a:p>
            <a:endParaRPr lang="en-US"/>
          </a:p>
        </p:txBody>
      </p:sp>
      <p:sp>
        <p:nvSpPr>
          <p:cNvPr id="13336"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u="none">
                <a:effectLst>
                  <a:outerShdw blurRad="38100" dist="38100" dir="2700000" algn="tl">
                    <a:srgbClr val="000000"/>
                  </a:outerShdw>
                </a:effectLst>
              </a:defRPr>
            </a:lvl1pPr>
          </a:lstStyle>
          <a:p>
            <a:endParaRPr lang="en-US"/>
          </a:p>
        </p:txBody>
      </p:sp>
      <p:sp>
        <p:nvSpPr>
          <p:cNvPr id="13337"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u="none">
                <a:effectLst>
                  <a:outerShdw blurRad="38100" dist="38100" dir="2700000" algn="tl">
                    <a:srgbClr val="000000"/>
                  </a:outerShdw>
                </a:effectLst>
              </a:defRPr>
            </a:lvl1pPr>
          </a:lstStyle>
          <a:p>
            <a:fld id="{6B5F075F-D3C7-4E89-829E-EEE5FDD7835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73" r:id="rId12"/>
    <p:sldLayoutId id="2147483674" r:id="rId13"/>
    <p:sldLayoutId id="2147483675" r:id="rId14"/>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475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475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b="0" u="none"/>
            </a:lvl1pPr>
          </a:lstStyle>
          <a:p>
            <a:endParaRPr lang="en-US"/>
          </a:p>
        </p:txBody>
      </p:sp>
      <p:sp>
        <p:nvSpPr>
          <p:cNvPr id="7475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u="none"/>
            </a:lvl1pPr>
          </a:lstStyle>
          <a:p>
            <a:endParaRPr lang="en-US"/>
          </a:p>
        </p:txBody>
      </p:sp>
      <p:sp>
        <p:nvSpPr>
          <p:cNvPr id="747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u="none"/>
            </a:lvl1pPr>
          </a:lstStyle>
          <a:p>
            <a:fld id="{AEEEB8B5-5DE1-450F-9C51-CEF3055CD70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4.emf"/></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4.xml"/><Relationship Id="rId1" Type="http://schemas.openxmlformats.org/officeDocument/2006/relationships/vmlDrawing" Target="../drawings/vmlDrawing4.v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4.xml"/><Relationship Id="rId1" Type="http://schemas.openxmlformats.org/officeDocument/2006/relationships/vmlDrawing" Target="../drawings/vmlDrawing5.v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vmlDrawing" Target="../drawings/vmlDrawing6.v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bb.undp.org/poverty/html" TargetMode="External"/><Relationship Id="rId2" Type="http://schemas.openxmlformats.org/officeDocument/2006/relationships/hyperlink" Target="mailto:leisa.perch@undp.org"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1000" y="990600"/>
            <a:ext cx="8001000" cy="2438400"/>
          </a:xfrm>
        </p:spPr>
        <p:txBody>
          <a:bodyPr/>
          <a:lstStyle/>
          <a:p>
            <a:r>
              <a:rPr lang="en-US" sz="4800"/>
              <a:t>Support to Poverty Reduction and Assessment in the Caribbean within an MDG framework: The SPARC Initiative</a:t>
            </a:r>
          </a:p>
        </p:txBody>
      </p:sp>
      <p:sp>
        <p:nvSpPr>
          <p:cNvPr id="2051" name="Rectangle 3"/>
          <p:cNvSpPr>
            <a:spLocks noGrp="1" noChangeArrowheads="1"/>
          </p:cNvSpPr>
          <p:nvPr>
            <p:ph type="subTitle" idx="1"/>
          </p:nvPr>
        </p:nvSpPr>
        <p:spPr>
          <a:xfrm>
            <a:off x="1219200" y="5715000"/>
            <a:ext cx="6400800" cy="914400"/>
          </a:xfrm>
        </p:spPr>
        <p:txBody>
          <a:bodyPr/>
          <a:lstStyle/>
          <a:p>
            <a:pPr>
              <a:lnSpc>
                <a:spcPct val="80000"/>
              </a:lnSpc>
            </a:pPr>
            <a:r>
              <a:rPr lang="en-US" sz="2000" i="1"/>
              <a:t>Presented by Leisa Perch (Programme Manager, Poverty Reduction), United Nations Development Programme, Sub-regional Office for Barbados and the OECS</a:t>
            </a:r>
          </a:p>
        </p:txBody>
      </p:sp>
      <p:pic>
        <p:nvPicPr>
          <p:cNvPr id="2052"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
        <p:nvSpPr>
          <p:cNvPr id="2053" name="Rectangle 5"/>
          <p:cNvSpPr>
            <a:spLocks noChangeArrowheads="1"/>
          </p:cNvSpPr>
          <p:nvPr/>
        </p:nvSpPr>
        <p:spPr bwMode="auto">
          <a:xfrm>
            <a:off x="2133600" y="4648200"/>
            <a:ext cx="4800600" cy="457200"/>
          </a:xfrm>
          <a:prstGeom prst="rect">
            <a:avLst/>
          </a:prstGeom>
          <a:noFill/>
          <a:ln w="9525">
            <a:noFill/>
            <a:miter lim="800000"/>
            <a:headEnd/>
            <a:tailEnd/>
          </a:ln>
          <a:effectLst/>
        </p:spPr>
        <p:txBody>
          <a:bodyPr wrap="none" anchor="ctr"/>
          <a:lstStyle/>
          <a:p>
            <a:r>
              <a:rPr lang="en-US" u="none"/>
              <a:t>  IADB  Poverty Reduction&amp; Social Protection Network Regional Policy Dialogue –</a:t>
            </a:r>
          </a:p>
          <a:p>
            <a:r>
              <a:rPr lang="en-US" u="none"/>
              <a:t>Kingston, Jamaica –</a:t>
            </a:r>
          </a:p>
          <a:p>
            <a:r>
              <a:rPr lang="en-US" u="none"/>
              <a:t> February 23-24</a:t>
            </a:r>
            <a:r>
              <a:rPr lang="en-US" u="none" baseline="30000"/>
              <a:t>th</a:t>
            </a:r>
            <a:r>
              <a:rPr lang="en-US" u="none"/>
              <a:t>, 2006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sz="4000"/>
              <a:t>SPARC as enabler of MDG Achievement</a:t>
            </a:r>
          </a:p>
        </p:txBody>
      </p:sp>
      <p:sp>
        <p:nvSpPr>
          <p:cNvPr id="134147" name="Rectangle 3"/>
          <p:cNvSpPr>
            <a:spLocks noGrp="1" noChangeArrowheads="1"/>
          </p:cNvSpPr>
          <p:nvPr>
            <p:ph type="body" idx="1"/>
          </p:nvPr>
        </p:nvSpPr>
        <p:spPr/>
        <p:txBody>
          <a:bodyPr/>
          <a:lstStyle/>
          <a:p>
            <a:pPr>
              <a:lnSpc>
                <a:spcPct val="90000"/>
              </a:lnSpc>
            </a:pPr>
            <a:r>
              <a:rPr lang="en-US" sz="2800"/>
              <a:t>Being developed in the context of:</a:t>
            </a:r>
          </a:p>
          <a:p>
            <a:pPr lvl="1">
              <a:lnSpc>
                <a:spcPct val="90000"/>
              </a:lnSpc>
            </a:pPr>
            <a:r>
              <a:rPr lang="en-US" sz="2400"/>
              <a:t>Localization and Regionalization at the OECS level by UNDP through the OECS Secretariat (Dominica and St. Kitts and Nevis);</a:t>
            </a:r>
          </a:p>
          <a:p>
            <a:pPr lvl="1">
              <a:lnSpc>
                <a:spcPct val="90000"/>
              </a:lnSpc>
            </a:pPr>
            <a:r>
              <a:rPr lang="en-US" sz="2400"/>
              <a:t>Customization of MDGs by CDB;</a:t>
            </a:r>
          </a:p>
          <a:p>
            <a:pPr lvl="1">
              <a:lnSpc>
                <a:spcPct val="90000"/>
              </a:lnSpc>
            </a:pPr>
            <a:r>
              <a:rPr lang="en-US" sz="2400"/>
              <a:t>Fuller PRSP development (UNDP)</a:t>
            </a:r>
          </a:p>
          <a:p>
            <a:pPr lvl="1">
              <a:lnSpc>
                <a:spcPct val="90000"/>
              </a:lnSpc>
            </a:pPr>
            <a:r>
              <a:rPr lang="en-US" sz="2400"/>
              <a:t>New round of CPAs (CDB)</a:t>
            </a:r>
          </a:p>
          <a:p>
            <a:pPr lvl="1">
              <a:lnSpc>
                <a:spcPct val="90000"/>
              </a:lnSpc>
            </a:pPr>
            <a:r>
              <a:rPr lang="en-US" sz="2400"/>
              <a:t>Progress Reports on the MDGs in 2005 – Saint Lucia, Barbados, Grenada, Antigua and Barbuda (UNDP) </a:t>
            </a:r>
          </a:p>
          <a:p>
            <a:pPr lvl="1">
              <a:lnSpc>
                <a:spcPct val="90000"/>
              </a:lnSpc>
            </a:pPr>
            <a:r>
              <a:rPr lang="en-US" sz="2400"/>
              <a:t>Continuing support to coordination at the national level through SIMDG committees through CARICOM (UNDP, UNFPA)</a:t>
            </a:r>
          </a:p>
        </p:txBody>
      </p:sp>
      <p:pic>
        <p:nvPicPr>
          <p:cNvPr id="134148" name="Picture 4" descr="bundp20mm"/>
          <p:cNvPicPr>
            <a:picLocks noChangeAspect="1" noChangeArrowheads="1"/>
          </p:cNvPicPr>
          <p:nvPr/>
        </p:nvPicPr>
        <p:blipFill>
          <a:blip r:embed="rId2" cstate="print"/>
          <a:srcRect/>
          <a:stretch>
            <a:fillRect/>
          </a:stretch>
        </p:blipFill>
        <p:spPr bwMode="auto">
          <a:xfrm>
            <a:off x="8382000" y="304800"/>
            <a:ext cx="585788" cy="116681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029" sz="3600"/>
              <a:t>UNDP inputs informed by Focus on Training/Capacity-building in key areas</a:t>
            </a:r>
            <a:endParaRPr lang="en-US" sz="3600"/>
          </a:p>
        </p:txBody>
      </p:sp>
      <p:sp>
        <p:nvSpPr>
          <p:cNvPr id="121859" name="Rectangle 3"/>
          <p:cNvSpPr>
            <a:spLocks noGrp="1" noChangeArrowheads="1"/>
          </p:cNvSpPr>
          <p:nvPr>
            <p:ph type="body" idx="1"/>
          </p:nvPr>
        </p:nvSpPr>
        <p:spPr>
          <a:xfrm>
            <a:off x="609600" y="1905000"/>
            <a:ext cx="8229600" cy="4530725"/>
          </a:xfrm>
        </p:spPr>
        <p:txBody>
          <a:bodyPr/>
          <a:lstStyle/>
          <a:p>
            <a:r>
              <a:rPr lang="en-029" sz="2800"/>
              <a:t>Improving Gender Analysis Capacity</a:t>
            </a:r>
          </a:p>
          <a:p>
            <a:r>
              <a:rPr lang="en-029" sz="2800"/>
              <a:t>Joint training on Data Interpretation and Analysis</a:t>
            </a:r>
          </a:p>
          <a:p>
            <a:r>
              <a:rPr lang="en-029" sz="2800"/>
              <a:t>Enhancing Social Assessment capacity</a:t>
            </a:r>
          </a:p>
          <a:p>
            <a:r>
              <a:rPr lang="en-029" sz="2800"/>
              <a:t>Implementation of CWIQs in other countries (Grenada) </a:t>
            </a:r>
          </a:p>
          <a:p>
            <a:r>
              <a:rPr lang="en-029" sz="2800"/>
              <a:t>Thematic reports from CWIQs – a continued assessment process</a:t>
            </a:r>
          </a:p>
          <a:p>
            <a:r>
              <a:rPr lang="en-029" sz="2800"/>
              <a:t>Improving socio-economic assessment for HIV-AIDS</a:t>
            </a:r>
          </a:p>
          <a:p>
            <a:r>
              <a:rPr lang="en-029" sz="2800"/>
              <a:t>HDR formulation and preparation</a:t>
            </a:r>
            <a:endParaRPr lang="en-US" sz="2800"/>
          </a:p>
        </p:txBody>
      </p:sp>
      <p:pic>
        <p:nvPicPr>
          <p:cNvPr id="121860"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685800" y="457200"/>
            <a:ext cx="8001000" cy="366713"/>
          </a:xfrm>
          <a:prstGeom prst="rect">
            <a:avLst/>
          </a:prstGeom>
          <a:noFill/>
          <a:ln w="9525">
            <a:noFill/>
            <a:miter lim="800000"/>
            <a:headEnd/>
            <a:tailEnd/>
          </a:ln>
          <a:effectLst/>
        </p:spPr>
        <p:txBody>
          <a:bodyPr>
            <a:spAutoFit/>
          </a:bodyPr>
          <a:lstStyle/>
          <a:p>
            <a:pPr algn="l">
              <a:spcBef>
                <a:spcPct val="50000"/>
              </a:spcBef>
            </a:pPr>
            <a:endParaRPr lang="en-GB" b="0" u="none">
              <a:latin typeface="Arial" pitchFamily="34" charset="0"/>
            </a:endParaRPr>
          </a:p>
        </p:txBody>
      </p:sp>
      <p:sp>
        <p:nvSpPr>
          <p:cNvPr id="9219" name="Text Box 3"/>
          <p:cNvSpPr txBox="1">
            <a:spLocks noChangeArrowheads="1"/>
          </p:cNvSpPr>
          <p:nvPr/>
        </p:nvSpPr>
        <p:spPr bwMode="auto">
          <a:xfrm>
            <a:off x="838200" y="381000"/>
            <a:ext cx="7848600" cy="366713"/>
          </a:xfrm>
          <a:prstGeom prst="rect">
            <a:avLst/>
          </a:prstGeom>
          <a:noFill/>
          <a:ln w="9525">
            <a:noFill/>
            <a:miter lim="800000"/>
            <a:headEnd/>
            <a:tailEnd/>
          </a:ln>
          <a:effectLst/>
        </p:spPr>
        <p:txBody>
          <a:bodyPr>
            <a:spAutoFit/>
          </a:bodyPr>
          <a:lstStyle/>
          <a:p>
            <a:pPr algn="l">
              <a:spcBef>
                <a:spcPct val="50000"/>
              </a:spcBef>
            </a:pPr>
            <a:endParaRPr lang="en-GB" b="0" u="none">
              <a:latin typeface="Arial" pitchFamily="34" charset="0"/>
            </a:endParaRPr>
          </a:p>
        </p:txBody>
      </p:sp>
      <p:sp>
        <p:nvSpPr>
          <p:cNvPr id="9220" name="Rectangle 4"/>
          <p:cNvSpPr>
            <a:spLocks noChangeArrowheads="1"/>
          </p:cNvSpPr>
          <p:nvPr/>
        </p:nvSpPr>
        <p:spPr bwMode="auto">
          <a:xfrm>
            <a:off x="0" y="0"/>
            <a:ext cx="9144000" cy="685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graphicFrame>
        <p:nvGraphicFramePr>
          <p:cNvPr id="9221" name="Object 5"/>
          <p:cNvGraphicFramePr>
            <a:graphicFrameLocks noChangeAspect="1"/>
          </p:cNvGraphicFramePr>
          <p:nvPr/>
        </p:nvGraphicFramePr>
        <p:xfrm>
          <a:off x="377825" y="392113"/>
          <a:ext cx="8591550" cy="5834062"/>
        </p:xfrm>
        <a:graphic>
          <a:graphicData uri="http://schemas.openxmlformats.org/presentationml/2006/ole">
            <p:oleObj spid="_x0000_s9221" name="Worksheet" r:id="rId3" imgW="8801100" imgH="6105449" progId="Excel.Sheet.8">
              <p:embed/>
            </p:oleObj>
          </a:graphicData>
        </a:graphic>
      </p:graphicFrame>
      <p:sp>
        <p:nvSpPr>
          <p:cNvPr id="9222" name="Rectangle 6"/>
          <p:cNvSpPr>
            <a:spLocks noChangeArrowheads="1"/>
          </p:cNvSpPr>
          <p:nvPr/>
        </p:nvSpPr>
        <p:spPr bwMode="auto">
          <a:xfrm>
            <a:off x="0" y="0"/>
            <a:ext cx="9144000" cy="228600"/>
          </a:xfrm>
          <a:prstGeom prst="rect">
            <a:avLst/>
          </a:prstGeom>
          <a:noFill/>
          <a:ln w="9525">
            <a:noFill/>
            <a:miter lim="800000"/>
            <a:headEnd/>
            <a:tailEnd/>
          </a:ln>
          <a:effectLst/>
        </p:spPr>
        <p:txBody>
          <a:bodyPr anchor="ctr" anchorCtr="1"/>
          <a:lstStyle/>
          <a:p>
            <a:r>
              <a:rPr lang="en-029" sz="1200" b="0" u="none">
                <a:latin typeface="Arial" pitchFamily="34" charset="0"/>
              </a:rPr>
              <a:t>How does Donor support match up to the needs?</a:t>
            </a:r>
            <a:endParaRPr lang="en-US" sz="1200" b="0" u="none">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152400" y="228600"/>
            <a:ext cx="8229600" cy="1143000"/>
          </a:xfrm>
        </p:spPr>
        <p:txBody>
          <a:bodyPr/>
          <a:lstStyle/>
          <a:p>
            <a:r>
              <a:rPr lang="en-US" sz="3600"/>
              <a:t>Conclusions from PSSDDG Technical Review in 2004 and Discussions in 2005</a:t>
            </a:r>
          </a:p>
        </p:txBody>
      </p:sp>
      <p:sp>
        <p:nvSpPr>
          <p:cNvPr id="84995" name="Rectangle 3"/>
          <p:cNvSpPr>
            <a:spLocks noGrp="1" noChangeArrowheads="1"/>
          </p:cNvSpPr>
          <p:nvPr>
            <p:ph type="body" sz="half" idx="1"/>
          </p:nvPr>
        </p:nvSpPr>
        <p:spPr/>
        <p:txBody>
          <a:bodyPr/>
          <a:lstStyle/>
          <a:p>
            <a:r>
              <a:rPr lang="en-US" sz="2400"/>
              <a:t>Gaps:</a:t>
            </a:r>
          </a:p>
          <a:p>
            <a:pPr lvl="1"/>
            <a:r>
              <a:rPr lang="en-US" sz="2000"/>
              <a:t>Census-related</a:t>
            </a:r>
          </a:p>
          <a:p>
            <a:pPr lvl="1"/>
            <a:r>
              <a:rPr lang="en-US" sz="2000"/>
              <a:t>Qualitative assessments (impact)</a:t>
            </a:r>
          </a:p>
          <a:p>
            <a:pPr lvl="1"/>
            <a:r>
              <a:rPr lang="en-US" sz="2000"/>
              <a:t>Consistent (Annual) M&amp;E</a:t>
            </a:r>
          </a:p>
          <a:p>
            <a:r>
              <a:rPr lang="en-US" sz="2400"/>
              <a:t>Information needs:</a:t>
            </a:r>
          </a:p>
          <a:p>
            <a:pPr lvl="1"/>
            <a:r>
              <a:rPr lang="en-US" sz="2000"/>
              <a:t>depth of poverty and other human development challenges;</a:t>
            </a:r>
          </a:p>
          <a:p>
            <a:pPr lvl="1"/>
            <a:r>
              <a:rPr lang="en-US" sz="2000"/>
              <a:t>quality of challenge;</a:t>
            </a:r>
          </a:p>
          <a:p>
            <a:pPr lvl="1"/>
            <a:r>
              <a:rPr lang="en-US" sz="2000"/>
              <a:t>change over time.</a:t>
            </a:r>
          </a:p>
          <a:p>
            <a:pPr lvl="1"/>
            <a:endParaRPr lang="en-US" sz="2000"/>
          </a:p>
        </p:txBody>
      </p:sp>
      <p:pic>
        <p:nvPicPr>
          <p:cNvPr id="84996" name="Picture 4" descr="bundp20mm"/>
          <p:cNvPicPr>
            <a:picLocks noChangeAspect="1" noChangeArrowheads="1"/>
          </p:cNvPicPr>
          <p:nvPr>
            <p:ph sz="quarter" idx="2"/>
          </p:nvPr>
        </p:nvPicPr>
        <p:blipFill>
          <a:blip r:embed="rId3" cstate="print"/>
          <a:srcRect/>
          <a:stretch>
            <a:fillRect/>
          </a:stretch>
        </p:blipFill>
        <p:spPr>
          <a:xfrm>
            <a:off x="8534400" y="0"/>
            <a:ext cx="609600" cy="1219200"/>
          </a:xfrm>
          <a:noFill/>
          <a:ln/>
        </p:spPr>
      </p:pic>
      <p:pic>
        <p:nvPicPr>
          <p:cNvPr id="85000" name="Picture 8"/>
          <p:cNvPicPr>
            <a:picLocks noChangeAspect="1" noChangeArrowheads="1"/>
          </p:cNvPicPr>
          <p:nvPr>
            <p:ph sz="quarter" idx="3"/>
          </p:nvPr>
        </p:nvPicPr>
        <p:blipFill>
          <a:blip r:embed="rId4" cstate="print"/>
          <a:srcRect/>
          <a:stretch>
            <a:fillRect/>
          </a:stretch>
        </p:blipFill>
        <p:spPr>
          <a:xfrm>
            <a:off x="4495800" y="1752600"/>
            <a:ext cx="4267200" cy="4130675"/>
          </a:xfrm>
          <a:noFill/>
          <a:ln/>
        </p:spPr>
      </p:pic>
      <p:sp>
        <p:nvSpPr>
          <p:cNvPr id="85002" name="Rectangle 10"/>
          <p:cNvSpPr>
            <a:spLocks noChangeArrowheads="1"/>
          </p:cNvSpPr>
          <p:nvPr/>
        </p:nvSpPr>
        <p:spPr bwMode="auto">
          <a:xfrm>
            <a:off x="4572000" y="5867400"/>
            <a:ext cx="4191000" cy="457200"/>
          </a:xfrm>
          <a:prstGeom prst="rect">
            <a:avLst/>
          </a:prstGeom>
          <a:noFill/>
          <a:ln w="9525">
            <a:noFill/>
            <a:miter lim="800000"/>
            <a:headEnd/>
            <a:tailEnd/>
          </a:ln>
          <a:effectLst/>
        </p:spPr>
        <p:txBody>
          <a:bodyPr wrap="none" anchor="ctr"/>
          <a:lstStyle/>
          <a:p>
            <a:r>
              <a:rPr lang="en-US" sz="1200"/>
              <a:t>Source: ECLAC (2005 Presentation on Social Vulnerability</a:t>
            </a:r>
          </a:p>
          <a:p>
            <a:r>
              <a:rPr lang="en-US" sz="1200"/>
              <a:t> and the PRSPs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152400"/>
            <a:ext cx="8229600" cy="712788"/>
          </a:xfrm>
        </p:spPr>
        <p:txBody>
          <a:bodyPr/>
          <a:lstStyle/>
          <a:p>
            <a:r>
              <a:rPr lang="en-029" sz="4000"/>
              <a:t>Follow-up Process in 2005</a:t>
            </a:r>
            <a:endParaRPr lang="en-US" sz="4000"/>
          </a:p>
        </p:txBody>
      </p:sp>
      <p:sp>
        <p:nvSpPr>
          <p:cNvPr id="36867" name="Rectangle 3"/>
          <p:cNvSpPr>
            <a:spLocks noGrp="1" noChangeArrowheads="1"/>
          </p:cNvSpPr>
          <p:nvPr>
            <p:ph type="body" idx="1"/>
          </p:nvPr>
        </p:nvSpPr>
        <p:spPr>
          <a:xfrm>
            <a:off x="457200" y="1295400"/>
            <a:ext cx="8229600" cy="5181600"/>
          </a:xfrm>
        </p:spPr>
        <p:txBody>
          <a:bodyPr/>
          <a:lstStyle/>
          <a:p>
            <a:pPr marL="609600" indent="-609600">
              <a:lnSpc>
                <a:spcPct val="90000"/>
              </a:lnSpc>
            </a:pPr>
            <a:r>
              <a:rPr lang="en-US" sz="2800" b="1"/>
              <a:t>Consultative:</a:t>
            </a:r>
          </a:p>
          <a:p>
            <a:pPr marL="990600" lvl="1" indent="-533400">
              <a:lnSpc>
                <a:spcPct val="90000"/>
              </a:lnSpc>
            </a:pPr>
            <a:r>
              <a:rPr lang="en-US" sz="2400" b="1"/>
              <a:t>Present revised SPARC framework at  the MDG Launch and PRSP Review Meeting, (March/April 2005).</a:t>
            </a:r>
          </a:p>
          <a:p>
            <a:pPr marL="990600" lvl="1" indent="-533400">
              <a:lnSpc>
                <a:spcPct val="90000"/>
              </a:lnSpc>
            </a:pPr>
            <a:r>
              <a:rPr lang="en-US" sz="2400" b="1"/>
              <a:t>Present SPARC at SLC training (April 2005)</a:t>
            </a:r>
          </a:p>
          <a:p>
            <a:pPr marL="609600" indent="-609600">
              <a:lnSpc>
                <a:spcPct val="90000"/>
              </a:lnSpc>
            </a:pPr>
            <a:r>
              <a:rPr lang="en-US" sz="2800" b="1"/>
              <a:t>Strategic:</a:t>
            </a:r>
          </a:p>
          <a:p>
            <a:pPr marL="990600" lvl="1" indent="-533400">
              <a:lnSpc>
                <a:spcPct val="90000"/>
              </a:lnSpc>
            </a:pPr>
            <a:r>
              <a:rPr lang="en-US" sz="2400" b="1"/>
              <a:t>Prepare and present a strategy paper on to COHSOD (April 2005). </a:t>
            </a:r>
            <a:r>
              <a:rPr lang="en-US" sz="2400" b="1" i="1" u="sng"/>
              <a:t>Endorsed by COHSOD</a:t>
            </a:r>
          </a:p>
          <a:p>
            <a:pPr marL="990600" lvl="1" indent="-533400">
              <a:lnSpc>
                <a:spcPct val="90000"/>
              </a:lnSpc>
            </a:pPr>
            <a:r>
              <a:rPr lang="en-US" sz="2400" b="1" i="1" u="sng"/>
              <a:t>Implementation of another CWIQ survey</a:t>
            </a:r>
          </a:p>
          <a:p>
            <a:pPr marL="609600" indent="-609600">
              <a:lnSpc>
                <a:spcPct val="90000"/>
              </a:lnSpc>
            </a:pPr>
            <a:r>
              <a:rPr lang="en-US" sz="2800" b="1"/>
              <a:t>Programme Finalization:</a:t>
            </a:r>
          </a:p>
          <a:p>
            <a:pPr marL="990600" lvl="1" indent="-533400">
              <a:lnSpc>
                <a:spcPct val="90000"/>
              </a:lnSpc>
            </a:pPr>
            <a:r>
              <a:rPr lang="en-US" sz="2400" b="1"/>
              <a:t>Discussions amongst Technical Working Group </a:t>
            </a:r>
          </a:p>
          <a:p>
            <a:pPr marL="990600" lvl="1" indent="-533400">
              <a:lnSpc>
                <a:spcPct val="90000"/>
              </a:lnSpc>
            </a:pPr>
            <a:r>
              <a:rPr lang="en-US" sz="2400" b="1"/>
              <a:t>Refine document based on feedback and Prepare project support document for SPARC (end 2005)</a:t>
            </a:r>
          </a:p>
        </p:txBody>
      </p:sp>
      <p:pic>
        <p:nvPicPr>
          <p:cNvPr id="51202" name="Picture 2"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2" name="Rectangle 4"/>
          <p:cNvSpPr>
            <a:spLocks noGrp="1" noChangeArrowheads="1"/>
          </p:cNvSpPr>
          <p:nvPr>
            <p:ph type="title"/>
          </p:nvPr>
        </p:nvSpPr>
        <p:spPr>
          <a:xfrm>
            <a:off x="457200" y="2590800"/>
            <a:ext cx="8229600" cy="1143000"/>
          </a:xfrm>
        </p:spPr>
        <p:txBody>
          <a:bodyPr/>
          <a:lstStyle/>
          <a:p>
            <a:r>
              <a:rPr lang="en-US"/>
              <a:t>SPARC – Moving Forward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029" sz="4000"/>
              <a:t>Supporting Poverty Asst and Reduction in the Caribbean</a:t>
            </a:r>
            <a:endParaRPr lang="en-US" sz="4000"/>
          </a:p>
        </p:txBody>
      </p:sp>
      <p:sp>
        <p:nvSpPr>
          <p:cNvPr id="56323" name="Rectangle 3"/>
          <p:cNvSpPr>
            <a:spLocks noGrp="1" noChangeArrowheads="1"/>
          </p:cNvSpPr>
          <p:nvPr>
            <p:ph type="body" idx="1"/>
          </p:nvPr>
        </p:nvSpPr>
        <p:spPr>
          <a:xfrm>
            <a:off x="609600" y="1676400"/>
            <a:ext cx="8229600" cy="4724400"/>
          </a:xfrm>
        </p:spPr>
        <p:txBody>
          <a:bodyPr/>
          <a:lstStyle/>
          <a:p>
            <a:pPr>
              <a:lnSpc>
                <a:spcPct val="80000"/>
              </a:lnSpc>
            </a:pPr>
            <a:r>
              <a:rPr lang="en-029" sz="2400"/>
              <a:t>Overarching Goal:</a:t>
            </a:r>
          </a:p>
          <a:p>
            <a:pPr>
              <a:lnSpc>
                <a:spcPct val="80000"/>
              </a:lnSpc>
              <a:buFont typeface="Wingdings" pitchFamily="2" charset="2"/>
              <a:buNone/>
            </a:pPr>
            <a:r>
              <a:rPr lang="en-US" sz="2400" b="1" i="1"/>
              <a:t>     To assist governments to design and implement a planning framework that speaks to the specific needs of the vulnerable and the disadvantaged in reducing poverty and enhancing social development.</a:t>
            </a:r>
            <a:endParaRPr lang="en-029" sz="2400"/>
          </a:p>
          <a:p>
            <a:pPr>
              <a:lnSpc>
                <a:spcPct val="80000"/>
              </a:lnSpc>
              <a:buFont typeface="Wingdings" pitchFamily="2" charset="2"/>
              <a:buNone/>
            </a:pPr>
            <a:r>
              <a:rPr lang="en-US"/>
              <a:t>   </a:t>
            </a:r>
          </a:p>
          <a:p>
            <a:pPr>
              <a:lnSpc>
                <a:spcPct val="80000"/>
              </a:lnSpc>
              <a:buFont typeface="Wingdings" pitchFamily="2" charset="2"/>
              <a:buNone/>
            </a:pPr>
            <a:r>
              <a:rPr lang="en-US" sz="2400"/>
              <a:t>… is designed to </a:t>
            </a:r>
            <a:r>
              <a:rPr lang="en-US" sz="2800"/>
              <a:t>facilitate multi-donor programming to deliver a comprehensive package of assistance to Caribbean countries to strengthen national and regional capacities to systematically collect, analyze and disseminate social data for poverty assessment as well as  critically inform social policy formulation at national levels. </a:t>
            </a:r>
          </a:p>
        </p:txBody>
      </p:sp>
      <p:pic>
        <p:nvPicPr>
          <p:cNvPr id="56324"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a:t>Key Approach under SPARC</a:t>
            </a:r>
          </a:p>
        </p:txBody>
      </p:sp>
      <p:sp>
        <p:nvSpPr>
          <p:cNvPr id="55299" name="Rectangle 3"/>
          <p:cNvSpPr>
            <a:spLocks noGrp="1" noChangeArrowheads="1"/>
          </p:cNvSpPr>
          <p:nvPr>
            <p:ph type="body" sz="half" idx="1"/>
          </p:nvPr>
        </p:nvSpPr>
        <p:spPr/>
        <p:txBody>
          <a:bodyPr/>
          <a:lstStyle/>
          <a:p>
            <a:pPr marL="609600" indent="-609600">
              <a:lnSpc>
                <a:spcPct val="80000"/>
              </a:lnSpc>
            </a:pPr>
            <a:r>
              <a:rPr lang="en-US" sz="1600"/>
              <a:t>Strengthening institutional capacity </a:t>
            </a:r>
          </a:p>
          <a:p>
            <a:pPr marL="609600" indent="-609600">
              <a:lnSpc>
                <a:spcPct val="80000"/>
              </a:lnSpc>
            </a:pPr>
            <a:r>
              <a:rPr lang="en-US" sz="1600"/>
              <a:t>Local ownership for Sustainability</a:t>
            </a:r>
          </a:p>
          <a:p>
            <a:pPr marL="609600" indent="-609600">
              <a:lnSpc>
                <a:spcPct val="80000"/>
              </a:lnSpc>
            </a:pPr>
            <a:r>
              <a:rPr lang="en-US" sz="1600"/>
              <a:t>Building lasting local technical capacity at the regional and national level –harnessing existing capacities at all levels</a:t>
            </a:r>
          </a:p>
          <a:p>
            <a:pPr marL="609600" indent="-609600">
              <a:lnSpc>
                <a:spcPct val="80000"/>
              </a:lnSpc>
            </a:pPr>
            <a:r>
              <a:rPr lang="en-US" sz="1600"/>
              <a:t>Sound reliable data </a:t>
            </a:r>
          </a:p>
          <a:p>
            <a:pPr marL="609600" indent="-609600">
              <a:lnSpc>
                <a:spcPct val="80000"/>
              </a:lnSpc>
            </a:pPr>
            <a:r>
              <a:rPr lang="en-US" sz="1600"/>
              <a:t>A “system of surveys” approach</a:t>
            </a:r>
          </a:p>
          <a:p>
            <a:pPr marL="609600" indent="-609600">
              <a:lnSpc>
                <a:spcPct val="80000"/>
              </a:lnSpc>
            </a:pPr>
            <a:r>
              <a:rPr lang="en-US" sz="1600"/>
              <a:t>Balancing specific country needs and the sub-region or region strategic direction</a:t>
            </a:r>
          </a:p>
          <a:p>
            <a:pPr marL="609600" indent="-609600">
              <a:lnSpc>
                <a:spcPct val="80000"/>
              </a:lnSpc>
            </a:pPr>
            <a:r>
              <a:rPr lang="en-US" sz="1600"/>
              <a:t>A strategy and a framework for donor intervention and inputs</a:t>
            </a:r>
          </a:p>
          <a:p>
            <a:pPr marL="609600" indent="-609600">
              <a:lnSpc>
                <a:spcPct val="80000"/>
              </a:lnSpc>
            </a:pPr>
            <a:r>
              <a:rPr lang="en-US" sz="1600"/>
              <a:t>A strategic approach for MDG and poverty monitoring and the required M&amp;E </a:t>
            </a:r>
          </a:p>
          <a:p>
            <a:pPr marL="609600" indent="-609600">
              <a:lnSpc>
                <a:spcPct val="80000"/>
              </a:lnSpc>
            </a:pPr>
            <a:r>
              <a:rPr lang="en-US" sz="1600"/>
              <a:t>Dedicated resources for training and research</a:t>
            </a:r>
          </a:p>
        </p:txBody>
      </p:sp>
      <p:pic>
        <p:nvPicPr>
          <p:cNvPr id="55300" name="Picture 4" descr="bundp20mm"/>
          <p:cNvPicPr>
            <a:picLocks noChangeAspect="1" noChangeArrowheads="1"/>
          </p:cNvPicPr>
          <p:nvPr/>
        </p:nvPicPr>
        <p:blipFill>
          <a:blip r:embed="rId3" cstate="print"/>
          <a:srcRect/>
          <a:stretch>
            <a:fillRect/>
          </a:stretch>
        </p:blipFill>
        <p:spPr bwMode="auto">
          <a:xfrm>
            <a:off x="8558213" y="0"/>
            <a:ext cx="585787" cy="1166813"/>
          </a:xfrm>
          <a:prstGeom prst="rect">
            <a:avLst/>
          </a:prstGeom>
          <a:noFill/>
        </p:spPr>
      </p:pic>
      <p:graphicFrame>
        <p:nvGraphicFramePr>
          <p:cNvPr id="55302" name="Diagram 6"/>
          <p:cNvGraphicFramePr>
            <a:graphicFrameLocks/>
          </p:cNvGraphicFramePr>
          <p:nvPr>
            <p:ph sz="half" idx="2"/>
          </p:nvPr>
        </p:nvGraphicFramePr>
        <p:xfrm>
          <a:off x="4648200" y="1600200"/>
          <a:ext cx="4038600" cy="4530725"/>
        </p:xfrm>
        <a:graphic>
          <a:graphicData uri="http://schemas.openxmlformats.org/drawingml/2006/compatibility">
            <com:legacyDrawing xmlns:com="http://schemas.openxmlformats.org/drawingml/2006/compatibility" spid="_x0000_s55302"/>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029" sz="4000"/>
              <a:t>Proposed MDG and Poverty Monitoring Framework </a:t>
            </a:r>
            <a:endParaRPr lang="en-US" sz="4000"/>
          </a:p>
        </p:txBody>
      </p:sp>
      <p:graphicFrame>
        <p:nvGraphicFramePr>
          <p:cNvPr id="61454" name="Diagram 14"/>
          <p:cNvGraphicFramePr>
            <a:graphicFrameLocks/>
          </p:cNvGraphicFramePr>
          <p:nvPr>
            <p:ph sz="half" idx="1"/>
          </p:nvPr>
        </p:nvGraphicFramePr>
        <p:xfrm>
          <a:off x="381000" y="1219200"/>
          <a:ext cx="4495800" cy="5334000"/>
        </p:xfrm>
        <a:graphic>
          <a:graphicData uri="http://schemas.openxmlformats.org/drawingml/2006/compatibility">
            <com:legacyDrawing xmlns:com="http://schemas.openxmlformats.org/drawingml/2006/compatibility" spid="_x0000_s61454"/>
          </a:graphicData>
        </a:graphic>
      </p:graphicFrame>
      <p:sp>
        <p:nvSpPr>
          <p:cNvPr id="61458" name="Rectangle 18"/>
          <p:cNvSpPr>
            <a:spLocks noGrp="1" noChangeArrowheads="1"/>
          </p:cNvSpPr>
          <p:nvPr>
            <p:ph type="body" sz="half" idx="2"/>
          </p:nvPr>
        </p:nvSpPr>
        <p:spPr>
          <a:xfrm>
            <a:off x="4876800" y="1676400"/>
            <a:ext cx="4038600" cy="4530725"/>
          </a:xfrm>
        </p:spPr>
        <p:txBody>
          <a:bodyPr/>
          <a:lstStyle/>
          <a:p>
            <a:pPr>
              <a:lnSpc>
                <a:spcPct val="80000"/>
              </a:lnSpc>
            </a:pPr>
            <a:r>
              <a:rPr lang="en-US" sz="2000" b="1" i="1"/>
              <a:t>Tools for measuring the depth and determinants of poverty (Understanding)</a:t>
            </a:r>
            <a:endParaRPr lang="en-US" sz="2000"/>
          </a:p>
          <a:p>
            <a:pPr lvl="1">
              <a:lnSpc>
                <a:spcPct val="80000"/>
              </a:lnSpc>
            </a:pPr>
            <a:r>
              <a:rPr lang="en-US" sz="1800"/>
              <a:t>HBS, LSMS etc., Participative Poverty Monitoring (listening to the poor)</a:t>
            </a:r>
            <a:endParaRPr lang="en-US" sz="1800" b="1" i="1"/>
          </a:p>
          <a:p>
            <a:pPr>
              <a:lnSpc>
                <a:spcPct val="80000"/>
              </a:lnSpc>
            </a:pPr>
            <a:r>
              <a:rPr lang="en-US" sz="2000" b="1" i="1"/>
              <a:t>Tools for comparing differences over space (Targeting)</a:t>
            </a:r>
            <a:endParaRPr lang="en-US" sz="2000"/>
          </a:p>
          <a:p>
            <a:pPr lvl="1">
              <a:lnSpc>
                <a:spcPct val="80000"/>
              </a:lnSpc>
            </a:pPr>
            <a:r>
              <a:rPr lang="en-US" sz="1800"/>
              <a:t>Local admin. records</a:t>
            </a:r>
          </a:p>
          <a:p>
            <a:pPr lvl="1">
              <a:lnSpc>
                <a:spcPct val="80000"/>
              </a:lnSpc>
            </a:pPr>
            <a:r>
              <a:rPr lang="en-US" sz="1800"/>
              <a:t>Pop. Census + Hhold survey = Poverty maps</a:t>
            </a:r>
            <a:endParaRPr lang="en-US" sz="1800" b="1" i="1"/>
          </a:p>
          <a:p>
            <a:pPr>
              <a:lnSpc>
                <a:spcPct val="80000"/>
              </a:lnSpc>
            </a:pPr>
            <a:r>
              <a:rPr lang="en-US" sz="2000" b="1" i="1"/>
              <a:t>Tools for monitoring changes over time  (Tracking)</a:t>
            </a:r>
            <a:endParaRPr lang="en-US" sz="2000"/>
          </a:p>
          <a:p>
            <a:pPr lvl="1">
              <a:lnSpc>
                <a:spcPct val="80000"/>
              </a:lnSpc>
            </a:pPr>
            <a:r>
              <a:rPr lang="en-US" sz="1800"/>
              <a:t>service delivery monitoring</a:t>
            </a:r>
          </a:p>
          <a:p>
            <a:pPr lvl="1">
              <a:lnSpc>
                <a:spcPct val="80000"/>
              </a:lnSpc>
            </a:pPr>
            <a:r>
              <a:rPr lang="en-US" sz="1800"/>
              <a:t>Administrative  data/MIS; Institution-based surveys; household surveys, CWIQ</a:t>
            </a:r>
          </a:p>
        </p:txBody>
      </p:sp>
      <p:pic>
        <p:nvPicPr>
          <p:cNvPr id="61459" name="Picture 19" descr="bundp20mm"/>
          <p:cNvPicPr>
            <a:picLocks noChangeAspect="1" noChangeArrowheads="1"/>
          </p:cNvPicPr>
          <p:nvPr/>
        </p:nvPicPr>
        <p:blipFill>
          <a:blip r:embed="rId3"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457200" y="277813"/>
            <a:ext cx="8229600" cy="484187"/>
          </a:xfrm>
        </p:spPr>
        <p:txBody>
          <a:bodyPr/>
          <a:lstStyle/>
          <a:p>
            <a:r>
              <a:rPr lang="en-US" sz="4000"/>
              <a:t>Project Support Document</a:t>
            </a:r>
          </a:p>
        </p:txBody>
      </p:sp>
      <p:sp>
        <p:nvSpPr>
          <p:cNvPr id="123907" name="Rectangle 3"/>
          <p:cNvSpPr>
            <a:spLocks noGrp="1" noChangeArrowheads="1"/>
          </p:cNvSpPr>
          <p:nvPr>
            <p:ph type="body" idx="1"/>
          </p:nvPr>
        </p:nvSpPr>
        <p:spPr>
          <a:xfrm>
            <a:off x="381000" y="990600"/>
            <a:ext cx="8229600" cy="5715000"/>
          </a:xfrm>
        </p:spPr>
        <p:txBody>
          <a:bodyPr/>
          <a:lstStyle/>
          <a:p>
            <a:pPr>
              <a:lnSpc>
                <a:spcPct val="90000"/>
              </a:lnSpc>
            </a:pPr>
            <a:r>
              <a:rPr lang="en-US" sz="2400"/>
              <a:t>Developed end of 2005</a:t>
            </a:r>
          </a:p>
          <a:p>
            <a:pPr>
              <a:lnSpc>
                <a:spcPct val="90000"/>
              </a:lnSpc>
            </a:pPr>
            <a:r>
              <a:rPr lang="en-US" sz="2400"/>
              <a:t>Enhanced issues relating to country ownership, technical inputs</a:t>
            </a:r>
          </a:p>
          <a:p>
            <a:pPr lvl="1">
              <a:lnSpc>
                <a:spcPct val="90000"/>
              </a:lnSpc>
            </a:pPr>
            <a:r>
              <a:rPr lang="en-US" sz="2400"/>
              <a:t>Local Ownership enabled by multi-stakeholder participation</a:t>
            </a:r>
          </a:p>
          <a:p>
            <a:pPr lvl="1">
              <a:lnSpc>
                <a:spcPct val="90000"/>
              </a:lnSpc>
            </a:pPr>
            <a:r>
              <a:rPr lang="en-US" sz="2400"/>
              <a:t>Participation of civil society</a:t>
            </a:r>
          </a:p>
          <a:p>
            <a:pPr lvl="1">
              <a:lnSpc>
                <a:spcPct val="90000"/>
              </a:lnSpc>
            </a:pPr>
            <a:r>
              <a:rPr lang="en-US" sz="2400"/>
              <a:t>Building </a:t>
            </a:r>
            <a:r>
              <a:rPr lang="en-US" sz="2400">
                <a:effectLst/>
              </a:rPr>
              <a:t>sustained</a:t>
            </a:r>
            <a:r>
              <a:rPr lang="en-US" sz="2400"/>
              <a:t> capacity</a:t>
            </a:r>
          </a:p>
          <a:p>
            <a:pPr lvl="1">
              <a:lnSpc>
                <a:spcPct val="90000"/>
              </a:lnSpc>
            </a:pPr>
            <a:r>
              <a:rPr lang="en-US" sz="2400"/>
              <a:t>Making data collection and analysis routine and a shared responsibility</a:t>
            </a:r>
          </a:p>
          <a:p>
            <a:pPr lvl="1">
              <a:lnSpc>
                <a:spcPct val="90000"/>
              </a:lnSpc>
            </a:pPr>
            <a:r>
              <a:rPr lang="en-US" sz="2400"/>
              <a:t>Engagement with senior policy-makers – creating champions</a:t>
            </a:r>
          </a:p>
          <a:p>
            <a:pPr lvl="1">
              <a:lnSpc>
                <a:spcPct val="90000"/>
              </a:lnSpc>
            </a:pPr>
            <a:r>
              <a:rPr lang="en-US" sz="2400"/>
              <a:t>Partnership building and coordination with civil society</a:t>
            </a:r>
          </a:p>
          <a:p>
            <a:pPr lvl="1">
              <a:lnSpc>
                <a:spcPct val="90000"/>
              </a:lnSpc>
            </a:pPr>
            <a:r>
              <a:rPr lang="en-US" sz="2400"/>
              <a:t>Encouraging the demand for experiental data</a:t>
            </a:r>
          </a:p>
          <a:p>
            <a:pPr lvl="1">
              <a:lnSpc>
                <a:spcPct val="90000"/>
              </a:lnSpc>
            </a:pPr>
            <a:r>
              <a:rPr lang="en-US" sz="2400"/>
              <a:t>Reflected joint UN system response and inputs into SPARC</a:t>
            </a:r>
          </a:p>
          <a:p>
            <a:pPr>
              <a:lnSpc>
                <a:spcPct val="90000"/>
              </a:lnSpc>
            </a:pPr>
            <a:endParaRPr lang="en-US" sz="2400"/>
          </a:p>
        </p:txBody>
      </p:sp>
      <p:pic>
        <p:nvPicPr>
          <p:cNvPr id="123908"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029" sz="4000"/>
              <a:t>Guiding Vision for Poverty and Sustainable Human Development</a:t>
            </a:r>
            <a:endParaRPr lang="en-US" sz="4000"/>
          </a:p>
        </p:txBody>
      </p:sp>
      <p:sp>
        <p:nvSpPr>
          <p:cNvPr id="73731" name="Rectangle 3"/>
          <p:cNvSpPr>
            <a:spLocks noGrp="1" noChangeArrowheads="1"/>
          </p:cNvSpPr>
          <p:nvPr>
            <p:ph type="body" idx="1"/>
          </p:nvPr>
        </p:nvSpPr>
        <p:spPr>
          <a:xfrm>
            <a:off x="381000" y="1828800"/>
            <a:ext cx="8229600" cy="4191000"/>
          </a:xfrm>
        </p:spPr>
        <p:txBody>
          <a:bodyPr/>
          <a:lstStyle/>
          <a:p>
            <a:pPr>
              <a:lnSpc>
                <a:spcPct val="90000"/>
              </a:lnSpc>
              <a:buFont typeface="Wingdings" pitchFamily="2" charset="2"/>
              <a:buNone/>
            </a:pPr>
            <a:r>
              <a:rPr lang="en-US" sz="2800" i="1"/>
              <a:t>    Everybody has the right to a standard of living adequate for the health and well-being of his/herself and of his/her family, including food, clothing, housing and medical care and necessary social services and the right to security in the event of unemployment, sickness, disability, widowhood, old age or other lack of livelihood in circumstances beyond his/her control.</a:t>
            </a:r>
            <a:endParaRPr lang="en-US" sz="2800"/>
          </a:p>
          <a:p>
            <a:pPr>
              <a:lnSpc>
                <a:spcPct val="90000"/>
              </a:lnSpc>
              <a:buFont typeface="Wingdings" pitchFamily="2" charset="2"/>
              <a:buNone/>
            </a:pPr>
            <a:r>
              <a:rPr lang="en-US" sz="2800"/>
              <a:t>   (United Nations, Declaration of Human Rights Article 25 (1))</a:t>
            </a:r>
          </a:p>
        </p:txBody>
      </p:sp>
      <p:pic>
        <p:nvPicPr>
          <p:cNvPr id="73732"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4"/>
          <p:cNvSpPr>
            <a:spLocks noGrp="1" noChangeArrowheads="1"/>
          </p:cNvSpPr>
          <p:nvPr>
            <p:ph type="title"/>
          </p:nvPr>
        </p:nvSpPr>
        <p:spPr/>
        <p:txBody>
          <a:bodyPr/>
          <a:lstStyle/>
          <a:p>
            <a:r>
              <a:rPr lang="en-US" sz="4000"/>
              <a:t>MDGs embedded in SPARC with a Simple Vision of SHD </a:t>
            </a:r>
          </a:p>
        </p:txBody>
      </p:sp>
      <p:graphicFrame>
        <p:nvGraphicFramePr>
          <p:cNvPr id="109574" name="Diagram 6"/>
          <p:cNvGraphicFramePr>
            <a:graphicFrameLocks/>
          </p:cNvGraphicFramePr>
          <p:nvPr>
            <p:ph sz="half" idx="1"/>
          </p:nvPr>
        </p:nvGraphicFramePr>
        <p:xfrm>
          <a:off x="457200" y="1600200"/>
          <a:ext cx="8077200" cy="4800600"/>
        </p:xfrm>
        <a:graphic>
          <a:graphicData uri="http://schemas.openxmlformats.org/drawingml/2006/compatibility">
            <com:legacyDrawing xmlns:com="http://schemas.openxmlformats.org/drawingml/2006/compatibility" spid="_x0000_s109574"/>
          </a:graphicData>
        </a:graphic>
      </p:graphicFrame>
      <p:pic>
        <p:nvPicPr>
          <p:cNvPr id="109595" name="Picture 27" descr="bundp20mm"/>
          <p:cNvPicPr>
            <a:picLocks noChangeAspect="1" noChangeArrowheads="1"/>
          </p:cNvPicPr>
          <p:nvPr>
            <p:ph sz="half" idx="2"/>
          </p:nvPr>
        </p:nvPicPr>
        <p:blipFill>
          <a:blip r:embed="rId3" cstate="print"/>
          <a:srcRect/>
          <a:stretch>
            <a:fillRect/>
          </a:stretch>
        </p:blipFill>
        <p:spPr>
          <a:xfrm>
            <a:off x="8534400" y="0"/>
            <a:ext cx="609600" cy="1219200"/>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762000" y="228600"/>
            <a:ext cx="7620000" cy="636588"/>
          </a:xfrm>
        </p:spPr>
        <p:txBody>
          <a:bodyPr/>
          <a:lstStyle/>
          <a:p>
            <a:r>
              <a:rPr lang="en-029" sz="4000"/>
              <a:t>Revised Programme Components  </a:t>
            </a:r>
            <a:endParaRPr lang="en-US" sz="4000"/>
          </a:p>
        </p:txBody>
      </p:sp>
      <p:sp>
        <p:nvSpPr>
          <p:cNvPr id="65539" name="Rectangle 3"/>
          <p:cNvSpPr>
            <a:spLocks noGrp="1" noChangeArrowheads="1"/>
          </p:cNvSpPr>
          <p:nvPr>
            <p:ph type="body" idx="1"/>
          </p:nvPr>
        </p:nvSpPr>
        <p:spPr>
          <a:xfrm>
            <a:off x="228600" y="1371600"/>
            <a:ext cx="8229600" cy="4724400"/>
          </a:xfrm>
        </p:spPr>
        <p:txBody>
          <a:bodyPr/>
          <a:lstStyle/>
          <a:p>
            <a:pPr>
              <a:lnSpc>
                <a:spcPct val="80000"/>
              </a:lnSpc>
            </a:pPr>
            <a:r>
              <a:rPr lang="en-US" sz="2600" b="1" u="sng"/>
              <a:t>Building National Capacity for Data Collection and Survey Design  -</a:t>
            </a:r>
            <a:r>
              <a:rPr lang="en-US" sz="2600">
                <a:effectLst/>
              </a:rPr>
              <a:t> assisting in designing surveys to collect data, enhancing data analysis, updating and harmonizing, support to </a:t>
            </a:r>
            <a:r>
              <a:rPr lang="en-US" sz="2600"/>
              <a:t>continuous poverty and human development assessments, analysis, evidence-based policy-making and programmes </a:t>
            </a:r>
          </a:p>
          <a:p>
            <a:pPr>
              <a:lnSpc>
                <a:spcPct val="80000"/>
              </a:lnSpc>
            </a:pPr>
            <a:r>
              <a:rPr lang="en-US" sz="2600" b="1" u="sng"/>
              <a:t>Establishment of Monitoring and Evaluation Systems </a:t>
            </a:r>
            <a:r>
              <a:rPr lang="en-US" sz="2600"/>
              <a:t>for</a:t>
            </a:r>
            <a:r>
              <a:rPr lang="en-US" sz="2600" b="1" u="sng"/>
              <a:t> </a:t>
            </a:r>
            <a:r>
              <a:rPr lang="en-US" sz="2600"/>
              <a:t>monitoring and evaluating poverty reduction and social development policies. Monitoring of processes and outcomes; enabling independent monitoring and evaluation and enhancing coordination</a:t>
            </a:r>
          </a:p>
          <a:p>
            <a:pPr>
              <a:lnSpc>
                <a:spcPct val="80000"/>
              </a:lnSpc>
            </a:pPr>
            <a:r>
              <a:rPr lang="en-US" sz="2600" b="1" u="sng"/>
              <a:t>Data Dissemination:</a:t>
            </a:r>
            <a:r>
              <a:rPr lang="en-US" sz="2600"/>
              <a:t> addressing dissemination strategy and supporting the publication of data through various reports</a:t>
            </a:r>
            <a:endParaRPr lang="en-US" sz="2600" b="1" u="sng"/>
          </a:p>
        </p:txBody>
      </p:sp>
      <p:pic>
        <p:nvPicPr>
          <p:cNvPr id="65540"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228600" y="152400"/>
            <a:ext cx="8229600" cy="1143000"/>
          </a:xfrm>
        </p:spPr>
        <p:txBody>
          <a:bodyPr/>
          <a:lstStyle/>
          <a:p>
            <a:r>
              <a:rPr lang="en-029" sz="4000"/>
              <a:t>Revised Programme Components (2)</a:t>
            </a:r>
            <a:endParaRPr lang="en-US" sz="4000"/>
          </a:p>
        </p:txBody>
      </p:sp>
      <p:sp>
        <p:nvSpPr>
          <p:cNvPr id="129027" name="Rectangle 3"/>
          <p:cNvSpPr>
            <a:spLocks noGrp="1" noChangeArrowheads="1"/>
          </p:cNvSpPr>
          <p:nvPr>
            <p:ph type="body" idx="1"/>
          </p:nvPr>
        </p:nvSpPr>
        <p:spPr/>
        <p:txBody>
          <a:bodyPr/>
          <a:lstStyle/>
          <a:p>
            <a:pPr>
              <a:lnSpc>
                <a:spcPct val="80000"/>
              </a:lnSpc>
            </a:pPr>
            <a:r>
              <a:rPr lang="en-US" sz="2800" b="1" u="sng"/>
              <a:t>Regional coordination</a:t>
            </a:r>
            <a:r>
              <a:rPr lang="en-US" sz="2800"/>
              <a:t> building on CSME efforts and seeking to harmonize data collection efforts at the regional level and among donors</a:t>
            </a:r>
          </a:p>
          <a:p>
            <a:pPr>
              <a:lnSpc>
                <a:spcPct val="80000"/>
              </a:lnSpc>
            </a:pPr>
            <a:r>
              <a:rPr lang="en-US" sz="2800" b="1" u="sng"/>
              <a:t>Symposia for Senior Policy Makers</a:t>
            </a:r>
            <a:r>
              <a:rPr lang="en-US" sz="2800"/>
              <a:t> – awareness building for and advocacy with senior policy-makers and promote linkages between users and producers of data</a:t>
            </a:r>
          </a:p>
          <a:p>
            <a:pPr>
              <a:lnSpc>
                <a:spcPct val="80000"/>
              </a:lnSpc>
            </a:pPr>
            <a:r>
              <a:rPr lang="en-US" sz="2800" b="1" u="sng"/>
              <a:t>Build Partnerships</a:t>
            </a:r>
            <a:r>
              <a:rPr lang="en-US" sz="2800" b="1"/>
              <a:t>: </a:t>
            </a:r>
            <a:r>
              <a:rPr lang="en-US" sz="2800">
                <a:effectLst/>
              </a:rPr>
              <a:t>partnerships enabled and fostered amongst government institutions through SIMDG committees, and also with donors, regional and international statistical and research organizations</a:t>
            </a:r>
            <a:endParaRPr lang="en-US" sz="2800" b="1"/>
          </a:p>
          <a:p>
            <a:pPr>
              <a:lnSpc>
                <a:spcPct val="80000"/>
              </a:lnSpc>
            </a:pPr>
            <a:endParaRPr lang="en-US" sz="2800" b="1"/>
          </a:p>
        </p:txBody>
      </p:sp>
      <p:pic>
        <p:nvPicPr>
          <p:cNvPr id="129028"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029"/>
              <a:t>Proposed Programme Outputs </a:t>
            </a:r>
            <a:endParaRPr lang="en-US"/>
          </a:p>
        </p:txBody>
      </p:sp>
      <p:sp>
        <p:nvSpPr>
          <p:cNvPr id="66564" name="Rectangle 4"/>
          <p:cNvSpPr>
            <a:spLocks noGrp="1" noChangeArrowheads="1"/>
          </p:cNvSpPr>
          <p:nvPr>
            <p:ph type="body" sz="half" idx="1"/>
          </p:nvPr>
        </p:nvSpPr>
        <p:spPr/>
        <p:txBody>
          <a:bodyPr/>
          <a:lstStyle/>
          <a:p>
            <a:pPr>
              <a:lnSpc>
                <a:spcPct val="90000"/>
              </a:lnSpc>
            </a:pPr>
            <a:r>
              <a:rPr lang="en-US" sz="2000" i="1"/>
              <a:t>Building National Capacity for Data Collection and Survey Design</a:t>
            </a:r>
          </a:p>
          <a:p>
            <a:pPr lvl="1">
              <a:lnSpc>
                <a:spcPct val="90000"/>
              </a:lnSpc>
            </a:pPr>
            <a:r>
              <a:rPr lang="en-US" sz="1800"/>
              <a:t>(a) Capacity to conduct CWIQ, CPAs and to utilize other appropriate assessment tools related to health, children, gender etc; (b) Localization of the MDG – targets and indicators</a:t>
            </a:r>
          </a:p>
          <a:p>
            <a:pPr>
              <a:lnSpc>
                <a:spcPct val="90000"/>
              </a:lnSpc>
            </a:pPr>
            <a:r>
              <a:rPr lang="en-US" sz="2000" i="1"/>
              <a:t>Establishment of</a:t>
            </a:r>
            <a:r>
              <a:rPr lang="en-US" sz="2000"/>
              <a:t> </a:t>
            </a:r>
            <a:r>
              <a:rPr lang="en-US" sz="2000" i="1"/>
              <a:t>M&amp;E Systems</a:t>
            </a:r>
          </a:p>
          <a:p>
            <a:pPr lvl="1">
              <a:lnSpc>
                <a:spcPct val="90000"/>
              </a:lnSpc>
            </a:pPr>
            <a:r>
              <a:rPr lang="en-US" sz="1800"/>
              <a:t>(a) Improved National policy frameworks, (b) Specific M&amp;E guidelines harmonized across programme countries</a:t>
            </a:r>
          </a:p>
          <a:p>
            <a:pPr lvl="1">
              <a:lnSpc>
                <a:spcPct val="90000"/>
              </a:lnSpc>
            </a:pPr>
            <a:r>
              <a:rPr lang="en-US" sz="1800"/>
              <a:t>(c) Enhanced capacity for reporting on policies </a:t>
            </a:r>
          </a:p>
          <a:p>
            <a:pPr>
              <a:lnSpc>
                <a:spcPct val="90000"/>
              </a:lnSpc>
            </a:pPr>
            <a:endParaRPr lang="en-US" sz="2000"/>
          </a:p>
        </p:txBody>
      </p:sp>
      <p:sp>
        <p:nvSpPr>
          <p:cNvPr id="66565" name="Rectangle 5"/>
          <p:cNvSpPr>
            <a:spLocks noGrp="1" noChangeArrowheads="1"/>
          </p:cNvSpPr>
          <p:nvPr>
            <p:ph type="body" sz="half" idx="2"/>
          </p:nvPr>
        </p:nvSpPr>
        <p:spPr/>
        <p:txBody>
          <a:bodyPr/>
          <a:lstStyle/>
          <a:p>
            <a:pPr>
              <a:lnSpc>
                <a:spcPct val="90000"/>
              </a:lnSpc>
              <a:buFont typeface="Wingdings" pitchFamily="2" charset="2"/>
              <a:buNone/>
            </a:pPr>
            <a:r>
              <a:rPr lang="en-029" sz="2000" i="1"/>
              <a:t>Data Dissemination</a:t>
            </a:r>
            <a:r>
              <a:rPr lang="en-029" sz="2000"/>
              <a:t> </a:t>
            </a:r>
            <a:endParaRPr lang="en-029" sz="2000" i="1"/>
          </a:p>
          <a:p>
            <a:pPr lvl="1">
              <a:lnSpc>
                <a:spcPct val="90000"/>
              </a:lnSpc>
            </a:pPr>
            <a:r>
              <a:rPr lang="en-US" sz="1800"/>
              <a:t>(a)</a:t>
            </a:r>
            <a:r>
              <a:rPr lang="en-US" sz="1800" b="1"/>
              <a:t> </a:t>
            </a:r>
            <a:r>
              <a:rPr lang="en-US" sz="1800"/>
              <a:t>Increased reporting on the state of poverty and social development; (b) readily available data and data sets, </a:t>
            </a:r>
          </a:p>
          <a:p>
            <a:pPr lvl="1">
              <a:lnSpc>
                <a:spcPct val="90000"/>
              </a:lnSpc>
            </a:pPr>
            <a:r>
              <a:rPr lang="en-US" sz="1800"/>
              <a:t>(c) Annual/Bi-ennial Monitoring Reports, (d) Biennial Human Development Reports </a:t>
            </a:r>
          </a:p>
          <a:p>
            <a:pPr>
              <a:lnSpc>
                <a:spcPct val="90000"/>
              </a:lnSpc>
            </a:pPr>
            <a:r>
              <a:rPr lang="en-029" sz="2000" i="1"/>
              <a:t>Regional Coordination</a:t>
            </a:r>
          </a:p>
          <a:p>
            <a:pPr lvl="1">
              <a:lnSpc>
                <a:spcPct val="90000"/>
              </a:lnSpc>
            </a:pPr>
            <a:r>
              <a:rPr lang="en-US" sz="1800"/>
              <a:t>(a) Regional Plan for MDG and Poverty Monitoring; </a:t>
            </a:r>
          </a:p>
          <a:p>
            <a:pPr lvl="1">
              <a:lnSpc>
                <a:spcPct val="90000"/>
              </a:lnSpc>
            </a:pPr>
            <a:r>
              <a:rPr lang="en-US" sz="1800"/>
              <a:t>(b) Effective programme implementation enabled by a fully functioning and operational PSC </a:t>
            </a:r>
          </a:p>
        </p:txBody>
      </p:sp>
      <p:pic>
        <p:nvPicPr>
          <p:cNvPr id="66566" name="Picture 6"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z="4000"/>
              <a:t>Alignment of Gaps with current or new activities</a:t>
            </a:r>
          </a:p>
        </p:txBody>
      </p:sp>
      <p:sp>
        <p:nvSpPr>
          <p:cNvPr id="86032" name="Rectangle 16"/>
          <p:cNvSpPr>
            <a:spLocks noChangeArrowheads="1"/>
          </p:cNvSpPr>
          <p:nvPr/>
        </p:nvSpPr>
        <p:spPr bwMode="auto">
          <a:xfrm>
            <a:off x="762000" y="1828800"/>
            <a:ext cx="2286000" cy="609600"/>
          </a:xfrm>
          <a:prstGeom prst="rect">
            <a:avLst/>
          </a:prstGeom>
          <a:solidFill>
            <a:schemeClr val="accent1"/>
          </a:solidFill>
          <a:ln w="9525">
            <a:solidFill>
              <a:schemeClr val="tx1"/>
            </a:solidFill>
            <a:miter lim="800000"/>
            <a:headEnd/>
            <a:tailEnd/>
          </a:ln>
          <a:effectLst/>
        </p:spPr>
        <p:txBody>
          <a:bodyPr wrap="none" anchor="ctr"/>
          <a:lstStyle/>
          <a:p>
            <a:r>
              <a:rPr lang="en-US"/>
              <a:t>Census Related</a:t>
            </a:r>
          </a:p>
        </p:txBody>
      </p:sp>
      <p:sp>
        <p:nvSpPr>
          <p:cNvPr id="86033" name="Rectangle 17"/>
          <p:cNvSpPr>
            <a:spLocks noChangeArrowheads="1"/>
          </p:cNvSpPr>
          <p:nvPr/>
        </p:nvSpPr>
        <p:spPr bwMode="auto">
          <a:xfrm>
            <a:off x="4724400" y="1905000"/>
            <a:ext cx="1524000" cy="609600"/>
          </a:xfrm>
          <a:prstGeom prst="rect">
            <a:avLst/>
          </a:prstGeom>
          <a:solidFill>
            <a:schemeClr val="accent1"/>
          </a:solidFill>
          <a:ln w="9525">
            <a:solidFill>
              <a:schemeClr val="tx1"/>
            </a:solidFill>
            <a:miter lim="800000"/>
            <a:headEnd/>
            <a:tailEnd/>
          </a:ln>
          <a:effectLst/>
        </p:spPr>
        <p:txBody>
          <a:bodyPr wrap="none" anchor="ctr"/>
          <a:lstStyle/>
          <a:p>
            <a:r>
              <a:rPr lang="en-US"/>
              <a:t>CARICOM/</a:t>
            </a:r>
          </a:p>
          <a:p>
            <a:r>
              <a:rPr lang="en-US"/>
              <a:t>TFSCB</a:t>
            </a:r>
          </a:p>
        </p:txBody>
      </p:sp>
      <p:sp>
        <p:nvSpPr>
          <p:cNvPr id="86036" name="Rectangle 20"/>
          <p:cNvSpPr>
            <a:spLocks noChangeArrowheads="1"/>
          </p:cNvSpPr>
          <p:nvPr/>
        </p:nvSpPr>
        <p:spPr bwMode="auto">
          <a:xfrm>
            <a:off x="4724400" y="2514600"/>
            <a:ext cx="1524000" cy="609600"/>
          </a:xfrm>
          <a:prstGeom prst="rect">
            <a:avLst/>
          </a:prstGeom>
          <a:solidFill>
            <a:schemeClr val="accent1"/>
          </a:solidFill>
          <a:ln w="9525">
            <a:solidFill>
              <a:schemeClr val="tx1"/>
            </a:solidFill>
            <a:miter lim="800000"/>
            <a:headEnd/>
            <a:tailEnd/>
          </a:ln>
          <a:effectLst/>
        </p:spPr>
        <p:txBody>
          <a:bodyPr wrap="none" anchor="ctr"/>
          <a:lstStyle/>
          <a:p>
            <a:r>
              <a:rPr lang="en-US"/>
              <a:t>CARICOM/</a:t>
            </a:r>
          </a:p>
          <a:p>
            <a:r>
              <a:rPr lang="en-US"/>
              <a:t>UNFPA</a:t>
            </a:r>
          </a:p>
        </p:txBody>
      </p:sp>
      <p:sp>
        <p:nvSpPr>
          <p:cNvPr id="86037" name="Rectangle 21"/>
          <p:cNvSpPr>
            <a:spLocks noChangeArrowheads="1"/>
          </p:cNvSpPr>
          <p:nvPr/>
        </p:nvSpPr>
        <p:spPr bwMode="auto">
          <a:xfrm>
            <a:off x="6248400" y="2209800"/>
            <a:ext cx="1676400" cy="685800"/>
          </a:xfrm>
          <a:prstGeom prst="rect">
            <a:avLst/>
          </a:prstGeom>
          <a:solidFill>
            <a:schemeClr val="accent1"/>
          </a:solidFill>
          <a:ln w="9525">
            <a:solidFill>
              <a:schemeClr val="tx1"/>
            </a:solidFill>
            <a:miter lim="800000"/>
            <a:headEnd/>
            <a:tailEnd/>
          </a:ln>
          <a:effectLst/>
        </p:spPr>
        <p:txBody>
          <a:bodyPr wrap="none" anchor="ctr"/>
          <a:lstStyle/>
          <a:p>
            <a:r>
              <a:rPr lang="en-US"/>
              <a:t>OECS </a:t>
            </a:r>
          </a:p>
          <a:p>
            <a:r>
              <a:rPr lang="en-US"/>
              <a:t>MECOVI/SLC</a:t>
            </a:r>
          </a:p>
        </p:txBody>
      </p:sp>
      <p:sp>
        <p:nvSpPr>
          <p:cNvPr id="86038" name="Rectangle 22"/>
          <p:cNvSpPr>
            <a:spLocks noChangeArrowheads="1"/>
          </p:cNvSpPr>
          <p:nvPr/>
        </p:nvSpPr>
        <p:spPr bwMode="auto">
          <a:xfrm>
            <a:off x="762000" y="3657600"/>
            <a:ext cx="2286000" cy="609600"/>
          </a:xfrm>
          <a:prstGeom prst="rect">
            <a:avLst/>
          </a:prstGeom>
          <a:solidFill>
            <a:schemeClr val="accent1"/>
          </a:solidFill>
          <a:ln w="9525">
            <a:solidFill>
              <a:schemeClr val="tx1"/>
            </a:solidFill>
            <a:miter lim="800000"/>
            <a:headEnd/>
            <a:tailEnd/>
          </a:ln>
          <a:effectLst/>
        </p:spPr>
        <p:txBody>
          <a:bodyPr wrap="none" anchor="ctr"/>
          <a:lstStyle/>
          <a:p>
            <a:endParaRPr lang="en-US"/>
          </a:p>
          <a:p>
            <a:r>
              <a:rPr lang="en-US"/>
              <a:t>Qualitative </a:t>
            </a:r>
          </a:p>
          <a:p>
            <a:r>
              <a:rPr lang="en-US"/>
              <a:t>Assessments</a:t>
            </a:r>
          </a:p>
          <a:p>
            <a:endParaRPr lang="en-US"/>
          </a:p>
        </p:txBody>
      </p:sp>
      <p:sp>
        <p:nvSpPr>
          <p:cNvPr id="86039" name="Rectangle 23"/>
          <p:cNvSpPr>
            <a:spLocks noChangeArrowheads="1"/>
          </p:cNvSpPr>
          <p:nvPr/>
        </p:nvSpPr>
        <p:spPr bwMode="auto">
          <a:xfrm>
            <a:off x="6629400" y="5257800"/>
            <a:ext cx="1981200" cy="457200"/>
          </a:xfrm>
          <a:prstGeom prst="rect">
            <a:avLst/>
          </a:prstGeom>
          <a:solidFill>
            <a:schemeClr val="accent1"/>
          </a:solidFill>
          <a:ln w="9525">
            <a:solidFill>
              <a:schemeClr val="tx1"/>
            </a:solidFill>
            <a:miter lim="800000"/>
            <a:headEnd/>
            <a:tailEnd/>
          </a:ln>
          <a:effectLst/>
        </p:spPr>
        <p:txBody>
          <a:bodyPr wrap="none" anchor="ctr"/>
          <a:lstStyle/>
          <a:p>
            <a:r>
              <a:rPr lang="en-US"/>
              <a:t>OECS/</a:t>
            </a:r>
          </a:p>
          <a:p>
            <a:r>
              <a:rPr lang="en-US"/>
              <a:t>MECOVI/SLC</a:t>
            </a:r>
          </a:p>
        </p:txBody>
      </p:sp>
      <p:sp>
        <p:nvSpPr>
          <p:cNvPr id="86040" name="Rectangle 24"/>
          <p:cNvSpPr>
            <a:spLocks noChangeArrowheads="1"/>
          </p:cNvSpPr>
          <p:nvPr/>
        </p:nvSpPr>
        <p:spPr bwMode="auto">
          <a:xfrm>
            <a:off x="4343400" y="5715000"/>
            <a:ext cx="2286000" cy="685800"/>
          </a:xfrm>
          <a:prstGeom prst="rect">
            <a:avLst/>
          </a:prstGeom>
          <a:solidFill>
            <a:schemeClr val="accent1"/>
          </a:solidFill>
          <a:ln w="9525">
            <a:solidFill>
              <a:schemeClr val="tx1"/>
            </a:solidFill>
            <a:miter lim="800000"/>
            <a:headEnd/>
            <a:tailEnd/>
          </a:ln>
          <a:effectLst/>
        </p:spPr>
        <p:txBody>
          <a:bodyPr wrap="none" anchor="ctr"/>
          <a:lstStyle/>
          <a:p>
            <a:r>
              <a:rPr lang="en-US"/>
              <a:t>UNDP (CWIQ)</a:t>
            </a:r>
          </a:p>
        </p:txBody>
      </p:sp>
      <p:sp>
        <p:nvSpPr>
          <p:cNvPr id="86042" name="Rectangle 26"/>
          <p:cNvSpPr>
            <a:spLocks noChangeArrowheads="1"/>
          </p:cNvSpPr>
          <p:nvPr/>
        </p:nvSpPr>
        <p:spPr bwMode="auto">
          <a:xfrm>
            <a:off x="4343400" y="3581400"/>
            <a:ext cx="2286000" cy="762000"/>
          </a:xfrm>
          <a:prstGeom prst="rect">
            <a:avLst/>
          </a:prstGeom>
          <a:solidFill>
            <a:schemeClr val="accent1"/>
          </a:solidFill>
          <a:ln w="9525">
            <a:solidFill>
              <a:schemeClr val="tx1"/>
            </a:solidFill>
            <a:miter lim="800000"/>
            <a:headEnd/>
            <a:tailEnd/>
          </a:ln>
          <a:effectLst/>
        </p:spPr>
        <p:txBody>
          <a:bodyPr wrap="none" anchor="ctr"/>
          <a:lstStyle/>
          <a:p>
            <a:r>
              <a:rPr lang="en-US"/>
              <a:t>EC (Impact Monitoring </a:t>
            </a:r>
          </a:p>
          <a:p>
            <a:r>
              <a:rPr lang="en-US"/>
              <a:t>Methodology)</a:t>
            </a:r>
          </a:p>
        </p:txBody>
      </p:sp>
      <p:sp>
        <p:nvSpPr>
          <p:cNvPr id="86043" name="Rectangle 27"/>
          <p:cNvSpPr>
            <a:spLocks noChangeArrowheads="1"/>
          </p:cNvSpPr>
          <p:nvPr/>
        </p:nvSpPr>
        <p:spPr bwMode="auto">
          <a:xfrm>
            <a:off x="762000" y="1828800"/>
            <a:ext cx="2286000" cy="838200"/>
          </a:xfrm>
          <a:prstGeom prst="rect">
            <a:avLst/>
          </a:prstGeom>
          <a:solidFill>
            <a:schemeClr val="accent1"/>
          </a:solidFill>
          <a:ln w="9525">
            <a:solidFill>
              <a:schemeClr val="tx1"/>
            </a:solidFill>
            <a:miter lim="800000"/>
            <a:headEnd/>
            <a:tailEnd/>
          </a:ln>
          <a:effectLst/>
        </p:spPr>
        <p:txBody>
          <a:bodyPr wrap="none" anchor="ctr"/>
          <a:lstStyle/>
          <a:p>
            <a:r>
              <a:rPr lang="en-US"/>
              <a:t>Census Related</a:t>
            </a:r>
          </a:p>
        </p:txBody>
      </p:sp>
      <p:sp>
        <p:nvSpPr>
          <p:cNvPr id="86044" name="Rectangle 28"/>
          <p:cNvSpPr>
            <a:spLocks noChangeArrowheads="1"/>
          </p:cNvSpPr>
          <p:nvPr/>
        </p:nvSpPr>
        <p:spPr bwMode="auto">
          <a:xfrm>
            <a:off x="838200" y="5715000"/>
            <a:ext cx="2286000" cy="533400"/>
          </a:xfrm>
          <a:prstGeom prst="rect">
            <a:avLst/>
          </a:prstGeom>
          <a:solidFill>
            <a:schemeClr val="accent1"/>
          </a:solidFill>
          <a:ln w="9525">
            <a:solidFill>
              <a:schemeClr val="tx1"/>
            </a:solidFill>
            <a:miter lim="800000"/>
            <a:headEnd/>
            <a:tailEnd/>
          </a:ln>
          <a:effectLst/>
        </p:spPr>
        <p:txBody>
          <a:bodyPr wrap="none" anchor="ctr"/>
          <a:lstStyle/>
          <a:p>
            <a:endParaRPr lang="en-US"/>
          </a:p>
          <a:p>
            <a:r>
              <a:rPr lang="en-US"/>
              <a:t>Annual </a:t>
            </a:r>
          </a:p>
          <a:p>
            <a:r>
              <a:rPr lang="en-US"/>
              <a:t>Monitoring</a:t>
            </a:r>
          </a:p>
          <a:p>
            <a:endParaRPr lang="en-US"/>
          </a:p>
        </p:txBody>
      </p:sp>
      <p:sp>
        <p:nvSpPr>
          <p:cNvPr id="86045" name="Rectangle 29"/>
          <p:cNvSpPr>
            <a:spLocks noChangeArrowheads="1"/>
          </p:cNvSpPr>
          <p:nvPr/>
        </p:nvSpPr>
        <p:spPr bwMode="auto">
          <a:xfrm>
            <a:off x="4343400" y="4419600"/>
            <a:ext cx="2286000" cy="457200"/>
          </a:xfrm>
          <a:prstGeom prst="rect">
            <a:avLst/>
          </a:prstGeom>
          <a:solidFill>
            <a:schemeClr val="accent1"/>
          </a:solidFill>
          <a:ln w="9525">
            <a:solidFill>
              <a:schemeClr val="tx1"/>
            </a:solidFill>
            <a:miter lim="800000"/>
            <a:headEnd/>
            <a:tailEnd/>
          </a:ln>
          <a:effectLst/>
        </p:spPr>
        <p:txBody>
          <a:bodyPr wrap="none" anchor="ctr"/>
          <a:lstStyle/>
          <a:p>
            <a:r>
              <a:rPr lang="en-US"/>
              <a:t>CDB (PPA)</a:t>
            </a:r>
          </a:p>
        </p:txBody>
      </p:sp>
      <p:sp>
        <p:nvSpPr>
          <p:cNvPr id="86047" name="Line 31"/>
          <p:cNvSpPr>
            <a:spLocks noChangeShapeType="1"/>
          </p:cNvSpPr>
          <p:nvPr/>
        </p:nvSpPr>
        <p:spPr bwMode="auto">
          <a:xfrm>
            <a:off x="3048000" y="2286000"/>
            <a:ext cx="1600200" cy="0"/>
          </a:xfrm>
          <a:prstGeom prst="line">
            <a:avLst/>
          </a:prstGeom>
          <a:noFill/>
          <a:ln w="9525">
            <a:solidFill>
              <a:schemeClr val="tx1"/>
            </a:solidFill>
            <a:round/>
            <a:headEnd/>
            <a:tailEnd type="triangle" w="med" len="med"/>
          </a:ln>
          <a:effectLst/>
        </p:spPr>
        <p:txBody>
          <a:bodyPr/>
          <a:lstStyle/>
          <a:p>
            <a:endParaRPr lang="en-US"/>
          </a:p>
        </p:txBody>
      </p:sp>
      <p:sp>
        <p:nvSpPr>
          <p:cNvPr id="86048" name="Line 32"/>
          <p:cNvSpPr>
            <a:spLocks noChangeShapeType="1"/>
          </p:cNvSpPr>
          <p:nvPr/>
        </p:nvSpPr>
        <p:spPr bwMode="auto">
          <a:xfrm>
            <a:off x="3048000" y="2286000"/>
            <a:ext cx="1600200" cy="381000"/>
          </a:xfrm>
          <a:prstGeom prst="line">
            <a:avLst/>
          </a:prstGeom>
          <a:noFill/>
          <a:ln w="9525">
            <a:solidFill>
              <a:schemeClr val="tx1"/>
            </a:solidFill>
            <a:round/>
            <a:headEnd/>
            <a:tailEnd type="triangle" w="med" len="med"/>
          </a:ln>
          <a:effectLst/>
        </p:spPr>
        <p:txBody>
          <a:bodyPr/>
          <a:lstStyle/>
          <a:p>
            <a:endParaRPr lang="en-US"/>
          </a:p>
        </p:txBody>
      </p:sp>
      <p:sp>
        <p:nvSpPr>
          <p:cNvPr id="86050" name="Line 34"/>
          <p:cNvSpPr>
            <a:spLocks noChangeShapeType="1"/>
          </p:cNvSpPr>
          <p:nvPr/>
        </p:nvSpPr>
        <p:spPr bwMode="auto">
          <a:xfrm>
            <a:off x="3048000" y="4038600"/>
            <a:ext cx="1295400" cy="0"/>
          </a:xfrm>
          <a:prstGeom prst="line">
            <a:avLst/>
          </a:prstGeom>
          <a:noFill/>
          <a:ln w="9525">
            <a:solidFill>
              <a:schemeClr val="tx1"/>
            </a:solidFill>
            <a:round/>
            <a:headEnd/>
            <a:tailEnd type="triangle" w="med" len="med"/>
          </a:ln>
          <a:effectLst/>
        </p:spPr>
        <p:txBody>
          <a:bodyPr/>
          <a:lstStyle/>
          <a:p>
            <a:endParaRPr lang="en-US"/>
          </a:p>
        </p:txBody>
      </p:sp>
      <p:sp>
        <p:nvSpPr>
          <p:cNvPr id="86053" name="Line 37"/>
          <p:cNvSpPr>
            <a:spLocks noChangeShapeType="1"/>
          </p:cNvSpPr>
          <p:nvPr/>
        </p:nvSpPr>
        <p:spPr bwMode="auto">
          <a:xfrm>
            <a:off x="3048000" y="4038600"/>
            <a:ext cx="1295400" cy="533400"/>
          </a:xfrm>
          <a:prstGeom prst="line">
            <a:avLst/>
          </a:prstGeom>
          <a:noFill/>
          <a:ln w="9525">
            <a:solidFill>
              <a:schemeClr val="tx1"/>
            </a:solidFill>
            <a:round/>
            <a:headEnd/>
            <a:tailEnd type="triangle" w="med" len="med"/>
          </a:ln>
          <a:effectLst/>
        </p:spPr>
        <p:txBody>
          <a:bodyPr/>
          <a:lstStyle/>
          <a:p>
            <a:endParaRPr lang="en-US"/>
          </a:p>
        </p:txBody>
      </p:sp>
      <p:sp>
        <p:nvSpPr>
          <p:cNvPr id="86055" name="Line 39"/>
          <p:cNvSpPr>
            <a:spLocks noChangeShapeType="1"/>
          </p:cNvSpPr>
          <p:nvPr/>
        </p:nvSpPr>
        <p:spPr bwMode="auto">
          <a:xfrm>
            <a:off x="3124200" y="6019800"/>
            <a:ext cx="1219200" cy="0"/>
          </a:xfrm>
          <a:prstGeom prst="line">
            <a:avLst/>
          </a:prstGeom>
          <a:noFill/>
          <a:ln w="9525">
            <a:solidFill>
              <a:schemeClr val="tx1"/>
            </a:solidFill>
            <a:round/>
            <a:headEnd/>
            <a:tailEnd type="triangle" w="med" len="med"/>
          </a:ln>
          <a:effectLst/>
        </p:spPr>
        <p:txBody>
          <a:bodyPr/>
          <a:lstStyle/>
          <a:p>
            <a:endParaRPr lang="en-US"/>
          </a:p>
        </p:txBody>
      </p:sp>
      <p:sp>
        <p:nvSpPr>
          <p:cNvPr id="86057" name="Line 41"/>
          <p:cNvSpPr>
            <a:spLocks noChangeShapeType="1"/>
          </p:cNvSpPr>
          <p:nvPr/>
        </p:nvSpPr>
        <p:spPr bwMode="auto">
          <a:xfrm flipV="1">
            <a:off x="3048000" y="1752600"/>
            <a:ext cx="3200400" cy="533400"/>
          </a:xfrm>
          <a:prstGeom prst="line">
            <a:avLst/>
          </a:prstGeom>
          <a:noFill/>
          <a:ln w="9525">
            <a:solidFill>
              <a:schemeClr val="tx1"/>
            </a:solidFill>
            <a:round/>
            <a:headEnd/>
            <a:tailEnd type="triangle" w="med" len="med"/>
          </a:ln>
          <a:effectLst/>
        </p:spPr>
        <p:txBody>
          <a:bodyPr/>
          <a:lstStyle/>
          <a:p>
            <a:endParaRPr lang="en-US"/>
          </a:p>
        </p:txBody>
      </p:sp>
      <p:sp>
        <p:nvSpPr>
          <p:cNvPr id="86058" name="Rectangle 42"/>
          <p:cNvSpPr>
            <a:spLocks noChangeArrowheads="1"/>
          </p:cNvSpPr>
          <p:nvPr/>
        </p:nvSpPr>
        <p:spPr bwMode="auto">
          <a:xfrm>
            <a:off x="6248400" y="2819400"/>
            <a:ext cx="1752600" cy="457200"/>
          </a:xfrm>
          <a:prstGeom prst="rect">
            <a:avLst/>
          </a:prstGeom>
          <a:solidFill>
            <a:schemeClr val="accent1"/>
          </a:solidFill>
          <a:ln w="9525">
            <a:solidFill>
              <a:schemeClr val="tx1"/>
            </a:solidFill>
            <a:miter lim="800000"/>
            <a:headEnd/>
            <a:tailEnd/>
          </a:ln>
          <a:effectLst/>
        </p:spPr>
        <p:txBody>
          <a:bodyPr wrap="none" anchor="ctr"/>
          <a:lstStyle/>
          <a:p>
            <a:r>
              <a:rPr lang="en-US"/>
              <a:t>UNECLAC</a:t>
            </a:r>
          </a:p>
        </p:txBody>
      </p:sp>
      <p:sp>
        <p:nvSpPr>
          <p:cNvPr id="86059" name="Rectangle 43"/>
          <p:cNvSpPr>
            <a:spLocks noChangeArrowheads="1"/>
          </p:cNvSpPr>
          <p:nvPr/>
        </p:nvSpPr>
        <p:spPr bwMode="auto">
          <a:xfrm>
            <a:off x="6629400" y="3505200"/>
            <a:ext cx="2133600" cy="457200"/>
          </a:xfrm>
          <a:prstGeom prst="rect">
            <a:avLst/>
          </a:prstGeom>
          <a:solidFill>
            <a:schemeClr val="accent1"/>
          </a:solidFill>
          <a:ln w="9525">
            <a:solidFill>
              <a:schemeClr val="tx1"/>
            </a:solidFill>
            <a:miter lim="800000"/>
            <a:headEnd/>
            <a:tailEnd/>
          </a:ln>
          <a:effectLst/>
        </p:spPr>
        <p:txBody>
          <a:bodyPr wrap="none" anchor="ctr"/>
          <a:lstStyle/>
          <a:p>
            <a:r>
              <a:rPr lang="en-US"/>
              <a:t>UNECLAC</a:t>
            </a:r>
          </a:p>
        </p:txBody>
      </p:sp>
      <p:sp>
        <p:nvSpPr>
          <p:cNvPr id="86060" name="Line 44"/>
          <p:cNvSpPr>
            <a:spLocks noChangeShapeType="1"/>
          </p:cNvSpPr>
          <p:nvPr/>
        </p:nvSpPr>
        <p:spPr bwMode="auto">
          <a:xfrm flipV="1">
            <a:off x="3048000" y="3657600"/>
            <a:ext cx="3733800" cy="381000"/>
          </a:xfrm>
          <a:prstGeom prst="line">
            <a:avLst/>
          </a:prstGeom>
          <a:noFill/>
          <a:ln w="9525">
            <a:solidFill>
              <a:schemeClr val="tx1"/>
            </a:solidFill>
            <a:round/>
            <a:headEnd/>
            <a:tailEnd type="triangle" w="med" len="med"/>
          </a:ln>
          <a:effectLst/>
        </p:spPr>
        <p:txBody>
          <a:bodyPr/>
          <a:lstStyle/>
          <a:p>
            <a:endParaRPr lang="en-US"/>
          </a:p>
        </p:txBody>
      </p:sp>
      <p:sp>
        <p:nvSpPr>
          <p:cNvPr id="86061" name="Line 45"/>
          <p:cNvSpPr>
            <a:spLocks noChangeShapeType="1"/>
          </p:cNvSpPr>
          <p:nvPr/>
        </p:nvSpPr>
        <p:spPr bwMode="auto">
          <a:xfrm flipV="1">
            <a:off x="3200400" y="5410200"/>
            <a:ext cx="3429000" cy="609600"/>
          </a:xfrm>
          <a:prstGeom prst="line">
            <a:avLst/>
          </a:prstGeom>
          <a:noFill/>
          <a:ln w="9525">
            <a:solidFill>
              <a:schemeClr val="tx1"/>
            </a:solidFill>
            <a:round/>
            <a:headEnd/>
            <a:tailEnd type="triangle" w="med" len="med"/>
          </a:ln>
          <a:effectLst/>
        </p:spPr>
        <p:txBody>
          <a:bodyPr/>
          <a:lstStyle/>
          <a:p>
            <a:endParaRPr lang="en-US"/>
          </a:p>
        </p:txBody>
      </p:sp>
      <p:sp>
        <p:nvSpPr>
          <p:cNvPr id="86062" name="Line 46"/>
          <p:cNvSpPr>
            <a:spLocks noChangeShapeType="1"/>
          </p:cNvSpPr>
          <p:nvPr/>
        </p:nvSpPr>
        <p:spPr bwMode="auto">
          <a:xfrm>
            <a:off x="3048000" y="2286000"/>
            <a:ext cx="3581400" cy="457200"/>
          </a:xfrm>
          <a:prstGeom prst="line">
            <a:avLst/>
          </a:prstGeom>
          <a:noFill/>
          <a:ln w="9525">
            <a:solidFill>
              <a:schemeClr val="tx1"/>
            </a:solidFill>
            <a:round/>
            <a:headEnd/>
            <a:tailEnd type="triangle" w="med" len="med"/>
          </a:ln>
          <a:effectLst/>
        </p:spPr>
        <p:txBody>
          <a:bodyPr/>
          <a:lstStyle/>
          <a:p>
            <a:endParaRPr lang="en-US"/>
          </a:p>
        </p:txBody>
      </p:sp>
      <p:sp>
        <p:nvSpPr>
          <p:cNvPr id="86063" name="Rectangle 47"/>
          <p:cNvSpPr>
            <a:spLocks noChangeArrowheads="1"/>
          </p:cNvSpPr>
          <p:nvPr/>
        </p:nvSpPr>
        <p:spPr bwMode="auto">
          <a:xfrm>
            <a:off x="6629400" y="6019800"/>
            <a:ext cx="1981200" cy="457200"/>
          </a:xfrm>
          <a:prstGeom prst="rect">
            <a:avLst/>
          </a:prstGeom>
          <a:solidFill>
            <a:schemeClr val="accent1"/>
          </a:solidFill>
          <a:ln w="9525">
            <a:solidFill>
              <a:schemeClr val="tx1"/>
            </a:solidFill>
            <a:miter lim="800000"/>
            <a:headEnd/>
            <a:tailEnd/>
          </a:ln>
          <a:effectLst/>
        </p:spPr>
        <p:txBody>
          <a:bodyPr wrap="none" anchor="ctr"/>
          <a:lstStyle/>
          <a:p>
            <a:r>
              <a:rPr lang="en-US"/>
              <a:t>UWI/UG – </a:t>
            </a:r>
          </a:p>
          <a:p>
            <a:r>
              <a:rPr lang="en-US"/>
              <a:t>University Systems</a:t>
            </a:r>
          </a:p>
        </p:txBody>
      </p:sp>
      <p:sp>
        <p:nvSpPr>
          <p:cNvPr id="86065" name="Line 49"/>
          <p:cNvSpPr>
            <a:spLocks noChangeShapeType="1"/>
          </p:cNvSpPr>
          <p:nvPr/>
        </p:nvSpPr>
        <p:spPr bwMode="auto">
          <a:xfrm>
            <a:off x="3124200" y="6019800"/>
            <a:ext cx="3962400" cy="228600"/>
          </a:xfrm>
          <a:prstGeom prst="line">
            <a:avLst/>
          </a:prstGeom>
          <a:noFill/>
          <a:ln w="9525">
            <a:solidFill>
              <a:schemeClr val="tx1"/>
            </a:solidFill>
            <a:round/>
            <a:headEnd/>
            <a:tailEnd type="triangle" w="med" len="med"/>
          </a:ln>
          <a:effectLst/>
        </p:spPr>
        <p:txBody>
          <a:bodyPr/>
          <a:lstStyle/>
          <a:p>
            <a:endParaRPr lang="en-US"/>
          </a:p>
        </p:txBody>
      </p:sp>
      <p:pic>
        <p:nvPicPr>
          <p:cNvPr id="86066" name="Picture 50" descr="bundp20mm"/>
          <p:cNvPicPr>
            <a:picLocks noChangeAspect="1" noChangeArrowheads="1"/>
          </p:cNvPicPr>
          <p:nvPr>
            <p:ph idx="1"/>
          </p:nvPr>
        </p:nvPicPr>
        <p:blipFill>
          <a:blip r:embed="rId2" cstate="print"/>
          <a:srcRect/>
          <a:stretch>
            <a:fillRect/>
          </a:stretch>
        </p:blipFill>
        <p:spPr>
          <a:xfrm>
            <a:off x="8572500" y="0"/>
            <a:ext cx="571500" cy="1143000"/>
          </a:xfrm>
          <a:noFill/>
          <a:ln/>
        </p:spPr>
      </p:pic>
      <p:sp>
        <p:nvSpPr>
          <p:cNvPr id="86068" name="Rectangle 52"/>
          <p:cNvSpPr>
            <a:spLocks noChangeArrowheads="1"/>
          </p:cNvSpPr>
          <p:nvPr/>
        </p:nvSpPr>
        <p:spPr bwMode="auto">
          <a:xfrm>
            <a:off x="6248400" y="1524000"/>
            <a:ext cx="1676400" cy="685800"/>
          </a:xfrm>
          <a:prstGeom prst="rect">
            <a:avLst/>
          </a:prstGeom>
          <a:solidFill>
            <a:schemeClr val="accent1"/>
          </a:solidFill>
          <a:ln w="9525">
            <a:solidFill>
              <a:schemeClr val="tx1"/>
            </a:solidFill>
            <a:miter lim="800000"/>
            <a:headEnd/>
            <a:tailEnd/>
          </a:ln>
          <a:effectLst/>
        </p:spPr>
        <p:txBody>
          <a:bodyPr wrap="none" anchor="ctr"/>
          <a:lstStyle/>
          <a:p>
            <a:r>
              <a:rPr lang="en-US"/>
              <a:t>UNDP/</a:t>
            </a:r>
          </a:p>
          <a:p>
            <a:r>
              <a:rPr lang="en-US"/>
              <a:t>CARICOM</a:t>
            </a:r>
          </a:p>
        </p:txBody>
      </p:sp>
      <p:sp>
        <p:nvSpPr>
          <p:cNvPr id="86069" name="Line 53"/>
          <p:cNvSpPr>
            <a:spLocks noChangeShapeType="1"/>
          </p:cNvSpPr>
          <p:nvPr/>
        </p:nvSpPr>
        <p:spPr bwMode="auto">
          <a:xfrm>
            <a:off x="3048000" y="2286000"/>
            <a:ext cx="3200400" cy="9144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029" sz="3600"/>
              <a:t>Operationalization of the Vision</a:t>
            </a:r>
            <a:endParaRPr lang="en-US" sz="3600"/>
          </a:p>
        </p:txBody>
      </p:sp>
      <p:sp>
        <p:nvSpPr>
          <p:cNvPr id="26627" name="Rectangle 3"/>
          <p:cNvSpPr>
            <a:spLocks noGrp="1" noChangeArrowheads="1"/>
          </p:cNvSpPr>
          <p:nvPr>
            <p:ph type="body" sz="half" idx="1"/>
          </p:nvPr>
        </p:nvSpPr>
        <p:spPr>
          <a:xfrm>
            <a:off x="914400" y="1828800"/>
            <a:ext cx="4038600" cy="4530725"/>
          </a:xfrm>
        </p:spPr>
        <p:txBody>
          <a:bodyPr/>
          <a:lstStyle/>
          <a:p>
            <a:pPr>
              <a:lnSpc>
                <a:spcPct val="80000"/>
              </a:lnSpc>
            </a:pPr>
            <a:r>
              <a:rPr lang="en-029" sz="1400"/>
              <a:t>Harmonization of approaches</a:t>
            </a:r>
          </a:p>
          <a:p>
            <a:pPr>
              <a:lnSpc>
                <a:spcPct val="80000"/>
              </a:lnSpc>
            </a:pPr>
            <a:r>
              <a:rPr lang="en-029" sz="1400"/>
              <a:t>Identification of development priorities and targets</a:t>
            </a:r>
          </a:p>
          <a:p>
            <a:pPr>
              <a:lnSpc>
                <a:spcPct val="80000"/>
              </a:lnSpc>
            </a:pPr>
            <a:r>
              <a:rPr lang="en-029" sz="1400"/>
              <a:t>Localization of MDGs</a:t>
            </a:r>
          </a:p>
          <a:p>
            <a:pPr>
              <a:lnSpc>
                <a:spcPct val="80000"/>
              </a:lnSpc>
            </a:pPr>
            <a:r>
              <a:rPr lang="en-029" sz="1400"/>
              <a:t>Documentation of best practices and lessons learnt</a:t>
            </a:r>
          </a:p>
          <a:p>
            <a:pPr>
              <a:lnSpc>
                <a:spcPct val="80000"/>
              </a:lnSpc>
            </a:pPr>
            <a:r>
              <a:rPr lang="en-029" sz="1400"/>
              <a:t>A system of surveys</a:t>
            </a:r>
          </a:p>
          <a:p>
            <a:pPr>
              <a:lnSpc>
                <a:spcPct val="80000"/>
              </a:lnSpc>
            </a:pPr>
            <a:r>
              <a:rPr lang="en-029" sz="1400"/>
              <a:t>Consistent data collection and the right type of data </a:t>
            </a:r>
            <a:r>
              <a:rPr lang="en-029" sz="1400" b="1"/>
              <a:t>(e.g. disaggregated by sex, measuring income equality</a:t>
            </a:r>
            <a:r>
              <a:rPr lang="en-029" sz="1400"/>
              <a:t>)</a:t>
            </a:r>
          </a:p>
          <a:p>
            <a:pPr>
              <a:lnSpc>
                <a:spcPct val="80000"/>
              </a:lnSpc>
            </a:pPr>
            <a:r>
              <a:rPr lang="en-029" sz="1400"/>
              <a:t>Consistent and appropriate M&amp;E</a:t>
            </a:r>
          </a:p>
          <a:p>
            <a:pPr>
              <a:lnSpc>
                <a:spcPct val="80000"/>
              </a:lnSpc>
            </a:pPr>
            <a:r>
              <a:rPr lang="en-029" sz="1400"/>
              <a:t>Reduce dependence on external consultants/build and sustain local capacity</a:t>
            </a:r>
          </a:p>
          <a:p>
            <a:pPr>
              <a:lnSpc>
                <a:spcPct val="80000"/>
              </a:lnSpc>
            </a:pPr>
            <a:r>
              <a:rPr lang="en-029" sz="1400"/>
              <a:t>Recognize the inter-dependencies b/ween issues and sectors</a:t>
            </a:r>
          </a:p>
          <a:p>
            <a:pPr>
              <a:lnSpc>
                <a:spcPct val="80000"/>
              </a:lnSpc>
            </a:pPr>
            <a:r>
              <a:rPr lang="en-029" sz="1400"/>
              <a:t>Financial and technical commitment</a:t>
            </a:r>
          </a:p>
          <a:p>
            <a:pPr>
              <a:lnSpc>
                <a:spcPct val="80000"/>
              </a:lnSpc>
            </a:pPr>
            <a:r>
              <a:rPr lang="en-029" sz="1400"/>
              <a:t>Build on CARICOM Stats Framework</a:t>
            </a:r>
          </a:p>
          <a:p>
            <a:pPr>
              <a:lnSpc>
                <a:spcPct val="80000"/>
              </a:lnSpc>
            </a:pPr>
            <a:r>
              <a:rPr lang="en-029" sz="1400"/>
              <a:t>Improved Donor coordination </a:t>
            </a:r>
          </a:p>
          <a:p>
            <a:pPr>
              <a:lnSpc>
                <a:spcPct val="80000"/>
              </a:lnSpc>
            </a:pPr>
            <a:r>
              <a:rPr lang="en-029" sz="1400"/>
              <a:t>Better programming and targetting (who is at risk?)</a:t>
            </a:r>
          </a:p>
          <a:p>
            <a:pPr>
              <a:lnSpc>
                <a:spcPct val="80000"/>
              </a:lnSpc>
            </a:pPr>
            <a:r>
              <a:rPr lang="en-029" sz="1400"/>
              <a:t>Improved strategies and policies</a:t>
            </a:r>
          </a:p>
          <a:p>
            <a:pPr>
              <a:lnSpc>
                <a:spcPct val="80000"/>
              </a:lnSpc>
              <a:buFont typeface="Wingdings" pitchFamily="2" charset="2"/>
              <a:buNone/>
            </a:pPr>
            <a:endParaRPr lang="en-029" sz="1400"/>
          </a:p>
          <a:p>
            <a:pPr>
              <a:lnSpc>
                <a:spcPct val="80000"/>
              </a:lnSpc>
            </a:pPr>
            <a:endParaRPr lang="en-US" sz="1400"/>
          </a:p>
        </p:txBody>
      </p:sp>
      <p:pic>
        <p:nvPicPr>
          <p:cNvPr id="26628" name="Picture 4" descr="bundp20mm"/>
          <p:cNvPicPr>
            <a:picLocks noChangeAspect="1" noChangeArrowheads="1"/>
          </p:cNvPicPr>
          <p:nvPr/>
        </p:nvPicPr>
        <p:blipFill>
          <a:blip r:embed="rId3" cstate="print"/>
          <a:srcRect/>
          <a:stretch>
            <a:fillRect/>
          </a:stretch>
        </p:blipFill>
        <p:spPr bwMode="auto">
          <a:xfrm>
            <a:off x="8558213" y="0"/>
            <a:ext cx="585787" cy="1166813"/>
          </a:xfrm>
          <a:prstGeom prst="rect">
            <a:avLst/>
          </a:prstGeom>
          <a:noFill/>
        </p:spPr>
      </p:pic>
      <p:graphicFrame>
        <p:nvGraphicFramePr>
          <p:cNvPr id="26629" name="Diagram 5"/>
          <p:cNvGraphicFramePr>
            <a:graphicFrameLocks/>
          </p:cNvGraphicFramePr>
          <p:nvPr>
            <p:ph sz="half" idx="2"/>
          </p:nvPr>
        </p:nvGraphicFramePr>
        <p:xfrm>
          <a:off x="4648200" y="1143000"/>
          <a:ext cx="4267200" cy="5181600"/>
        </p:xfrm>
        <a:graphic>
          <a:graphicData uri="http://schemas.openxmlformats.org/drawingml/2006/compatibility">
            <com:legacyDrawing xmlns:com="http://schemas.openxmlformats.org/drawingml/2006/compatibility" spid="_x0000_s26629"/>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8" name="Rectangle 4"/>
          <p:cNvSpPr>
            <a:spLocks noGrp="1" noChangeArrowheads="1"/>
          </p:cNvSpPr>
          <p:nvPr>
            <p:ph type="title"/>
          </p:nvPr>
        </p:nvSpPr>
        <p:spPr>
          <a:xfrm>
            <a:off x="457200" y="2819400"/>
            <a:ext cx="8229600" cy="1143000"/>
          </a:xfrm>
        </p:spPr>
        <p:txBody>
          <a:bodyPr/>
          <a:lstStyle/>
          <a:p>
            <a:r>
              <a:rPr lang="en-US"/>
              <a:t>Where are we now?</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457200" y="277813"/>
            <a:ext cx="8001000" cy="1143000"/>
          </a:xfrm>
        </p:spPr>
        <p:txBody>
          <a:bodyPr/>
          <a:lstStyle/>
          <a:p>
            <a:r>
              <a:rPr lang="en-US" sz="4000"/>
              <a:t>Finalization of Project Document</a:t>
            </a:r>
          </a:p>
        </p:txBody>
      </p:sp>
      <p:sp>
        <p:nvSpPr>
          <p:cNvPr id="124931" name="Rectangle 3"/>
          <p:cNvSpPr>
            <a:spLocks noGrp="1" noChangeArrowheads="1"/>
          </p:cNvSpPr>
          <p:nvPr>
            <p:ph type="body" idx="1"/>
          </p:nvPr>
        </p:nvSpPr>
        <p:spPr>
          <a:xfrm>
            <a:off x="457200" y="1676400"/>
            <a:ext cx="8229600" cy="4530725"/>
          </a:xfrm>
        </p:spPr>
        <p:txBody>
          <a:bodyPr/>
          <a:lstStyle/>
          <a:p>
            <a:pPr>
              <a:lnSpc>
                <a:spcPct val="80000"/>
              </a:lnSpc>
            </a:pPr>
            <a:r>
              <a:rPr lang="en-US" sz="2400"/>
              <a:t>PSSDDG/Donor Review held February 14</a:t>
            </a:r>
            <a:r>
              <a:rPr lang="en-US" sz="2400" baseline="30000"/>
              <a:t>th</a:t>
            </a:r>
            <a:r>
              <a:rPr lang="en-US" sz="2400"/>
              <a:t>, 2006</a:t>
            </a:r>
          </a:p>
          <a:p>
            <a:pPr>
              <a:lnSpc>
                <a:spcPct val="80000"/>
              </a:lnSpc>
            </a:pPr>
            <a:r>
              <a:rPr lang="en-US" sz="2400"/>
              <a:t>Main outcomes</a:t>
            </a:r>
          </a:p>
          <a:p>
            <a:pPr lvl="1">
              <a:lnSpc>
                <a:spcPct val="80000"/>
              </a:lnSpc>
            </a:pPr>
            <a:r>
              <a:rPr lang="en-US" sz="2000"/>
              <a:t>UNDP will be the implementing partner for SPARC</a:t>
            </a:r>
          </a:p>
          <a:p>
            <a:pPr lvl="1">
              <a:lnSpc>
                <a:spcPct val="80000"/>
              </a:lnSpc>
            </a:pPr>
            <a:r>
              <a:rPr lang="en-US" sz="2000"/>
              <a:t>Agreed that a Project Manager and support would be housed at UNDP</a:t>
            </a:r>
          </a:p>
          <a:p>
            <a:pPr lvl="1">
              <a:lnSpc>
                <a:spcPct val="80000"/>
              </a:lnSpc>
            </a:pPr>
            <a:r>
              <a:rPr lang="en-US" sz="2000"/>
              <a:t>CDB, IDB and UNDP would meet after CDB/IDB meet to finalize their agreement on SPARC activities</a:t>
            </a:r>
          </a:p>
          <a:p>
            <a:pPr lvl="1">
              <a:lnSpc>
                <a:spcPct val="80000"/>
              </a:lnSpc>
            </a:pPr>
            <a:r>
              <a:rPr lang="en-US" sz="2000"/>
              <a:t>Agreed on constitution of Steering Cttee at high level including core and rotating members as well as the continuing role of the PSSDDG as a technical advisory group</a:t>
            </a:r>
          </a:p>
          <a:p>
            <a:pPr lvl="1">
              <a:lnSpc>
                <a:spcPct val="80000"/>
              </a:lnSpc>
            </a:pPr>
            <a:r>
              <a:rPr lang="en-US" sz="2000"/>
              <a:t>Agreed on the joint, parallel modalities</a:t>
            </a:r>
          </a:p>
          <a:p>
            <a:pPr lvl="1">
              <a:lnSpc>
                <a:spcPct val="80000"/>
              </a:lnSpc>
            </a:pPr>
            <a:r>
              <a:rPr lang="en-US" sz="2000"/>
              <a:t>Agreed on the need for better reflection of ongoing activities in the background </a:t>
            </a:r>
          </a:p>
          <a:p>
            <a:pPr lvl="1">
              <a:lnSpc>
                <a:spcPct val="80000"/>
              </a:lnSpc>
            </a:pPr>
            <a:r>
              <a:rPr lang="en-US" sz="2000"/>
              <a:t>SPARC will support the development of process and outcome indicators which would better support poverty reduction</a:t>
            </a:r>
          </a:p>
        </p:txBody>
      </p:sp>
      <p:pic>
        <p:nvPicPr>
          <p:cNvPr id="124932"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lstStyle/>
          <a:p>
            <a:r>
              <a:rPr lang="en-US"/>
              <a:t>Finalization of the PSD (2)</a:t>
            </a:r>
          </a:p>
        </p:txBody>
      </p:sp>
      <p:sp>
        <p:nvSpPr>
          <p:cNvPr id="128003" name="Rectangle 3"/>
          <p:cNvSpPr>
            <a:spLocks noGrp="1" noChangeArrowheads="1"/>
          </p:cNvSpPr>
          <p:nvPr>
            <p:ph type="body" idx="1"/>
          </p:nvPr>
        </p:nvSpPr>
        <p:spPr/>
        <p:txBody>
          <a:bodyPr/>
          <a:lstStyle/>
          <a:p>
            <a:r>
              <a:rPr lang="en-US" sz="2800"/>
              <a:t>PSSDDG Review agreement:</a:t>
            </a:r>
          </a:p>
          <a:p>
            <a:pPr lvl="1"/>
            <a:r>
              <a:rPr lang="en-US" sz="2400"/>
              <a:t>Expand on the dissemination component to include a public information and awareness component (often the citizenry don’t know much about what is going on or how a study fits into the larger picture)</a:t>
            </a:r>
          </a:p>
          <a:p>
            <a:pPr lvl="1"/>
            <a:r>
              <a:rPr lang="en-US" sz="2400"/>
              <a:t>Specifically address the need to legislative reform to address access to information throughout government, by citizens and by universities or research agents and donors</a:t>
            </a:r>
          </a:p>
          <a:p>
            <a:pPr lvl="1"/>
            <a:r>
              <a:rPr lang="en-US" sz="2400"/>
              <a:t>Need for arrangements to facilitate access to expertise at relatively short notice while enabling cooperation amongst countries</a:t>
            </a:r>
          </a:p>
          <a:p>
            <a:pPr lvl="1"/>
            <a:endParaRPr lang="en-US" sz="2400"/>
          </a:p>
          <a:p>
            <a:pPr lvl="1"/>
            <a:endParaRPr lang="en-US" sz="2400"/>
          </a:p>
        </p:txBody>
      </p:sp>
      <p:pic>
        <p:nvPicPr>
          <p:cNvPr id="128004"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029" sz="4000"/>
              <a:t>Likely Implementation Arrangements</a:t>
            </a:r>
            <a:endParaRPr lang="en-US" sz="4000"/>
          </a:p>
        </p:txBody>
      </p:sp>
      <p:sp>
        <p:nvSpPr>
          <p:cNvPr id="35843" name="Rectangle 3"/>
          <p:cNvSpPr>
            <a:spLocks noGrp="1" noChangeArrowheads="1"/>
          </p:cNvSpPr>
          <p:nvPr>
            <p:ph type="body" idx="1"/>
          </p:nvPr>
        </p:nvSpPr>
        <p:spPr>
          <a:xfrm>
            <a:off x="381000" y="1905000"/>
            <a:ext cx="8305800" cy="4572000"/>
          </a:xfrm>
        </p:spPr>
        <p:txBody>
          <a:bodyPr/>
          <a:lstStyle/>
          <a:p>
            <a:pPr>
              <a:lnSpc>
                <a:spcPct val="90000"/>
              </a:lnSpc>
            </a:pPr>
            <a:r>
              <a:rPr lang="en-US" sz="2400"/>
              <a:t>A multiple modality framework funded by various donors  contributing to specific components through (i) a single mechanism or (ii) their own mechanisms  e.g. cost-sharing/parallel funding</a:t>
            </a:r>
          </a:p>
          <a:p>
            <a:pPr>
              <a:lnSpc>
                <a:spcPct val="90000"/>
              </a:lnSpc>
            </a:pPr>
            <a:r>
              <a:rPr lang="en-US" sz="2400"/>
              <a:t>Joint UN system contribution</a:t>
            </a:r>
          </a:p>
          <a:p>
            <a:pPr>
              <a:lnSpc>
                <a:spcPct val="90000"/>
              </a:lnSpc>
            </a:pPr>
            <a:r>
              <a:rPr lang="en-US" sz="2400"/>
              <a:t>Joint M&amp;E by all partners </a:t>
            </a:r>
          </a:p>
          <a:p>
            <a:pPr>
              <a:lnSpc>
                <a:spcPct val="90000"/>
              </a:lnSpc>
            </a:pPr>
            <a:r>
              <a:rPr lang="en-US" sz="2400"/>
              <a:t>Mechanism to support and provide TA to countries on request</a:t>
            </a:r>
          </a:p>
          <a:p>
            <a:pPr>
              <a:lnSpc>
                <a:spcPct val="90000"/>
              </a:lnSpc>
            </a:pPr>
            <a:r>
              <a:rPr lang="en-US" sz="2400"/>
              <a:t>Operationalization of the Project Steering Cttee</a:t>
            </a:r>
          </a:p>
          <a:p>
            <a:pPr>
              <a:lnSpc>
                <a:spcPct val="90000"/>
              </a:lnSpc>
            </a:pPr>
            <a:r>
              <a:rPr lang="en-US" sz="2400"/>
              <a:t>A possibly Phased approach – which in Phase 1 – could focus on the OECS with expansion to wider region in Phase 2</a:t>
            </a:r>
          </a:p>
        </p:txBody>
      </p:sp>
      <p:pic>
        <p:nvPicPr>
          <p:cNvPr id="35844"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z="4000"/>
              <a:t>What makes persons vulnerable in the Caribbean </a:t>
            </a:r>
          </a:p>
        </p:txBody>
      </p:sp>
      <p:sp>
        <p:nvSpPr>
          <p:cNvPr id="80899" name="Rectangle 3"/>
          <p:cNvSpPr>
            <a:spLocks noGrp="1" noChangeArrowheads="1"/>
          </p:cNvSpPr>
          <p:nvPr>
            <p:ph type="body" sz="half" idx="1"/>
          </p:nvPr>
        </p:nvSpPr>
        <p:spPr>
          <a:xfrm>
            <a:off x="609600" y="1905000"/>
            <a:ext cx="8153400" cy="4530725"/>
          </a:xfrm>
        </p:spPr>
        <p:txBody>
          <a:bodyPr/>
          <a:lstStyle/>
          <a:p>
            <a:pPr>
              <a:lnSpc>
                <a:spcPct val="90000"/>
              </a:lnSpc>
            </a:pPr>
            <a:r>
              <a:rPr lang="en-US" sz="2400"/>
              <a:t>Limited access to income and employment opportunities</a:t>
            </a:r>
          </a:p>
          <a:p>
            <a:pPr>
              <a:lnSpc>
                <a:spcPct val="90000"/>
              </a:lnSpc>
            </a:pPr>
            <a:r>
              <a:rPr lang="en-US" sz="2400"/>
              <a:t>Limited collateral – land tenure</a:t>
            </a:r>
          </a:p>
          <a:p>
            <a:pPr>
              <a:lnSpc>
                <a:spcPct val="90000"/>
              </a:lnSpc>
            </a:pPr>
            <a:r>
              <a:rPr lang="en-US" sz="2400"/>
              <a:t>Limited access to insurance or social security if in informal sector</a:t>
            </a:r>
          </a:p>
          <a:p>
            <a:pPr>
              <a:lnSpc>
                <a:spcPct val="90000"/>
              </a:lnSpc>
            </a:pPr>
            <a:r>
              <a:rPr lang="en-US" sz="2400"/>
              <a:t>Limited alternatives to traditional sources of income</a:t>
            </a:r>
          </a:p>
          <a:p>
            <a:pPr>
              <a:lnSpc>
                <a:spcPct val="90000"/>
              </a:lnSpc>
            </a:pPr>
            <a:r>
              <a:rPr lang="en-US" sz="2400"/>
              <a:t>Dependency and crowded households</a:t>
            </a:r>
          </a:p>
          <a:p>
            <a:pPr>
              <a:lnSpc>
                <a:spcPct val="90000"/>
              </a:lnSpc>
            </a:pPr>
            <a:r>
              <a:rPr lang="en-US" sz="2400"/>
              <a:t>Living in disaster prone areas</a:t>
            </a:r>
          </a:p>
          <a:p>
            <a:pPr>
              <a:lnSpc>
                <a:spcPct val="90000"/>
              </a:lnSpc>
            </a:pPr>
            <a:r>
              <a:rPr lang="en-US" sz="2400"/>
              <a:t>Economic shocks, natural disasters and conflict (nat’l or global), other external influences</a:t>
            </a:r>
          </a:p>
          <a:p>
            <a:pPr>
              <a:lnSpc>
                <a:spcPct val="90000"/>
              </a:lnSpc>
            </a:pPr>
            <a:r>
              <a:rPr lang="en-US" sz="2400"/>
              <a:t>Gendered roles , the impact of sexual practice and ability to negotiate</a:t>
            </a:r>
          </a:p>
          <a:p>
            <a:pPr>
              <a:lnSpc>
                <a:spcPct val="90000"/>
              </a:lnSpc>
            </a:pPr>
            <a:endParaRPr lang="en-US" sz="2400"/>
          </a:p>
          <a:p>
            <a:pPr>
              <a:lnSpc>
                <a:spcPct val="90000"/>
              </a:lnSpc>
              <a:buFont typeface="Wingdings" pitchFamily="2" charset="2"/>
              <a:buNone/>
            </a:pPr>
            <a:endParaRPr lang="en-US" sz="2400"/>
          </a:p>
        </p:txBody>
      </p:sp>
      <p:pic>
        <p:nvPicPr>
          <p:cNvPr id="80900" name="Picture 4" descr="bundp20mm"/>
          <p:cNvPicPr>
            <a:picLocks noChangeAspect="1" noChangeArrowheads="1"/>
          </p:cNvPicPr>
          <p:nvPr>
            <p:ph sz="half" idx="2"/>
          </p:nvPr>
        </p:nvPicPr>
        <p:blipFill>
          <a:blip r:embed="rId2" cstate="print"/>
          <a:srcRect/>
          <a:stretch>
            <a:fillRect/>
          </a:stretch>
        </p:blipFill>
        <p:spPr>
          <a:xfrm>
            <a:off x="8610600" y="0"/>
            <a:ext cx="533400" cy="1066800"/>
          </a:xfrm>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381000" y="152400"/>
            <a:ext cx="8229600" cy="712788"/>
          </a:xfrm>
        </p:spPr>
        <p:txBody>
          <a:bodyPr/>
          <a:lstStyle/>
          <a:p>
            <a:r>
              <a:rPr lang="en-US" sz="4000"/>
              <a:t>Commitments to-date</a:t>
            </a:r>
          </a:p>
        </p:txBody>
      </p:sp>
      <p:sp>
        <p:nvSpPr>
          <p:cNvPr id="114691" name="Rectangle 3"/>
          <p:cNvSpPr>
            <a:spLocks noGrp="1" noChangeArrowheads="1"/>
          </p:cNvSpPr>
          <p:nvPr>
            <p:ph type="body" sz="half" idx="1"/>
          </p:nvPr>
        </p:nvSpPr>
        <p:spPr>
          <a:xfrm>
            <a:off x="762000" y="1066800"/>
            <a:ext cx="7315200" cy="5562600"/>
          </a:xfrm>
        </p:spPr>
        <p:txBody>
          <a:bodyPr/>
          <a:lstStyle/>
          <a:p>
            <a:pPr>
              <a:lnSpc>
                <a:spcPct val="80000"/>
              </a:lnSpc>
            </a:pPr>
            <a:r>
              <a:rPr lang="en-US" sz="1800"/>
              <a:t>World Bank approved $200,000 of the Trust Fund for Statistical Capacity Building (TFSCB) grant to support follow up project for UNSD/CARICOM programme (2004-2005).  </a:t>
            </a:r>
          </a:p>
          <a:p>
            <a:pPr>
              <a:lnSpc>
                <a:spcPct val="80000"/>
              </a:lnSpc>
            </a:pPr>
            <a:r>
              <a:rPr lang="en-US" sz="1800"/>
              <a:t>World Bank approved US$400,000 of the Institutional Development Fund (IDF) grant in 2003 to support the mini-MECOVI component for strengthening, via the OECS Secretariat ( 2004 to 2006/7).</a:t>
            </a:r>
          </a:p>
          <a:p>
            <a:pPr>
              <a:lnSpc>
                <a:spcPct val="80000"/>
              </a:lnSpc>
            </a:pPr>
            <a:r>
              <a:rPr lang="en-US" sz="1800"/>
              <a:t>IDB approved US$350,000 to support SPARC to facilitate, via CDB, the strengthening of institutional capacity in statistical offices in Caribbean countries to collect, analyze, and produce high quality statistical information required to formulate social policies and strategies, and to monitor their progress.</a:t>
            </a:r>
          </a:p>
          <a:p>
            <a:pPr>
              <a:lnSpc>
                <a:spcPct val="80000"/>
              </a:lnSpc>
            </a:pPr>
            <a:r>
              <a:rPr lang="en-US" sz="1800"/>
              <a:t>CDB has indicated that it will seek to match the IDB amount in providing support in similar areas.</a:t>
            </a:r>
          </a:p>
          <a:p>
            <a:pPr>
              <a:lnSpc>
                <a:spcPct val="80000"/>
              </a:lnSpc>
            </a:pPr>
            <a:r>
              <a:rPr lang="en-US" sz="1800"/>
              <a:t>IDB approved a US$3,450,000 for Guyana to improve and sustain the capacity of the country to generate social data, to undertake evidence-based policy analysis, and to monitor the Poverty Reduction Strategy (PRS) implementation and impact.</a:t>
            </a:r>
          </a:p>
          <a:p>
            <a:pPr>
              <a:lnSpc>
                <a:spcPct val="80000"/>
              </a:lnSpc>
            </a:pPr>
            <a:r>
              <a:rPr lang="en-US" sz="1800"/>
              <a:t>UNDP Regional programme provided support in the last 2-3 years to  CARICOM on harmonization of stats and support to national coordination mechanism (US$ 150,000).</a:t>
            </a:r>
          </a:p>
          <a:p>
            <a:pPr>
              <a:lnSpc>
                <a:spcPct val="80000"/>
              </a:lnSpc>
            </a:pPr>
            <a:r>
              <a:rPr lang="en-US" sz="1800"/>
              <a:t>UNFPA has committed resources to the 2010 census and has supported analysis of the 2000 census through a CARICOM effort.</a:t>
            </a:r>
          </a:p>
          <a:p>
            <a:pPr>
              <a:lnSpc>
                <a:spcPct val="80000"/>
              </a:lnSpc>
            </a:pPr>
            <a:r>
              <a:rPr lang="en-US" sz="1800"/>
              <a:t>UNDP has committed US$450,000 over 3 years.</a:t>
            </a:r>
          </a:p>
        </p:txBody>
      </p:sp>
      <p:pic>
        <p:nvPicPr>
          <p:cNvPr id="114694" name="Picture 6" descr="bundp20mm"/>
          <p:cNvPicPr>
            <a:picLocks noChangeAspect="1" noChangeArrowheads="1"/>
          </p:cNvPicPr>
          <p:nvPr>
            <p:ph sz="half" idx="2"/>
          </p:nvPr>
        </p:nvPicPr>
        <p:blipFill>
          <a:blip r:embed="rId2" cstate="print"/>
          <a:srcRect/>
          <a:stretch>
            <a:fillRect/>
          </a:stretch>
        </p:blipFill>
        <p:spPr>
          <a:xfrm>
            <a:off x="8572500" y="0"/>
            <a:ext cx="571500" cy="1143000"/>
          </a:xfrm>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228600"/>
            <a:ext cx="8229600" cy="484188"/>
          </a:xfrm>
        </p:spPr>
        <p:txBody>
          <a:bodyPr/>
          <a:lstStyle/>
          <a:p>
            <a:r>
              <a:rPr lang="en-US" sz="4000"/>
              <a:t>Next Steps</a:t>
            </a:r>
          </a:p>
        </p:txBody>
      </p:sp>
      <p:sp>
        <p:nvSpPr>
          <p:cNvPr id="126979" name="Rectangle 3"/>
          <p:cNvSpPr>
            <a:spLocks noGrp="1" noChangeArrowheads="1"/>
          </p:cNvSpPr>
          <p:nvPr>
            <p:ph type="body" idx="1"/>
          </p:nvPr>
        </p:nvSpPr>
        <p:spPr>
          <a:xfrm>
            <a:off x="457200" y="914400"/>
            <a:ext cx="8229600" cy="5486400"/>
          </a:xfrm>
        </p:spPr>
        <p:txBody>
          <a:bodyPr/>
          <a:lstStyle/>
          <a:p>
            <a:pPr>
              <a:lnSpc>
                <a:spcPct val="90000"/>
              </a:lnSpc>
            </a:pPr>
            <a:r>
              <a:rPr lang="en-US" sz="2600"/>
              <a:t>Finalization of the PSD for internal UNDP purposes and allocation of resources for 2006</a:t>
            </a:r>
          </a:p>
          <a:p>
            <a:pPr>
              <a:lnSpc>
                <a:spcPct val="90000"/>
              </a:lnSpc>
            </a:pPr>
            <a:r>
              <a:rPr lang="en-US" sz="2600"/>
              <a:t>Finalization of a general document for other agency internal uses</a:t>
            </a:r>
          </a:p>
          <a:p>
            <a:pPr>
              <a:lnSpc>
                <a:spcPct val="90000"/>
              </a:lnSpc>
            </a:pPr>
            <a:r>
              <a:rPr lang="en-US" sz="2600"/>
              <a:t>Further discussions and finalization of inputs from UN system – follow-up with UNFPA from meeting on Monday 22 Feb</a:t>
            </a:r>
          </a:p>
          <a:p>
            <a:pPr>
              <a:lnSpc>
                <a:spcPct val="90000"/>
              </a:lnSpc>
            </a:pPr>
            <a:r>
              <a:rPr lang="en-US" sz="2600"/>
              <a:t>Signing of MOUs with agencies on agreed areas of contribution and based on existing work and comparative advantage </a:t>
            </a:r>
          </a:p>
          <a:p>
            <a:pPr>
              <a:lnSpc>
                <a:spcPct val="90000"/>
              </a:lnSpc>
            </a:pPr>
            <a:r>
              <a:rPr lang="en-US" sz="2600"/>
              <a:t>Further Resource Mobilization (continuous and ongoing)</a:t>
            </a:r>
          </a:p>
          <a:p>
            <a:pPr>
              <a:lnSpc>
                <a:spcPct val="90000"/>
              </a:lnSpc>
            </a:pPr>
            <a:r>
              <a:rPr lang="en-US" sz="2600"/>
              <a:t>Initiation of project activities including expansion of CWIQ in one or 2 other countries in 2006 and support to the CPA process of 2006 in Grenada and St. Kitts and Nevis</a:t>
            </a:r>
          </a:p>
        </p:txBody>
      </p:sp>
      <p:pic>
        <p:nvPicPr>
          <p:cNvPr id="126980"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r>
              <a:rPr lang="en-US" sz="4000"/>
              <a:t>Proposed Programme Activities for 2006</a:t>
            </a:r>
          </a:p>
        </p:txBody>
      </p:sp>
      <p:sp>
        <p:nvSpPr>
          <p:cNvPr id="136195" name="Rectangle 3"/>
          <p:cNvSpPr>
            <a:spLocks noGrp="1" noChangeArrowheads="1"/>
          </p:cNvSpPr>
          <p:nvPr>
            <p:ph type="body" idx="1"/>
          </p:nvPr>
        </p:nvSpPr>
        <p:spPr/>
        <p:txBody>
          <a:bodyPr/>
          <a:lstStyle/>
          <a:p>
            <a:pPr>
              <a:lnSpc>
                <a:spcPct val="80000"/>
              </a:lnSpc>
            </a:pPr>
            <a:r>
              <a:rPr lang="en-US" sz="2400"/>
              <a:t>Launch of the project</a:t>
            </a:r>
          </a:p>
          <a:p>
            <a:pPr>
              <a:lnSpc>
                <a:spcPct val="80000"/>
              </a:lnSpc>
            </a:pPr>
            <a:r>
              <a:rPr lang="en-US" sz="2400"/>
              <a:t>Inventory of existing data and cleaning (UNFPA and CARICOM)</a:t>
            </a:r>
          </a:p>
          <a:p>
            <a:pPr>
              <a:lnSpc>
                <a:spcPct val="80000"/>
              </a:lnSpc>
            </a:pPr>
            <a:r>
              <a:rPr lang="en-US" sz="2400"/>
              <a:t>Workshops – Incorporating MDG targets and indicators into national planning frameworks (UNDP, CDB, OECS)</a:t>
            </a:r>
          </a:p>
          <a:p>
            <a:pPr>
              <a:lnSpc>
                <a:spcPct val="80000"/>
              </a:lnSpc>
            </a:pPr>
            <a:r>
              <a:rPr lang="en-US" sz="2400"/>
              <a:t>Seminars to develop M&amp;E guidelines (UNDP, CDB)</a:t>
            </a:r>
          </a:p>
          <a:p>
            <a:pPr>
              <a:lnSpc>
                <a:spcPct val="80000"/>
              </a:lnSpc>
            </a:pPr>
            <a:r>
              <a:rPr lang="en-US" sz="2400"/>
              <a:t>Workshops – Training in data collection and survey design (UNDP, CDB, OECS &amp; partners)</a:t>
            </a:r>
          </a:p>
          <a:p>
            <a:pPr>
              <a:lnSpc>
                <a:spcPct val="80000"/>
              </a:lnSpc>
            </a:pPr>
            <a:r>
              <a:rPr lang="en-US" sz="2400"/>
              <a:t>1st Symposium or policy makers</a:t>
            </a:r>
          </a:p>
          <a:p>
            <a:pPr>
              <a:lnSpc>
                <a:spcPct val="80000"/>
              </a:lnSpc>
            </a:pPr>
            <a:r>
              <a:rPr lang="en-US" sz="2400"/>
              <a:t>Survey Administration - 3 CWIQ surveys (UNDP, CDB)</a:t>
            </a:r>
          </a:p>
          <a:p>
            <a:pPr>
              <a:lnSpc>
                <a:spcPct val="80000"/>
              </a:lnSpc>
            </a:pPr>
            <a:r>
              <a:rPr lang="en-US" sz="2400"/>
              <a:t>Annual Human Development Report</a:t>
            </a:r>
          </a:p>
          <a:p>
            <a:pPr>
              <a:lnSpc>
                <a:spcPct val="80000"/>
              </a:lnSpc>
            </a:pPr>
            <a:r>
              <a:rPr lang="en-US" sz="2400"/>
              <a:t>Data Dissemination including establishment of Regional  Poverty Information Website</a:t>
            </a:r>
          </a:p>
        </p:txBody>
      </p:sp>
      <p:pic>
        <p:nvPicPr>
          <p:cNvPr id="136196"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6" name="Rectangle 4"/>
          <p:cNvSpPr>
            <a:spLocks noGrp="1" noChangeArrowheads="1"/>
          </p:cNvSpPr>
          <p:nvPr>
            <p:ph type="title"/>
          </p:nvPr>
        </p:nvSpPr>
        <p:spPr>
          <a:xfrm>
            <a:off x="457200" y="2667000"/>
            <a:ext cx="8229600" cy="1143000"/>
          </a:xfrm>
        </p:spPr>
        <p:txBody>
          <a:bodyPr/>
          <a:lstStyle/>
          <a:p>
            <a:r>
              <a:rPr lang="en-US"/>
              <a:t>Conclusions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81000" y="228600"/>
            <a:ext cx="8229600" cy="1143000"/>
          </a:xfrm>
        </p:spPr>
        <p:txBody>
          <a:bodyPr/>
          <a:lstStyle/>
          <a:p>
            <a:r>
              <a:rPr lang="en-US" sz="4000"/>
              <a:t>Resulting Partnerships from SPARC approach </a:t>
            </a:r>
          </a:p>
        </p:txBody>
      </p:sp>
      <p:sp>
        <p:nvSpPr>
          <p:cNvPr id="44035" name="Rectangle 3"/>
          <p:cNvSpPr>
            <a:spLocks noGrp="1" noChangeArrowheads="1"/>
          </p:cNvSpPr>
          <p:nvPr>
            <p:ph type="body" idx="1"/>
          </p:nvPr>
        </p:nvSpPr>
        <p:spPr>
          <a:xfrm>
            <a:off x="685800" y="1828800"/>
            <a:ext cx="7848600" cy="4530725"/>
          </a:xfrm>
        </p:spPr>
        <p:txBody>
          <a:bodyPr/>
          <a:lstStyle/>
          <a:p>
            <a:pPr>
              <a:lnSpc>
                <a:spcPct val="80000"/>
              </a:lnSpc>
            </a:pPr>
            <a:r>
              <a:rPr lang="en-US" sz="2800"/>
              <a:t>Successful partnership with the EC and the Govt of Saint Lucia on CWIQ pilot 2004</a:t>
            </a:r>
          </a:p>
          <a:p>
            <a:pPr>
              <a:lnSpc>
                <a:spcPct val="80000"/>
              </a:lnSpc>
            </a:pPr>
            <a:r>
              <a:rPr lang="en-US" sz="2800" b="1"/>
              <a:t>UNDP and EC collaboration on strategy paper on Social Policy and operationalization in the context of social protection</a:t>
            </a:r>
          </a:p>
          <a:p>
            <a:pPr>
              <a:lnSpc>
                <a:spcPct val="80000"/>
              </a:lnSpc>
            </a:pPr>
            <a:r>
              <a:rPr lang="en-US" sz="2800" b="1"/>
              <a:t>UNDP/UNIFEM collaboration on Study on Issues and Challenges facing Rural women in Saint Lucia linking to economic growth and trade (2005)</a:t>
            </a:r>
          </a:p>
          <a:p>
            <a:pPr>
              <a:lnSpc>
                <a:spcPct val="80000"/>
              </a:lnSpc>
            </a:pPr>
            <a:r>
              <a:rPr lang="en-US" sz="2800"/>
              <a:t>Capacity building – OECS, WB, UNDP, CDB</a:t>
            </a:r>
          </a:p>
          <a:p>
            <a:pPr>
              <a:lnSpc>
                <a:spcPct val="80000"/>
              </a:lnSpc>
            </a:pPr>
            <a:r>
              <a:rPr lang="en-US" sz="2800"/>
              <a:t>Donor collaboration on Social Protection</a:t>
            </a:r>
          </a:p>
          <a:p>
            <a:pPr>
              <a:lnSpc>
                <a:spcPct val="80000"/>
              </a:lnSpc>
            </a:pPr>
            <a:endParaRPr lang="en-US" sz="2800"/>
          </a:p>
          <a:p>
            <a:pPr>
              <a:lnSpc>
                <a:spcPct val="80000"/>
              </a:lnSpc>
            </a:pPr>
            <a:endParaRPr lang="en-US" sz="2800"/>
          </a:p>
        </p:txBody>
      </p:sp>
      <p:pic>
        <p:nvPicPr>
          <p:cNvPr id="44036"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28600" y="304800"/>
            <a:ext cx="8229600" cy="1143000"/>
          </a:xfrm>
          <a:noFill/>
        </p:spPr>
        <p:txBody>
          <a:bodyPr/>
          <a:lstStyle/>
          <a:p>
            <a:r>
              <a:rPr lang="en-US" sz="4000"/>
              <a:t>Resulting Partnerships from SPARC (2)</a:t>
            </a:r>
          </a:p>
        </p:txBody>
      </p:sp>
      <p:sp>
        <p:nvSpPr>
          <p:cNvPr id="45059" name="Rectangle 3"/>
          <p:cNvSpPr>
            <a:spLocks noGrp="1" noChangeArrowheads="1"/>
          </p:cNvSpPr>
          <p:nvPr>
            <p:ph type="body" idx="1"/>
          </p:nvPr>
        </p:nvSpPr>
        <p:spPr>
          <a:xfrm>
            <a:off x="381000" y="1905000"/>
            <a:ext cx="8229600" cy="4530725"/>
          </a:xfrm>
        </p:spPr>
        <p:txBody>
          <a:bodyPr/>
          <a:lstStyle/>
          <a:p>
            <a:pPr>
              <a:lnSpc>
                <a:spcPct val="80000"/>
              </a:lnSpc>
            </a:pPr>
            <a:r>
              <a:rPr lang="en-US" sz="2400"/>
              <a:t>Strengthening collaborative efforts with CDB to link CPA and policy efforts including data on MDGs  in ANT and STL</a:t>
            </a:r>
          </a:p>
          <a:p>
            <a:pPr>
              <a:lnSpc>
                <a:spcPct val="80000"/>
              </a:lnSpc>
            </a:pPr>
            <a:r>
              <a:rPr lang="en-029" sz="2400"/>
              <a:t>CDB/OECS/UNDP linking to support localization of MDGs in 2 OECS countries (DMI and SKN)</a:t>
            </a:r>
          </a:p>
          <a:p>
            <a:pPr>
              <a:lnSpc>
                <a:spcPct val="80000"/>
              </a:lnSpc>
            </a:pPr>
            <a:r>
              <a:rPr lang="en-US" sz="2400"/>
              <a:t>CDB and UNDP joint support to national coordination mechanisms for CPAs; UNDP/CARICOM in similar activities across the board</a:t>
            </a:r>
          </a:p>
          <a:p>
            <a:pPr>
              <a:lnSpc>
                <a:spcPct val="80000"/>
              </a:lnSpc>
            </a:pPr>
            <a:r>
              <a:rPr lang="en-029" sz="2400"/>
              <a:t>Greater involvement of /collaboration by UNDP and CDB in regional implementation of MECOVI</a:t>
            </a:r>
            <a:endParaRPr lang="en-US" sz="2400"/>
          </a:p>
          <a:p>
            <a:pPr>
              <a:lnSpc>
                <a:spcPct val="80000"/>
              </a:lnSpc>
            </a:pPr>
            <a:r>
              <a:rPr lang="en-US" sz="2400" b="1"/>
              <a:t>UNDP, CDB, UNECLAC and UNIFEM support to a CWIQ in Grenada including focus on gender and vulnerability – Key outcome for 2005 – 1</a:t>
            </a:r>
            <a:r>
              <a:rPr lang="en-US" sz="2400" b="1" baseline="30000"/>
              <a:t>st</a:t>
            </a:r>
            <a:r>
              <a:rPr lang="en-US" sz="2400" b="1"/>
              <a:t> CWIQ Report</a:t>
            </a:r>
            <a:endParaRPr lang="en-US" sz="2400"/>
          </a:p>
        </p:txBody>
      </p:sp>
      <p:pic>
        <p:nvPicPr>
          <p:cNvPr id="45060"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457200" y="277813"/>
            <a:ext cx="8229600" cy="788987"/>
          </a:xfrm>
        </p:spPr>
        <p:txBody>
          <a:bodyPr/>
          <a:lstStyle/>
          <a:p>
            <a:r>
              <a:rPr lang="en-US"/>
              <a:t>Outcomes for the Countries</a:t>
            </a:r>
          </a:p>
        </p:txBody>
      </p:sp>
      <p:sp>
        <p:nvSpPr>
          <p:cNvPr id="148483" name="Rectangle 3"/>
          <p:cNvSpPr>
            <a:spLocks noGrp="1" noChangeArrowheads="1"/>
          </p:cNvSpPr>
          <p:nvPr>
            <p:ph type="body" idx="1"/>
          </p:nvPr>
        </p:nvSpPr>
        <p:spPr>
          <a:xfrm>
            <a:off x="533400" y="1219200"/>
            <a:ext cx="8382000" cy="5334000"/>
          </a:xfrm>
        </p:spPr>
        <p:txBody>
          <a:bodyPr/>
          <a:lstStyle/>
          <a:p>
            <a:pPr>
              <a:lnSpc>
                <a:spcPct val="80000"/>
              </a:lnSpc>
            </a:pPr>
            <a:r>
              <a:rPr lang="en-US" sz="2000"/>
              <a:t>Saint Lucia has:</a:t>
            </a:r>
          </a:p>
          <a:p>
            <a:pPr lvl="1">
              <a:lnSpc>
                <a:spcPct val="80000"/>
              </a:lnSpc>
            </a:pPr>
            <a:r>
              <a:rPr lang="en-US" sz="1800"/>
              <a:t>a data series of welfare for 2004,2005</a:t>
            </a:r>
          </a:p>
          <a:p>
            <a:pPr lvl="1">
              <a:lnSpc>
                <a:spcPct val="80000"/>
              </a:lnSpc>
            </a:pPr>
            <a:r>
              <a:rPr lang="en-US" sz="1800"/>
              <a:t>A gender analysis of welfare (2005)</a:t>
            </a:r>
          </a:p>
          <a:p>
            <a:pPr>
              <a:lnSpc>
                <a:spcPct val="80000"/>
              </a:lnSpc>
            </a:pPr>
            <a:r>
              <a:rPr lang="en-US" sz="2000"/>
              <a:t>Grenada has:</a:t>
            </a:r>
          </a:p>
          <a:p>
            <a:pPr lvl="1">
              <a:lnSpc>
                <a:spcPct val="80000"/>
              </a:lnSpc>
            </a:pPr>
            <a:r>
              <a:rPr lang="en-US" sz="2000"/>
              <a:t>up-to-date data on welfare and social development post-Ivan and a sense of where social services may need enhancement</a:t>
            </a:r>
          </a:p>
          <a:p>
            <a:pPr lvl="1">
              <a:lnSpc>
                <a:spcPct val="80000"/>
              </a:lnSpc>
            </a:pPr>
            <a:r>
              <a:rPr lang="en-US" sz="2000"/>
              <a:t>Enhanced capacity in survey design and implementation</a:t>
            </a:r>
          </a:p>
          <a:p>
            <a:pPr lvl="1">
              <a:lnSpc>
                <a:spcPct val="80000"/>
              </a:lnSpc>
            </a:pPr>
            <a:r>
              <a:rPr lang="en-US" sz="2000"/>
              <a:t>Primed capacity wise for 2006 CPA</a:t>
            </a:r>
          </a:p>
          <a:p>
            <a:pPr lvl="1">
              <a:lnSpc>
                <a:spcPct val="80000"/>
              </a:lnSpc>
            </a:pPr>
            <a:r>
              <a:rPr lang="en-US" sz="2000"/>
              <a:t>Information disaggregated by sex in Grenada </a:t>
            </a:r>
          </a:p>
          <a:p>
            <a:pPr lvl="1">
              <a:lnSpc>
                <a:spcPct val="80000"/>
              </a:lnSpc>
            </a:pPr>
            <a:r>
              <a:rPr lang="en-US" sz="2000"/>
              <a:t>Gender analysis of impact of Ivan available</a:t>
            </a:r>
          </a:p>
          <a:p>
            <a:pPr>
              <a:lnSpc>
                <a:spcPct val="80000"/>
              </a:lnSpc>
            </a:pPr>
            <a:r>
              <a:rPr lang="en-US" sz="2000"/>
              <a:t>Saint Lucia able to provide technical support to GRN in 2005 CWIQ</a:t>
            </a:r>
          </a:p>
          <a:p>
            <a:pPr>
              <a:lnSpc>
                <a:spcPct val="80000"/>
              </a:lnSpc>
            </a:pPr>
            <a:r>
              <a:rPr lang="en-US" sz="2000"/>
              <a:t>A growing cadre of resources amongst the countries – DMI supporting SVG in CPA</a:t>
            </a:r>
          </a:p>
          <a:p>
            <a:pPr>
              <a:lnSpc>
                <a:spcPct val="80000"/>
              </a:lnSpc>
            </a:pPr>
            <a:r>
              <a:rPr lang="en-US" sz="2000"/>
              <a:t>MDG Progress reports for Grenada, Barbados, STL in 2005</a:t>
            </a:r>
          </a:p>
          <a:p>
            <a:pPr>
              <a:lnSpc>
                <a:spcPct val="80000"/>
              </a:lnSpc>
            </a:pPr>
            <a:r>
              <a:rPr lang="en-US" sz="2000"/>
              <a:t>MDG Task Force established in Antigua</a:t>
            </a:r>
          </a:p>
          <a:p>
            <a:pPr>
              <a:lnSpc>
                <a:spcPct val="80000"/>
              </a:lnSpc>
            </a:pPr>
            <a:r>
              <a:rPr lang="en-US" sz="2000"/>
              <a:t>Localized MDGs and implementation plans in progress in Dominica and SKN</a:t>
            </a:r>
          </a:p>
          <a:p>
            <a:pPr>
              <a:lnSpc>
                <a:spcPct val="80000"/>
              </a:lnSpc>
            </a:pPr>
            <a:r>
              <a:rPr lang="en-US" sz="2000"/>
              <a:t>Regional approach to MDG Localization pending in 2006</a:t>
            </a:r>
          </a:p>
        </p:txBody>
      </p:sp>
      <p:pic>
        <p:nvPicPr>
          <p:cNvPr id="148484"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n-US"/>
              <a:t>Our continuing challenge</a:t>
            </a:r>
          </a:p>
        </p:txBody>
      </p:sp>
      <p:sp>
        <p:nvSpPr>
          <p:cNvPr id="133123" name="Rectangle 3"/>
          <p:cNvSpPr>
            <a:spLocks noGrp="1" noChangeArrowheads="1"/>
          </p:cNvSpPr>
          <p:nvPr>
            <p:ph type="body" idx="1"/>
          </p:nvPr>
        </p:nvSpPr>
        <p:spPr/>
        <p:txBody>
          <a:bodyPr/>
          <a:lstStyle/>
          <a:p>
            <a:pPr>
              <a:lnSpc>
                <a:spcPct val="90000"/>
              </a:lnSpc>
            </a:pPr>
            <a:r>
              <a:rPr lang="en-US"/>
              <a:t>To provide support that addresses </a:t>
            </a:r>
            <a:r>
              <a:rPr lang="en-US" b="1"/>
              <a:t>poverty</a:t>
            </a:r>
            <a:r>
              <a:rPr lang="en-US"/>
              <a:t> in the way that it must concern us :</a:t>
            </a:r>
          </a:p>
          <a:p>
            <a:pPr>
              <a:lnSpc>
                <a:spcPct val="90000"/>
              </a:lnSpc>
              <a:buFont typeface="Wingdings" pitchFamily="2" charset="2"/>
              <a:buNone/>
            </a:pPr>
            <a:r>
              <a:rPr lang="en-US"/>
              <a:t>	 “the poverty of a life lies not only in the impoverished state in which the person actually lives but also in the lack of real opportunity-due to social constraints as well as personal circumstances-to lead valuable and valued lives” (using the capability concept – based on Amartya Sen’s work)</a:t>
            </a:r>
          </a:p>
          <a:p>
            <a:pPr>
              <a:lnSpc>
                <a:spcPct val="90000"/>
              </a:lnSpc>
            </a:pPr>
            <a:endParaRPr lang="en-US"/>
          </a:p>
        </p:txBody>
      </p:sp>
      <p:pic>
        <p:nvPicPr>
          <p:cNvPr id="133124"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For More Information</a:t>
            </a:r>
          </a:p>
        </p:txBody>
      </p:sp>
      <p:sp>
        <p:nvSpPr>
          <p:cNvPr id="48131" name="Rectangle 3"/>
          <p:cNvSpPr>
            <a:spLocks noGrp="1" noChangeArrowheads="1"/>
          </p:cNvSpPr>
          <p:nvPr>
            <p:ph type="body" idx="1"/>
          </p:nvPr>
        </p:nvSpPr>
        <p:spPr>
          <a:xfrm>
            <a:off x="914400" y="1447800"/>
            <a:ext cx="7620000" cy="4724400"/>
          </a:xfrm>
        </p:spPr>
        <p:txBody>
          <a:bodyPr/>
          <a:lstStyle/>
          <a:p>
            <a:pPr>
              <a:lnSpc>
                <a:spcPct val="80000"/>
              </a:lnSpc>
              <a:buFont typeface="Wingdings" pitchFamily="2" charset="2"/>
              <a:buNone/>
            </a:pPr>
            <a:r>
              <a:rPr lang="en-US" sz="2800"/>
              <a:t>Contact:</a:t>
            </a:r>
          </a:p>
          <a:p>
            <a:pPr>
              <a:lnSpc>
                <a:spcPct val="80000"/>
              </a:lnSpc>
              <a:buFont typeface="Wingdings" pitchFamily="2" charset="2"/>
              <a:buNone/>
            </a:pPr>
            <a:r>
              <a:rPr lang="en-029" sz="2800"/>
              <a:t>PSSDDG</a:t>
            </a:r>
            <a:endParaRPr lang="en-US" sz="2800"/>
          </a:p>
          <a:p>
            <a:pPr>
              <a:lnSpc>
                <a:spcPct val="80000"/>
              </a:lnSpc>
              <a:buFont typeface="Wingdings" pitchFamily="2" charset="2"/>
              <a:buNone/>
            </a:pPr>
            <a:r>
              <a:rPr lang="en-US" sz="2800"/>
              <a:t>c/o Leisa Perch, Programme Mgr, Poverty Reduction</a:t>
            </a:r>
          </a:p>
          <a:p>
            <a:pPr>
              <a:lnSpc>
                <a:spcPct val="80000"/>
              </a:lnSpc>
              <a:buFont typeface="Wingdings" pitchFamily="2" charset="2"/>
              <a:buNone/>
            </a:pPr>
            <a:r>
              <a:rPr lang="en-US" sz="2800"/>
              <a:t>UN House, Marine Gardens</a:t>
            </a:r>
          </a:p>
          <a:p>
            <a:pPr>
              <a:lnSpc>
                <a:spcPct val="80000"/>
              </a:lnSpc>
              <a:buFont typeface="Wingdings" pitchFamily="2" charset="2"/>
              <a:buNone/>
            </a:pPr>
            <a:r>
              <a:rPr lang="en-US" sz="2800"/>
              <a:t>Hastings, Ch. Ch</a:t>
            </a:r>
          </a:p>
          <a:p>
            <a:pPr>
              <a:lnSpc>
                <a:spcPct val="80000"/>
              </a:lnSpc>
              <a:buFont typeface="Wingdings" pitchFamily="2" charset="2"/>
              <a:buNone/>
            </a:pPr>
            <a:r>
              <a:rPr lang="en-US" sz="2800"/>
              <a:t>Barbados, West Indies</a:t>
            </a:r>
          </a:p>
          <a:p>
            <a:pPr>
              <a:lnSpc>
                <a:spcPct val="80000"/>
              </a:lnSpc>
              <a:buFont typeface="Wingdings" pitchFamily="2" charset="2"/>
              <a:buNone/>
            </a:pPr>
            <a:r>
              <a:rPr lang="en-US" sz="2800"/>
              <a:t>Tel: 246 467-6005</a:t>
            </a:r>
          </a:p>
          <a:p>
            <a:pPr>
              <a:lnSpc>
                <a:spcPct val="80000"/>
              </a:lnSpc>
              <a:buFont typeface="Wingdings" pitchFamily="2" charset="2"/>
              <a:buNone/>
            </a:pPr>
            <a:r>
              <a:rPr lang="en-US" sz="2800"/>
              <a:t>Fax: 246 429-2448</a:t>
            </a:r>
          </a:p>
          <a:p>
            <a:pPr>
              <a:lnSpc>
                <a:spcPct val="80000"/>
              </a:lnSpc>
              <a:buFont typeface="Wingdings" pitchFamily="2" charset="2"/>
              <a:buNone/>
            </a:pPr>
            <a:r>
              <a:rPr lang="en-US" sz="2800"/>
              <a:t>Email: </a:t>
            </a:r>
            <a:r>
              <a:rPr lang="en-US" sz="2800">
                <a:hlinkClick r:id="rId2"/>
              </a:rPr>
              <a:t>leisa.perch@undp.org</a:t>
            </a:r>
            <a:endParaRPr lang="en-US" sz="2800"/>
          </a:p>
          <a:p>
            <a:pPr>
              <a:lnSpc>
                <a:spcPct val="80000"/>
              </a:lnSpc>
              <a:buFont typeface="Wingdings" pitchFamily="2" charset="2"/>
              <a:buNone/>
            </a:pPr>
            <a:r>
              <a:rPr lang="en-US" sz="2800"/>
              <a:t>Website: </a:t>
            </a:r>
            <a:r>
              <a:rPr lang="en-US" sz="2800">
                <a:latin typeface="Courier New" pitchFamily="49" charset="0"/>
                <a:hlinkClick r:id="rId3"/>
              </a:rPr>
              <a:t>www.bb.undp.org/poverty/html</a:t>
            </a:r>
            <a:endParaRPr lang="en-US" sz="2800">
              <a:latin typeface="Courier New" pitchFamily="49" charset="0"/>
            </a:endParaRPr>
          </a:p>
          <a:p>
            <a:pPr>
              <a:lnSpc>
                <a:spcPct val="80000"/>
              </a:lnSpc>
              <a:buFont typeface="Wingdings" pitchFamily="2" charset="2"/>
              <a:buNone/>
            </a:pPr>
            <a:endParaRPr lang="en-US" sz="2800">
              <a:latin typeface="Courier New" pitchFamily="49" charset="0"/>
            </a:endParaRPr>
          </a:p>
        </p:txBody>
      </p:sp>
      <p:pic>
        <p:nvPicPr>
          <p:cNvPr id="48132" name="Picture 4" descr="bundp20mm"/>
          <p:cNvPicPr>
            <a:picLocks noChangeAspect="1" noChangeArrowheads="1"/>
          </p:cNvPicPr>
          <p:nvPr/>
        </p:nvPicPr>
        <p:blipFill>
          <a:blip r:embed="rId4"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6" name="Rectangle 4"/>
          <p:cNvSpPr>
            <a:spLocks noChangeArrowheads="1"/>
          </p:cNvSpPr>
          <p:nvPr/>
        </p:nvSpPr>
        <p:spPr bwMode="auto">
          <a:xfrm>
            <a:off x="1905000" y="1295400"/>
            <a:ext cx="5486400" cy="2819400"/>
          </a:xfrm>
          <a:prstGeom prst="rect">
            <a:avLst/>
          </a:prstGeom>
          <a:noFill/>
          <a:ln w="9525">
            <a:noFill/>
            <a:miter lim="800000"/>
            <a:headEnd/>
            <a:tailEnd/>
          </a:ln>
          <a:effectLst/>
        </p:spPr>
        <p:txBody>
          <a:bodyPr wrap="none" anchor="ctr"/>
          <a:lstStyle/>
          <a:p>
            <a:r>
              <a:rPr lang="en-US" sz="3600"/>
              <a:t>THANK YOU!!!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2" name="Rectangle 6"/>
          <p:cNvSpPr>
            <a:spLocks noGrp="1" noChangeArrowheads="1"/>
          </p:cNvSpPr>
          <p:nvPr>
            <p:ph type="title"/>
          </p:nvPr>
        </p:nvSpPr>
        <p:spPr>
          <a:xfrm>
            <a:off x="457200" y="990600"/>
            <a:ext cx="8229600" cy="4572000"/>
          </a:xfrm>
        </p:spPr>
        <p:txBody>
          <a:bodyPr/>
          <a:lstStyle/>
          <a:p>
            <a:r>
              <a:rPr lang="en-US"/>
              <a:t>How SPARC came about?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r>
              <a:rPr lang="en-US" sz="4000"/>
              <a:t>Why Support to Poverty Assessment and Reduction?</a:t>
            </a:r>
          </a:p>
        </p:txBody>
      </p:sp>
      <p:sp>
        <p:nvSpPr>
          <p:cNvPr id="130051" name="Rectangle 3"/>
          <p:cNvSpPr>
            <a:spLocks noGrp="1" noChangeArrowheads="1"/>
          </p:cNvSpPr>
          <p:nvPr>
            <p:ph type="body" idx="1"/>
          </p:nvPr>
        </p:nvSpPr>
        <p:spPr>
          <a:xfrm>
            <a:off x="457200" y="1752600"/>
            <a:ext cx="8229600" cy="4530725"/>
          </a:xfrm>
        </p:spPr>
        <p:txBody>
          <a:bodyPr/>
          <a:lstStyle/>
          <a:p>
            <a:pPr>
              <a:lnSpc>
                <a:spcPct val="90000"/>
              </a:lnSpc>
            </a:pPr>
            <a:r>
              <a:rPr lang="en-US" sz="2400"/>
              <a:t>Arose out of a concern about:</a:t>
            </a:r>
          </a:p>
          <a:p>
            <a:pPr lvl="1">
              <a:lnSpc>
                <a:spcPct val="90000"/>
              </a:lnSpc>
            </a:pPr>
            <a:r>
              <a:rPr lang="en-US" sz="2000"/>
              <a:t>State of policy for poverty reduction (disjointed)</a:t>
            </a:r>
          </a:p>
          <a:p>
            <a:pPr lvl="1">
              <a:lnSpc>
                <a:spcPct val="90000"/>
              </a:lnSpc>
            </a:pPr>
            <a:r>
              <a:rPr lang="en-US" sz="2000"/>
              <a:t>Increased rural poverty due to economic downturns in bananas etc</a:t>
            </a:r>
          </a:p>
          <a:p>
            <a:pPr lvl="1">
              <a:lnSpc>
                <a:spcPct val="90000"/>
              </a:lnSpc>
            </a:pPr>
            <a:r>
              <a:rPr lang="en-US" sz="2000"/>
              <a:t>Increasing poverty despite high levels of human development</a:t>
            </a:r>
          </a:p>
          <a:p>
            <a:pPr lvl="1">
              <a:lnSpc>
                <a:spcPct val="90000"/>
              </a:lnSpc>
            </a:pPr>
            <a:r>
              <a:rPr lang="en-US" sz="2000"/>
              <a:t>The lack of quality data on social development or socio-economic links in development</a:t>
            </a:r>
          </a:p>
          <a:p>
            <a:pPr lvl="1">
              <a:lnSpc>
                <a:spcPct val="90000"/>
              </a:lnSpc>
            </a:pPr>
            <a:r>
              <a:rPr lang="en-US" sz="2000"/>
              <a:t>Inadequate analysis of poverty and no clear definition of poverty in the Caribbean context</a:t>
            </a:r>
          </a:p>
          <a:p>
            <a:pPr lvl="1">
              <a:lnSpc>
                <a:spcPct val="90000"/>
              </a:lnSpc>
            </a:pPr>
            <a:r>
              <a:rPr lang="en-US" sz="2000"/>
              <a:t>Achievement of the MDGs or development  - could not occur in the absence of sound, reliable data which identified progress, challenges, who should be targeted and point to required shifts</a:t>
            </a:r>
          </a:p>
          <a:p>
            <a:pPr lvl="1">
              <a:lnSpc>
                <a:spcPct val="90000"/>
              </a:lnSpc>
            </a:pPr>
            <a:r>
              <a:rPr lang="en-US" sz="2000"/>
              <a:t>Limited spatial analysis</a:t>
            </a:r>
          </a:p>
          <a:p>
            <a:pPr lvl="1">
              <a:lnSpc>
                <a:spcPct val="90000"/>
              </a:lnSpc>
            </a:pPr>
            <a:r>
              <a:rPr lang="en-US" sz="2000"/>
              <a:t>Absence of linkages among data collectors, analysis and policy makers</a:t>
            </a:r>
          </a:p>
          <a:p>
            <a:pPr lvl="1">
              <a:lnSpc>
                <a:spcPct val="90000"/>
              </a:lnSpc>
            </a:pPr>
            <a:endParaRPr lang="en-US" sz="2000"/>
          </a:p>
        </p:txBody>
      </p:sp>
      <p:pic>
        <p:nvPicPr>
          <p:cNvPr id="130052"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2" name="Picture 302" descr="bundp20mm"/>
          <p:cNvPicPr>
            <a:picLocks noChangeAspect="1" noChangeArrowheads="1"/>
          </p:cNvPicPr>
          <p:nvPr/>
        </p:nvPicPr>
        <p:blipFill>
          <a:blip r:embed="rId3" cstate="print"/>
          <a:srcRect/>
          <a:stretch>
            <a:fillRect/>
          </a:stretch>
        </p:blipFill>
        <p:spPr bwMode="auto">
          <a:xfrm>
            <a:off x="8572500" y="0"/>
            <a:ext cx="571500" cy="1143000"/>
          </a:xfrm>
          <a:prstGeom prst="rect">
            <a:avLst/>
          </a:prstGeom>
          <a:noFill/>
          <a:ln w="9525">
            <a:noFill/>
            <a:miter lim="800000"/>
            <a:headEnd/>
            <a:tailEnd/>
          </a:ln>
          <a:effectLst/>
        </p:spPr>
      </p:pic>
      <p:sp>
        <p:nvSpPr>
          <p:cNvPr id="25899" name="Rectangle 299"/>
          <p:cNvSpPr>
            <a:spLocks noChangeArrowheads="1"/>
          </p:cNvSpPr>
          <p:nvPr/>
        </p:nvSpPr>
        <p:spPr bwMode="auto">
          <a:xfrm>
            <a:off x="1981200" y="228600"/>
            <a:ext cx="4648200" cy="228600"/>
          </a:xfrm>
          <a:prstGeom prst="rect">
            <a:avLst/>
          </a:prstGeom>
          <a:noFill/>
          <a:ln w="9525">
            <a:noFill/>
            <a:miter lim="800000"/>
            <a:headEnd/>
            <a:tailEnd/>
          </a:ln>
          <a:effectLst/>
        </p:spPr>
        <p:txBody>
          <a:bodyPr wrap="none" anchor="ctr"/>
          <a:lstStyle/>
          <a:p>
            <a:r>
              <a:rPr lang="en-029" b="0" u="none"/>
              <a:t> Efforts in Assessing Poverty (1992-2003)</a:t>
            </a:r>
            <a:endParaRPr lang="en-US" b="0" u="none"/>
          </a:p>
        </p:txBody>
      </p:sp>
      <p:graphicFrame>
        <p:nvGraphicFramePr>
          <p:cNvPr id="25900" name="Object 300"/>
          <p:cNvGraphicFramePr>
            <a:graphicFrameLocks noChangeAspect="1"/>
          </p:cNvGraphicFramePr>
          <p:nvPr/>
        </p:nvGraphicFramePr>
        <p:xfrm>
          <a:off x="381000" y="609600"/>
          <a:ext cx="8483600" cy="6248400"/>
        </p:xfrm>
        <a:graphic>
          <a:graphicData uri="http://schemas.openxmlformats.org/presentationml/2006/ole">
            <p:oleObj spid="_x0000_s25900" name="Worksheet" r:id="rId4" imgW="8153400" imgH="6686702" progId="Excel.Sheet.8">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57200" y="277813"/>
            <a:ext cx="8229600" cy="788987"/>
          </a:xfrm>
        </p:spPr>
        <p:txBody>
          <a:bodyPr/>
          <a:lstStyle/>
          <a:p>
            <a:r>
              <a:rPr lang="en-US"/>
              <a:t>How did we arrive at this point?</a:t>
            </a:r>
          </a:p>
        </p:txBody>
      </p:sp>
      <p:sp>
        <p:nvSpPr>
          <p:cNvPr id="131075" name="Rectangle 3"/>
          <p:cNvSpPr>
            <a:spLocks noGrp="1" noChangeArrowheads="1"/>
          </p:cNvSpPr>
          <p:nvPr>
            <p:ph type="body" idx="1"/>
          </p:nvPr>
        </p:nvSpPr>
        <p:spPr>
          <a:xfrm>
            <a:off x="457200" y="1219200"/>
            <a:ext cx="8229600" cy="5410200"/>
          </a:xfrm>
        </p:spPr>
        <p:txBody>
          <a:bodyPr/>
          <a:lstStyle/>
          <a:p>
            <a:pPr>
              <a:lnSpc>
                <a:spcPct val="80000"/>
              </a:lnSpc>
            </a:pPr>
            <a:r>
              <a:rPr lang="en-US" sz="2200"/>
              <a:t>Discussions – common concerns by development partners through DPPWG and then PSSDDG</a:t>
            </a:r>
          </a:p>
          <a:p>
            <a:pPr>
              <a:lnSpc>
                <a:spcPct val="80000"/>
              </a:lnSpc>
            </a:pPr>
            <a:r>
              <a:rPr lang="en-US" sz="2200"/>
              <a:t>Recognize that TA over last 10 yrs had not resulted in significant institutionalized capacity except in a couple of countries – Jamaica, STL</a:t>
            </a:r>
          </a:p>
          <a:p>
            <a:pPr>
              <a:lnSpc>
                <a:spcPct val="80000"/>
              </a:lnSpc>
            </a:pPr>
            <a:r>
              <a:rPr lang="en-US" sz="2200"/>
              <a:t>Progress Review of the MDGs by UNDP in 2003/4</a:t>
            </a:r>
          </a:p>
          <a:p>
            <a:pPr>
              <a:lnSpc>
                <a:spcPct val="80000"/>
              </a:lnSpc>
            </a:pPr>
            <a:r>
              <a:rPr lang="en-US" sz="2200"/>
              <a:t>Successful pilot of CWIQ in 2004 and 2005</a:t>
            </a:r>
          </a:p>
          <a:p>
            <a:pPr>
              <a:lnSpc>
                <a:spcPct val="80000"/>
              </a:lnSpc>
            </a:pPr>
            <a:r>
              <a:rPr lang="en-US" sz="2200"/>
              <a:t>Specific technical research – Hutcheon study</a:t>
            </a:r>
          </a:p>
          <a:p>
            <a:pPr>
              <a:lnSpc>
                <a:spcPct val="80000"/>
              </a:lnSpc>
            </a:pPr>
            <a:r>
              <a:rPr lang="en-US" sz="2200"/>
              <a:t>Detailed discussions amongst key donors</a:t>
            </a:r>
          </a:p>
          <a:p>
            <a:pPr>
              <a:lnSpc>
                <a:spcPct val="80000"/>
              </a:lnSpc>
            </a:pPr>
            <a:r>
              <a:rPr lang="en-US" sz="2200"/>
              <a:t>Discussions with CARICOM Stats Advisory Group and CARICOM w/Director of Stats</a:t>
            </a:r>
          </a:p>
          <a:p>
            <a:pPr>
              <a:lnSpc>
                <a:spcPct val="80000"/>
              </a:lnSpc>
            </a:pPr>
            <a:r>
              <a:rPr lang="en-US" sz="2200"/>
              <a:t>Presentations at COHSOD level and other regional meetings inc. PRSP Review in 2005</a:t>
            </a:r>
          </a:p>
          <a:p>
            <a:pPr>
              <a:lnSpc>
                <a:spcPct val="80000"/>
              </a:lnSpc>
            </a:pPr>
            <a:r>
              <a:rPr lang="en-US" sz="2200"/>
              <a:t>Development of a Strategy Paper on Poverty and MDG monitoring which could guide donor collaboration on this issue (by UNDP in collab with others)</a:t>
            </a:r>
          </a:p>
          <a:p>
            <a:pPr>
              <a:lnSpc>
                <a:spcPct val="80000"/>
              </a:lnSpc>
            </a:pPr>
            <a:r>
              <a:rPr lang="en-US" sz="2200"/>
              <a:t>Donor networking on Social Protection</a:t>
            </a:r>
          </a:p>
        </p:txBody>
      </p:sp>
      <p:pic>
        <p:nvPicPr>
          <p:cNvPr id="131076"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sz="4000"/>
              <a:t>Key Findings of the Hutcheon </a:t>
            </a:r>
            <a:br>
              <a:rPr lang="en-US" sz="4000"/>
            </a:br>
            <a:r>
              <a:rPr lang="en-US" sz="4000"/>
              <a:t>Study (2002)</a:t>
            </a:r>
          </a:p>
        </p:txBody>
      </p:sp>
      <p:sp>
        <p:nvSpPr>
          <p:cNvPr id="132099" name="Rectangle 3"/>
          <p:cNvSpPr>
            <a:spLocks noGrp="1" noChangeArrowheads="1"/>
          </p:cNvSpPr>
          <p:nvPr>
            <p:ph type="body" idx="1"/>
          </p:nvPr>
        </p:nvSpPr>
        <p:spPr>
          <a:xfrm>
            <a:off x="457200" y="1752600"/>
            <a:ext cx="8229600" cy="4759325"/>
          </a:xfrm>
        </p:spPr>
        <p:txBody>
          <a:bodyPr/>
          <a:lstStyle/>
          <a:p>
            <a:pPr>
              <a:lnSpc>
                <a:spcPct val="80000"/>
              </a:lnSpc>
            </a:pPr>
            <a:r>
              <a:rPr lang="en-029" sz="2800"/>
              <a:t>Specifically:</a:t>
            </a:r>
          </a:p>
          <a:p>
            <a:pPr lvl="1">
              <a:lnSpc>
                <a:spcPct val="80000"/>
              </a:lnSpc>
            </a:pPr>
            <a:r>
              <a:rPr lang="en-029" sz="2400"/>
              <a:t>Number of various methodologies being used and no consistent approach to poverty assessment</a:t>
            </a:r>
          </a:p>
          <a:p>
            <a:pPr lvl="1">
              <a:lnSpc>
                <a:spcPct val="80000"/>
              </a:lnSpc>
            </a:pPr>
            <a:r>
              <a:rPr lang="en-029" sz="2400"/>
              <a:t>Limited analysis due to limited capacity</a:t>
            </a:r>
          </a:p>
          <a:p>
            <a:pPr lvl="1">
              <a:lnSpc>
                <a:spcPct val="80000"/>
              </a:lnSpc>
            </a:pPr>
            <a:r>
              <a:rPr lang="en-029" sz="2400"/>
              <a:t>On occasions no real capacity built to sustain activities –Lack of overall social development frameworks or policy structure at the national level</a:t>
            </a:r>
          </a:p>
          <a:p>
            <a:pPr lvl="1">
              <a:lnSpc>
                <a:spcPct val="80000"/>
              </a:lnSpc>
            </a:pPr>
            <a:r>
              <a:rPr lang="en-029" sz="2400"/>
              <a:t>No national or regional poverty, social development, MDG targets or goals</a:t>
            </a:r>
          </a:p>
          <a:p>
            <a:pPr>
              <a:lnSpc>
                <a:spcPct val="80000"/>
              </a:lnSpc>
            </a:pPr>
            <a:r>
              <a:rPr lang="en-029" sz="2800"/>
              <a:t>Recognition of:</a:t>
            </a:r>
          </a:p>
          <a:p>
            <a:pPr lvl="1">
              <a:lnSpc>
                <a:spcPct val="80000"/>
              </a:lnSpc>
            </a:pPr>
            <a:r>
              <a:rPr lang="en-029" sz="2400"/>
              <a:t>relative high dependency on external consultants</a:t>
            </a:r>
          </a:p>
          <a:p>
            <a:pPr lvl="1">
              <a:lnSpc>
                <a:spcPct val="80000"/>
              </a:lnSpc>
            </a:pPr>
            <a:r>
              <a:rPr lang="en-US" sz="2400" i="1"/>
              <a:t>the absence of linkages among data collectors, analysts and policy makers</a:t>
            </a:r>
            <a:endParaRPr lang="en-029" sz="2400"/>
          </a:p>
          <a:p>
            <a:pPr>
              <a:lnSpc>
                <a:spcPct val="80000"/>
              </a:lnSpc>
              <a:buFont typeface="Wingdings" pitchFamily="2" charset="2"/>
              <a:buNone/>
            </a:pPr>
            <a:endParaRPr lang="en-US" sz="2800"/>
          </a:p>
        </p:txBody>
      </p:sp>
      <p:pic>
        <p:nvPicPr>
          <p:cNvPr id="132100"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029"/>
              <a:t>The PSSDDG	</a:t>
            </a:r>
            <a:endParaRPr lang="en-US"/>
          </a:p>
        </p:txBody>
      </p:sp>
      <p:sp>
        <p:nvSpPr>
          <p:cNvPr id="71683" name="Rectangle 3"/>
          <p:cNvSpPr>
            <a:spLocks noGrp="1" noChangeArrowheads="1"/>
          </p:cNvSpPr>
          <p:nvPr>
            <p:ph type="body" idx="1"/>
          </p:nvPr>
        </p:nvSpPr>
        <p:spPr/>
        <p:txBody>
          <a:bodyPr/>
          <a:lstStyle/>
          <a:p>
            <a:pPr>
              <a:lnSpc>
                <a:spcPct val="90000"/>
              </a:lnSpc>
            </a:pPr>
            <a:r>
              <a:rPr lang="en-029"/>
              <a:t>Poverty and Social Sector Development Donor Group*, chaired by UNDP, comprises:</a:t>
            </a:r>
          </a:p>
          <a:p>
            <a:pPr>
              <a:lnSpc>
                <a:spcPct val="90000"/>
              </a:lnSpc>
              <a:buFont typeface="Wingdings" pitchFamily="2" charset="2"/>
              <a:buNone/>
            </a:pPr>
            <a:r>
              <a:rPr lang="en-029"/>
              <a:t>   </a:t>
            </a:r>
          </a:p>
          <a:p>
            <a:pPr>
              <a:lnSpc>
                <a:spcPct val="90000"/>
              </a:lnSpc>
              <a:buFont typeface="Wingdings" pitchFamily="2" charset="2"/>
              <a:buNone/>
            </a:pPr>
            <a:r>
              <a:rPr lang="en-029"/>
              <a:t>   CDB, CIDA, EU/EC,ECLAC, DfID (UK and Caribbean offices), FAO, IDB, OECS/SPU UNDP,UNESCO, UNICEF, UNFPA, UNIFEM,USAID, WB, PAHO</a:t>
            </a:r>
          </a:p>
          <a:p>
            <a:pPr>
              <a:lnSpc>
                <a:spcPct val="90000"/>
              </a:lnSpc>
              <a:buFont typeface="Wingdings" pitchFamily="2" charset="2"/>
              <a:buNone/>
            </a:pPr>
            <a:endParaRPr lang="en-029"/>
          </a:p>
          <a:p>
            <a:pPr>
              <a:lnSpc>
                <a:spcPct val="90000"/>
              </a:lnSpc>
              <a:buFont typeface="Wingdings" pitchFamily="2" charset="2"/>
              <a:buNone/>
            </a:pPr>
            <a:r>
              <a:rPr lang="en-029"/>
              <a:t>*part of Eastern Caribbean Donor Group</a:t>
            </a:r>
            <a:endParaRPr lang="en-US"/>
          </a:p>
        </p:txBody>
      </p:sp>
      <p:pic>
        <p:nvPicPr>
          <p:cNvPr id="71684" name="Picture 4" descr="bundp20mm"/>
          <p:cNvPicPr>
            <a:picLocks noChangeAspect="1" noChangeArrowheads="1"/>
          </p:cNvPicPr>
          <p:nvPr/>
        </p:nvPicPr>
        <p:blipFill>
          <a:blip r:embed="rId2" cstate="print"/>
          <a:srcRect/>
          <a:stretch>
            <a:fillRect/>
          </a:stretch>
        </p:blipFill>
        <p:spPr bwMode="auto">
          <a:xfrm>
            <a:off x="8558213" y="0"/>
            <a:ext cx="585787" cy="116681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aple">
  <a:themeElements>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Mapl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sng"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sng" strike="noStrike" cap="none" normalizeH="0" baseline="0" smtClean="0">
            <a:ln>
              <a:noFill/>
            </a:ln>
            <a:solidFill>
              <a:schemeClr val="tx1"/>
            </a:solidFill>
            <a:effectLst/>
            <a:latin typeface="Times New Roman" pitchFamily="18" charset="0"/>
          </a:defRPr>
        </a:defPPr>
      </a:lstStyle>
    </a:lnDef>
  </a:objectDefaults>
  <a:extraClrSchemeLst>
    <a:extraClrScheme>
      <a:clrScheme name="Maple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Maple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Maple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Maple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Maple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Maple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Maple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Maple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Maple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sng"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sng" strike="noStrike" cap="none" normalizeH="0" baseline="0" smtClean="0">
            <a:ln>
              <a:noFill/>
            </a:ln>
            <a:solidFill>
              <a:schemeClr val="tx1"/>
            </a:solidFill>
            <a:effectLst/>
            <a:latin typeface="Times New Roman" pitchFamily="18"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Maple</Template>
  <TotalTime>3116</TotalTime>
  <Words>2904</Words>
  <Application>Microsoft Office PowerPoint</Application>
  <PresentationFormat>On-screen Show (4:3)</PresentationFormat>
  <Paragraphs>353</Paragraphs>
  <Slides>39</Slides>
  <Notes>1</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2</vt:i4>
      </vt:variant>
      <vt:variant>
        <vt:lpstr>Slide Titles</vt:lpstr>
      </vt:variant>
      <vt:variant>
        <vt:i4>39</vt:i4>
      </vt:variant>
    </vt:vector>
  </HeadingPairs>
  <TitlesOfParts>
    <vt:vector size="47" baseType="lpstr">
      <vt:lpstr>Times New Roman</vt:lpstr>
      <vt:lpstr>Wingdings</vt:lpstr>
      <vt:lpstr>Arial</vt:lpstr>
      <vt:lpstr>Courier New</vt:lpstr>
      <vt:lpstr>Maple</vt:lpstr>
      <vt:lpstr>Custom Design</vt:lpstr>
      <vt:lpstr>Microsoft Excel Worksheet</vt:lpstr>
      <vt:lpstr>Microsoft Office Excel Worksheet</vt:lpstr>
      <vt:lpstr>Support to Poverty Reduction and Assessment in the Caribbean within an MDG framework: The SPARC Initiative</vt:lpstr>
      <vt:lpstr>Guiding Vision for Poverty and Sustainable Human Development</vt:lpstr>
      <vt:lpstr>What makes persons vulnerable in the Caribbean </vt:lpstr>
      <vt:lpstr>How SPARC came about?</vt:lpstr>
      <vt:lpstr>Why Support to Poverty Assessment and Reduction?</vt:lpstr>
      <vt:lpstr>Slide 6</vt:lpstr>
      <vt:lpstr>How did we arrive at this point?</vt:lpstr>
      <vt:lpstr>Key Findings of the Hutcheon  Study (2002)</vt:lpstr>
      <vt:lpstr>The PSSDDG </vt:lpstr>
      <vt:lpstr>SPARC as enabler of MDG Achievement</vt:lpstr>
      <vt:lpstr>UNDP inputs informed by Focus on Training/Capacity-building in key areas</vt:lpstr>
      <vt:lpstr>Slide 12</vt:lpstr>
      <vt:lpstr>Conclusions from PSSDDG Technical Review in 2004 and Discussions in 2005</vt:lpstr>
      <vt:lpstr>Follow-up Process in 2005</vt:lpstr>
      <vt:lpstr>SPARC – Moving Forward</vt:lpstr>
      <vt:lpstr>Supporting Poverty Asst and Reduction in the Caribbean</vt:lpstr>
      <vt:lpstr>Key Approach under SPARC</vt:lpstr>
      <vt:lpstr>Proposed MDG and Poverty Monitoring Framework </vt:lpstr>
      <vt:lpstr>Project Support Document</vt:lpstr>
      <vt:lpstr>MDGs embedded in SPARC with a Simple Vision of SHD </vt:lpstr>
      <vt:lpstr>Revised Programme Components  </vt:lpstr>
      <vt:lpstr>Revised Programme Components (2)</vt:lpstr>
      <vt:lpstr>Proposed Programme Outputs </vt:lpstr>
      <vt:lpstr>Alignment of Gaps with current or new activities</vt:lpstr>
      <vt:lpstr>Operationalization of the Vision</vt:lpstr>
      <vt:lpstr>Where are we now?</vt:lpstr>
      <vt:lpstr>Finalization of Project Document</vt:lpstr>
      <vt:lpstr>Finalization of the PSD (2)</vt:lpstr>
      <vt:lpstr>Likely Implementation Arrangements</vt:lpstr>
      <vt:lpstr>Commitments to-date</vt:lpstr>
      <vt:lpstr>Next Steps</vt:lpstr>
      <vt:lpstr>Proposed Programme Activities for 2006</vt:lpstr>
      <vt:lpstr>Conclusions</vt:lpstr>
      <vt:lpstr>Resulting Partnerships from SPARC approach </vt:lpstr>
      <vt:lpstr>Resulting Partnerships from SPARC (2)</vt:lpstr>
      <vt:lpstr>Outcomes for the Countries</vt:lpstr>
      <vt:lpstr>Our continuing challenge</vt:lpstr>
      <vt:lpstr>For More Information</vt:lpstr>
      <vt:lpstr>Slide 39</vt:lpstr>
    </vt:vector>
  </TitlesOfParts>
  <Company>United Nations Development Programme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 to Poverty Reduction and Assessment in the Caribbean: The SPARC Initiative</dc:title>
  <dc:creator>leisa.perch</dc:creator>
  <cp:lastModifiedBy>anarod</cp:lastModifiedBy>
  <cp:revision>99</cp:revision>
  <dcterms:created xsi:type="dcterms:W3CDTF">2004-05-26T00:50:11Z</dcterms:created>
  <dcterms:modified xsi:type="dcterms:W3CDTF">2010-07-12T00:29:19Z</dcterms:modified>
</cp:coreProperties>
</file>