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handoutMasterIdLst>
    <p:handoutMasterId r:id="rId23"/>
  </p:handoutMasterIdLst>
  <p:sldIdLst>
    <p:sldId id="300" r:id="rId2"/>
    <p:sldId id="391" r:id="rId3"/>
    <p:sldId id="429" r:id="rId4"/>
    <p:sldId id="422" r:id="rId5"/>
    <p:sldId id="433" r:id="rId6"/>
    <p:sldId id="428" r:id="rId7"/>
    <p:sldId id="431" r:id="rId8"/>
    <p:sldId id="435" r:id="rId9"/>
    <p:sldId id="450" r:id="rId10"/>
    <p:sldId id="390" r:id="rId11"/>
    <p:sldId id="369" r:id="rId12"/>
    <p:sldId id="371" r:id="rId13"/>
    <p:sldId id="436" r:id="rId14"/>
    <p:sldId id="437" r:id="rId15"/>
    <p:sldId id="438" r:id="rId16"/>
    <p:sldId id="416" r:id="rId17"/>
    <p:sldId id="440" r:id="rId18"/>
    <p:sldId id="444" r:id="rId19"/>
    <p:sldId id="448" r:id="rId20"/>
    <p:sldId id="446" r:id="rId2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manuel Abuelafi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43" d="100"/>
          <a:sy n="43" d="100"/>
        </p:scale>
        <p:origin x="-12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102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B477A920-ACB3-4935-B487-7DDC374694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DEE86D12-60D8-43D0-BDEC-87F8D47B12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5CD2F1-04DA-453C-A56F-F411078141C8}" type="slidenum">
              <a:rPr lang="en-US" smtClean="0"/>
              <a:pPr/>
              <a:t>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47DEB1-145A-454E-AF29-E612E3A4A46C}" type="slidenum">
              <a:rPr lang="en-US"/>
              <a:pPr/>
              <a:t>16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1D58DD-5D76-488F-8159-E2C82D1F593F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50DF7-330B-4A1D-8BDB-7571A96A3809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21176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21176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C91CE-2A22-43BE-A6D6-E2815FF350CC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DF4C7-9F88-4DDE-B8B1-41BEAEFE409B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A41F9-0860-4982-BBD2-93B2B41692AE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64A1F-5B37-4B8E-9BCB-7CCDC4881E7E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95142-BEF8-4CAE-810A-0F64573362D9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337DE-6086-40D4-A296-711266EBC841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D97C7-CB34-44EA-BBD6-85F6AC353723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ADDE3-2727-47E8-B103-2A3E415BC2B4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36EBC-7B28-437E-8766-AB40EB353583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1300"/>
            <a:ext cx="1295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5913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dirty="0"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30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400800"/>
            <a:ext cx="9144000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610350"/>
            <a:ext cx="2362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dirty="0"/>
            </a:lvl1pPr>
          </a:lstStyle>
          <a:p>
            <a:pPr>
              <a:defRPr/>
            </a:pPr>
            <a:fld id="{780B293A-6744-4F6F-B1A7-58E01D04E0A8}" type="slidenum">
              <a:rPr lang="en-US"/>
              <a:pPr>
                <a:defRPr/>
              </a:pPr>
              <a:t>‹#›</a:t>
            </a:fld>
            <a:endParaRPr lang="en-US"/>
          </a:p>
          <a:p>
            <a:pPr>
              <a:defRPr/>
            </a:pPr>
            <a:endParaRPr lang="en-US"/>
          </a:p>
        </p:txBody>
      </p:sp>
      <p:pic>
        <p:nvPicPr>
          <p:cNvPr id="10" name="Picture 9" descr="IDB_CJA copy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477000" y="5715000"/>
            <a:ext cx="2523744" cy="6156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rgbClr val="0399CD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1"/>
            <a:ext cx="7772400" cy="3200399"/>
          </a:xfrm>
        </p:spPr>
        <p:txBody>
          <a:bodyPr/>
          <a:lstStyle/>
          <a:p>
            <a:pPr algn="ctr" eaLnBrk="1" hangingPunct="1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“Structural </a:t>
            </a:r>
            <a:r>
              <a:rPr lang="en-US" sz="3600" dirty="0" smtClean="0"/>
              <a:t>Challenges in Jamaica and </a:t>
            </a:r>
            <a:r>
              <a:rPr lang="en-US" sz="3600" dirty="0" smtClean="0"/>
              <a:t>the Support of </a:t>
            </a:r>
            <a:r>
              <a:rPr lang="en-US" sz="3600" smtClean="0"/>
              <a:t>the </a:t>
            </a:r>
            <a:r>
              <a:rPr lang="en-US" sz="3600" smtClean="0"/>
              <a:t>IDB”</a:t>
            </a:r>
            <a:endParaRPr lang="en-US" sz="3600" dirty="0" smtClean="0"/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 rot="10800000" flipV="1">
            <a:off x="1600200" y="4800599"/>
            <a:ext cx="563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/>
              <a:t>March 23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2010</a:t>
            </a:r>
            <a:endParaRPr lang="en-US" sz="2400" dirty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1295400" y="304800"/>
            <a:ext cx="6172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 dirty="0" smtClean="0">
                <a:solidFill>
                  <a:srgbClr val="0399CD"/>
                </a:solidFill>
              </a:rPr>
              <a:t>CHAIRMANS CLUB</a:t>
            </a:r>
            <a:endParaRPr lang="en-US" b="1" dirty="0">
              <a:solidFill>
                <a:srgbClr val="0399C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IDB Support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/>
            <a:r>
              <a:rPr lang="en-US" dirty="0" smtClean="0"/>
              <a:t>Lending Program: Started 2008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305800" cy="4343400"/>
          </a:xfrm>
        </p:spPr>
        <p:txBody>
          <a:bodyPr/>
          <a:lstStyle/>
          <a:p>
            <a:r>
              <a:rPr lang="en-US" sz="2000" b="1" dirty="0" smtClean="0"/>
              <a:t>2008: </a:t>
            </a:r>
            <a:r>
              <a:rPr lang="en-US" sz="2000" dirty="0" smtClean="0"/>
              <a:t>Counter cyclical support of robust reform agenda amidst global economic downturn and natural disasters. $205m; and $207m NSG. Total &gt;$400m</a:t>
            </a:r>
          </a:p>
          <a:p>
            <a:r>
              <a:rPr lang="en-US" sz="2000" b="1" dirty="0" smtClean="0"/>
              <a:t>2009: </a:t>
            </a:r>
            <a:r>
              <a:rPr lang="en-US" sz="2000" dirty="0" smtClean="0"/>
              <a:t>Curtailed credit lines to the private sector triggered a $300m Liquidity Program for Growth Sustainability. Also $31m CSJP/NWC and $75m TJH. Total: &gt;$US400m </a:t>
            </a:r>
          </a:p>
          <a:p>
            <a:r>
              <a:rPr lang="en-US" sz="2000" b="1" dirty="0" smtClean="0"/>
              <a:t>2010: </a:t>
            </a:r>
            <a:r>
              <a:rPr lang="en-US" sz="2000" dirty="0" smtClean="0"/>
              <a:t>Support of reform programs and SBA. Total new loans programmed: US$630m.  </a:t>
            </a:r>
          </a:p>
          <a:p>
            <a:r>
              <a:rPr lang="en-US" sz="2000" dirty="0" smtClean="0"/>
              <a:t>Success of first year of the program is critical. Wait and see could undermine program so100% front loaded.</a:t>
            </a:r>
          </a:p>
          <a:p>
            <a:r>
              <a:rPr lang="en-US" sz="2000" dirty="0" smtClean="0"/>
              <a:t>Concessional terms: 1.23%; no upfront fees; 5 years grace; 25 yrs </a:t>
            </a:r>
            <a:r>
              <a:rPr lang="en-US" sz="2000" dirty="0" err="1" smtClean="0"/>
              <a:t>amortisation</a:t>
            </a:r>
            <a:r>
              <a:rPr lang="en-US" sz="2000" dirty="0" smtClean="0"/>
              <a:t>.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FontTx/>
              <a:buNone/>
            </a:pPr>
            <a:r>
              <a:rPr lang="en-US" sz="2000" dirty="0" smtClean="0"/>
              <a:t> 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Areas of Policy Support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Competitiveness</a:t>
            </a:r>
          </a:p>
          <a:p>
            <a:r>
              <a:rPr lang="en-US" dirty="0" smtClean="0"/>
              <a:t>Public Financial Management</a:t>
            </a:r>
          </a:p>
          <a:p>
            <a:r>
              <a:rPr lang="en-US" dirty="0" smtClean="0"/>
              <a:t>Human Capital Development</a:t>
            </a:r>
          </a:p>
          <a:p>
            <a:r>
              <a:rPr lang="en-US" dirty="0" smtClean="0"/>
              <a:t>Education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1. Competitiveness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sz="2800" dirty="0" smtClean="0"/>
              <a:t>Tax Reform (simplification &amp; reduction)</a:t>
            </a:r>
          </a:p>
          <a:p>
            <a:pPr lvl="1"/>
            <a:r>
              <a:rPr lang="en-GB" sz="2800" dirty="0" smtClean="0"/>
              <a:t>Tax Expenditure Review: How is revenue spent</a:t>
            </a:r>
          </a:p>
          <a:p>
            <a:pPr lvl="1"/>
            <a:r>
              <a:rPr lang="en-GB" dirty="0" smtClean="0"/>
              <a:t>Secured Transactions (collateral) and Credit Bureau</a:t>
            </a:r>
          </a:p>
          <a:p>
            <a:pPr lvl="1"/>
            <a:r>
              <a:rPr lang="en-GB" dirty="0" smtClean="0"/>
              <a:t>M-Banking legislation</a:t>
            </a:r>
          </a:p>
          <a:p>
            <a:pPr lvl="1"/>
            <a:r>
              <a:rPr lang="en-GB" dirty="0" smtClean="0"/>
              <a:t>Land titling: reduce time and cost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pPr algn="ctr"/>
            <a:r>
              <a:rPr lang="en-US" dirty="0" smtClean="0"/>
              <a:t>2. Public Financial &amp; Performance Mgmt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ES_tradnl" sz="1600" b="1" dirty="0" smtClean="0"/>
              <a:t>Fiscal </a:t>
            </a:r>
            <a:r>
              <a:rPr lang="es-ES_tradnl" sz="1600" b="1" dirty="0" err="1" smtClean="0"/>
              <a:t>Responsibility</a:t>
            </a:r>
            <a:r>
              <a:rPr lang="es-ES_tradnl" sz="1600" b="1" dirty="0" smtClean="0"/>
              <a:t> Framework: </a:t>
            </a:r>
            <a:r>
              <a:rPr lang="es-ES_tradnl" sz="1600" dirty="0" err="1" smtClean="0"/>
              <a:t>Limit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deficits</a:t>
            </a:r>
            <a:r>
              <a:rPr lang="es-ES_tradnl" sz="1600" dirty="0" smtClean="0"/>
              <a:t> and </a:t>
            </a:r>
            <a:r>
              <a:rPr lang="es-ES_tradnl" sz="1600" dirty="0" err="1" smtClean="0"/>
              <a:t>increase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transparency</a:t>
            </a:r>
            <a:r>
              <a:rPr lang="es-ES_tradnl" sz="1600" dirty="0" smtClean="0"/>
              <a:t>. </a:t>
            </a:r>
            <a:r>
              <a:rPr lang="es-ES_tradnl" sz="1600" dirty="0" err="1" smtClean="0"/>
              <a:t>Public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bodies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accountability</a:t>
            </a:r>
            <a:r>
              <a:rPr lang="es-ES_tradnl" sz="1600" dirty="0" smtClean="0"/>
              <a:t> and control. (Central Treasury Management)</a:t>
            </a:r>
          </a:p>
          <a:p>
            <a:pPr lvl="1">
              <a:buNone/>
            </a:pPr>
            <a:endParaRPr lang="es-ES_tradnl" sz="1600" b="1" dirty="0" smtClean="0"/>
          </a:p>
          <a:p>
            <a:pPr lvl="1"/>
            <a:r>
              <a:rPr lang="en-US" sz="1600" b="1" dirty="0" smtClean="0"/>
              <a:t>Improved expenditure management and control</a:t>
            </a:r>
            <a:r>
              <a:rPr lang="en-US" sz="1600" dirty="0" smtClean="0"/>
              <a:t>: Framework for Internal Audit and Control enacted</a:t>
            </a:r>
          </a:p>
          <a:p>
            <a:pPr lvl="1"/>
            <a:endParaRPr lang="es-ES_tradnl" sz="1600" dirty="0" smtClean="0"/>
          </a:p>
          <a:p>
            <a:pPr lvl="1"/>
            <a:r>
              <a:rPr lang="es-ES_tradnl" sz="1600" b="1" dirty="0" err="1" smtClean="0"/>
              <a:t>Public</a:t>
            </a:r>
            <a:r>
              <a:rPr lang="es-ES_tradnl" sz="1600" b="1" dirty="0" smtClean="0"/>
              <a:t> </a:t>
            </a:r>
            <a:r>
              <a:rPr lang="es-ES_tradnl" sz="1600" b="1" dirty="0" err="1" smtClean="0"/>
              <a:t>Procurement</a:t>
            </a:r>
            <a:r>
              <a:rPr lang="es-ES_tradnl" sz="1600" b="1" dirty="0" smtClean="0"/>
              <a:t>: </a:t>
            </a:r>
            <a:r>
              <a:rPr lang="es-ES_tradnl" sz="1600" dirty="0" err="1" smtClean="0"/>
              <a:t>Clearer</a:t>
            </a:r>
            <a:r>
              <a:rPr lang="es-ES_tradnl" sz="1600" dirty="0" smtClean="0"/>
              <a:t> rules and </a:t>
            </a:r>
            <a:r>
              <a:rPr lang="es-ES_tradnl" sz="1600" dirty="0" err="1" smtClean="0"/>
              <a:t>stronger</a:t>
            </a:r>
            <a:r>
              <a:rPr lang="es-ES_tradnl" sz="1600" dirty="0" smtClean="0"/>
              <a:t> </a:t>
            </a:r>
            <a:r>
              <a:rPr lang="en-US" sz="1600" dirty="0" smtClean="0"/>
              <a:t>enforcement. Procurement Appeals Board constituted; E-Tendering solution selected;  training. </a:t>
            </a:r>
          </a:p>
          <a:p>
            <a:pPr lvl="1"/>
            <a:endParaRPr lang="en-US" sz="1600" dirty="0" smtClean="0"/>
          </a:p>
          <a:p>
            <a:pPr lvl="1"/>
            <a:endParaRPr lang="es-ES_tradnl" sz="1600" dirty="0" smtClean="0"/>
          </a:p>
          <a:p>
            <a:pPr lvl="1"/>
            <a:r>
              <a:rPr lang="es-ES_tradnl" sz="1600" b="1" dirty="0" smtClean="0"/>
              <a:t>Management for </a:t>
            </a:r>
            <a:r>
              <a:rPr lang="es-ES_tradnl" sz="1600" b="1" dirty="0" err="1" smtClean="0"/>
              <a:t>Results</a:t>
            </a:r>
            <a:r>
              <a:rPr lang="es-ES_tradnl" sz="1600" b="1" dirty="0" smtClean="0"/>
              <a:t>:</a:t>
            </a:r>
            <a:r>
              <a:rPr lang="en-US" sz="1600" dirty="0" smtClean="0"/>
              <a:t> Performance agreements and service contracts for PSs and CEOs of Executive Agencies</a:t>
            </a:r>
          </a:p>
          <a:p>
            <a:pPr lvl="1"/>
            <a:endParaRPr lang="es-ES_tradnl" sz="16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ctr"/>
            <a:r>
              <a:rPr lang="es-ES_tradnl" dirty="0" smtClean="0"/>
              <a:t>3. </a:t>
            </a:r>
            <a:r>
              <a:rPr lang="es-ES_tradnl" dirty="0" err="1" smtClean="0"/>
              <a:t>Human</a:t>
            </a:r>
            <a:r>
              <a:rPr lang="es-ES_tradnl" dirty="0" smtClean="0"/>
              <a:t> Capital </a:t>
            </a:r>
            <a:r>
              <a:rPr lang="es-ES_tradnl" dirty="0" err="1" smtClean="0"/>
              <a:t>Protection</a:t>
            </a:r>
            <a:r>
              <a:rPr lang="es-ES_tradnl" dirty="0" smtClean="0"/>
              <a:t> </a:t>
            </a:r>
            <a:r>
              <a:rPr lang="es-ES_tradnl" dirty="0" err="1" smtClean="0"/>
              <a:t>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153400" cy="4953000"/>
          </a:xfrm>
        </p:spPr>
        <p:txBody>
          <a:bodyPr/>
          <a:lstStyle/>
          <a:p>
            <a:pPr marL="342900" lvl="1" indent="-342900" algn="ctr">
              <a:buNone/>
            </a:pPr>
            <a:r>
              <a:rPr lang="en-US" sz="1600" b="1" dirty="0" smtClean="0"/>
              <a:t>FISCAL SQUEEZE DURING ECONOMIC DOWNTURN: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99CC"/>
                </a:solidFill>
              </a:rPr>
              <a:t>	Unemployment increasing </a:t>
            </a:r>
            <a:r>
              <a:rPr lang="en-US" sz="1600" dirty="0" smtClean="0"/>
              <a:t>(11.6% total, up 13% over past year), </a:t>
            </a:r>
            <a:r>
              <a:rPr lang="en-US" sz="1600" b="1" dirty="0" smtClean="0">
                <a:solidFill>
                  <a:srgbClr val="0099CC"/>
                </a:solidFill>
              </a:rPr>
              <a:t>commodity prices increasing</a:t>
            </a:r>
            <a:r>
              <a:rPr lang="en-US" sz="1600" dirty="0" smtClean="0">
                <a:solidFill>
                  <a:srgbClr val="0099CC"/>
                </a:solidFill>
              </a:rPr>
              <a:t> </a:t>
            </a:r>
            <a:r>
              <a:rPr lang="en-US" sz="1600" dirty="0" smtClean="0"/>
              <a:t>(food prices up 66% since Jan.2007, CPI up 51%) , thus strong indication that </a:t>
            </a:r>
            <a:r>
              <a:rPr lang="en-US" sz="1600" dirty="0" smtClean="0">
                <a:solidFill>
                  <a:srgbClr val="0099CC"/>
                </a:solidFill>
              </a:rPr>
              <a:t>poverty is likely increasing</a:t>
            </a:r>
            <a:r>
              <a:rPr lang="en-US" sz="1600" dirty="0" smtClean="0"/>
              <a:t>.  Generally ,the groups most at risk: pregnant women and very young children, poor school-aged children, unattached youth, female-headed households, and elderly. Poverty gains reversed.</a:t>
            </a:r>
            <a:endParaRPr lang="en-US" sz="1600" b="1" dirty="0" smtClean="0"/>
          </a:p>
          <a:p>
            <a:pPr algn="ctr">
              <a:buNone/>
            </a:pPr>
            <a:r>
              <a:rPr lang="en-US" sz="2000" b="1" dirty="0" smtClean="0"/>
              <a:t>Policy Measures:</a:t>
            </a:r>
          </a:p>
          <a:p>
            <a:pPr lvl="1"/>
            <a:r>
              <a:rPr lang="es-ES_tradnl" sz="2000" b="1" dirty="0" err="1" smtClean="0"/>
              <a:t>Protect</a:t>
            </a:r>
            <a:r>
              <a:rPr lang="es-ES_tradnl" sz="2000" b="1" dirty="0" smtClean="0"/>
              <a:t> non-</a:t>
            </a:r>
            <a:r>
              <a:rPr lang="es-ES_tradnl" sz="2000" b="1" dirty="0" err="1" smtClean="0"/>
              <a:t>salary</a:t>
            </a:r>
            <a:r>
              <a:rPr lang="es-ES_tradnl" sz="2000" b="1" dirty="0" smtClean="0"/>
              <a:t> social </a:t>
            </a:r>
            <a:r>
              <a:rPr lang="es-ES_tradnl" sz="2000" b="1" dirty="0" err="1" smtClean="0"/>
              <a:t>expenditure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from</a:t>
            </a:r>
            <a:r>
              <a:rPr lang="es-ES_tradnl" sz="2000" b="1" dirty="0" smtClean="0"/>
              <a:t> </a:t>
            </a:r>
            <a:r>
              <a:rPr lang="es-ES_tradnl" sz="2000" b="1" dirty="0" err="1" smtClean="0"/>
              <a:t>cuts</a:t>
            </a:r>
            <a:r>
              <a:rPr lang="en-US" sz="2000" dirty="0" smtClean="0">
                <a:solidFill>
                  <a:srgbClr val="0099CC"/>
                </a:solidFill>
              </a:rPr>
              <a:t>: </a:t>
            </a:r>
            <a:r>
              <a:rPr lang="en-US" sz="2000" dirty="0" smtClean="0"/>
              <a:t>health, nutrition, early childhood development, education.</a:t>
            </a:r>
            <a:endParaRPr lang="es-ES_tradnl" sz="2000" dirty="0" smtClean="0"/>
          </a:p>
          <a:p>
            <a:pPr lvl="1"/>
            <a:r>
              <a:rPr lang="en-US" sz="2000" b="1" dirty="0" smtClean="0"/>
              <a:t>Improve targeting of safety net programs</a:t>
            </a:r>
            <a:endParaRPr lang="en-US" sz="2000" dirty="0" smtClean="0"/>
          </a:p>
          <a:p>
            <a:pPr lvl="1"/>
            <a:r>
              <a:rPr lang="en-US" sz="2000" b="1" dirty="0" smtClean="0"/>
              <a:t>Expand coverage and Increase benefits: </a:t>
            </a:r>
            <a:r>
              <a:rPr lang="en-US" sz="2000" dirty="0" smtClean="0"/>
              <a:t>Increase PATH coverage and per capita benefits by 25%, (max J$1,000/ month now) extend coverage of School Feeding </a:t>
            </a:r>
            <a:r>
              <a:rPr lang="en-US" sz="2000" dirty="0" err="1" smtClean="0"/>
              <a:t>Programme</a:t>
            </a:r>
            <a:endParaRPr lang="en-US" sz="2000" dirty="0" smtClean="0"/>
          </a:p>
          <a:p>
            <a:pPr lvl="1"/>
            <a:r>
              <a:rPr lang="en-US" sz="2000" b="1" dirty="0" smtClean="0"/>
              <a:t>Support Innovative Programs to Protect Vulnerable Groups</a:t>
            </a:r>
            <a:endParaRPr lang="en-US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algn="ctr"/>
            <a:r>
              <a:rPr lang="en-US" sz="1800" dirty="0" smtClean="0"/>
              <a:t>4. Support for Education Sector Reform </a:t>
            </a:r>
            <a:br>
              <a:rPr lang="en-US" sz="1800" dirty="0" smtClean="0"/>
            </a:br>
            <a:r>
              <a:rPr lang="en-US" sz="1800" dirty="0" smtClean="0"/>
              <a:t>- Underachievement in student learning at all levels -</a:t>
            </a:r>
            <a:endParaRPr lang="en-US" sz="1800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14400"/>
            <a:ext cx="8763000" cy="5105400"/>
          </a:xfrm>
        </p:spPr>
        <p:txBody>
          <a:bodyPr/>
          <a:lstStyle/>
          <a:p>
            <a:pPr marL="914400" lvl="1" indent="-288925" algn="ctr">
              <a:buNone/>
            </a:pPr>
            <a:r>
              <a:rPr lang="en-US" sz="1800" b="1" dirty="0" smtClean="0"/>
              <a:t>Problems:</a:t>
            </a:r>
          </a:p>
          <a:p>
            <a:pPr marL="914400" lvl="1" indent="-288925"/>
            <a:r>
              <a:rPr lang="en-US" sz="1800" b="1" dirty="0" smtClean="0"/>
              <a:t>Centralized MOE management i</a:t>
            </a:r>
            <a:r>
              <a:rPr lang="en-US" sz="1800" dirty="0" smtClean="0"/>
              <a:t>neffective at local level. Distracted from focus on policy design and accountability.  </a:t>
            </a:r>
            <a:r>
              <a:rPr lang="en-US" sz="1800" b="1" dirty="0" smtClean="0"/>
              <a:t>Shift System: </a:t>
            </a:r>
            <a:r>
              <a:rPr lang="en-US" sz="1800" dirty="0" smtClean="0"/>
              <a:t>Reduces teaching time. </a:t>
            </a:r>
            <a:r>
              <a:rPr lang="en-US" sz="1800" b="1" dirty="0" smtClean="0"/>
              <a:t>Low stakeholder participation: </a:t>
            </a:r>
            <a:r>
              <a:rPr lang="en-US" sz="1800" dirty="0" smtClean="0"/>
              <a:t>Weak local management of schools. Growing discipline problems in the classrooms</a:t>
            </a:r>
          </a:p>
          <a:p>
            <a:pPr marL="914400" lvl="1" indent="-288925" algn="ctr">
              <a:buNone/>
            </a:pPr>
            <a:r>
              <a:rPr lang="en-US" sz="1800" b="1" dirty="0" smtClean="0"/>
              <a:t>Solutions:</a:t>
            </a:r>
          </a:p>
          <a:p>
            <a:pPr lvl="1">
              <a:lnSpc>
                <a:spcPct val="80000"/>
              </a:lnSpc>
            </a:pPr>
            <a:r>
              <a:rPr lang="en-US" sz="1800" dirty="0" err="1" smtClean="0"/>
              <a:t>Modernise</a:t>
            </a:r>
            <a:r>
              <a:rPr lang="en-US" sz="1800" dirty="0" smtClean="0"/>
              <a:t> MOE to focus on policy formulation, monitoring and evaluation, standard settings, and agencies coordination. Enhanced accountability through appraisals to Principals, Counselors and Teachers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Improve stakeholder and community involvement in education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Expand compulsory education from age 16 to 18 and decrease double shift by providing approximately 2,100 additional seats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Decentralize to the regions creating autonomous regional agencies </a:t>
            </a:r>
            <a:r>
              <a:rPr lang="en-US" sz="1800" dirty="0" smtClean="0">
                <a:solidFill>
                  <a:srgbClr val="0399CD"/>
                </a:solidFill>
              </a:rPr>
              <a:t>2015:</a:t>
            </a:r>
          </a:p>
          <a:p>
            <a:pPr marL="457200" lvl="1" indent="-457200" algn="ctr">
              <a:lnSpc>
                <a:spcPct val="80000"/>
              </a:lnSpc>
              <a:spcBef>
                <a:spcPts val="500"/>
              </a:spcBef>
              <a:buNone/>
            </a:pPr>
            <a:r>
              <a:rPr lang="en-US" sz="1800" b="1" dirty="0" smtClean="0"/>
              <a:t>Results:</a:t>
            </a:r>
          </a:p>
          <a:p>
            <a:pPr marL="457200" lvl="1" indent="-457200" algn="just">
              <a:lnSpc>
                <a:spcPct val="80000"/>
              </a:lnSpc>
              <a:spcBef>
                <a:spcPts val="500"/>
              </a:spcBef>
              <a:buAutoNum type="arabicPeriod"/>
            </a:pPr>
            <a:r>
              <a:rPr lang="en-US" sz="1800" dirty="0" smtClean="0"/>
              <a:t>90% of children achieving mastery in all four areas of grade 1 with  Individual Learning Profile</a:t>
            </a:r>
          </a:p>
          <a:p>
            <a:pPr marL="457200" lvl="1" indent="-457200" algn="just">
              <a:lnSpc>
                <a:spcPct val="80000"/>
              </a:lnSpc>
              <a:spcBef>
                <a:spcPts val="500"/>
              </a:spcBef>
              <a:buAutoNum type="arabicPeriod"/>
            </a:pPr>
            <a:r>
              <a:rPr lang="en-US" sz="1800" dirty="0" smtClean="0"/>
              <a:t>85% of children achieving mastery on the grade 4 literacy test</a:t>
            </a:r>
          </a:p>
          <a:p>
            <a:pPr marL="457200" lvl="1" indent="-457200" algn="just">
              <a:lnSpc>
                <a:spcPct val="80000"/>
              </a:lnSpc>
              <a:spcBef>
                <a:spcPts val="500"/>
              </a:spcBef>
              <a:buAutoNum type="arabicPeriod"/>
            </a:pPr>
            <a:r>
              <a:rPr lang="en-US" sz="1800" dirty="0" smtClean="0"/>
              <a:t>85% for each subject as national mean score at grade 6 achievement test.</a:t>
            </a:r>
          </a:p>
          <a:p>
            <a:pPr lvl="1">
              <a:lnSpc>
                <a:spcPct val="80000"/>
              </a:lnSpc>
            </a:pPr>
            <a:endParaRPr lang="en-US" sz="1800" dirty="0" smtClean="0"/>
          </a:p>
          <a:p>
            <a:pPr marL="914400" lvl="1" indent="-288925"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400" dirty="0" smtClean="0"/>
              <a:t>MICRO DECISIONS DETERMINE MACRO TARGETS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PM: “No more sacred cows”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/>
          <a:lstStyle/>
          <a:p>
            <a:r>
              <a:rPr lang="en-US" sz="1800" dirty="0" smtClean="0"/>
              <a:t>Tax and duty waivers still justified? </a:t>
            </a:r>
            <a:r>
              <a:rPr lang="en-US" sz="1800" dirty="0" err="1" smtClean="0"/>
              <a:t>Eg</a:t>
            </a:r>
            <a:r>
              <a:rPr lang="en-US" sz="1800" dirty="0" smtClean="0"/>
              <a:t> 100% income tax waiver in agriculture dates back to independence</a:t>
            </a:r>
          </a:p>
          <a:p>
            <a:r>
              <a:rPr lang="en-US" sz="1800" dirty="0" smtClean="0"/>
              <a:t>Most paved roads in the world but maintenance can’t keep up</a:t>
            </a:r>
          </a:p>
          <a:p>
            <a:r>
              <a:rPr lang="en-US" sz="1800" dirty="0" smtClean="0"/>
              <a:t>Untargeted subsidies: health services &amp; tertiary education</a:t>
            </a:r>
          </a:p>
          <a:p>
            <a:r>
              <a:rPr lang="en-US" sz="1800" dirty="0" smtClean="0"/>
              <a:t>Does allocation of scarce revenue match new priorities? Safety net offers a maximum of just J$1,000 a month while Mt. Rosser hemorrhage continues</a:t>
            </a:r>
          </a:p>
          <a:p>
            <a:r>
              <a:rPr lang="en-US" sz="1800" dirty="0" smtClean="0"/>
              <a:t>Public investment where private sector could step forward (Mt. Rosser)</a:t>
            </a:r>
          </a:p>
          <a:p>
            <a:r>
              <a:rPr lang="en-US" sz="1800" dirty="0" smtClean="0"/>
              <a:t>Rates cover a fraction of costs but systems expanding (</a:t>
            </a:r>
            <a:r>
              <a:rPr lang="en-US" sz="1800" dirty="0" err="1" smtClean="0"/>
              <a:t>eg</a:t>
            </a:r>
            <a:r>
              <a:rPr lang="en-US" sz="1800" dirty="0" smtClean="0"/>
              <a:t>. buses, water, irrigation) </a:t>
            </a:r>
          </a:p>
          <a:p>
            <a:r>
              <a:rPr lang="en-US" sz="1800" dirty="0" smtClean="0"/>
              <a:t>Absurd Property Taxes: </a:t>
            </a:r>
            <a:r>
              <a:rPr lang="en-US" sz="1800" dirty="0" err="1" smtClean="0"/>
              <a:t>eg</a:t>
            </a:r>
            <a:r>
              <a:rPr lang="en-US" sz="1800" dirty="0" smtClean="0"/>
              <a:t>. less than J$300 for US$1.5 million property. Tax value is less than the cost of collecting it</a:t>
            </a:r>
          </a:p>
          <a:p>
            <a:r>
              <a:rPr lang="en-US" sz="1800" dirty="0" smtClean="0"/>
              <a:t>Land Titling: All applications to register titles must be certified by one of only three private referees in all of Jamaica, paid 1% of the value and appointed by the Governor General.</a:t>
            </a:r>
          </a:p>
          <a:p>
            <a:r>
              <a:rPr lang="en-US" sz="1800" dirty="0" smtClean="0"/>
              <a:t>IDB supports the GOJ reform </a:t>
            </a:r>
            <a:r>
              <a:rPr lang="en-US" sz="1800" dirty="0" err="1" smtClean="0"/>
              <a:t>programme</a:t>
            </a:r>
            <a:endParaRPr lang="en-US" sz="1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LIFE AFTER THE IMF </a:t>
            </a:r>
            <a:br>
              <a:rPr lang="en-US" dirty="0" smtClean="0"/>
            </a:br>
            <a:r>
              <a:rPr lang="en-US" dirty="0" smtClean="0"/>
              <a:t>June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r>
              <a:rPr lang="en-US" sz="2000" dirty="0" smtClean="0"/>
              <a:t>Jamaica will still have very high debt  at 120% GDP but it will have started the slow hard climb out of the debt trap</a:t>
            </a:r>
          </a:p>
          <a:p>
            <a:r>
              <a:rPr lang="en-US" sz="2000" dirty="0" smtClean="0"/>
              <a:t>General elections will have either taken place or will be imminent.</a:t>
            </a:r>
          </a:p>
          <a:p>
            <a:r>
              <a:rPr lang="en-US" sz="2000" dirty="0" smtClean="0"/>
              <a:t>Fatigue with &gt;two years of fiscal squeeze; but interest rates, inflation and FX will be steady</a:t>
            </a:r>
          </a:p>
          <a:p>
            <a:r>
              <a:rPr lang="en-US" sz="2000" dirty="0" smtClean="0"/>
              <a:t>Modest steady growth as trading partners may have recovered and major shocks avoided</a:t>
            </a:r>
          </a:p>
          <a:p>
            <a:r>
              <a:rPr lang="en-US" sz="2000" dirty="0" smtClean="0"/>
              <a:t>Development strategy will have changed from chronic deficits and high interest debt to fiscal discipline new expenditure priorities</a:t>
            </a:r>
          </a:p>
          <a:p>
            <a:r>
              <a:rPr lang="en-US" sz="2000" dirty="0" smtClean="0"/>
              <a:t>Growing space for both public and private investment in real sector</a:t>
            </a:r>
          </a:p>
          <a:p>
            <a:r>
              <a:rPr lang="en-US" sz="2000" dirty="0" smtClean="0"/>
              <a:t>Increased, better social spending and infrastructure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SUCCESS WILL LOOK LIKE: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191000"/>
          </a:xfrm>
        </p:spPr>
        <p:txBody>
          <a:bodyPr/>
          <a:lstStyle/>
          <a:p>
            <a:r>
              <a:rPr lang="en-US" dirty="0" smtClean="0"/>
              <a:t>Fiscal deficit:           1% GDP (&gt;12% today)</a:t>
            </a:r>
          </a:p>
          <a:p>
            <a:r>
              <a:rPr lang="en-US" dirty="0" smtClean="0"/>
              <a:t>Total public debt: &gt;120% GDP (140% today)</a:t>
            </a:r>
          </a:p>
          <a:p>
            <a:r>
              <a:rPr lang="en-US" dirty="0" smtClean="0"/>
              <a:t>Interest rates:       &lt;10%</a:t>
            </a:r>
          </a:p>
          <a:p>
            <a:r>
              <a:rPr lang="en-US" dirty="0" smtClean="0"/>
              <a:t>Inflation:                6 - 7%</a:t>
            </a:r>
          </a:p>
          <a:p>
            <a:r>
              <a:rPr lang="en-US" dirty="0" smtClean="0"/>
              <a:t>Exchange rate:     Stable</a:t>
            </a:r>
          </a:p>
          <a:p>
            <a:r>
              <a:rPr lang="en-US" dirty="0" smtClean="0"/>
              <a:t>Balance of payments:  Surplus</a:t>
            </a:r>
          </a:p>
          <a:p>
            <a:r>
              <a:rPr lang="en-US" dirty="0" smtClean="0"/>
              <a:t>NIR: Maintain 3 – 4 months throughout</a:t>
            </a:r>
          </a:p>
          <a:p>
            <a:r>
              <a:rPr lang="en-US" dirty="0" smtClean="0"/>
              <a:t>Real Growth:         2% sustained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7696200" cy="5257800"/>
          </a:xfrm>
          <a:ln/>
        </p:spPr>
        <p:txBody>
          <a:bodyPr/>
          <a:lstStyle/>
          <a:p>
            <a:pPr lvl="1">
              <a:buNone/>
            </a:pPr>
            <a:endParaRPr lang="en-US" dirty="0" smtClean="0"/>
          </a:p>
          <a:p>
            <a:pPr lvl="2"/>
            <a:r>
              <a:rPr lang="en-US" dirty="0" smtClean="0"/>
              <a:t>Chronic stagnant growth and large current account deficits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Sustained fiscal deficits and high debt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High informality and flat or falling productivity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High tax rate but very low tax base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Small open economy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/>
          <a:lstStyle/>
          <a:p>
            <a:pPr algn="ctr"/>
            <a:r>
              <a:rPr lang="en-US" dirty="0" smtClean="0"/>
              <a:t>Vulnerability to shocks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US" dirty="0" smtClean="0"/>
              <a:t>BETTING ON JAMAICA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HISTORICAL TRANSFORMATION OF THE ECONOMY &amp; GOVERNANCE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Defining moment that will shape Jamaica for decades  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Understand your role and do your part!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Multiple Simultaneous Shocks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 lvl="2"/>
            <a:r>
              <a:rPr lang="en-US" dirty="0" smtClean="0"/>
              <a:t>Remittances, tourism &amp; bauxite affected by international economic downturn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Oil and food price spikes and margin calls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Negative growth forced fiscal revenue down and reversed poverty gains</a:t>
            </a:r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Interest rates and salaries rose above 90% of revenue</a:t>
            </a:r>
          </a:p>
          <a:p>
            <a:pPr lvl="2"/>
            <a:r>
              <a:rPr lang="en-US" dirty="0" smtClean="0"/>
              <a:t>Abrupt 22% devaluation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GOJ decided to not just muddle through but actually escape the high debt and low growth traps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4267200"/>
          </a:xfrm>
        </p:spPr>
        <p:txBody>
          <a:bodyPr/>
          <a:lstStyle/>
          <a:p>
            <a:r>
              <a:rPr lang="en-US" dirty="0" smtClean="0"/>
              <a:t>Stop chronic deficits financed with costly debt</a:t>
            </a:r>
          </a:p>
          <a:p>
            <a:r>
              <a:rPr lang="en-US" dirty="0" smtClean="0"/>
              <a:t>Fiscal responsibility Framework: limit deficits &amp; move to performance based budgets</a:t>
            </a:r>
          </a:p>
          <a:p>
            <a:r>
              <a:rPr lang="en-US" dirty="0" smtClean="0"/>
              <a:t>Control public bodies: Central Treasury Management</a:t>
            </a:r>
          </a:p>
          <a:p>
            <a:r>
              <a:rPr lang="en-US" dirty="0" err="1" smtClean="0"/>
              <a:t>Rationalise</a:t>
            </a:r>
            <a:r>
              <a:rPr lang="en-US" dirty="0" smtClean="0"/>
              <a:t> public sector</a:t>
            </a:r>
          </a:p>
          <a:p>
            <a:r>
              <a:rPr lang="en-US" dirty="0" smtClean="0"/>
              <a:t>Increase revenue (taxes, rates and coverage) and cut interest costs (outstanding JDX)</a:t>
            </a:r>
          </a:p>
          <a:p>
            <a:r>
              <a:rPr lang="en-US" dirty="0" smtClean="0"/>
              <a:t>IMF Standby Arrangement approved Feb. 4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SUCCESS WILL LOOK LIKE: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191000"/>
          </a:xfrm>
        </p:spPr>
        <p:txBody>
          <a:bodyPr/>
          <a:lstStyle/>
          <a:p>
            <a:r>
              <a:rPr lang="en-US" dirty="0" smtClean="0"/>
              <a:t>Fiscal deficit:           1% GDP (&gt;12% today)</a:t>
            </a:r>
          </a:p>
          <a:p>
            <a:r>
              <a:rPr lang="en-US" dirty="0" smtClean="0"/>
              <a:t>Total public debt: &gt;120% GDP (140% today)</a:t>
            </a:r>
          </a:p>
          <a:p>
            <a:r>
              <a:rPr lang="en-US" dirty="0" smtClean="0"/>
              <a:t>Interest rates:       &lt;10%</a:t>
            </a:r>
          </a:p>
          <a:p>
            <a:r>
              <a:rPr lang="en-US" dirty="0" smtClean="0"/>
              <a:t>Inflation:                6 - 7%</a:t>
            </a:r>
          </a:p>
          <a:p>
            <a:r>
              <a:rPr lang="en-US" dirty="0" smtClean="0"/>
              <a:t>Exchange rate:     Stable</a:t>
            </a:r>
          </a:p>
          <a:p>
            <a:r>
              <a:rPr lang="en-US" dirty="0" smtClean="0"/>
              <a:t>Balance of payments:  Surplus</a:t>
            </a:r>
          </a:p>
          <a:p>
            <a:r>
              <a:rPr lang="en-US" dirty="0" smtClean="0"/>
              <a:t>NIR: Maintain 3 – 4 months throughout</a:t>
            </a:r>
          </a:p>
          <a:p>
            <a:r>
              <a:rPr lang="en-US" dirty="0" smtClean="0"/>
              <a:t>Real Growth:         2% sustained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algn="ctr"/>
            <a:r>
              <a:rPr lang="en-US" dirty="0" smtClean="0"/>
              <a:t>WHAT WILL IT TAKE TO GET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181600"/>
          </a:xfrm>
        </p:spPr>
        <p:txBody>
          <a:bodyPr/>
          <a:lstStyle/>
          <a:p>
            <a:r>
              <a:rPr lang="en-US" dirty="0" smtClean="0"/>
              <a:t>Fiscal squeeze. PM: only J$30b for investment</a:t>
            </a:r>
          </a:p>
          <a:p>
            <a:r>
              <a:rPr lang="en-US" dirty="0" smtClean="0"/>
              <a:t>Cost recovery, tax collection and less waivers</a:t>
            </a:r>
          </a:p>
          <a:p>
            <a:r>
              <a:rPr lang="en-US" dirty="0" smtClean="0"/>
              <a:t>Reduce wage bill from 11.75% of budget to 9.5%. Efficiency  </a:t>
            </a:r>
          </a:p>
          <a:p>
            <a:r>
              <a:rPr lang="en-US" dirty="0" smtClean="0"/>
              <a:t>Target benefits (PATH, SFP, </a:t>
            </a:r>
            <a:r>
              <a:rPr lang="en-US" dirty="0" err="1" smtClean="0"/>
              <a:t>Health,Tertiary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Control &amp; Close &gt;50 public bodies; merge many and divest 20 to stem hemorrhage (Air J, bauxite, sugar, PETROJAM expansion, JUTC)</a:t>
            </a:r>
          </a:p>
          <a:p>
            <a:r>
              <a:rPr lang="en-US" dirty="0" smtClean="0"/>
              <a:t>Interest rate trajectory consistent with JDX</a:t>
            </a:r>
          </a:p>
          <a:p>
            <a:r>
              <a:rPr lang="en-US" dirty="0" smtClean="0"/>
              <a:t>Collaboration: </a:t>
            </a:r>
            <a:r>
              <a:rPr lang="en-US" dirty="0" err="1" smtClean="0"/>
              <a:t>Gov’t</a:t>
            </a:r>
            <a:r>
              <a:rPr lang="en-US" dirty="0" smtClean="0"/>
              <a:t>; Opposition; Unions; private sector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UNPRECEDENTED PROGRAMME NETTED UNPRECEDENTED EXTERNAL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ctr">
              <a:buNone/>
            </a:pPr>
            <a:r>
              <a:rPr lang="en-US" dirty="0" smtClean="0"/>
              <a:t>2010 – March 2012 = US$2.4 billion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OVER 20% OF GDP!!</a:t>
            </a:r>
          </a:p>
          <a:p>
            <a:pPr algn="ctr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IMF: US$1,300 </a:t>
            </a:r>
            <a:r>
              <a:rPr lang="en-US" dirty="0" smtClean="0"/>
              <a:t>million</a:t>
            </a:r>
            <a:endParaRPr lang="en-US" dirty="0" smtClean="0"/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IDB:      $   650 </a:t>
            </a:r>
            <a:r>
              <a:rPr lang="en-US" dirty="0" smtClean="0"/>
              <a:t>million: </a:t>
            </a:r>
            <a:r>
              <a:rPr lang="en-US" dirty="0" smtClean="0"/>
              <a:t>ALL UPFRONT!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 WB; CDB &amp; EU</a:t>
            </a:r>
          </a:p>
          <a:p>
            <a:pPr lvl="1">
              <a:buNone/>
            </a:pPr>
            <a:endParaRPr lang="en-US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Interest rate trajectory: mitigated by lower inflation and less GOJ borrowing</a:t>
            </a:r>
          </a:p>
          <a:p>
            <a:pPr lvl="1"/>
            <a:r>
              <a:rPr lang="en-US" dirty="0" smtClean="0"/>
              <a:t>Increased demands on NIR: mitigated by massive external support</a:t>
            </a:r>
          </a:p>
          <a:p>
            <a:pPr lvl="1"/>
            <a:r>
              <a:rPr lang="en-US" dirty="0" smtClean="0"/>
              <a:t>Imported inflation (more price spikes)</a:t>
            </a:r>
          </a:p>
          <a:p>
            <a:pPr lvl="1"/>
            <a:r>
              <a:rPr lang="en-US" dirty="0" smtClean="0"/>
              <a:t>Natural disasters</a:t>
            </a:r>
          </a:p>
          <a:p>
            <a:pPr lvl="1"/>
            <a:r>
              <a:rPr lang="en-US" dirty="0" smtClean="0"/>
              <a:t>Slippage of fiscal targets: mitigated by new fiscal discipline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Fiscal deficit: Deviation from Estimates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00200"/>
            <a:ext cx="7543800" cy="371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PLATE_ENGLISH">
  <a:themeElements>
    <a:clrScheme name="TEMPLATE_ENGLIS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_ENGLIS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_ENGLIS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_ENGLIS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_ENGLIS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IDB</Template>
  <TotalTime>5522</TotalTime>
  <Words>1184</Words>
  <Application>Microsoft Office PowerPoint</Application>
  <PresentationFormat>On-screen Show (4:3)</PresentationFormat>
  <Paragraphs>150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TEMPLATE_ENGLISH</vt:lpstr>
      <vt:lpstr> “Structural Challenges in Jamaica and the Support of the IDB”</vt:lpstr>
      <vt:lpstr>Vulnerability to shocks</vt:lpstr>
      <vt:lpstr>Multiple Simultaneous Shocks</vt:lpstr>
      <vt:lpstr>GOJ decided to not just muddle through but actually escape the high debt and low growth traps</vt:lpstr>
      <vt:lpstr>WHAT SUCCESS WILL LOOK LIKE: 2014</vt:lpstr>
      <vt:lpstr>WHAT WILL IT TAKE TO GET THERE?</vt:lpstr>
      <vt:lpstr>UNPRECEDENTED PROGRAMME NETTED UNPRECEDENTED EXTERNAL SUPPORT</vt:lpstr>
      <vt:lpstr>Risks</vt:lpstr>
      <vt:lpstr>Fiscal deficit: Deviation from Estimates</vt:lpstr>
      <vt:lpstr>IDB Support</vt:lpstr>
      <vt:lpstr>Lending Program: Started 2008</vt:lpstr>
      <vt:lpstr>Areas of Policy Support</vt:lpstr>
      <vt:lpstr>1. Competitiveness</vt:lpstr>
      <vt:lpstr>2. Public Financial &amp; Performance Mgmt  </vt:lpstr>
      <vt:lpstr>3. Human Capital Protection Program</vt:lpstr>
      <vt:lpstr>4. Support for Education Sector Reform  - Underachievement in student learning at all levels -</vt:lpstr>
      <vt:lpstr>MICRO DECISIONS DETERMINE MACRO TARGETS PM: “No more sacred cows”</vt:lpstr>
      <vt:lpstr>LIFE AFTER THE IMF  June 2012</vt:lpstr>
      <vt:lpstr>WHAT SUCCESS WILL LOOK LIKE: 2014</vt:lpstr>
      <vt:lpstr>BETTING ON JAMAICA</vt:lpstr>
    </vt:vector>
  </TitlesOfParts>
  <Company>Inter-American Development Bank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Guyana</dc:title>
  <dc:creator>Musheer Olatunji Kamau</dc:creator>
  <cp:lastModifiedBy>Kaci Hamilton</cp:lastModifiedBy>
  <cp:revision>212</cp:revision>
  <dcterms:created xsi:type="dcterms:W3CDTF">2009-07-21T14:59:55Z</dcterms:created>
  <dcterms:modified xsi:type="dcterms:W3CDTF">2010-03-25T21:10:14Z</dcterms:modified>
</cp:coreProperties>
</file>