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48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348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348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CEB07168-A4BA-4598-8790-7BA597E8BA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307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35A7CFE-31DE-4F31-A274-FD0AAA3B87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0CAD7-BCFD-47B8-AA82-3B79B11818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03F52-C63F-45A5-95EA-0D4FB265AC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4EEEC-79A2-4383-87A6-9BD3BE100C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0C596-5F84-4485-AFE8-667974EF5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F8CFC-0298-424B-860E-30F53F69D9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D3DD97-8BA8-4407-9C9C-D5D647E70B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E7B5E-3499-4ECC-80EC-CCB55FFBD5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97111-0B82-403E-9DD9-3BD3472873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AD3FB-BC1B-4D94-90BC-2021BF824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E857-3EAF-44D4-8B09-3F491DAB1B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2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082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9B7427-83FD-4970-B473-B3B898E940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1371600"/>
            <a:ext cx="7772400" cy="1143000"/>
          </a:xfrm>
        </p:spPr>
        <p:txBody>
          <a:bodyPr/>
          <a:lstStyle/>
          <a:p>
            <a:r>
              <a:rPr lang="es-ES_tradnl" sz="4000"/>
              <a:t>Strategies for Poverty Reduction</a:t>
            </a:r>
            <a:br>
              <a:rPr lang="es-ES_tradnl" sz="4000"/>
            </a:br>
            <a:r>
              <a:rPr lang="es-ES_tradnl" sz="4000"/>
              <a:t>The Poor and Highly Indebted Country’s Experience</a:t>
            </a:r>
            <a:r>
              <a:rPr lang="es-ES_tradnl" sz="3600"/>
              <a:t> </a:t>
            </a:r>
            <a:endParaRPr lang="en-US" sz="280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ES_tradnl" sz="2800">
              <a:solidFill>
                <a:schemeClr val="tx1"/>
              </a:solidFill>
              <a:effectLst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800">
                <a:solidFill>
                  <a:schemeClr val="tx1"/>
                </a:solidFill>
                <a:effectLst/>
              </a:rPr>
              <a:t>The</a:t>
            </a:r>
            <a:r>
              <a:rPr lang="es-ES_tradnl" sz="2800">
                <a:solidFill>
                  <a:schemeClr val="tx1"/>
                </a:solidFill>
                <a:effectLst/>
              </a:rPr>
              <a:t> </a:t>
            </a:r>
            <a:r>
              <a:rPr lang="en-US" sz="2800">
                <a:solidFill>
                  <a:schemeClr val="tx1"/>
                </a:solidFill>
                <a:effectLst/>
              </a:rPr>
              <a:t>VI </a:t>
            </a:r>
            <a:r>
              <a:rPr lang="es-ES_tradnl" sz="2800">
                <a:solidFill>
                  <a:schemeClr val="tx1"/>
                </a:solidFill>
                <a:effectLst/>
              </a:rPr>
              <a:t>Poverty Reduction and Social Protection Network</a:t>
            </a:r>
            <a:r>
              <a:rPr lang="en-US" sz="2800">
                <a:solidFill>
                  <a:schemeClr val="tx1"/>
                </a:solidFill>
                <a:effectLst/>
              </a:rPr>
              <a:t> </a:t>
            </a:r>
            <a:r>
              <a:rPr lang="es-ES_tradnl" sz="2800">
                <a:solidFill>
                  <a:schemeClr val="tx1"/>
                </a:solidFill>
                <a:effectLst/>
              </a:rPr>
              <a:t>Meeting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800">
                <a:solidFill>
                  <a:schemeClr val="tx1"/>
                </a:solidFill>
                <a:effectLst/>
              </a:rPr>
              <a:t>Washington, December 9, 2003</a:t>
            </a:r>
          </a:p>
          <a:p>
            <a:endParaRPr 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1143000" y="685800"/>
            <a:ext cx="8001000" cy="1143000"/>
          </a:xfrm>
        </p:spPr>
        <p:txBody>
          <a:bodyPr/>
          <a:lstStyle/>
          <a:p>
            <a:r>
              <a:rPr lang="es-ES_tradnl"/>
              <a:t>PRS</a:t>
            </a:r>
            <a:r>
              <a:rPr lang="en-US"/>
              <a:t>’</a:t>
            </a:r>
            <a:r>
              <a:rPr lang="es-ES_tradnl"/>
              <a:t> Basic Characteristics</a:t>
            </a:r>
            <a:endParaRPr lang="en-US"/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2057400"/>
            <a:ext cx="6629400" cy="4191000"/>
          </a:xfrm>
        </p:spPr>
        <p:txBody>
          <a:bodyPr/>
          <a:lstStyle/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Prepar</a:t>
            </a:r>
            <a:r>
              <a:rPr lang="en-US" sz="2400">
                <a:solidFill>
                  <a:schemeClr val="tx1"/>
                </a:solidFill>
                <a:effectLst/>
              </a:rPr>
              <a:t>ed by countries</a:t>
            </a:r>
            <a:endParaRPr lang="es-ES_tradnl" sz="2400">
              <a:solidFill>
                <a:schemeClr val="tx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</a:t>
            </a:r>
            <a:r>
              <a:rPr lang="en-US" sz="2400">
                <a:solidFill>
                  <a:schemeClr val="tx1"/>
                </a:solidFill>
                <a:effectLst/>
              </a:rPr>
              <a:t>Long term approach</a:t>
            </a:r>
            <a:endParaRPr lang="es-ES_tradnl" sz="2400">
              <a:solidFill>
                <a:schemeClr val="tx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</a:t>
            </a:r>
            <a:r>
              <a:rPr lang="en-US" sz="2400">
                <a:solidFill>
                  <a:schemeClr val="tx1"/>
                </a:solidFill>
                <a:effectLst/>
              </a:rPr>
              <a:t>Broad consultation p</a:t>
            </a:r>
            <a:r>
              <a:rPr lang="es-ES_tradnl" sz="2400">
                <a:solidFill>
                  <a:schemeClr val="tx1"/>
                </a:solidFill>
                <a:effectLst/>
              </a:rPr>
              <a:t>roces</a:t>
            </a:r>
            <a:r>
              <a:rPr lang="en-US" sz="2400">
                <a:solidFill>
                  <a:schemeClr val="tx1"/>
                </a:solidFill>
                <a:effectLst/>
              </a:rPr>
              <a:t>s</a:t>
            </a:r>
            <a:endParaRPr lang="es-ES_tradnl" sz="2400">
              <a:solidFill>
                <a:schemeClr val="tx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</a:t>
            </a:r>
            <a:r>
              <a:rPr lang="en-US" sz="2400">
                <a:solidFill>
                  <a:schemeClr val="tx1"/>
                </a:solidFill>
                <a:effectLst/>
              </a:rPr>
              <a:t>Quantitative goals with intermediate indicators</a:t>
            </a:r>
            <a:endParaRPr lang="es-ES_tradnl" sz="2400">
              <a:solidFill>
                <a:schemeClr val="tx1"/>
              </a:solidFill>
              <a:effectLst/>
            </a:endParaRPr>
          </a:p>
          <a:p>
            <a:pPr algn="l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solidFill>
                  <a:schemeClr val="tx1"/>
                </a:solidFill>
                <a:effectLst/>
              </a:rPr>
              <a:t>   </a:t>
            </a:r>
            <a:r>
              <a:rPr lang="en-US" sz="2400">
                <a:solidFill>
                  <a:schemeClr val="tx1"/>
                </a:solidFill>
                <a:effectLst/>
              </a:rPr>
              <a:t>and monitoring and evaluation </a:t>
            </a:r>
            <a:r>
              <a:rPr lang="es-ES_tradnl" sz="2400">
                <a:solidFill>
                  <a:schemeClr val="tx1"/>
                </a:solidFill>
                <a:effectLst/>
              </a:rPr>
              <a:t>s</a:t>
            </a:r>
            <a:r>
              <a:rPr lang="en-US" sz="2400">
                <a:solidFill>
                  <a:schemeClr val="tx1"/>
                </a:solidFill>
                <a:effectLst/>
              </a:rPr>
              <a:t>y</a:t>
            </a:r>
            <a:r>
              <a:rPr lang="es-ES_tradnl" sz="2400">
                <a:solidFill>
                  <a:schemeClr val="tx1"/>
                </a:solidFill>
                <a:effectLst/>
              </a:rPr>
              <a:t>stems</a:t>
            </a:r>
          </a:p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</a:t>
            </a:r>
            <a:r>
              <a:rPr lang="en-US" sz="2400">
                <a:solidFill>
                  <a:schemeClr val="tx1"/>
                </a:solidFill>
                <a:effectLst/>
              </a:rPr>
              <a:t>Are a framework for international organizations’ support</a:t>
            </a:r>
            <a:r>
              <a:rPr lang="es-ES_tradnl" sz="2400">
                <a:solidFill>
                  <a:schemeClr val="tx1"/>
                </a:solidFill>
                <a:effectLst/>
              </a:rPr>
              <a:t> </a:t>
            </a:r>
          </a:p>
          <a:p>
            <a:pPr algn="l">
              <a:spcBef>
                <a:spcPct val="0"/>
              </a:spcBef>
              <a:buClrTx/>
              <a:buSzTx/>
              <a:buFontTx/>
              <a:buChar char="•"/>
            </a:pPr>
            <a:r>
              <a:rPr lang="es-ES_tradnl" sz="2400">
                <a:solidFill>
                  <a:schemeClr val="tx1"/>
                </a:solidFill>
                <a:effectLst/>
              </a:rPr>
              <a:t>  </a:t>
            </a:r>
            <a:r>
              <a:rPr lang="en-US" sz="2400">
                <a:solidFill>
                  <a:schemeClr val="tx1"/>
                </a:solidFill>
                <a:effectLst/>
              </a:rPr>
              <a:t>Comprehensive approach which incorporates macroeconomic and institutional conditions required for objective fulfillment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685800"/>
            <a:ext cx="7772400" cy="1143000"/>
          </a:xfrm>
        </p:spPr>
        <p:txBody>
          <a:bodyPr/>
          <a:lstStyle/>
          <a:p>
            <a:r>
              <a:rPr lang="en-US"/>
              <a:t>PRS’ </a:t>
            </a:r>
            <a:r>
              <a:rPr lang="es-ES_tradnl"/>
              <a:t>Le</a:t>
            </a:r>
            <a:r>
              <a:rPr lang="en-US"/>
              <a:t>ssons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133600"/>
            <a:ext cx="6629400" cy="3886200"/>
          </a:xfrm>
        </p:spPr>
        <p:txBody>
          <a:bodyPr/>
          <a:lstStyle/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2400">
                <a:solidFill>
                  <a:schemeClr val="tx1"/>
                </a:solidFill>
                <a:effectLst/>
              </a:rPr>
              <a:t>Common framework for establishing each country’s and the supporting international organizations’ priorities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2400">
                <a:solidFill>
                  <a:schemeClr val="tx1"/>
                </a:solidFill>
                <a:effectLst/>
              </a:rPr>
              <a:t>Conceptual PRS’ base must be strengthened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2400">
                <a:solidFill>
                  <a:schemeClr val="tx1"/>
                </a:solidFill>
                <a:effectLst/>
              </a:rPr>
              <a:t>PRS must assign clear responsibilities to institutions in charge of executing them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sz="2400">
                <a:solidFill>
                  <a:schemeClr val="tx1"/>
                </a:solidFill>
                <a:effectLst/>
              </a:rPr>
              <a:t>PRS macroeconomic projections must be realistic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685800"/>
            <a:ext cx="7772400" cy="1143000"/>
          </a:xfrm>
        </p:spPr>
        <p:txBody>
          <a:bodyPr/>
          <a:lstStyle/>
          <a:p>
            <a:r>
              <a:rPr lang="en-US"/>
              <a:t>PRS’ </a:t>
            </a:r>
            <a:r>
              <a:rPr lang="es-ES_tradnl"/>
              <a:t>Le</a:t>
            </a:r>
            <a:r>
              <a:rPr lang="en-US"/>
              <a:t>ssons</a:t>
            </a:r>
            <a:r>
              <a:rPr lang="es-ES_tradnl"/>
              <a:t> (cont.)</a:t>
            </a: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133600"/>
            <a:ext cx="6629400" cy="3886200"/>
          </a:xfrm>
        </p:spPr>
        <p:txBody>
          <a:bodyPr/>
          <a:lstStyle/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5"/>
            </a:pPr>
            <a:r>
              <a:rPr lang="en-US" sz="2400">
                <a:solidFill>
                  <a:schemeClr val="tx1"/>
                </a:solidFill>
                <a:effectLst/>
              </a:rPr>
              <a:t>Participation processes require careful planning and follow-up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5"/>
            </a:pPr>
            <a:r>
              <a:rPr lang="en-US" sz="2400">
                <a:solidFill>
                  <a:schemeClr val="tx1"/>
                </a:solidFill>
                <a:effectLst/>
              </a:rPr>
              <a:t>Countries are owners of the processes, but this point is still being debated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5"/>
            </a:pPr>
            <a:r>
              <a:rPr lang="en-US" sz="2400">
                <a:solidFill>
                  <a:schemeClr val="tx1"/>
                </a:solidFill>
                <a:effectLst/>
              </a:rPr>
              <a:t>PRS sustainability is another point of debate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5"/>
            </a:pPr>
            <a:r>
              <a:rPr lang="en-US" sz="2400">
                <a:solidFill>
                  <a:schemeClr val="tx1"/>
                </a:solidFill>
                <a:effectLst/>
              </a:rPr>
              <a:t>PRS execution structure requires more attention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685800"/>
            <a:ext cx="7772400" cy="1143000"/>
          </a:xfrm>
        </p:spPr>
        <p:txBody>
          <a:bodyPr/>
          <a:lstStyle/>
          <a:p>
            <a:r>
              <a:rPr lang="en-US"/>
              <a:t>PRS </a:t>
            </a:r>
            <a:r>
              <a:rPr lang="es-ES_tradnl"/>
              <a:t>Le</a:t>
            </a:r>
            <a:r>
              <a:rPr lang="en-US"/>
              <a:t>ssons</a:t>
            </a:r>
            <a:r>
              <a:rPr lang="es-ES_tradnl"/>
              <a:t> (cont.)</a:t>
            </a:r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2133600"/>
            <a:ext cx="6629400" cy="3886200"/>
          </a:xfrm>
        </p:spPr>
        <p:txBody>
          <a:bodyPr/>
          <a:lstStyle/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9"/>
            </a:pPr>
            <a:r>
              <a:rPr lang="en-US" sz="2400">
                <a:solidFill>
                  <a:schemeClr val="tx1"/>
                </a:solidFill>
                <a:effectLst/>
              </a:rPr>
              <a:t>It is important to tailor the PRS design to the country’s characteristics and priorities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9"/>
            </a:pPr>
            <a:endParaRPr lang="es-ES_tradnl" sz="2400">
              <a:solidFill>
                <a:schemeClr val="tx1"/>
              </a:solidFill>
              <a:effectLst/>
            </a:endParaRPr>
          </a:p>
          <a:p>
            <a:pPr marL="609600" indent="-609600" algn="l">
              <a:spcBef>
                <a:spcPct val="0"/>
              </a:spcBef>
              <a:buClrTx/>
              <a:buSzTx/>
              <a:buFontTx/>
              <a:buAutoNum type="arabicPeriod" startAt="9"/>
            </a:pPr>
            <a:r>
              <a:rPr lang="en-US" sz="2400">
                <a:solidFill>
                  <a:schemeClr val="tx1"/>
                </a:solidFill>
                <a:effectLst/>
              </a:rPr>
              <a:t>It is also </a:t>
            </a:r>
            <a:r>
              <a:rPr lang="es-ES_tradnl" sz="2400">
                <a:solidFill>
                  <a:schemeClr val="tx1"/>
                </a:solidFill>
                <a:effectLst/>
              </a:rPr>
              <a:t>important </a:t>
            </a:r>
            <a:r>
              <a:rPr lang="en-US" sz="2400">
                <a:solidFill>
                  <a:schemeClr val="tx1"/>
                </a:solidFill>
                <a:effectLst/>
              </a:rPr>
              <a:t>to keep a relatively simple implementation scheme</a:t>
            </a:r>
            <a:r>
              <a:rPr lang="es-ES_tradnl" sz="2400">
                <a:solidFill>
                  <a:schemeClr val="tx1"/>
                </a:solidFill>
                <a:effectLst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Designs\Azure.pot</Template>
  <TotalTime>125</TotalTime>
  <Words>199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Times New Roman</vt:lpstr>
      <vt:lpstr>Wingdings</vt:lpstr>
      <vt:lpstr>Arial</vt:lpstr>
      <vt:lpstr>Azure</vt:lpstr>
      <vt:lpstr>Strategies for Poverty Reduction The Poor and Highly Indebted Country’s Experience </vt:lpstr>
      <vt:lpstr>PRS’ Basic Characteristics</vt:lpstr>
      <vt:lpstr>PRS’ Lessons</vt:lpstr>
      <vt:lpstr>PRS’ Lessons (cont.)</vt:lpstr>
      <vt:lpstr>PRS Lessons (cont.)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Estrategia de Reducción de Pobreza en Colombia Segundo Taller</dc:title>
  <dc:creator>Regional Departments</dc:creator>
  <cp:lastModifiedBy>anarod</cp:lastModifiedBy>
  <cp:revision>18</cp:revision>
  <cp:lastPrinted>1601-01-01T00:00:00Z</cp:lastPrinted>
  <dcterms:created xsi:type="dcterms:W3CDTF">2003-08-11T22:34:46Z</dcterms:created>
  <dcterms:modified xsi:type="dcterms:W3CDTF">2010-07-12T01:20:06Z</dcterms:modified>
</cp:coreProperties>
</file>