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57" r:id="rId4"/>
    <p:sldId id="272" r:id="rId5"/>
    <p:sldId id="271" r:id="rId6"/>
    <p:sldId id="277" r:id="rId7"/>
    <p:sldId id="270" r:id="rId8"/>
    <p:sldId id="279" r:id="rId9"/>
    <p:sldId id="273" r:id="rId10"/>
    <p:sldId id="278" r:id="rId11"/>
  </p:sldIdLst>
  <p:sldSz cx="9144000" cy="6858000" type="screen4x3"/>
  <p:notesSz cx="6881813" cy="9296400"/>
  <p:embeddedFontLst>
    <p:embeddedFont>
      <p:font typeface="Arial Unicode MS" pitchFamily="34" charset="-128"/>
      <p:regular r:id="rId1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84"/>
      </p:cViewPr>
      <p:guideLst>
        <p:guide orient="horz" pos="2928"/>
        <p:guide pos="216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285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17E6E56A-A2A4-4F2B-8A2C-EE505DEF42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2238" y="0"/>
            <a:ext cx="2947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5063" y="692150"/>
            <a:ext cx="4610100" cy="3455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379913"/>
            <a:ext cx="506412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6025"/>
            <a:ext cx="29479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2238" y="8836025"/>
            <a:ext cx="2947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963085-5138-46B1-B802-8F3EB26E9A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3CC91-B8A1-4A61-BDE2-7FD2312D916D}" type="slidenum">
              <a:rPr lang="en-US"/>
              <a:pPr/>
              <a:t>7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36650" y="692150"/>
            <a:ext cx="4606925" cy="34559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WE HAVE COMMON INTERESTS, LET’S PULL IN THE SAME DIRECTION.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7FFB5-C51C-451C-81FA-EE7DFE1BB1A6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36650" y="692150"/>
            <a:ext cx="4606925" cy="3455988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WE HAVE COMMON INTERESTS, LET’S PULL IN THE SAME DIRECTION.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DFD2C-DCAB-42F5-A460-EC1ABFFC1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3FDC9-4EA5-4FB4-9EAF-26DF22A1E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34E13-673A-496D-A191-5914B5CD2A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31AC4-D6D0-4059-B730-81B01D7AB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5E636-DB87-40F2-8497-05E49D382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F3816-EB84-492A-95CF-AA8E8345A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786D3-95F5-4C1B-AC3D-8DDA18A30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14677-ED20-428E-90DD-F8843BF10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C6D58-B430-4370-BD84-8F7198798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27BB4-A043-4030-94B7-15854CA27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1593-8A1A-4753-B253-260DBEC3F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54B002-E206-470B-AA12-80D1501C6A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iadb.org/templates/SDS/xindicators//images/main_EN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adb.org/xindicator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iadb.org/templates/SDS/xindicators//images/main_EN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iadb.org/templates/SDS/xindicators//images/main_EN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db.org/xindicator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828800"/>
          </a:xfrm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 sz="4000"/>
              <a:t/>
            </a:r>
            <a:br>
              <a:rPr lang="en-US" sz="4000"/>
            </a:br>
            <a:endParaRPr lang="en-US" sz="4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953000"/>
            <a:ext cx="7010400" cy="1066800"/>
          </a:xfrm>
        </p:spPr>
        <p:txBody>
          <a:bodyPr/>
          <a:lstStyle/>
          <a:p>
            <a:r>
              <a:rPr lang="en-US" sz="2000" b="1">
                <a:solidFill>
                  <a:schemeClr val="bg2"/>
                </a:solidFill>
              </a:rPr>
              <a:t>Jose Antonio Mejia</a:t>
            </a:r>
          </a:p>
          <a:p>
            <a:r>
              <a:rPr lang="en-US" sz="2000" b="1">
                <a:solidFill>
                  <a:schemeClr val="bg2"/>
                </a:solidFill>
              </a:rPr>
              <a:t>MECOVI Program Coordinator</a:t>
            </a:r>
          </a:p>
          <a:p>
            <a:r>
              <a:rPr lang="en-US" sz="2000" b="1">
                <a:solidFill>
                  <a:schemeClr val="bg2"/>
                </a:solidFill>
              </a:rPr>
              <a:t>Inter-American Development Bank</a:t>
            </a:r>
          </a:p>
          <a:p>
            <a:r>
              <a:rPr lang="en-US" sz="2000" b="1">
                <a:solidFill>
                  <a:schemeClr val="bg2"/>
                </a:solidFill>
              </a:rPr>
              <a:t>April 24, 2006</a:t>
            </a:r>
            <a:r>
              <a:rPr lang="en-US" b="1"/>
              <a:t> </a:t>
            </a:r>
          </a:p>
          <a:p>
            <a:r>
              <a:rPr lang="en-US" sz="1600"/>
              <a:t>________________________________________</a:t>
            </a:r>
          </a:p>
          <a:p>
            <a:endParaRPr lang="en-US" sz="160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133600" y="2362200"/>
            <a:ext cx="91773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9" name="Picture 11" descr="http://www.iadb.org/templates/SDS/xindicators//images/main_EN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09600" y="1752600"/>
            <a:ext cx="80772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Social Indicators &amp; Equity Information System </a:t>
            </a:r>
          </a:p>
          <a:p>
            <a:pPr algn="ctr">
              <a:buFont typeface="Wingdings" pitchFamily="2" charset="2"/>
              <a:buNone/>
            </a:pPr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for Latin America and the Caribbean</a:t>
            </a:r>
          </a:p>
          <a:p>
            <a:pPr algn="ctr">
              <a:buFont typeface="Wingdings" pitchFamily="2" charset="2"/>
              <a:buNone/>
            </a:pP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9144000" cy="2286000"/>
          </a:xfrm>
        </p:spPr>
        <p:txBody>
          <a:bodyPr/>
          <a:lstStyle/>
          <a:p>
            <a:r>
              <a:rPr lang="en-US" sz="6000"/>
              <a:t>Our site:</a:t>
            </a:r>
            <a:br>
              <a:rPr lang="en-US" sz="6000"/>
            </a:br>
            <a:r>
              <a:rPr lang="en-US" sz="6000">
                <a:hlinkClick r:id="rId2"/>
              </a:rPr>
              <a:t>www.iadb.org/xindicators</a:t>
            </a:r>
            <a:r>
              <a:rPr lang="en-US" sz="6000"/>
              <a:t/>
            </a:r>
            <a:br>
              <a:rPr lang="en-US" sz="6000"/>
            </a:br>
            <a:endParaRPr lang="en-US" sz="6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2" name="Picture 4" descr="http://www.iadb.org/templates/SDS/xindicators//images/main_EN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467600" cy="4953000"/>
          </a:xfrm>
        </p:spPr>
        <p:txBody>
          <a:bodyPr/>
          <a:lstStyle/>
          <a:p>
            <a:endParaRPr lang="en-US"/>
          </a:p>
          <a:p>
            <a:r>
              <a:rPr lang="en-US"/>
              <a:t>Description.</a:t>
            </a:r>
          </a:p>
          <a:p>
            <a:r>
              <a:rPr lang="en-US"/>
              <a:t>Justification.</a:t>
            </a:r>
          </a:p>
          <a:p>
            <a:r>
              <a:rPr lang="en-US"/>
              <a:t>Sources and Methodology.</a:t>
            </a:r>
          </a:p>
          <a:p>
            <a:r>
              <a:rPr lang="en-US"/>
              <a:t>Audience.</a:t>
            </a:r>
          </a:p>
          <a:p>
            <a:r>
              <a:rPr lang="en-US"/>
              <a:t>Demostration.</a:t>
            </a:r>
          </a:p>
          <a:p>
            <a:r>
              <a:rPr lang="en-US"/>
              <a:t>Next steps.</a:t>
            </a:r>
          </a:p>
          <a:p>
            <a:endParaRPr lang="en-US"/>
          </a:p>
        </p:txBody>
      </p:sp>
      <p:pic>
        <p:nvPicPr>
          <p:cNvPr id="19460" name="Picture 4" descr="http://www.iadb.org/templates/SDS/xindicators//images/main_EN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762000"/>
          </a:xfrm>
        </p:spPr>
        <p:txBody>
          <a:bodyPr/>
          <a:lstStyle/>
          <a:p>
            <a:r>
              <a:rPr lang="en-US" sz="4000" u="sng">
                <a:solidFill>
                  <a:schemeClr val="tx1"/>
                </a:solidFill>
              </a:rPr>
              <a:t>Description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  <a:buFont typeface="Times New Roman" pitchFamily="18" charset="0"/>
              <a:buChar char=""/>
            </a:pPr>
            <a:r>
              <a:rPr lang="en-US" sz="4500" b="1">
                <a:cs typeface="Times New Roman" pitchFamily="18" charset="0"/>
              </a:rPr>
              <a:t>e</a:t>
            </a:r>
            <a:r>
              <a:rPr lang="en-US" sz="3400" b="1">
                <a:cs typeface="Times New Roman" pitchFamily="18" charset="0"/>
              </a:rPr>
              <a:t>Q</a:t>
            </a:r>
            <a:r>
              <a:rPr lang="en-US" sz="3400" b="1" baseline="-25000">
                <a:cs typeface="Times New Roman" pitchFamily="18" charset="0"/>
              </a:rPr>
              <a:t>x</a:t>
            </a:r>
            <a:r>
              <a:rPr lang="en-US" sz="3400" b="1">
                <a:cs typeface="Times New Roman" pitchFamily="18" charset="0"/>
              </a:rPr>
              <a:t>IS</a:t>
            </a:r>
            <a:r>
              <a:rPr lang="en-US" sz="2900" b="1">
                <a:cs typeface="Times New Roman" pitchFamily="18" charset="0"/>
              </a:rPr>
              <a:t>: </a:t>
            </a:r>
            <a:r>
              <a:rPr lang="en-US" sz="3000">
                <a:cs typeface="Arial" pitchFamily="34" charset="0"/>
              </a:rPr>
              <a:t>Is an information System featuring an easily accessible interface that offers:</a:t>
            </a:r>
          </a:p>
          <a:p>
            <a:pPr lvl="1" algn="just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>
                <a:cs typeface="Arial" pitchFamily="34" charset="0"/>
              </a:rPr>
              <a:t>Graphics and tabulations of social indicators. </a:t>
            </a:r>
          </a:p>
          <a:p>
            <a:pPr lvl="1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>
                <a:cs typeface="Arial" pitchFamily="34" charset="0"/>
              </a:rPr>
              <a:t>Disaggregations by income groups, geographical (urban /rural) areas and ethnic background. </a:t>
            </a:r>
          </a:p>
          <a:p>
            <a:pPr lvl="1" algn="just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>
                <a:cs typeface="Arial" pitchFamily="34" charset="0"/>
              </a:rPr>
              <a:t>Information available for 22 countries, beginning in 1990. With more than 80 household surveys processed.</a:t>
            </a:r>
          </a:p>
          <a:p>
            <a:pPr lvl="1" algn="just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>
                <a:cs typeface="Arial" pitchFamily="34" charset="0"/>
              </a:rPr>
              <a:t>Meta data and transparent methodology.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609600"/>
          </a:xfrm>
        </p:spPr>
        <p:txBody>
          <a:bodyPr/>
          <a:lstStyle/>
          <a:p>
            <a:r>
              <a:rPr lang="en-US" sz="4000" u="sng">
                <a:solidFill>
                  <a:schemeClr val="tx1"/>
                </a:solidFill>
              </a:rPr>
              <a:t>Justification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Usefulness of averages for social indicators is limited.</a:t>
            </a:r>
          </a:p>
          <a:p>
            <a:pPr algn="just">
              <a:lnSpc>
                <a:spcPct val="90000"/>
              </a:lnSpc>
              <a:spcBef>
                <a:spcPct val="100000"/>
              </a:spcBef>
              <a:buClr>
                <a:schemeClr val="tx1"/>
              </a:buClr>
              <a:buFontTx/>
              <a:buNone/>
            </a:pPr>
            <a:r>
              <a:rPr lang="en-US" sz="2500">
                <a:cs typeface="Arial" pitchFamily="34" charset="0"/>
              </a:rPr>
              <a:t>Disaggregated indicators allow to assess:</a:t>
            </a:r>
            <a:endParaRPr lang="en-US" sz="2500" b="1"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spcBef>
                <a:spcPct val="10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200">
                <a:cs typeface="Arial" pitchFamily="34" charset="0"/>
              </a:rPr>
              <a:t>1) </a:t>
            </a:r>
            <a:r>
              <a:rPr lang="en-US" sz="2200" b="1" u="sng">
                <a:cs typeface="Arial" pitchFamily="34" charset="0"/>
              </a:rPr>
              <a:t>Equity</a:t>
            </a:r>
            <a:r>
              <a:rPr lang="en-US" sz="2200">
                <a:cs typeface="Arial" pitchFamily="34" charset="0"/>
              </a:rPr>
              <a:t>: The gap between poor and non poor, among quintiles. </a:t>
            </a:r>
          </a:p>
          <a:p>
            <a:pPr lvl="1" algn="just">
              <a:lnSpc>
                <a:spcPct val="90000"/>
              </a:lnSpc>
              <a:spcBef>
                <a:spcPct val="10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200">
                <a:cs typeface="Arial" pitchFamily="34" charset="0"/>
              </a:rPr>
              <a:t>2) </a:t>
            </a:r>
            <a:r>
              <a:rPr lang="en-US" sz="2200" b="1" u="sng">
                <a:cs typeface="Arial" pitchFamily="34" charset="0"/>
              </a:rPr>
              <a:t>Pro-poor social development</a:t>
            </a:r>
            <a:r>
              <a:rPr lang="en-US" sz="2200">
                <a:cs typeface="Arial" pitchFamily="34" charset="0"/>
              </a:rPr>
              <a:t>: If achievements or setbacks harmed or benefited the population equally.</a:t>
            </a:r>
          </a:p>
          <a:p>
            <a:pPr lvl="1" algn="just">
              <a:lnSpc>
                <a:spcPct val="90000"/>
              </a:lnSpc>
              <a:spcBef>
                <a:spcPct val="10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200">
                <a:cs typeface="Arial" pitchFamily="34" charset="0"/>
              </a:rPr>
              <a:t>3) </a:t>
            </a:r>
            <a:r>
              <a:rPr lang="en-US" sz="2200" b="1" u="sng">
                <a:cs typeface="Arial" pitchFamily="34" charset="0"/>
              </a:rPr>
              <a:t>Compare social development among countries</a:t>
            </a:r>
            <a:r>
              <a:rPr lang="en-US" sz="2200">
                <a:cs typeface="Arial" pitchFamily="34" charset="0"/>
              </a:rPr>
              <a:t>. In which countries the poorest have advanced faster than others. </a:t>
            </a:r>
            <a:endParaRPr lang="en-US" sz="2200"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spcBef>
                <a:spcPct val="10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200">
                <a:cs typeface="Times New Roman" pitchFamily="18" charset="0"/>
              </a:rPr>
              <a:t>4</a:t>
            </a:r>
            <a:r>
              <a:rPr lang="en-US" sz="2200">
                <a:cs typeface="Arial" pitchFamily="34" charset="0"/>
              </a:rPr>
              <a:t>) </a:t>
            </a:r>
            <a:r>
              <a:rPr lang="en-US" sz="2200" b="1" u="sng">
                <a:cs typeface="Arial" pitchFamily="34" charset="0"/>
              </a:rPr>
              <a:t>Assess Sector Priorities</a:t>
            </a:r>
            <a:r>
              <a:rPr lang="en-US" sz="2200">
                <a:cs typeface="Arial" pitchFamily="34" charset="0"/>
              </a:rPr>
              <a:t>: which sectors in society feature wider access gaps for the poor.</a:t>
            </a:r>
          </a:p>
          <a:p>
            <a:pPr>
              <a:lnSpc>
                <a:spcPct val="90000"/>
              </a:lnSpc>
            </a:pPr>
            <a:endParaRPr lang="en-US" sz="260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20000" cy="838200"/>
          </a:xfrm>
        </p:spPr>
        <p:txBody>
          <a:bodyPr/>
          <a:lstStyle/>
          <a:p>
            <a:r>
              <a:rPr lang="en-US" sz="4000" u="sng">
                <a:solidFill>
                  <a:schemeClr val="tx1"/>
                </a:solidFill>
              </a:rPr>
              <a:t>Sources and Methodology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81600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  <a:buClr>
                <a:schemeClr val="tx1"/>
              </a:buClr>
            </a:pPr>
            <a:r>
              <a:rPr lang="en-US" sz="2800">
                <a:cs typeface="Times New Roman" pitchFamily="18" charset="0"/>
              </a:rPr>
              <a:t>Estimations are based on the Household Surveys Data Bank from the MECOVI Program (more than 300 surveys for 22 countries). </a:t>
            </a:r>
          </a:p>
          <a:p>
            <a:pPr algn="just">
              <a:lnSpc>
                <a:spcPct val="90000"/>
              </a:lnSpc>
              <a:spcBef>
                <a:spcPct val="100000"/>
              </a:spcBef>
              <a:buClr>
                <a:schemeClr val="tx1"/>
              </a:buClr>
            </a:pPr>
            <a:r>
              <a:rPr lang="en-US" sz="2800">
                <a:cs typeface="Arial" pitchFamily="34" charset="0"/>
              </a:rPr>
              <a:t>The MECOVI program (since 1996, IADB-WB-ECLAC) has significantly contributed to increase the availability and quality of Household Surveys in Latin America. </a:t>
            </a:r>
          </a:p>
          <a:p>
            <a:pPr algn="just">
              <a:lnSpc>
                <a:spcPct val="90000"/>
              </a:lnSpc>
              <a:spcBef>
                <a:spcPct val="100000"/>
              </a:spcBef>
              <a:buClr>
                <a:schemeClr val="tx1"/>
              </a:buClr>
            </a:pPr>
            <a:r>
              <a:rPr lang="en-US" sz="2800">
                <a:cs typeface="Arial" pitchFamily="34" charset="0"/>
              </a:rPr>
              <a:t>Millennium Development Goals Social-Economic Indicators and others. </a:t>
            </a:r>
          </a:p>
          <a:p>
            <a:pPr algn="just">
              <a:lnSpc>
                <a:spcPct val="90000"/>
              </a:lnSpc>
              <a:spcBef>
                <a:spcPct val="100000"/>
              </a:spcBef>
              <a:buClr>
                <a:schemeClr val="tx1"/>
              </a:buClr>
            </a:pPr>
            <a:r>
              <a:rPr lang="en-US" sz="2800">
                <a:cs typeface="Times New Roman" pitchFamily="18" charset="0"/>
              </a:rPr>
              <a:t>Using definitions of MDGs indicators provided by the United Nations.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762000" y="1295400"/>
            <a:ext cx="3352800" cy="2362200"/>
            <a:chOff x="480" y="816"/>
            <a:chExt cx="2112" cy="1488"/>
          </a:xfrm>
        </p:grpSpPr>
        <p:sp>
          <p:nvSpPr>
            <p:cNvPr id="36867" name="AutoShape 3"/>
            <p:cNvSpPr>
              <a:spLocks noChangeArrowheads="1"/>
            </p:cNvSpPr>
            <p:nvPr/>
          </p:nvSpPr>
          <p:spPr bwMode="auto">
            <a:xfrm>
              <a:off x="480" y="816"/>
              <a:ext cx="2112" cy="1488"/>
            </a:xfrm>
            <a:prstGeom prst="downArrowCallout">
              <a:avLst>
                <a:gd name="adj1" fmla="val 11828"/>
                <a:gd name="adj2" fmla="val 12321"/>
                <a:gd name="adj3" fmla="val 9745"/>
                <a:gd name="adj4" fmla="val 84190"/>
              </a:avLst>
            </a:prstGeom>
            <a:solidFill>
              <a:srgbClr val="FFFFFF"/>
            </a:solidFill>
            <a:ln w="19050">
              <a:noFill/>
              <a:miter lim="800000"/>
              <a:headEnd/>
              <a:tailEnd/>
            </a:ln>
            <a:effectLst>
              <a:outerShdw dist="45791" dir="2021404" algn="ctr" rotWithShape="0">
                <a:srgbClr val="080808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720" y="912"/>
              <a:ext cx="768" cy="816"/>
            </a:xfrm>
            <a:prstGeom prst="flowChartMagneticDisk">
              <a:avLst/>
            </a:prstGeom>
            <a:solidFill>
              <a:srgbClr val="DDDDDD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452438" indent="-452438" algn="ctr" eaLnBrk="1" hangingPunct="1">
                <a:tabLst>
                  <a:tab pos="8167688" algn="l"/>
                </a:tabLst>
              </a:pPr>
              <a:r>
                <a:rPr lang="en-US" sz="1600" b="1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MECOVI</a:t>
              </a:r>
            </a:p>
            <a:p>
              <a:pPr marL="452438" indent="-452438" algn="ctr" eaLnBrk="1" hangingPunct="1">
                <a:tabLst>
                  <a:tab pos="8167688" algn="l"/>
                </a:tabLst>
              </a:pPr>
              <a:endParaRPr lang="en-US" sz="900" b="1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marL="452438" indent="-452438" algn="ctr" eaLnBrk="1" hangingPunct="1">
                <a:tabLst>
                  <a:tab pos="8167688" algn="l"/>
                </a:tabLst>
              </a:pPr>
              <a:endParaRPr lang="en-US" sz="1600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marL="452438" indent="-452438" algn="ctr" eaLnBrk="1" hangingPunct="1">
                <a:tabLst>
                  <a:tab pos="8167688" algn="l"/>
                </a:tabLst>
              </a:pPr>
              <a:endParaRPr lang="en-US" sz="1600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marL="452438" indent="-452438" algn="ctr" eaLnBrk="1" hangingPunct="1">
                <a:tabLst>
                  <a:tab pos="8167688" algn="l"/>
                </a:tabLst>
              </a:pPr>
              <a:endParaRPr lang="en-US" sz="1600" b="1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marL="452438" indent="-452438" algn="ctr" eaLnBrk="1" hangingPunct="1">
                <a:tabLst>
                  <a:tab pos="8167688" algn="l"/>
                </a:tabLst>
              </a:pPr>
              <a:endParaRPr lang="en-US" sz="1600" b="1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36869" name="Group 5"/>
            <p:cNvGrpSpPr>
              <a:grpSpLocks/>
            </p:cNvGrpSpPr>
            <p:nvPr/>
          </p:nvGrpSpPr>
          <p:grpSpPr bwMode="auto">
            <a:xfrm>
              <a:off x="1776" y="912"/>
              <a:ext cx="624" cy="768"/>
              <a:chOff x="1806" y="2334"/>
              <a:chExt cx="882" cy="1026"/>
            </a:xfrm>
          </p:grpSpPr>
          <p:sp>
            <p:nvSpPr>
              <p:cNvPr id="36870" name="Rectangle 6"/>
              <p:cNvSpPr>
                <a:spLocks noChangeArrowheads="1"/>
              </p:cNvSpPr>
              <p:nvPr/>
            </p:nvSpPr>
            <p:spPr bwMode="auto">
              <a:xfrm>
                <a:off x="1824" y="2352"/>
                <a:ext cx="864" cy="1008"/>
              </a:xfrm>
              <a:prstGeom prst="rect">
                <a:avLst/>
              </a:prstGeom>
              <a:noFill/>
              <a:ln w="38100">
                <a:solidFill>
                  <a:srgbClr val="08080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1" name="Rectangle 7"/>
              <p:cNvSpPr>
                <a:spLocks noChangeArrowheads="1"/>
              </p:cNvSpPr>
              <p:nvPr/>
            </p:nvSpPr>
            <p:spPr bwMode="auto">
              <a:xfrm>
                <a:off x="1824" y="2352"/>
                <a:ext cx="864" cy="1008"/>
              </a:xfrm>
              <a:prstGeom prst="rect">
                <a:avLst/>
              </a:prstGeom>
              <a:noFill/>
              <a:ln w="2540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6872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06" y="2334"/>
                <a:ext cx="866" cy="100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pic>
        </p:grp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480" y="1728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Household Survey </a:t>
              </a:r>
            </a:p>
            <a:p>
              <a:pPr algn="ctr" eaLnBrk="1" hangingPunct="1"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Data Base</a:t>
              </a:r>
            </a:p>
          </p:txBody>
        </p:sp>
        <p:pic>
          <p:nvPicPr>
            <p:cNvPr id="36874" name="Picture 10" descr="C:\Program Files\Microsoft Office\Clipart\standard\stddir2\BL00568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1248"/>
              <a:ext cx="288" cy="226"/>
            </a:xfrm>
            <a:prstGeom prst="rect">
              <a:avLst/>
            </a:prstGeom>
            <a:noFill/>
          </p:spPr>
        </p:pic>
        <p:pic>
          <p:nvPicPr>
            <p:cNvPr id="36875" name="Picture 11" descr="C:\Program Files\Microsoft Office\Clipart\standard\stddir2\BL00560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52" y="1248"/>
              <a:ext cx="205" cy="174"/>
            </a:xfrm>
            <a:prstGeom prst="rect">
              <a:avLst/>
            </a:prstGeom>
            <a:noFill/>
          </p:spPr>
        </p:pic>
        <p:pic>
          <p:nvPicPr>
            <p:cNvPr id="36876" name="Picture 12" descr="C:\Program Files\Microsoft Office\Clipart\standard\stddir2\BL00561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08" y="1440"/>
              <a:ext cx="321" cy="219"/>
            </a:xfrm>
            <a:prstGeom prst="rect">
              <a:avLst/>
            </a:prstGeom>
            <a:noFill/>
          </p:spPr>
        </p:pic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1584" y="1728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tabLst>
                  <a:tab pos="8167688" algn="l"/>
                </a:tabLst>
              </a:pPr>
              <a:r>
                <a:rPr lang="en-US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UN Indicators for monitoring MDGs</a:t>
              </a: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1536" y="115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2438" indent="-452438" algn="ctr" eaLnBrk="1" hangingPunct="1">
                <a:tabLst>
                  <a:tab pos="8167688" algn="l"/>
                </a:tabLst>
              </a:pPr>
              <a:r>
                <a:rPr lang="en-US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+</a:t>
              </a:r>
            </a:p>
          </p:txBody>
        </p:sp>
      </p:grpSp>
      <p:grpSp>
        <p:nvGrpSpPr>
          <p:cNvPr id="36879" name="Group 15"/>
          <p:cNvGrpSpPr>
            <a:grpSpLocks/>
          </p:cNvGrpSpPr>
          <p:nvPr/>
        </p:nvGrpSpPr>
        <p:grpSpPr bwMode="auto">
          <a:xfrm>
            <a:off x="5181600" y="1295400"/>
            <a:ext cx="3276600" cy="2362200"/>
            <a:chOff x="3264" y="816"/>
            <a:chExt cx="2064" cy="1488"/>
          </a:xfrm>
        </p:grpSpPr>
        <p:pic>
          <p:nvPicPr>
            <p:cNvPr id="36880" name="Picture 16" descr="D:\Data.idb\My Pictures\Page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264" y="816"/>
              <a:ext cx="2064" cy="1193"/>
            </a:xfrm>
            <a:prstGeom prst="rect">
              <a:avLst/>
            </a:prstGeom>
            <a:noFill/>
            <a:ln w="19050">
              <a:solidFill>
                <a:srgbClr val="080808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80808"/>
              </a:outerShdw>
            </a:effectLst>
          </p:spPr>
        </p:pic>
        <p:sp>
          <p:nvSpPr>
            <p:cNvPr id="36881" name="AutoShape 17"/>
            <p:cNvSpPr>
              <a:spLocks noChangeArrowheads="1"/>
            </p:cNvSpPr>
            <p:nvPr/>
          </p:nvSpPr>
          <p:spPr bwMode="auto">
            <a:xfrm rot="-5400000">
              <a:off x="4704" y="2112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1270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Text Box 18"/>
            <p:cNvSpPr txBox="1">
              <a:spLocks noChangeArrowheads="1"/>
            </p:cNvSpPr>
            <p:nvPr/>
          </p:nvSpPr>
          <p:spPr bwMode="auto">
            <a:xfrm>
              <a:off x="3264" y="2016"/>
              <a:ext cx="13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tabLst>
                  <a:tab pos="8167688" algn="l"/>
                </a:tabLst>
              </a:pPr>
              <a:r>
                <a:rPr lang="es-ES_tradnl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Web page Display</a:t>
              </a:r>
            </a:p>
          </p:txBody>
        </p:sp>
      </p:grpSp>
      <p:grpSp>
        <p:nvGrpSpPr>
          <p:cNvPr id="36883" name="Group 19"/>
          <p:cNvGrpSpPr>
            <a:grpSpLocks/>
          </p:cNvGrpSpPr>
          <p:nvPr/>
        </p:nvGrpSpPr>
        <p:grpSpPr bwMode="auto">
          <a:xfrm>
            <a:off x="685800" y="3657600"/>
            <a:ext cx="5486400" cy="2743200"/>
            <a:chOff x="432" y="2304"/>
            <a:chExt cx="3456" cy="1728"/>
          </a:xfrm>
        </p:grpSpPr>
        <p:sp>
          <p:nvSpPr>
            <p:cNvPr id="36884" name="AutoShape 20"/>
            <p:cNvSpPr>
              <a:spLocks noChangeArrowheads="1"/>
            </p:cNvSpPr>
            <p:nvPr/>
          </p:nvSpPr>
          <p:spPr bwMode="auto">
            <a:xfrm>
              <a:off x="528" y="2400"/>
              <a:ext cx="1968" cy="1344"/>
            </a:xfrm>
            <a:prstGeom prst="foldedCorner">
              <a:avLst>
                <a:gd name="adj" fmla="val 14440"/>
              </a:avLst>
            </a:prstGeom>
            <a:solidFill>
              <a:srgbClr val="FFFFFF"/>
            </a:solidFill>
            <a:ln w="19050">
              <a:solidFill>
                <a:srgbClr val="080808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452438" indent="-452438" algn="ctr" eaLnBrk="1" hangingPunct="1">
                <a:tabLst>
                  <a:tab pos="8167688" algn="l"/>
                </a:tabLst>
              </a:pPr>
              <a:endParaRPr lang="en-US" sz="1400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pic>
          <p:nvPicPr>
            <p:cNvPr id="36885" name="Picture 21" descr="D:\Data.idb\My Pictures\stata Icon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6" y="2448"/>
              <a:ext cx="288" cy="279"/>
            </a:xfrm>
            <a:prstGeom prst="rect">
              <a:avLst/>
            </a:prstGeom>
            <a:noFill/>
          </p:spPr>
        </p:pic>
        <p:sp>
          <p:nvSpPr>
            <p:cNvPr id="36886" name="Text Box 22"/>
            <p:cNvSpPr txBox="1">
              <a:spLocks noChangeArrowheads="1"/>
            </p:cNvSpPr>
            <p:nvPr/>
          </p:nvSpPr>
          <p:spPr bwMode="auto">
            <a:xfrm>
              <a:off x="624" y="2736"/>
              <a:ext cx="1824" cy="1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 eaLnBrk="1" hangingPunct="1"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* Calculation of indicators based on UN definitions. Disaggregating by :</a:t>
              </a:r>
            </a:p>
            <a:p>
              <a:pPr algn="just" eaLnBrk="1" hangingPunct="1"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  - Income quintiles</a:t>
              </a:r>
            </a:p>
            <a:p>
              <a:pPr algn="just" eaLnBrk="1" hangingPunct="1"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  - Gender</a:t>
              </a:r>
            </a:p>
            <a:p>
              <a:pPr algn="just" eaLnBrk="1" hangingPunct="1"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  - Geographic Area</a:t>
              </a:r>
            </a:p>
            <a:p>
              <a:pPr algn="just" eaLnBrk="1" hangingPunct="1"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  -  Ethnic background</a:t>
              </a:r>
            </a:p>
            <a:p>
              <a:pPr algn="just" eaLnBrk="1" hangingPunct="1"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* Calculation of stat. significance figures</a:t>
              </a:r>
            </a:p>
            <a:p>
              <a:pPr algn="just" eaLnBrk="1" hangingPunct="1"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*Codification</a:t>
              </a:r>
            </a:p>
            <a:p>
              <a:pPr algn="just" eaLnBrk="1" hangingPunct="1">
                <a:tabLst>
                  <a:tab pos="8167688" algn="l"/>
                </a:tabLst>
              </a:pPr>
              <a:endParaRPr lang="es-ES_tradnl" sz="1200" b="1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1344" y="2448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tabLst>
                  <a:tab pos="8167688" algn="l"/>
                </a:tabLst>
              </a:pPr>
              <a:r>
                <a:rPr lang="es-ES_tradnl" sz="2000" b="1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Stata</a:t>
              </a:r>
            </a:p>
          </p:txBody>
        </p:sp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2880" y="2496"/>
              <a:ext cx="912" cy="1200"/>
            </a:xfrm>
            <a:prstGeom prst="flowChartMagneticDisk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080808"/>
              </a:outerShdw>
            </a:effectLst>
          </p:spPr>
          <p:txBody>
            <a:bodyPr wrap="none" anchor="ctr"/>
            <a:lstStyle/>
            <a:p>
              <a:pPr marL="452438" indent="-452438" algn="ctr" eaLnBrk="1" hangingPunct="1">
                <a:tabLst>
                  <a:tab pos="8167688" algn="l"/>
                </a:tabLst>
              </a:pPr>
              <a:endParaRPr lang="en-US" sz="1600" b="1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marL="452438" indent="-452438" algn="ctr" eaLnBrk="1" hangingPunct="1">
                <a:tabLst>
                  <a:tab pos="8167688" algn="l"/>
                </a:tabLst>
              </a:pPr>
              <a:endParaRPr lang="en-US" sz="1600" b="1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pic>
          <p:nvPicPr>
            <p:cNvPr id="36889" name="Picture 25" descr="D:\Data.idb\My Pictures\Access Icon.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16" y="2544"/>
              <a:ext cx="288" cy="283"/>
            </a:xfrm>
            <a:prstGeom prst="rect">
              <a:avLst/>
            </a:prstGeom>
            <a:noFill/>
          </p:spPr>
        </p:pic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>
              <a:off x="2976" y="2976"/>
              <a:ext cx="720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tabLst>
                  <a:tab pos="8167688" algn="l"/>
                </a:tabLst>
              </a:pPr>
              <a:endParaRPr lang="es-ES_tradnl" sz="1200" b="1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algn="ctr" eaLnBrk="1" hangingPunct="1"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Submission of coded database to </a:t>
              </a:r>
              <a:r>
                <a:rPr lang="es-ES_tradnl" sz="1200" b="1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Access</a:t>
              </a:r>
            </a:p>
            <a:p>
              <a:pPr algn="ctr" eaLnBrk="1" hangingPunct="1">
                <a:tabLst>
                  <a:tab pos="8167688" algn="l"/>
                </a:tabLst>
              </a:pPr>
              <a:endParaRPr lang="es-ES_tradnl" sz="1200" b="1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91" name="AutoShape 27"/>
            <p:cNvSpPr>
              <a:spLocks noChangeArrowheads="1"/>
            </p:cNvSpPr>
            <p:nvPr/>
          </p:nvSpPr>
          <p:spPr bwMode="auto">
            <a:xfrm>
              <a:off x="2592" y="2880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1270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AutoShape 28"/>
            <p:cNvSpPr>
              <a:spLocks noChangeArrowheads="1"/>
            </p:cNvSpPr>
            <p:nvPr/>
          </p:nvSpPr>
          <p:spPr bwMode="auto">
            <a:xfrm>
              <a:off x="432" y="2304"/>
              <a:ext cx="3456" cy="1728"/>
            </a:xfrm>
            <a:prstGeom prst="roundRect">
              <a:avLst>
                <a:gd name="adj" fmla="val 14514"/>
              </a:avLst>
            </a:prstGeom>
            <a:noFill/>
            <a:ln w="1270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Text Box 29"/>
            <p:cNvSpPr txBox="1">
              <a:spLocks noChangeArrowheads="1"/>
            </p:cNvSpPr>
            <p:nvPr/>
          </p:nvSpPr>
          <p:spPr bwMode="auto">
            <a:xfrm>
              <a:off x="912" y="3792"/>
              <a:ext cx="28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tabLst>
                  <a:tab pos="8167688" algn="l"/>
                </a:tabLst>
              </a:pPr>
              <a:r>
                <a:rPr lang="es-ES_tradnl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Consistency of Data</a:t>
              </a:r>
            </a:p>
          </p:txBody>
        </p:sp>
      </p:grpSp>
      <p:grpSp>
        <p:nvGrpSpPr>
          <p:cNvPr id="36894" name="Group 30"/>
          <p:cNvGrpSpPr>
            <a:grpSpLocks/>
          </p:cNvGrpSpPr>
          <p:nvPr/>
        </p:nvGrpSpPr>
        <p:grpSpPr bwMode="auto">
          <a:xfrm>
            <a:off x="6248400" y="3810000"/>
            <a:ext cx="2667000" cy="2209800"/>
            <a:chOff x="3936" y="2400"/>
            <a:chExt cx="1680" cy="1392"/>
          </a:xfrm>
        </p:grpSpPr>
        <p:sp>
          <p:nvSpPr>
            <p:cNvPr id="36895" name="AutoShape 31"/>
            <p:cNvSpPr>
              <a:spLocks noChangeArrowheads="1"/>
            </p:cNvSpPr>
            <p:nvPr/>
          </p:nvSpPr>
          <p:spPr bwMode="auto">
            <a:xfrm>
              <a:off x="3936" y="2880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1270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AutoShape 32"/>
            <p:cNvSpPr>
              <a:spLocks noChangeArrowheads="1"/>
            </p:cNvSpPr>
            <p:nvPr/>
          </p:nvSpPr>
          <p:spPr bwMode="auto">
            <a:xfrm>
              <a:off x="4176" y="2400"/>
              <a:ext cx="1440" cy="1392"/>
            </a:xfrm>
            <a:prstGeom prst="foldedCorner">
              <a:avLst>
                <a:gd name="adj" fmla="val 14440"/>
              </a:avLst>
            </a:prstGeom>
            <a:solidFill>
              <a:srgbClr val="FFFFFF"/>
            </a:solidFill>
            <a:ln w="19050">
              <a:solidFill>
                <a:srgbClr val="080808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452438" indent="-452438" algn="ctr" eaLnBrk="1" hangingPunct="1">
                <a:tabLst>
                  <a:tab pos="8167688" algn="l"/>
                </a:tabLst>
              </a:pPr>
              <a:endParaRPr lang="en-US" sz="1400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97" name="Text Box 33"/>
            <p:cNvSpPr txBox="1">
              <a:spLocks noChangeArrowheads="1"/>
            </p:cNvSpPr>
            <p:nvPr/>
          </p:nvSpPr>
          <p:spPr bwMode="auto">
            <a:xfrm>
              <a:off x="4224" y="2784"/>
              <a:ext cx="1296" cy="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 eaLnBrk="1" hangingPunct="1"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Display data features:</a:t>
              </a:r>
            </a:p>
            <a:p>
              <a:pPr algn="just" eaLnBrk="1" hangingPunct="1">
                <a:tabLst>
                  <a:tab pos="8167688" algn="l"/>
                </a:tabLst>
              </a:pPr>
              <a:endParaRPr lang="es-ES_tradnl" sz="1200" b="1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algn="just" eaLnBrk="1" hangingPunct="1">
                <a:buFontTx/>
                <a:buChar char="-"/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standard error less than  20% of average value</a:t>
              </a:r>
            </a:p>
            <a:p>
              <a:pPr algn="just" eaLnBrk="1" hangingPunct="1">
                <a:buFontTx/>
                <a:buChar char="-"/>
                <a:tabLst>
                  <a:tab pos="8167688" algn="l"/>
                </a:tabLst>
              </a:pPr>
              <a:endParaRPr lang="es-ES_tradnl" sz="1200" b="1">
                <a:solidFill>
                  <a:srgbClr val="08080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algn="just" eaLnBrk="1" hangingPunct="1">
                <a:buFontTx/>
                <a:buChar char="-"/>
                <a:tabLst>
                  <a:tab pos="8167688" algn="l"/>
                </a:tabLst>
              </a:pPr>
              <a:r>
                <a:rPr lang="es-ES_tradnl" sz="1200" b="1">
                  <a:solidFill>
                    <a:srgbClr val="08080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more than 30 sample observations</a:t>
              </a:r>
            </a:p>
          </p:txBody>
        </p:sp>
        <p:sp>
          <p:nvSpPr>
            <p:cNvPr id="36898" name="Text Box 34"/>
            <p:cNvSpPr txBox="1">
              <a:spLocks noChangeArrowheads="1"/>
            </p:cNvSpPr>
            <p:nvPr/>
          </p:nvSpPr>
          <p:spPr bwMode="auto">
            <a:xfrm>
              <a:off x="4272" y="2400"/>
              <a:ext cx="124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tabLst>
                  <a:tab pos="8167688" algn="l"/>
                </a:tabLst>
              </a:pPr>
              <a:r>
                <a:rPr lang="es-ES_tradnl" sz="1400" b="1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ASP Programs and Access inquiries</a:t>
              </a:r>
            </a:p>
          </p:txBody>
        </p:sp>
      </p:grpSp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762000" y="2286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u="sng"/>
              <a:t>Sources and Methodology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609600"/>
          </a:xfrm>
        </p:spPr>
        <p:txBody>
          <a:bodyPr/>
          <a:lstStyle/>
          <a:p>
            <a:r>
              <a:rPr lang="en-US" sz="4000" u="sng">
                <a:solidFill>
                  <a:schemeClr val="tx1"/>
                </a:solidFill>
              </a:rPr>
              <a:t>Audience</a:t>
            </a:r>
          </a:p>
        </p:txBody>
      </p:sp>
      <p:sp>
        <p:nvSpPr>
          <p:cNvPr id="2150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4500" b="1">
                <a:cs typeface="Times New Roman" pitchFamily="18" charset="0"/>
              </a:rPr>
              <a:t>e</a:t>
            </a:r>
            <a:r>
              <a:rPr lang="en-US" sz="3400" b="1">
                <a:cs typeface="Times New Roman" pitchFamily="18" charset="0"/>
              </a:rPr>
              <a:t>Q</a:t>
            </a:r>
            <a:r>
              <a:rPr lang="en-US" sz="3400" b="1" baseline="-25000">
                <a:cs typeface="Times New Roman" pitchFamily="18" charset="0"/>
              </a:rPr>
              <a:t>x</a:t>
            </a:r>
            <a:r>
              <a:rPr lang="en-US" sz="3400" b="1">
                <a:cs typeface="Times New Roman" pitchFamily="18" charset="0"/>
              </a:rPr>
              <a:t>IS</a:t>
            </a:r>
            <a:r>
              <a:rPr lang="en-US" sz="2900" b="1">
                <a:cs typeface="Times New Roman" pitchFamily="18" charset="0"/>
              </a:rPr>
              <a:t> is an information system useful to policy makers, IDB’s staff, donors, researchers and civil society</a:t>
            </a:r>
            <a:endParaRPr lang="en-US" sz="2600">
              <a:cs typeface="Arial" pitchFamily="34" charset="0"/>
            </a:endParaRPr>
          </a:p>
          <a:p>
            <a:pPr algn="just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 sz="2600">
                <a:cs typeface="Arial" pitchFamily="34" charset="0"/>
              </a:rPr>
              <a:t>Offers </a:t>
            </a:r>
            <a:r>
              <a:rPr lang="en-US" sz="26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social indicators monitoring system with an equity approach</a:t>
            </a:r>
            <a:r>
              <a:rPr lang="en-US" sz="2600">
                <a:cs typeface="Arial" pitchFamily="34" charset="0"/>
              </a:rPr>
              <a:t> and with </a:t>
            </a:r>
            <a:r>
              <a:rPr lang="en-US" sz="26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international comparisons-LAC.</a:t>
            </a:r>
            <a:endParaRPr lang="en-US" sz="2600">
              <a:cs typeface="Arial" pitchFamily="34" charset="0"/>
            </a:endParaRPr>
          </a:p>
          <a:p>
            <a:pPr algn="just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 sz="2600">
                <a:cs typeface="Arial" pitchFamily="34" charset="0"/>
              </a:rPr>
              <a:t>Offers users </a:t>
            </a:r>
            <a:r>
              <a:rPr lang="en-US" sz="26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easy access</a:t>
            </a:r>
            <a:r>
              <a:rPr lang="en-US" sz="2600">
                <a:cs typeface="Arial" pitchFamily="34" charset="0"/>
              </a:rPr>
              <a:t> to social indicators for 22 countries for up to four points in time. </a:t>
            </a:r>
          </a:p>
          <a:p>
            <a:pPr algn="just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 sz="26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Easy to interpret and to export</a:t>
            </a:r>
            <a:r>
              <a:rPr lang="en-US" sz="2600">
                <a:cs typeface="Arial" pitchFamily="34" charset="0"/>
              </a:rPr>
              <a:t> to working documents   (Research tool).</a:t>
            </a:r>
          </a:p>
          <a:p>
            <a:pPr algn="just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en-US" sz="2600" u="sng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Support instrument to donors.</a:t>
            </a:r>
            <a:r>
              <a:rPr lang="en-US" sz="2600">
                <a:cs typeface="Arial" pitchFamily="34" charset="0"/>
              </a:rPr>
              <a:t> Input to view the state of things beyond averages.</a:t>
            </a:r>
          </a:p>
          <a:p>
            <a:endParaRPr lang="en-US"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609600"/>
          </a:xfrm>
        </p:spPr>
        <p:txBody>
          <a:bodyPr/>
          <a:lstStyle/>
          <a:p>
            <a:r>
              <a:rPr lang="en-US" sz="4000" u="sng">
                <a:solidFill>
                  <a:schemeClr val="tx1"/>
                </a:solidFill>
              </a:rPr>
              <a:t>Demostration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r>
              <a:rPr lang="en-US" sz="4400">
                <a:hlinkClick r:id="rId3"/>
              </a:rPr>
              <a:t>www.iadb.org/xindicators</a:t>
            </a:r>
            <a:endParaRPr lang="en-US" sz="4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762000"/>
          </a:xfrm>
        </p:spPr>
        <p:txBody>
          <a:bodyPr/>
          <a:lstStyle/>
          <a:p>
            <a:r>
              <a:rPr lang="en-US" sz="4000" u="sng">
                <a:solidFill>
                  <a:schemeClr val="tx1"/>
                </a:solidFill>
              </a:rPr>
              <a:t>Next steps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b="1">
                <a:cs typeface="Times New Roman" pitchFamily="18" charset="0"/>
              </a:rPr>
              <a:t>Expansion: Indicators and data sources</a:t>
            </a:r>
          </a:p>
          <a:p>
            <a:pPr lvl="1">
              <a:buFont typeface="Times New Roman" pitchFamily="18" charset="0"/>
              <a:buNone/>
            </a:pPr>
            <a:r>
              <a:rPr lang="en-US" sz="3200" b="1">
                <a:cs typeface="Times New Roman" pitchFamily="18" charset="0"/>
              </a:rPr>
              <a:t>-Additional Indicators. e.g. Health indicators from DHS. </a:t>
            </a:r>
          </a:p>
          <a:p>
            <a:pPr lvl="1">
              <a:buFont typeface="Times New Roman" pitchFamily="18" charset="0"/>
              <a:buNone/>
            </a:pPr>
            <a:r>
              <a:rPr lang="en-US" sz="3200" b="1">
                <a:cs typeface="Times New Roman" pitchFamily="18" charset="0"/>
              </a:rPr>
              <a:t>-Sub-national Disaggregations. Using Census Data to construct Poverty Maps.</a:t>
            </a:r>
          </a:p>
          <a:p>
            <a:pPr>
              <a:buFont typeface="Times New Roman" pitchFamily="18" charset="0"/>
              <a:buNone/>
            </a:pPr>
            <a:r>
              <a:rPr lang="en-US" b="1">
                <a:cs typeface="Times New Roman" pitchFamily="18" charset="0"/>
              </a:rPr>
              <a:t>Continue validation process with countries.</a:t>
            </a:r>
          </a:p>
          <a:p>
            <a:pPr>
              <a:buFont typeface="Times New Roman" pitchFamily="18" charset="0"/>
              <a:buNone/>
            </a:pPr>
            <a:r>
              <a:rPr lang="en-US" b="1">
                <a:cs typeface="Times New Roman" pitchFamily="18" charset="0"/>
              </a:rPr>
              <a:t>Transfer technology to countries.</a:t>
            </a:r>
            <a:r>
              <a:rPr lang="en-US" sz="3600" b="1">
                <a:cs typeface="Times New Roman" pitchFamily="18" charset="0"/>
              </a:rPr>
              <a:t> </a:t>
            </a:r>
          </a:p>
          <a:p>
            <a:pPr lvl="2">
              <a:buFont typeface="Times New Roman" pitchFamily="18" charset="0"/>
              <a:buChar char=""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431</Words>
  <Application>Microsoft Office PowerPoint</Application>
  <PresentationFormat>On-screen Show (4:3)</PresentationFormat>
  <Paragraphs>80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Wingdings</vt:lpstr>
      <vt:lpstr>Arial Unicode MS</vt:lpstr>
      <vt:lpstr>Default Design</vt:lpstr>
      <vt:lpstr>  </vt:lpstr>
      <vt:lpstr>Slide 2</vt:lpstr>
      <vt:lpstr>Description</vt:lpstr>
      <vt:lpstr>Justification</vt:lpstr>
      <vt:lpstr>Sources and Methodology</vt:lpstr>
      <vt:lpstr>Slide 6</vt:lpstr>
      <vt:lpstr>Audience</vt:lpstr>
      <vt:lpstr>Demostration</vt:lpstr>
      <vt:lpstr>Next steps</vt:lpstr>
      <vt:lpstr>Our site: www.iadb.org/xindicators </vt:lpstr>
    </vt:vector>
  </TitlesOfParts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MECOVI Program in  Latin America and the Caribbean Region **</dc:title>
  <dc:creator>Inter American Development Bank</dc:creator>
  <cp:lastModifiedBy>anarod</cp:lastModifiedBy>
  <cp:revision>156</cp:revision>
  <cp:lastPrinted>2000-04-26T21:34:43Z</cp:lastPrinted>
  <dcterms:created xsi:type="dcterms:W3CDTF">2000-04-26T21:17:49Z</dcterms:created>
  <dcterms:modified xsi:type="dcterms:W3CDTF">2010-07-11T22:20:52Z</dcterms:modified>
</cp:coreProperties>
</file>